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6"/>
  </p:notesMasterIdLst>
  <p:sldIdLst>
    <p:sldId id="256" r:id="rId2"/>
    <p:sldId id="265" r:id="rId3"/>
    <p:sldId id="266" r:id="rId4"/>
    <p:sldId id="267" r:id="rId5"/>
    <p:sldId id="257" r:id="rId6"/>
    <p:sldId id="299" r:id="rId7"/>
    <p:sldId id="300" r:id="rId8"/>
    <p:sldId id="301" r:id="rId9"/>
    <p:sldId id="302" r:id="rId10"/>
    <p:sldId id="303" r:id="rId11"/>
    <p:sldId id="304" r:id="rId12"/>
    <p:sldId id="305" r:id="rId13"/>
    <p:sldId id="261" r:id="rId14"/>
    <p:sldId id="306" r:id="rId15"/>
    <p:sldId id="262" r:id="rId16"/>
    <p:sldId id="263" r:id="rId17"/>
    <p:sldId id="264"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1" r:id="rId63"/>
    <p:sldId id="320"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7" r:id="rId90"/>
    <p:sldId id="348" r:id="rId91"/>
    <p:sldId id="349" r:id="rId92"/>
    <p:sldId id="350" r:id="rId93"/>
    <p:sldId id="351" r:id="rId94"/>
    <p:sldId id="352" r:id="rId95"/>
    <p:sldId id="359" r:id="rId96"/>
    <p:sldId id="360" r:id="rId97"/>
    <p:sldId id="361" r:id="rId98"/>
    <p:sldId id="362" r:id="rId99"/>
    <p:sldId id="364" r:id="rId100"/>
    <p:sldId id="365" r:id="rId101"/>
    <p:sldId id="366" r:id="rId102"/>
    <p:sldId id="367" r:id="rId103"/>
    <p:sldId id="368" r:id="rId104"/>
    <p:sldId id="369" r:id="rId105"/>
    <p:sldId id="370" r:id="rId106"/>
    <p:sldId id="371" r:id="rId107"/>
    <p:sldId id="372" r:id="rId108"/>
    <p:sldId id="373" r:id="rId109"/>
    <p:sldId id="353" r:id="rId110"/>
    <p:sldId id="354" r:id="rId111"/>
    <p:sldId id="355" r:id="rId112"/>
    <p:sldId id="356" r:id="rId113"/>
    <p:sldId id="357" r:id="rId114"/>
    <p:sldId id="358" r:id="rId1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7C148-67CA-4365-BBB7-2A36D8C74EC1}" type="datetimeFigureOut">
              <a:rPr lang="en-IN" smtClean="0"/>
              <a:t>29-01-2023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F4CAA5-B64A-4D3C-B28C-774D3D131364}" type="slidenum">
              <a:rPr lang="en-IN" smtClean="0"/>
              <a:t>‹#›</a:t>
            </a:fld>
            <a:endParaRPr lang="en-IN"/>
          </a:p>
        </p:txBody>
      </p:sp>
    </p:spTree>
    <p:extLst>
      <p:ext uri="{BB962C8B-B14F-4D97-AF65-F5344CB8AC3E}">
        <p14:creationId xmlns:p14="http://schemas.microsoft.com/office/powerpoint/2010/main" val="2959042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7F4CAA5-B64A-4D3C-B28C-774D3D131364}" type="slidenum">
              <a:rPr lang="en-IN" smtClean="0"/>
              <a:t>65</a:t>
            </a:fld>
            <a:endParaRPr lang="en-IN"/>
          </a:p>
        </p:txBody>
      </p:sp>
    </p:spTree>
    <p:extLst>
      <p:ext uri="{BB962C8B-B14F-4D97-AF65-F5344CB8AC3E}">
        <p14:creationId xmlns:p14="http://schemas.microsoft.com/office/powerpoint/2010/main" val="1556204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EDE8F-18BD-2DE1-63F0-B6C5CFD632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FF1A63D-56EA-5DB4-5699-175CDD79A0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35A3431-D9AD-14C5-659A-B180462FE65F}"/>
              </a:ext>
            </a:extLst>
          </p:cNvPr>
          <p:cNvSpPr>
            <a:spLocks noGrp="1"/>
          </p:cNvSpPr>
          <p:nvPr>
            <p:ph type="dt" sz="half" idx="10"/>
          </p:nvPr>
        </p:nvSpPr>
        <p:spPr/>
        <p:txBody>
          <a:bodyPr/>
          <a:lstStyle/>
          <a:p>
            <a:fld id="{FD1509ED-377C-49F2-B3C2-4E604C1E3932}" type="datetimeFigureOut">
              <a:rPr lang="en-IN" smtClean="0"/>
              <a:t>29-01-2023</a:t>
            </a:fld>
            <a:endParaRPr lang="en-IN"/>
          </a:p>
        </p:txBody>
      </p:sp>
      <p:sp>
        <p:nvSpPr>
          <p:cNvPr id="5" name="Footer Placeholder 4">
            <a:extLst>
              <a:ext uri="{FF2B5EF4-FFF2-40B4-BE49-F238E27FC236}">
                <a16:creationId xmlns:a16="http://schemas.microsoft.com/office/drawing/2014/main" id="{A93DF18F-78A9-D844-FAF0-21058FB01E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AF930E-4B30-7184-CA21-9FF276EFDDFC}"/>
              </a:ext>
            </a:extLst>
          </p:cNvPr>
          <p:cNvSpPr>
            <a:spLocks noGrp="1"/>
          </p:cNvSpPr>
          <p:nvPr>
            <p:ph type="sldNum" sz="quarter" idx="12"/>
          </p:nvPr>
        </p:nvSpPr>
        <p:spPr/>
        <p:txBody>
          <a:bodyPr/>
          <a:lstStyle/>
          <a:p>
            <a:fld id="{919E6B0A-AEF7-4096-9851-48045F5BA603}" type="slidenum">
              <a:rPr lang="en-IN" smtClean="0"/>
              <a:t>‹#›</a:t>
            </a:fld>
            <a:endParaRPr lang="en-IN"/>
          </a:p>
        </p:txBody>
      </p:sp>
    </p:spTree>
    <p:extLst>
      <p:ext uri="{BB962C8B-B14F-4D97-AF65-F5344CB8AC3E}">
        <p14:creationId xmlns:p14="http://schemas.microsoft.com/office/powerpoint/2010/main" val="3643703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C4886-B447-383F-57FE-B9EF6036455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5F6370-41A5-8AB3-3282-7EE4C5073B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28D6DF-249F-762F-E7C2-B594E5646440}"/>
              </a:ext>
            </a:extLst>
          </p:cNvPr>
          <p:cNvSpPr>
            <a:spLocks noGrp="1"/>
          </p:cNvSpPr>
          <p:nvPr>
            <p:ph type="dt" sz="half" idx="10"/>
          </p:nvPr>
        </p:nvSpPr>
        <p:spPr/>
        <p:txBody>
          <a:bodyPr/>
          <a:lstStyle/>
          <a:p>
            <a:fld id="{FD1509ED-377C-49F2-B3C2-4E604C1E3932}" type="datetimeFigureOut">
              <a:rPr lang="en-IN" smtClean="0"/>
              <a:t>29-01-2023</a:t>
            </a:fld>
            <a:endParaRPr lang="en-IN"/>
          </a:p>
        </p:txBody>
      </p:sp>
      <p:sp>
        <p:nvSpPr>
          <p:cNvPr id="5" name="Footer Placeholder 4">
            <a:extLst>
              <a:ext uri="{FF2B5EF4-FFF2-40B4-BE49-F238E27FC236}">
                <a16:creationId xmlns:a16="http://schemas.microsoft.com/office/drawing/2014/main" id="{DE251878-2C3D-FA76-29AD-BC6C5A746F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2B2ED8-65B5-12D5-2934-11C04A49FB6B}"/>
              </a:ext>
            </a:extLst>
          </p:cNvPr>
          <p:cNvSpPr>
            <a:spLocks noGrp="1"/>
          </p:cNvSpPr>
          <p:nvPr>
            <p:ph type="sldNum" sz="quarter" idx="12"/>
          </p:nvPr>
        </p:nvSpPr>
        <p:spPr/>
        <p:txBody>
          <a:bodyPr/>
          <a:lstStyle/>
          <a:p>
            <a:fld id="{919E6B0A-AEF7-4096-9851-48045F5BA603}" type="slidenum">
              <a:rPr lang="en-IN" smtClean="0"/>
              <a:t>‹#›</a:t>
            </a:fld>
            <a:endParaRPr lang="en-IN"/>
          </a:p>
        </p:txBody>
      </p:sp>
    </p:spTree>
    <p:extLst>
      <p:ext uri="{BB962C8B-B14F-4D97-AF65-F5344CB8AC3E}">
        <p14:creationId xmlns:p14="http://schemas.microsoft.com/office/powerpoint/2010/main" val="3519468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CD8CAC-F47A-9C80-8178-86A8EFA728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E2CD80-6885-0D4F-95DE-F542F0F04B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A6E623-7F7B-1BF4-6435-1B1233A9202F}"/>
              </a:ext>
            </a:extLst>
          </p:cNvPr>
          <p:cNvSpPr>
            <a:spLocks noGrp="1"/>
          </p:cNvSpPr>
          <p:nvPr>
            <p:ph type="dt" sz="half" idx="10"/>
          </p:nvPr>
        </p:nvSpPr>
        <p:spPr/>
        <p:txBody>
          <a:bodyPr/>
          <a:lstStyle/>
          <a:p>
            <a:fld id="{FD1509ED-377C-49F2-B3C2-4E604C1E3932}" type="datetimeFigureOut">
              <a:rPr lang="en-IN" smtClean="0"/>
              <a:t>29-01-2023</a:t>
            </a:fld>
            <a:endParaRPr lang="en-IN"/>
          </a:p>
        </p:txBody>
      </p:sp>
      <p:sp>
        <p:nvSpPr>
          <p:cNvPr id="5" name="Footer Placeholder 4">
            <a:extLst>
              <a:ext uri="{FF2B5EF4-FFF2-40B4-BE49-F238E27FC236}">
                <a16:creationId xmlns:a16="http://schemas.microsoft.com/office/drawing/2014/main" id="{594654AF-1518-4BF0-C54C-2A6D1A7C95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78E351-121F-D81F-D439-4D999C4A4D4F}"/>
              </a:ext>
            </a:extLst>
          </p:cNvPr>
          <p:cNvSpPr>
            <a:spLocks noGrp="1"/>
          </p:cNvSpPr>
          <p:nvPr>
            <p:ph type="sldNum" sz="quarter" idx="12"/>
          </p:nvPr>
        </p:nvSpPr>
        <p:spPr/>
        <p:txBody>
          <a:bodyPr/>
          <a:lstStyle/>
          <a:p>
            <a:fld id="{919E6B0A-AEF7-4096-9851-48045F5BA603}" type="slidenum">
              <a:rPr lang="en-IN" smtClean="0"/>
              <a:t>‹#›</a:t>
            </a:fld>
            <a:endParaRPr lang="en-IN"/>
          </a:p>
        </p:txBody>
      </p:sp>
    </p:spTree>
    <p:extLst>
      <p:ext uri="{BB962C8B-B14F-4D97-AF65-F5344CB8AC3E}">
        <p14:creationId xmlns:p14="http://schemas.microsoft.com/office/powerpoint/2010/main" val="2399967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5D3A9-B354-7577-9C29-E3AEF8D3C2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1E681F-EB89-29EF-B5BC-5939A734B5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98FD97-AB1E-667F-FC5C-4981192ED142}"/>
              </a:ext>
            </a:extLst>
          </p:cNvPr>
          <p:cNvSpPr>
            <a:spLocks noGrp="1"/>
          </p:cNvSpPr>
          <p:nvPr>
            <p:ph type="dt" sz="half" idx="10"/>
          </p:nvPr>
        </p:nvSpPr>
        <p:spPr/>
        <p:txBody>
          <a:bodyPr/>
          <a:lstStyle/>
          <a:p>
            <a:fld id="{FD1509ED-377C-49F2-B3C2-4E604C1E3932}" type="datetimeFigureOut">
              <a:rPr lang="en-IN" smtClean="0"/>
              <a:t>29-01-2023</a:t>
            </a:fld>
            <a:endParaRPr lang="en-IN"/>
          </a:p>
        </p:txBody>
      </p:sp>
      <p:sp>
        <p:nvSpPr>
          <p:cNvPr id="5" name="Footer Placeholder 4">
            <a:extLst>
              <a:ext uri="{FF2B5EF4-FFF2-40B4-BE49-F238E27FC236}">
                <a16:creationId xmlns:a16="http://schemas.microsoft.com/office/drawing/2014/main" id="{9582E373-83A3-7388-6DD8-AA2153F016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4CF4D0-46A1-06AC-4966-D43A79C87D78}"/>
              </a:ext>
            </a:extLst>
          </p:cNvPr>
          <p:cNvSpPr>
            <a:spLocks noGrp="1"/>
          </p:cNvSpPr>
          <p:nvPr>
            <p:ph type="sldNum" sz="quarter" idx="12"/>
          </p:nvPr>
        </p:nvSpPr>
        <p:spPr/>
        <p:txBody>
          <a:bodyPr/>
          <a:lstStyle/>
          <a:p>
            <a:fld id="{919E6B0A-AEF7-4096-9851-48045F5BA603}" type="slidenum">
              <a:rPr lang="en-IN" smtClean="0"/>
              <a:t>‹#›</a:t>
            </a:fld>
            <a:endParaRPr lang="en-IN"/>
          </a:p>
        </p:txBody>
      </p:sp>
    </p:spTree>
    <p:extLst>
      <p:ext uri="{BB962C8B-B14F-4D97-AF65-F5344CB8AC3E}">
        <p14:creationId xmlns:p14="http://schemas.microsoft.com/office/powerpoint/2010/main" val="4217229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86736-88E1-031A-1051-D4B496089E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BD76ECD-1B1F-1536-57C6-9772A06F8C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040CB4-F6D0-EEF4-3253-EDF6C5B6A4DD}"/>
              </a:ext>
            </a:extLst>
          </p:cNvPr>
          <p:cNvSpPr>
            <a:spLocks noGrp="1"/>
          </p:cNvSpPr>
          <p:nvPr>
            <p:ph type="dt" sz="half" idx="10"/>
          </p:nvPr>
        </p:nvSpPr>
        <p:spPr/>
        <p:txBody>
          <a:bodyPr/>
          <a:lstStyle/>
          <a:p>
            <a:fld id="{FD1509ED-377C-49F2-B3C2-4E604C1E3932}" type="datetimeFigureOut">
              <a:rPr lang="en-IN" smtClean="0"/>
              <a:t>29-01-2023</a:t>
            </a:fld>
            <a:endParaRPr lang="en-IN"/>
          </a:p>
        </p:txBody>
      </p:sp>
      <p:sp>
        <p:nvSpPr>
          <p:cNvPr id="5" name="Footer Placeholder 4">
            <a:extLst>
              <a:ext uri="{FF2B5EF4-FFF2-40B4-BE49-F238E27FC236}">
                <a16:creationId xmlns:a16="http://schemas.microsoft.com/office/drawing/2014/main" id="{89B76FD8-2DE2-AC5D-6009-60D4CB2B82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526861-4372-0E96-AFDB-DB92CADACA86}"/>
              </a:ext>
            </a:extLst>
          </p:cNvPr>
          <p:cNvSpPr>
            <a:spLocks noGrp="1"/>
          </p:cNvSpPr>
          <p:nvPr>
            <p:ph type="sldNum" sz="quarter" idx="12"/>
          </p:nvPr>
        </p:nvSpPr>
        <p:spPr/>
        <p:txBody>
          <a:bodyPr/>
          <a:lstStyle/>
          <a:p>
            <a:fld id="{919E6B0A-AEF7-4096-9851-48045F5BA603}" type="slidenum">
              <a:rPr lang="en-IN" smtClean="0"/>
              <a:t>‹#›</a:t>
            </a:fld>
            <a:endParaRPr lang="en-IN"/>
          </a:p>
        </p:txBody>
      </p:sp>
    </p:spTree>
    <p:extLst>
      <p:ext uri="{BB962C8B-B14F-4D97-AF65-F5344CB8AC3E}">
        <p14:creationId xmlns:p14="http://schemas.microsoft.com/office/powerpoint/2010/main" val="3480655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9B7F9-44A2-F5D3-5671-92E08177B2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B4E7B4-3985-4F10-8C18-D82F470ECA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E2C5587-8308-9B9E-8934-AC2455AB33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55B13AE-D760-8F41-B74C-94E538C51430}"/>
              </a:ext>
            </a:extLst>
          </p:cNvPr>
          <p:cNvSpPr>
            <a:spLocks noGrp="1"/>
          </p:cNvSpPr>
          <p:nvPr>
            <p:ph type="dt" sz="half" idx="10"/>
          </p:nvPr>
        </p:nvSpPr>
        <p:spPr/>
        <p:txBody>
          <a:bodyPr/>
          <a:lstStyle/>
          <a:p>
            <a:fld id="{FD1509ED-377C-49F2-B3C2-4E604C1E3932}" type="datetimeFigureOut">
              <a:rPr lang="en-IN" smtClean="0"/>
              <a:t>29-01-2023</a:t>
            </a:fld>
            <a:endParaRPr lang="en-IN"/>
          </a:p>
        </p:txBody>
      </p:sp>
      <p:sp>
        <p:nvSpPr>
          <p:cNvPr id="6" name="Footer Placeholder 5">
            <a:extLst>
              <a:ext uri="{FF2B5EF4-FFF2-40B4-BE49-F238E27FC236}">
                <a16:creationId xmlns:a16="http://schemas.microsoft.com/office/drawing/2014/main" id="{F672D5C0-D800-7003-FA48-33228F8F75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9B8D37-D542-0C71-8941-AE525E9538C4}"/>
              </a:ext>
            </a:extLst>
          </p:cNvPr>
          <p:cNvSpPr>
            <a:spLocks noGrp="1"/>
          </p:cNvSpPr>
          <p:nvPr>
            <p:ph type="sldNum" sz="quarter" idx="12"/>
          </p:nvPr>
        </p:nvSpPr>
        <p:spPr/>
        <p:txBody>
          <a:bodyPr/>
          <a:lstStyle/>
          <a:p>
            <a:fld id="{919E6B0A-AEF7-4096-9851-48045F5BA603}" type="slidenum">
              <a:rPr lang="en-IN" smtClean="0"/>
              <a:t>‹#›</a:t>
            </a:fld>
            <a:endParaRPr lang="en-IN"/>
          </a:p>
        </p:txBody>
      </p:sp>
    </p:spTree>
    <p:extLst>
      <p:ext uri="{BB962C8B-B14F-4D97-AF65-F5344CB8AC3E}">
        <p14:creationId xmlns:p14="http://schemas.microsoft.com/office/powerpoint/2010/main" val="2695997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25C1-C0D0-6F9F-D3C8-A2DDC100B97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F9FEC7-8FD7-2553-A587-BC1371D2B2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FEDD96-F9B0-2202-C7A6-7B6709E8CA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0B79B72-4097-B91F-8432-5F9F816F60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0FE7D2-069B-6867-1396-4D775AB77D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2DE16A4-86CD-8D55-1EDF-404F1355DA17}"/>
              </a:ext>
            </a:extLst>
          </p:cNvPr>
          <p:cNvSpPr>
            <a:spLocks noGrp="1"/>
          </p:cNvSpPr>
          <p:nvPr>
            <p:ph type="dt" sz="half" idx="10"/>
          </p:nvPr>
        </p:nvSpPr>
        <p:spPr/>
        <p:txBody>
          <a:bodyPr/>
          <a:lstStyle/>
          <a:p>
            <a:fld id="{FD1509ED-377C-49F2-B3C2-4E604C1E3932}" type="datetimeFigureOut">
              <a:rPr lang="en-IN" smtClean="0"/>
              <a:t>29-01-2023</a:t>
            </a:fld>
            <a:endParaRPr lang="en-IN"/>
          </a:p>
        </p:txBody>
      </p:sp>
      <p:sp>
        <p:nvSpPr>
          <p:cNvPr id="8" name="Footer Placeholder 7">
            <a:extLst>
              <a:ext uri="{FF2B5EF4-FFF2-40B4-BE49-F238E27FC236}">
                <a16:creationId xmlns:a16="http://schemas.microsoft.com/office/drawing/2014/main" id="{25444718-87D4-E642-2851-467AD372935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4755C5B-8499-D9E2-9F69-129516F998D0}"/>
              </a:ext>
            </a:extLst>
          </p:cNvPr>
          <p:cNvSpPr>
            <a:spLocks noGrp="1"/>
          </p:cNvSpPr>
          <p:nvPr>
            <p:ph type="sldNum" sz="quarter" idx="12"/>
          </p:nvPr>
        </p:nvSpPr>
        <p:spPr/>
        <p:txBody>
          <a:bodyPr/>
          <a:lstStyle/>
          <a:p>
            <a:fld id="{919E6B0A-AEF7-4096-9851-48045F5BA603}" type="slidenum">
              <a:rPr lang="en-IN" smtClean="0"/>
              <a:t>‹#›</a:t>
            </a:fld>
            <a:endParaRPr lang="en-IN"/>
          </a:p>
        </p:txBody>
      </p:sp>
    </p:spTree>
    <p:extLst>
      <p:ext uri="{BB962C8B-B14F-4D97-AF65-F5344CB8AC3E}">
        <p14:creationId xmlns:p14="http://schemas.microsoft.com/office/powerpoint/2010/main" val="3715308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B0079-2C97-98E3-7501-B632A5A306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56E3A4E-4666-BEC5-66D2-440190E09CF3}"/>
              </a:ext>
            </a:extLst>
          </p:cNvPr>
          <p:cNvSpPr>
            <a:spLocks noGrp="1"/>
          </p:cNvSpPr>
          <p:nvPr>
            <p:ph type="dt" sz="half" idx="10"/>
          </p:nvPr>
        </p:nvSpPr>
        <p:spPr/>
        <p:txBody>
          <a:bodyPr/>
          <a:lstStyle/>
          <a:p>
            <a:fld id="{FD1509ED-377C-49F2-B3C2-4E604C1E3932}" type="datetimeFigureOut">
              <a:rPr lang="en-IN" smtClean="0"/>
              <a:t>29-01-2023</a:t>
            </a:fld>
            <a:endParaRPr lang="en-IN"/>
          </a:p>
        </p:txBody>
      </p:sp>
      <p:sp>
        <p:nvSpPr>
          <p:cNvPr id="4" name="Footer Placeholder 3">
            <a:extLst>
              <a:ext uri="{FF2B5EF4-FFF2-40B4-BE49-F238E27FC236}">
                <a16:creationId xmlns:a16="http://schemas.microsoft.com/office/drawing/2014/main" id="{135F65B4-89FE-B892-BDA7-1F73B620A2C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FBD0E8B-6F36-4AC4-EF54-8322A569FAF5}"/>
              </a:ext>
            </a:extLst>
          </p:cNvPr>
          <p:cNvSpPr>
            <a:spLocks noGrp="1"/>
          </p:cNvSpPr>
          <p:nvPr>
            <p:ph type="sldNum" sz="quarter" idx="12"/>
          </p:nvPr>
        </p:nvSpPr>
        <p:spPr/>
        <p:txBody>
          <a:bodyPr/>
          <a:lstStyle/>
          <a:p>
            <a:fld id="{919E6B0A-AEF7-4096-9851-48045F5BA603}" type="slidenum">
              <a:rPr lang="en-IN" smtClean="0"/>
              <a:t>‹#›</a:t>
            </a:fld>
            <a:endParaRPr lang="en-IN"/>
          </a:p>
        </p:txBody>
      </p:sp>
    </p:spTree>
    <p:extLst>
      <p:ext uri="{BB962C8B-B14F-4D97-AF65-F5344CB8AC3E}">
        <p14:creationId xmlns:p14="http://schemas.microsoft.com/office/powerpoint/2010/main" val="2746800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8A85A0-539A-CF20-2B63-BD18070EB0EB}"/>
              </a:ext>
            </a:extLst>
          </p:cNvPr>
          <p:cNvSpPr>
            <a:spLocks noGrp="1"/>
          </p:cNvSpPr>
          <p:nvPr>
            <p:ph type="dt" sz="half" idx="10"/>
          </p:nvPr>
        </p:nvSpPr>
        <p:spPr/>
        <p:txBody>
          <a:bodyPr/>
          <a:lstStyle/>
          <a:p>
            <a:fld id="{FD1509ED-377C-49F2-B3C2-4E604C1E3932}" type="datetimeFigureOut">
              <a:rPr lang="en-IN" smtClean="0"/>
              <a:t>29-01-2023</a:t>
            </a:fld>
            <a:endParaRPr lang="en-IN"/>
          </a:p>
        </p:txBody>
      </p:sp>
      <p:sp>
        <p:nvSpPr>
          <p:cNvPr id="3" name="Footer Placeholder 2">
            <a:extLst>
              <a:ext uri="{FF2B5EF4-FFF2-40B4-BE49-F238E27FC236}">
                <a16:creationId xmlns:a16="http://schemas.microsoft.com/office/drawing/2014/main" id="{BC8A99E7-9747-C9A2-65D7-ADC8017587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E3DE7D4-792F-559E-33DB-1EEA0477D0AE}"/>
              </a:ext>
            </a:extLst>
          </p:cNvPr>
          <p:cNvSpPr>
            <a:spLocks noGrp="1"/>
          </p:cNvSpPr>
          <p:nvPr>
            <p:ph type="sldNum" sz="quarter" idx="12"/>
          </p:nvPr>
        </p:nvSpPr>
        <p:spPr/>
        <p:txBody>
          <a:bodyPr/>
          <a:lstStyle/>
          <a:p>
            <a:fld id="{919E6B0A-AEF7-4096-9851-48045F5BA603}" type="slidenum">
              <a:rPr lang="en-IN" smtClean="0"/>
              <a:t>‹#›</a:t>
            </a:fld>
            <a:endParaRPr lang="en-IN"/>
          </a:p>
        </p:txBody>
      </p:sp>
    </p:spTree>
    <p:extLst>
      <p:ext uri="{BB962C8B-B14F-4D97-AF65-F5344CB8AC3E}">
        <p14:creationId xmlns:p14="http://schemas.microsoft.com/office/powerpoint/2010/main" val="187840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B0EE7-5579-D215-8667-4CB783E8AE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2A4C730-E71B-3AD4-3406-5C404CECE8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9A0D200-9F7E-528C-F122-D743130529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E8CB40-7308-B5F1-D7F0-940E5302775A}"/>
              </a:ext>
            </a:extLst>
          </p:cNvPr>
          <p:cNvSpPr>
            <a:spLocks noGrp="1"/>
          </p:cNvSpPr>
          <p:nvPr>
            <p:ph type="dt" sz="half" idx="10"/>
          </p:nvPr>
        </p:nvSpPr>
        <p:spPr/>
        <p:txBody>
          <a:bodyPr/>
          <a:lstStyle/>
          <a:p>
            <a:fld id="{FD1509ED-377C-49F2-B3C2-4E604C1E3932}" type="datetimeFigureOut">
              <a:rPr lang="en-IN" smtClean="0"/>
              <a:t>29-01-2023</a:t>
            </a:fld>
            <a:endParaRPr lang="en-IN"/>
          </a:p>
        </p:txBody>
      </p:sp>
      <p:sp>
        <p:nvSpPr>
          <p:cNvPr id="6" name="Footer Placeholder 5">
            <a:extLst>
              <a:ext uri="{FF2B5EF4-FFF2-40B4-BE49-F238E27FC236}">
                <a16:creationId xmlns:a16="http://schemas.microsoft.com/office/drawing/2014/main" id="{2C66B0D3-54C4-DE5D-6DA1-9B2E06956A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8C37D1-1B07-C8B0-CCDA-289A3C6ACFA5}"/>
              </a:ext>
            </a:extLst>
          </p:cNvPr>
          <p:cNvSpPr>
            <a:spLocks noGrp="1"/>
          </p:cNvSpPr>
          <p:nvPr>
            <p:ph type="sldNum" sz="quarter" idx="12"/>
          </p:nvPr>
        </p:nvSpPr>
        <p:spPr/>
        <p:txBody>
          <a:bodyPr/>
          <a:lstStyle/>
          <a:p>
            <a:fld id="{919E6B0A-AEF7-4096-9851-48045F5BA603}" type="slidenum">
              <a:rPr lang="en-IN" smtClean="0"/>
              <a:t>‹#›</a:t>
            </a:fld>
            <a:endParaRPr lang="en-IN"/>
          </a:p>
        </p:txBody>
      </p:sp>
    </p:spTree>
    <p:extLst>
      <p:ext uri="{BB962C8B-B14F-4D97-AF65-F5344CB8AC3E}">
        <p14:creationId xmlns:p14="http://schemas.microsoft.com/office/powerpoint/2010/main" val="1381410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D9A7A-6783-02BE-9D7A-6E22E9663E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D2BAABB-92FD-9FF0-0F70-C225E95A99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907C078-1442-784F-AD10-A4DBB300BB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7614A4-77AC-6757-1CB2-CBFCE8E7B595}"/>
              </a:ext>
            </a:extLst>
          </p:cNvPr>
          <p:cNvSpPr>
            <a:spLocks noGrp="1"/>
          </p:cNvSpPr>
          <p:nvPr>
            <p:ph type="dt" sz="half" idx="10"/>
          </p:nvPr>
        </p:nvSpPr>
        <p:spPr/>
        <p:txBody>
          <a:bodyPr/>
          <a:lstStyle/>
          <a:p>
            <a:fld id="{FD1509ED-377C-49F2-B3C2-4E604C1E3932}" type="datetimeFigureOut">
              <a:rPr lang="en-IN" smtClean="0"/>
              <a:t>29-01-2023</a:t>
            </a:fld>
            <a:endParaRPr lang="en-IN"/>
          </a:p>
        </p:txBody>
      </p:sp>
      <p:sp>
        <p:nvSpPr>
          <p:cNvPr id="6" name="Footer Placeholder 5">
            <a:extLst>
              <a:ext uri="{FF2B5EF4-FFF2-40B4-BE49-F238E27FC236}">
                <a16:creationId xmlns:a16="http://schemas.microsoft.com/office/drawing/2014/main" id="{471AFE56-C1AE-8155-9FC9-CBB6F3AEE4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3490FB-8A43-AC8E-886B-6C426AE74909}"/>
              </a:ext>
            </a:extLst>
          </p:cNvPr>
          <p:cNvSpPr>
            <a:spLocks noGrp="1"/>
          </p:cNvSpPr>
          <p:nvPr>
            <p:ph type="sldNum" sz="quarter" idx="12"/>
          </p:nvPr>
        </p:nvSpPr>
        <p:spPr/>
        <p:txBody>
          <a:bodyPr/>
          <a:lstStyle/>
          <a:p>
            <a:fld id="{919E6B0A-AEF7-4096-9851-48045F5BA603}" type="slidenum">
              <a:rPr lang="en-IN" smtClean="0"/>
              <a:t>‹#›</a:t>
            </a:fld>
            <a:endParaRPr lang="en-IN"/>
          </a:p>
        </p:txBody>
      </p:sp>
    </p:spTree>
    <p:extLst>
      <p:ext uri="{BB962C8B-B14F-4D97-AF65-F5344CB8AC3E}">
        <p14:creationId xmlns:p14="http://schemas.microsoft.com/office/powerpoint/2010/main" val="1915209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B750CD-B58A-6A26-0960-E495207210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132D7F-E16F-B15A-2019-6CEC2950DA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0DCBA5-DA30-BB29-3247-BBF3B5092B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1509ED-377C-49F2-B3C2-4E604C1E3932}" type="datetimeFigureOut">
              <a:rPr lang="en-IN" smtClean="0"/>
              <a:t>29-01-2023</a:t>
            </a:fld>
            <a:endParaRPr lang="en-IN"/>
          </a:p>
        </p:txBody>
      </p:sp>
      <p:sp>
        <p:nvSpPr>
          <p:cNvPr id="5" name="Footer Placeholder 4">
            <a:extLst>
              <a:ext uri="{FF2B5EF4-FFF2-40B4-BE49-F238E27FC236}">
                <a16:creationId xmlns:a16="http://schemas.microsoft.com/office/drawing/2014/main" id="{2240ACBC-CBFE-3E7D-1484-BC8D7DF5B9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44FE8D5-F141-4960-4D94-7C67F82DF4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9E6B0A-AEF7-4096-9851-48045F5BA603}" type="slidenum">
              <a:rPr lang="en-IN" smtClean="0"/>
              <a:t>‹#›</a:t>
            </a:fld>
            <a:endParaRPr lang="en-IN"/>
          </a:p>
        </p:txBody>
      </p:sp>
    </p:spTree>
    <p:extLst>
      <p:ext uri="{BB962C8B-B14F-4D97-AF65-F5344CB8AC3E}">
        <p14:creationId xmlns:p14="http://schemas.microsoft.com/office/powerpoint/2010/main" val="979732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electrical4u.com/rectifier-type-instrument-construction-principle-of-operation/"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hyperlink" Target="https://circuitglobe.com/what-is-a-transformer.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93.jpe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byjus.com/physics/faradays-law/"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byjus.com/physics/magnetic-flu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byjus.com/jee/electromagnetic-induction-for-iit-je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btechfirstyearnotes.blogspot.com/2020/02/Losses&amp;Efficiency.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www.electricaltechnology.org/2012/02/working-principle-of-transformer.html"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www.electricaltechnology.org/wp-content/uploads/2022/02/Eq-1.png" TargetMode="Externa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3" Type="http://schemas.openxmlformats.org/officeDocument/2006/relationships/hyperlink" Target="https://www.electrical4u.com/active-and-passive-elements-of-electrical-circuit/" TargetMode="External"/><Relationship Id="rId7" Type="http://schemas.openxmlformats.org/officeDocument/2006/relationships/hyperlink" Target="https://www.electrical4u.com/dc-current/" TargetMode="External"/><Relationship Id="rId2" Type="http://schemas.openxmlformats.org/officeDocument/2006/relationships/hyperlink" Target="https://www.electrical4u.com/what-is-transformer-definition-working-principle-of-transformer/" TargetMode="External"/><Relationship Id="rId1" Type="http://schemas.openxmlformats.org/officeDocument/2006/relationships/slideLayout" Target="../slideLayouts/slideLayout2.xml"/><Relationship Id="rId6" Type="http://schemas.openxmlformats.org/officeDocument/2006/relationships/hyperlink" Target="https://www.electrical4u.com/electric-current-and-theory-of-electricity/" TargetMode="External"/><Relationship Id="rId5" Type="http://schemas.openxmlformats.org/officeDocument/2006/relationships/hyperlink" Target="https://www.electrical4u.com/voltage-or-electric-potential-difference/" TargetMode="External"/><Relationship Id="rId4" Type="http://schemas.openxmlformats.org/officeDocument/2006/relationships/hyperlink" Target="https://www.electrical4u.com/faraday-law-of-electromagnetic-induction/" TargetMode="External"/></Relationships>
</file>

<file path=ppt/slides/_rels/slide50.xml.rels><?xml version="1.0" encoding="UTF-8" standalone="yes"?>
<Relationships xmlns="http://schemas.openxmlformats.org/package/2006/relationships"><Relationship Id="rId3" Type="http://schemas.openxmlformats.org/officeDocument/2006/relationships/hyperlink" Target="https://www.electricaltechnology.org/wp-content/uploads/2022/02/Eq-2.png" TargetMode="External"/><Relationship Id="rId2" Type="http://schemas.openxmlformats.org/officeDocument/2006/relationships/hyperlink" Target="https://www.electricaltechnology.org/wp-content/uploads/2022/02/Equivalent-Circuit-of-secondary-resistance.png" TargetMode="Externa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s://www.electricaltechnology.org/wp-content/uploads/2022/02/total-equivalent-reactance-of-transformer-secondary.png"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www.electricaltechnology.org/wp-content/uploads/2022/02/Equivalent-secondary-impedance.png"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www.electricaltechnology.org/2012/11/an-ideal-transformer-is-shown-in.html"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s://www.electricaltechnology.org/wp-content/uploads/2022/02/Eq-9.png" TargetMode="Externa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61.xml.rels><?xml version="1.0" encoding="UTF-8" standalone="yes"?>
<Relationships xmlns="http://schemas.openxmlformats.org/package/2006/relationships"><Relationship Id="rId3" Type="http://schemas.openxmlformats.org/officeDocument/2006/relationships/hyperlink" Target="https://www.electricaltechnology.org/wp-content/uploads/2022/02/exact-equivalent-circuit-of-primary-of-transformer.png" TargetMode="External"/><Relationship Id="rId2" Type="http://schemas.openxmlformats.org/officeDocument/2006/relationships/hyperlink" Target="https://www.electricaltechnology.org/wp-content/uploads/2022/02/Eq-11.png" TargetMode="Externa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6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https://www.electricaltechnology.org/wp-content/uploads/2022/02/approximate-equivalent-circuit-of-secondary-of-transformer.png"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www.electricaleasy.com/2014/04/transformer-with-resistance-and-leakage.html" TargetMode="External"/><Relationship Id="rId2" Type="http://schemas.openxmlformats.org/officeDocument/2006/relationships/hyperlink" Target="https://www.electricaleasy.com/2014/03/electrical-transformer-basic.html" TargetMode="External"/><Relationship Id="rId1" Type="http://schemas.openxmlformats.org/officeDocument/2006/relationships/slideLayout" Target="../slideLayouts/slideLayout2.xml"/><Relationship Id="rId4" Type="http://schemas.openxmlformats.org/officeDocument/2006/relationships/hyperlink" Target="https://www.electricaleasy.com/2014/04/transformer-losses-and-efficiency.html" TargetMode="External"/></Relationships>
</file>

<file path=ppt/slides/_rels/slide65.xml.rels><?xml version="1.0" encoding="UTF-8" standalone="yes"?>
<Relationships xmlns="http://schemas.openxmlformats.org/package/2006/relationships"><Relationship Id="rId3" Type="http://schemas.openxmlformats.org/officeDocument/2006/relationships/hyperlink" Target="https://www.electricaleasy.com/2014/04/transformer-with-resistance-and-leakage.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electrical4u.com/magnetic-field/" TargetMode="External"/><Relationship Id="rId2" Type="http://schemas.openxmlformats.org/officeDocument/2006/relationships/hyperlink" Target="https://www.electrical4u.com/voltage-source/" TargetMode="External"/><Relationship Id="rId1" Type="http://schemas.openxmlformats.org/officeDocument/2006/relationships/slideLayout" Target="../slideLayouts/slideLayout2.xml"/><Relationship Id="rId6" Type="http://schemas.openxmlformats.org/officeDocument/2006/relationships/hyperlink" Target="https://www.electrical4u.com/step-down-transformers/" TargetMode="External"/><Relationship Id="rId5" Type="http://schemas.openxmlformats.org/officeDocument/2006/relationships/hyperlink" Target="https://www.electrical4u.com/step-up-transformer/" TargetMode="External"/><Relationship Id="rId4" Type="http://schemas.openxmlformats.org/officeDocument/2006/relationships/hyperlink" Target="https://www.electrical4u.com/faraday-law-of-electromagnetic-induction/" TargetMode="External"/></Relationships>
</file>

<file path=ppt/slides/_rels/slide7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s://energyeducation.ca/encyclopedia/Energy_loss#:~:text=When%20energy%20is%20transformed%20from,form%20of%20energy%2C%20like%20heat."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s://www.electricaltechnology.org/2020/04/electric-current.html"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hyperlink" Target="https://circuitglobe.com/wp-content/uploads/2015/09/OC-SC-EQ2-compressor.jpg" TargetMode="External"/><Relationship Id="rId1" Type="http://schemas.openxmlformats.org/officeDocument/2006/relationships/slideLayout" Target="../slideLayouts/slideLayout2.xml"/><Relationship Id="rId6" Type="http://schemas.openxmlformats.org/officeDocument/2006/relationships/image" Target="../media/image64.jpeg"/><Relationship Id="rId5" Type="http://schemas.openxmlformats.org/officeDocument/2006/relationships/image" Target="../media/image63.jpeg"/><Relationship Id="rId4" Type="http://schemas.openxmlformats.org/officeDocument/2006/relationships/image" Target="../media/image62.jpeg"/></Relationships>
</file>

<file path=ppt/slides/_rels/slide8.xml.rels><?xml version="1.0" encoding="UTF-8" standalone="yes"?>
<Relationships xmlns="http://schemas.openxmlformats.org/package/2006/relationships"><Relationship Id="rId3" Type="http://schemas.openxmlformats.org/officeDocument/2006/relationships/hyperlink" Target="https://www.electrical4u.com/hysteresis-eddy-current-iron-or-core-losses-and-copper-loss-in-transformer/" TargetMode="External"/><Relationship Id="rId2" Type="http://schemas.openxmlformats.org/officeDocument/2006/relationships/hyperlink" Target="https://www.electrical4u.com/electrical-resistance-and-laws-of-resistance/"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image" Target="../media/image65.jpeg"/><Relationship Id="rId1" Type="http://schemas.openxmlformats.org/officeDocument/2006/relationships/slideLayout" Target="../slideLayouts/slideLayout2.xml"/><Relationship Id="rId4" Type="http://schemas.openxmlformats.org/officeDocument/2006/relationships/image" Target="../media/image67.jpe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70.jpeg"/><Relationship Id="rId7" Type="http://schemas.openxmlformats.org/officeDocument/2006/relationships/image" Target="../media/image74.jpeg"/><Relationship Id="rId2" Type="http://schemas.openxmlformats.org/officeDocument/2006/relationships/hyperlink" Target="https://circuitglobe.com/wp-content/uploads/2015/09/short-circuit-phasor-diagram-compressor.jpg" TargetMode="External"/><Relationship Id="rId1" Type="http://schemas.openxmlformats.org/officeDocument/2006/relationships/slideLayout" Target="../slideLayouts/slideLayout2.xml"/><Relationship Id="rId6" Type="http://schemas.openxmlformats.org/officeDocument/2006/relationships/image" Target="../media/image73.jpeg"/><Relationship Id="rId5" Type="http://schemas.openxmlformats.org/officeDocument/2006/relationships/image" Target="../media/image72.jpeg"/><Relationship Id="rId4" Type="http://schemas.openxmlformats.org/officeDocument/2006/relationships/image" Target="../media/image71.jpe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8" Type="http://schemas.openxmlformats.org/officeDocument/2006/relationships/hyperlink" Target="https://www.electrical4u.com/resistance-leakage-reactance-or-impedance-of-transformer/#Impedance-of-Transformer" TargetMode="External"/><Relationship Id="rId3" Type="http://schemas.openxmlformats.org/officeDocument/2006/relationships/hyperlink" Target="https://www.electrical4u.com/transmission-line-in-power-system/" TargetMode="External"/><Relationship Id="rId7" Type="http://schemas.openxmlformats.org/officeDocument/2006/relationships/hyperlink" Target="https://www.electrical4u.com/voltage-drop-calculation/" TargetMode="External"/><Relationship Id="rId2" Type="http://schemas.openxmlformats.org/officeDocument/2006/relationships/hyperlink" Target="https://www.electrical4u.com/voltage-or-electric-potential-difference/" TargetMode="External"/><Relationship Id="rId1" Type="http://schemas.openxmlformats.org/officeDocument/2006/relationships/slideLayout" Target="../slideLayouts/slideLayout2.xml"/><Relationship Id="rId6" Type="http://schemas.openxmlformats.org/officeDocument/2006/relationships/hyperlink" Target="https://www.electrical4u.com/electric-current-and-theory-of-electricity/" TargetMode="External"/><Relationship Id="rId5" Type="http://schemas.openxmlformats.org/officeDocument/2006/relationships/hyperlink" Target="https://www.electrical4u.com/what-is-transformer-definition-working-principle-of-transformer/" TargetMode="External"/><Relationship Id="rId4" Type="http://schemas.openxmlformats.org/officeDocument/2006/relationships/hyperlink" Target="https://www.electrical4u.com/electrical-power-transformer-definition-and-types-of-transforme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77.gif"/><Relationship Id="rId2" Type="http://schemas.openxmlformats.org/officeDocument/2006/relationships/hyperlink" Target="https://www.electrical4u.com/electrical-power-factor/"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79.gif"/><Relationship Id="rId2" Type="http://schemas.openxmlformats.org/officeDocument/2006/relationships/image" Target="../media/image78.gif"/><Relationship Id="rId1" Type="http://schemas.openxmlformats.org/officeDocument/2006/relationships/slideLayout" Target="../slideLayouts/slideLayout2.xml"/><Relationship Id="rId4" Type="http://schemas.openxmlformats.org/officeDocument/2006/relationships/image" Target="../media/image80.gif"/></Relationships>
</file>

<file path=ppt/slides/_rels/slide92.xml.rels><?xml version="1.0" encoding="UTF-8" standalone="yes"?>
<Relationships xmlns="http://schemas.openxmlformats.org/package/2006/relationships"><Relationship Id="rId3" Type="http://schemas.openxmlformats.org/officeDocument/2006/relationships/image" Target="../media/image82.gif"/><Relationship Id="rId2" Type="http://schemas.openxmlformats.org/officeDocument/2006/relationships/image" Target="../media/image81.gi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83.gif"/><Relationship Id="rId2" Type="http://schemas.openxmlformats.org/officeDocument/2006/relationships/hyperlink" Target="https://www.electrical4u.com/electrical-power-factor/" TargetMode="External"/><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4.gif"/></Relationships>
</file>

<file path=ppt/slides/_rels/slide94.xml.rels><?xml version="1.0" encoding="UTF-8" standalone="yes"?>
<Relationships xmlns="http://schemas.openxmlformats.org/package/2006/relationships"><Relationship Id="rId2" Type="http://schemas.openxmlformats.org/officeDocument/2006/relationships/hyperlink" Target="https://www.electrical4u.com/ideal-transformer/"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CF5FC-9E2F-F8C1-9453-2A6C4137A5DA}"/>
              </a:ext>
            </a:extLst>
          </p:cNvPr>
          <p:cNvSpPr>
            <a:spLocks noGrp="1"/>
          </p:cNvSpPr>
          <p:nvPr>
            <p:ph type="ctrTitle"/>
          </p:nvPr>
        </p:nvSpPr>
        <p:spPr/>
        <p:txBody>
          <a:bodyPr/>
          <a:lstStyle/>
          <a:p>
            <a:r>
              <a:rPr lang="en-IN" dirty="0"/>
              <a:t>UNIT –IV</a:t>
            </a:r>
            <a:br>
              <a:rPr lang="en-IN" dirty="0"/>
            </a:br>
            <a:r>
              <a:rPr lang="en-IN" dirty="0"/>
              <a:t>TRANSFORMER</a:t>
            </a:r>
          </a:p>
        </p:txBody>
      </p:sp>
      <p:sp>
        <p:nvSpPr>
          <p:cNvPr id="3" name="Subtitle 2">
            <a:extLst>
              <a:ext uri="{FF2B5EF4-FFF2-40B4-BE49-F238E27FC236}">
                <a16:creationId xmlns:a16="http://schemas.microsoft.com/office/drawing/2014/main" id="{7CEA7989-52B6-70FB-9B4D-8BDF29E7A13C}"/>
              </a:ext>
            </a:extLst>
          </p:cNvPr>
          <p:cNvSpPr>
            <a:spLocks noGrp="1"/>
          </p:cNvSpPr>
          <p:nvPr>
            <p:ph type="subTitle" idx="1"/>
          </p:nvPr>
        </p:nvSpPr>
        <p:spPr/>
        <p:txBody>
          <a:bodyPr/>
          <a:lstStyle/>
          <a:p>
            <a:r>
              <a:rPr lang="en-IN" dirty="0"/>
              <a:t>Presented </a:t>
            </a:r>
          </a:p>
          <a:p>
            <a:r>
              <a:rPr lang="en-IN" dirty="0"/>
              <a:t>BY</a:t>
            </a:r>
          </a:p>
          <a:p>
            <a:r>
              <a:rPr lang="en-IN" dirty="0"/>
              <a:t>LAVANYA</a:t>
            </a:r>
          </a:p>
        </p:txBody>
      </p:sp>
    </p:spTree>
    <p:extLst>
      <p:ext uri="{BB962C8B-B14F-4D97-AF65-F5344CB8AC3E}">
        <p14:creationId xmlns:p14="http://schemas.microsoft.com/office/powerpoint/2010/main" val="3766432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F7AB1D-6CDB-9C2E-1832-0F9BB83F7829}"/>
              </a:ext>
            </a:extLst>
          </p:cNvPr>
          <p:cNvSpPr>
            <a:spLocks noGrp="1"/>
          </p:cNvSpPr>
          <p:nvPr>
            <p:ph idx="1"/>
          </p:nvPr>
        </p:nvSpPr>
        <p:spPr>
          <a:xfrm>
            <a:off x="730046" y="763741"/>
            <a:ext cx="10515600" cy="4351338"/>
          </a:xfrm>
        </p:spPr>
        <p:txBody>
          <a:bodyPr>
            <a:normAutofit/>
          </a:bodyPr>
          <a:lstStyle/>
          <a:p>
            <a:pPr algn="l"/>
            <a:r>
              <a:rPr lang="en-US" sz="2000" b="1" i="0" dirty="0">
                <a:effectLst/>
                <a:latin typeface="Times New Roman" panose="02020603050405020304" pitchFamily="18" charset="0"/>
                <a:cs typeface="Times New Roman" panose="02020603050405020304" pitchFamily="18" charset="0"/>
              </a:rPr>
              <a:t>Applications of Single Phase Transformer</a:t>
            </a:r>
          </a:p>
          <a:p>
            <a:pPr algn="l"/>
            <a:r>
              <a:rPr lang="en-US" sz="2000" b="0" i="0" dirty="0">
                <a:effectLst/>
                <a:latin typeface="Times New Roman" panose="02020603050405020304" pitchFamily="18" charset="0"/>
                <a:cs typeface="Times New Roman" panose="02020603050405020304" pitchFamily="18" charset="0"/>
              </a:rPr>
              <a:t>The advantages of three single-phase units are transportation, maintenance, and spare unit availability. </a:t>
            </a:r>
          </a:p>
          <a:p>
            <a:pPr algn="l"/>
            <a:r>
              <a:rPr lang="en-US" sz="2000" b="0" i="0" dirty="0">
                <a:effectLst/>
                <a:latin typeface="Times New Roman" panose="02020603050405020304" pitchFamily="18" charset="0"/>
                <a:cs typeface="Times New Roman" panose="02020603050405020304" pitchFamily="18" charset="0"/>
              </a:rPr>
              <a:t>The single-phase transformers are widely used in commercial low voltage applications as electronic devices.</a:t>
            </a:r>
          </a:p>
          <a:p>
            <a:pPr algn="l"/>
            <a:r>
              <a:rPr lang="en-US" sz="2000" b="0" i="0" dirty="0">
                <a:effectLst/>
                <a:latin typeface="Times New Roman" panose="02020603050405020304" pitchFamily="18" charset="0"/>
                <a:cs typeface="Times New Roman" panose="02020603050405020304" pitchFamily="18" charset="0"/>
              </a:rPr>
              <a:t>They operate as a step-down voltage transformer and decrease the home voltage value to the value suitable for electronics supplying. </a:t>
            </a:r>
          </a:p>
          <a:p>
            <a:pPr algn="l"/>
            <a:r>
              <a:rPr lang="en-US" sz="2000" b="0" i="0" dirty="0">
                <a:effectLst/>
                <a:latin typeface="Times New Roman" panose="02020603050405020304" pitchFamily="18" charset="0"/>
                <a:cs typeface="Times New Roman" panose="02020603050405020304" pitchFamily="18" charset="0"/>
              </a:rPr>
              <a:t>On the secondary side, a </a:t>
            </a:r>
            <a:r>
              <a:rPr lang="en-US" sz="2000" b="0" i="0" u="none" strike="noStrike" dirty="0">
                <a:solidFill>
                  <a:srgbClr val="BE9E5F"/>
                </a:solidFill>
                <a:effectLst/>
                <a:latin typeface="Times New Roman" panose="02020603050405020304" pitchFamily="18" charset="0"/>
                <a:cs typeface="Times New Roman" panose="02020603050405020304" pitchFamily="18" charset="0"/>
                <a:hlinkClick r:id="rId2"/>
              </a:rPr>
              <a:t>rectifier</a:t>
            </a:r>
            <a:r>
              <a:rPr lang="en-US" sz="2000" b="0" i="0" dirty="0">
                <a:effectLst/>
                <a:latin typeface="Times New Roman" panose="02020603050405020304" pitchFamily="18" charset="0"/>
                <a:cs typeface="Times New Roman" panose="02020603050405020304" pitchFamily="18" charset="0"/>
              </a:rPr>
              <a:t> is usually connected to convert an AC voltage to the DC voltage which is used in electronics </a:t>
            </a:r>
            <a:r>
              <a:rPr lang="en-IN" sz="2000" b="0" i="0" dirty="0">
                <a:effectLst/>
                <a:latin typeface="Times New Roman" panose="02020603050405020304" pitchFamily="18" charset="0"/>
                <a:cs typeface="Times New Roman" panose="02020603050405020304" pitchFamily="18" charset="0"/>
              </a:rPr>
              <a:t>applications.</a:t>
            </a:r>
            <a:endParaRPr lang="en-US" sz="2000" b="0" i="0" dirty="0">
              <a:effectLst/>
              <a:latin typeface="Times New Roman" panose="02020603050405020304" pitchFamily="18" charset="0"/>
              <a:cs typeface="Times New Roman" panose="02020603050405020304" pitchFamily="18" charset="0"/>
            </a:endParaRPr>
          </a:p>
          <a:p>
            <a:pPr algn="l"/>
            <a:endParaRPr lang="en-US" sz="2000" b="0" i="0" dirty="0">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514865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902CF4-D622-04CC-8099-FA89ED66E033}"/>
              </a:ext>
            </a:extLst>
          </p:cNvPr>
          <p:cNvSpPr>
            <a:spLocks noGrp="1"/>
          </p:cNvSpPr>
          <p:nvPr>
            <p:ph idx="1"/>
          </p:nvPr>
        </p:nvSpPr>
        <p:spPr>
          <a:xfrm>
            <a:off x="366251" y="163973"/>
            <a:ext cx="10515600" cy="6187666"/>
          </a:xfrm>
        </p:spPr>
        <p:txBody>
          <a:bodyPr>
            <a:normAutofit/>
          </a:bodyPr>
          <a:lstStyle/>
          <a:p>
            <a:pPr algn="l"/>
            <a:r>
              <a:rPr lang="en-US" sz="2000" b="1" i="0" dirty="0">
                <a:solidFill>
                  <a:srgbClr val="34444C"/>
                </a:solidFill>
                <a:effectLst/>
                <a:latin typeface="Times New Roman" panose="02020603050405020304" pitchFamily="18" charset="0"/>
                <a:cs typeface="Times New Roman" panose="02020603050405020304" pitchFamily="18" charset="0"/>
              </a:rPr>
              <a:t>Working of Three Phase Transformers</a:t>
            </a:r>
          </a:p>
          <a:p>
            <a:pPr algn="l"/>
            <a:r>
              <a:rPr lang="en-US" sz="2000" b="0" i="0" dirty="0">
                <a:solidFill>
                  <a:srgbClr val="34444C"/>
                </a:solidFill>
                <a:effectLst/>
                <a:latin typeface="Times New Roman" panose="02020603050405020304" pitchFamily="18" charset="0"/>
                <a:cs typeface="Times New Roman" panose="02020603050405020304" pitchFamily="18" charset="0"/>
              </a:rPr>
              <a:t>Consider the below figure in which the primary of the transformer is connected in star fashion on the cores. </a:t>
            </a:r>
          </a:p>
          <a:p>
            <a:pPr algn="l"/>
            <a:r>
              <a:rPr lang="en-US" sz="2000" b="0" i="0" dirty="0">
                <a:solidFill>
                  <a:srgbClr val="34444C"/>
                </a:solidFill>
                <a:effectLst/>
                <a:latin typeface="Times New Roman" panose="02020603050405020304" pitchFamily="18" charset="0"/>
                <a:cs typeface="Times New Roman" panose="02020603050405020304" pitchFamily="18" charset="0"/>
              </a:rPr>
              <a:t>For simplicity, only primary winding is shown in the figure which is connected across the three phase AC supply. </a:t>
            </a:r>
          </a:p>
          <a:p>
            <a:pPr algn="l"/>
            <a:r>
              <a:rPr lang="en-US" sz="2000" b="0" i="0" dirty="0">
                <a:solidFill>
                  <a:srgbClr val="34444C"/>
                </a:solidFill>
                <a:effectLst/>
                <a:latin typeface="Times New Roman" panose="02020603050405020304" pitchFamily="18" charset="0"/>
                <a:cs typeface="Times New Roman" panose="02020603050405020304" pitchFamily="18" charset="0"/>
              </a:rPr>
              <a:t>The three cores are arranged at an angle of 120 degrees to each other. The empty leg of each core is combined in such that they form center leg as shown in figure.</a:t>
            </a:r>
          </a:p>
          <a:p>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pic>
        <p:nvPicPr>
          <p:cNvPr id="9218" name="Picture 2" descr="working of a transformer">
            <a:extLst>
              <a:ext uri="{FF2B5EF4-FFF2-40B4-BE49-F238E27FC236}">
                <a16:creationId xmlns:a16="http://schemas.microsoft.com/office/drawing/2014/main" id="{635091B3-2054-726C-D472-C185B4DA33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338" y="3061161"/>
            <a:ext cx="4543425"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56629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539429-29C1-98C5-E6D5-694F6AA6E09A}"/>
              </a:ext>
            </a:extLst>
          </p:cNvPr>
          <p:cNvSpPr>
            <a:spLocks noGrp="1"/>
          </p:cNvSpPr>
          <p:nvPr>
            <p:ph idx="1"/>
          </p:nvPr>
        </p:nvSpPr>
        <p:spPr>
          <a:xfrm>
            <a:off x="641555" y="517934"/>
            <a:ext cx="10515600" cy="5823871"/>
          </a:xfrm>
        </p:spPr>
        <p:txBody>
          <a:bodyPr>
            <a:normAutofit/>
          </a:bodyPr>
          <a:lstStyle/>
          <a:p>
            <a:pPr algn="just"/>
            <a:r>
              <a:rPr lang="en-US" sz="2000" b="0" i="0" dirty="0">
                <a:solidFill>
                  <a:srgbClr val="34444C"/>
                </a:solidFill>
                <a:effectLst/>
                <a:latin typeface="Times New Roman" panose="02020603050405020304" pitchFamily="18" charset="0"/>
                <a:cs typeface="Times New Roman" panose="02020603050405020304" pitchFamily="18" charset="0"/>
              </a:rPr>
              <a:t>When the primary is excited with the three phase supply source, the currents IR, IY and IB are starts flowing through individual phase windings. </a:t>
            </a:r>
          </a:p>
          <a:p>
            <a:pPr algn="just"/>
            <a:r>
              <a:rPr lang="en-US" sz="2000" b="0" i="0" dirty="0">
                <a:solidFill>
                  <a:srgbClr val="34444C"/>
                </a:solidFill>
                <a:effectLst/>
                <a:latin typeface="Times New Roman" panose="02020603050405020304" pitchFamily="18" charset="0"/>
                <a:cs typeface="Times New Roman" panose="02020603050405020304" pitchFamily="18" charset="0"/>
              </a:rPr>
              <a:t>These currents produce the magnetic fluxes ΦR, ΦY and ΦB in the respective cores. Since the center leg is common for all the cores, the sum of all three fluxes are carried by it. In three phase system, at any instant the vector sum of all the currents is zero.</a:t>
            </a:r>
          </a:p>
          <a:p>
            <a:pPr algn="just"/>
            <a:r>
              <a:rPr lang="en-US" sz="2000" b="0" i="0" dirty="0">
                <a:solidFill>
                  <a:srgbClr val="34444C"/>
                </a:solidFill>
                <a:effectLst/>
                <a:latin typeface="Times New Roman" panose="02020603050405020304" pitchFamily="18" charset="0"/>
                <a:cs typeface="Times New Roman" panose="02020603050405020304" pitchFamily="18" charset="0"/>
              </a:rPr>
              <a:t> In turn, at the instant the sum of all the fluxes is same. Hence, the center leg doesn’t carry any flux at any instant. So even if the center leg is removed it makes no difference in other conditions of the transformer.</a:t>
            </a:r>
          </a:p>
          <a:p>
            <a:pPr algn="just"/>
            <a:r>
              <a:rPr lang="en-US" sz="2000" b="0" i="0" dirty="0">
                <a:solidFill>
                  <a:srgbClr val="34444C"/>
                </a:solidFill>
                <a:effectLst/>
                <a:latin typeface="Times New Roman" panose="02020603050405020304" pitchFamily="18" charset="0"/>
                <a:cs typeface="Times New Roman" panose="02020603050405020304" pitchFamily="18" charset="0"/>
              </a:rPr>
              <a:t>Likewise, in three phase system where any two conductors acts as return for the current in third conductor, any two legs acts as a return path of the flux for the third leg if the center leg is removed in case of three phase transformer. </a:t>
            </a:r>
          </a:p>
          <a:p>
            <a:pPr algn="just"/>
            <a:r>
              <a:rPr lang="en-US" sz="2000" b="0" i="0" dirty="0">
                <a:solidFill>
                  <a:srgbClr val="34444C"/>
                </a:solidFill>
                <a:effectLst/>
                <a:latin typeface="Times New Roman" panose="02020603050405020304" pitchFamily="18" charset="0"/>
                <a:cs typeface="Times New Roman" panose="02020603050405020304" pitchFamily="18" charset="0"/>
              </a:rPr>
              <a:t>Therefore, while designing the three phase transformer, this principle is used.</a:t>
            </a:r>
          </a:p>
          <a:p>
            <a:pPr algn="just"/>
            <a:r>
              <a:rPr lang="en-US" sz="2000" b="0" i="0" dirty="0">
                <a:solidFill>
                  <a:srgbClr val="34444C"/>
                </a:solidFill>
                <a:effectLst/>
                <a:latin typeface="Times New Roman" panose="02020603050405020304" pitchFamily="18" charset="0"/>
                <a:cs typeface="Times New Roman" panose="02020603050405020304" pitchFamily="18" charset="0"/>
              </a:rPr>
              <a:t>These fluxes induce the secondary EMFs in respective phase such that they maintain their phase angle between them. </a:t>
            </a:r>
          </a:p>
          <a:p>
            <a:pPr algn="just"/>
            <a:r>
              <a:rPr lang="en-US" sz="2000" b="0" i="0" dirty="0">
                <a:solidFill>
                  <a:srgbClr val="34444C"/>
                </a:solidFill>
                <a:effectLst/>
                <a:latin typeface="Times New Roman" panose="02020603050405020304" pitchFamily="18" charset="0"/>
                <a:cs typeface="Times New Roman" panose="02020603050405020304" pitchFamily="18" charset="0"/>
              </a:rPr>
              <a:t>These EMFs drives the currents in the secondary and hence to the load. Depends on the type of connection used and number of turns on each phase, the voltage induced will be varied for obtaining step-up or step-down of voltages.</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380595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D6332A-7289-B09E-AE96-ACE244E7DAE1}"/>
              </a:ext>
            </a:extLst>
          </p:cNvPr>
          <p:cNvSpPr>
            <a:spLocks noGrp="1"/>
          </p:cNvSpPr>
          <p:nvPr>
            <p:ph idx="1"/>
          </p:nvPr>
        </p:nvSpPr>
        <p:spPr>
          <a:xfrm>
            <a:off x="838200" y="773573"/>
            <a:ext cx="10515600" cy="5430582"/>
          </a:xfrm>
        </p:spPr>
        <p:txBody>
          <a:bodyPr>
            <a:normAutofit/>
          </a:bodyPr>
          <a:lstStyle/>
          <a:p>
            <a:pPr algn="just"/>
            <a:r>
              <a:rPr lang="en-US" sz="2000" b="1" i="0" dirty="0">
                <a:solidFill>
                  <a:srgbClr val="34444C"/>
                </a:solidFill>
                <a:effectLst/>
                <a:latin typeface="Times New Roman" panose="02020603050405020304" pitchFamily="18" charset="0"/>
                <a:cs typeface="Times New Roman" panose="02020603050405020304" pitchFamily="18" charset="0"/>
              </a:rPr>
              <a:t>Three Phase Transformer Connections</a:t>
            </a:r>
          </a:p>
          <a:p>
            <a:pPr algn="just"/>
            <a:r>
              <a:rPr lang="en-US" sz="2000" b="0" i="0" dirty="0">
                <a:solidFill>
                  <a:srgbClr val="34444C"/>
                </a:solidFill>
                <a:effectLst/>
                <a:latin typeface="Times New Roman" panose="02020603050405020304" pitchFamily="18" charset="0"/>
                <a:cs typeface="Times New Roman" panose="02020603050405020304" pitchFamily="18" charset="0"/>
              </a:rPr>
              <a:t>As discussed above, either by a single three phase transformer or by three single phase transformers combination, three phase transformations can be carried out. </a:t>
            </a:r>
          </a:p>
          <a:p>
            <a:pPr algn="just"/>
            <a:r>
              <a:rPr lang="en-US" sz="2000" b="0" i="0" dirty="0">
                <a:solidFill>
                  <a:srgbClr val="34444C"/>
                </a:solidFill>
                <a:effectLst/>
                <a:latin typeface="Times New Roman" panose="02020603050405020304" pitchFamily="18" charset="0"/>
                <a:cs typeface="Times New Roman" panose="02020603050405020304" pitchFamily="18" charset="0"/>
              </a:rPr>
              <a:t>The way of connecting the windings for three phase transformation is same whether the three windings of a three phase transformer or three windings of three single phase transformers are used.</a:t>
            </a:r>
          </a:p>
          <a:p>
            <a:pPr algn="just"/>
            <a:r>
              <a:rPr lang="en-US" sz="2000" b="0" i="0" dirty="0">
                <a:solidFill>
                  <a:srgbClr val="34444C"/>
                </a:solidFill>
                <a:effectLst/>
                <a:latin typeface="Times New Roman" panose="02020603050405020304" pitchFamily="18" charset="0"/>
                <a:cs typeface="Times New Roman" panose="02020603050405020304" pitchFamily="18" charset="0"/>
              </a:rPr>
              <a:t> The primary and secondary windings are connected in different ways, such as in delta or star or combination of these two. The voltage and current ratings of the three phase transformer is depends on suitable connection. </a:t>
            </a:r>
          </a:p>
          <a:p>
            <a:pPr algn="just"/>
            <a:r>
              <a:rPr lang="en-US" sz="2000" b="0" i="0" dirty="0">
                <a:solidFill>
                  <a:srgbClr val="34444C"/>
                </a:solidFill>
                <a:effectLst/>
                <a:latin typeface="Times New Roman" panose="02020603050405020304" pitchFamily="18" charset="0"/>
                <a:cs typeface="Times New Roman" panose="02020603050405020304" pitchFamily="18" charset="0"/>
              </a:rPr>
              <a:t>The most commonly used connections are</a:t>
            </a:r>
          </a:p>
          <a:p>
            <a:pPr algn="just" fontAlgn="base">
              <a:buFont typeface="Arial" panose="020B0604020202020204" pitchFamily="34" charset="0"/>
              <a:buChar char="•"/>
            </a:pPr>
            <a:r>
              <a:rPr lang="en-US" sz="2000" b="0" i="0" dirty="0">
                <a:solidFill>
                  <a:srgbClr val="34444C"/>
                </a:solidFill>
                <a:effectLst/>
                <a:latin typeface="Times New Roman" panose="02020603050405020304" pitchFamily="18" charset="0"/>
                <a:cs typeface="Times New Roman" panose="02020603050405020304" pitchFamily="18" charset="0"/>
              </a:rPr>
              <a:t>Star-delta</a:t>
            </a:r>
          </a:p>
          <a:p>
            <a:pPr algn="just" fontAlgn="base">
              <a:buFont typeface="Arial" panose="020B0604020202020204" pitchFamily="34" charset="0"/>
              <a:buChar char="•"/>
            </a:pPr>
            <a:r>
              <a:rPr lang="en-US" sz="2000" b="0" i="0" dirty="0">
                <a:solidFill>
                  <a:srgbClr val="34444C"/>
                </a:solidFill>
                <a:effectLst/>
                <a:latin typeface="Times New Roman" panose="02020603050405020304" pitchFamily="18" charset="0"/>
                <a:cs typeface="Times New Roman" panose="02020603050405020304" pitchFamily="18" charset="0"/>
              </a:rPr>
              <a:t>Delta-star</a:t>
            </a:r>
          </a:p>
          <a:p>
            <a:pPr algn="just" fontAlgn="base">
              <a:buFont typeface="Arial" panose="020B0604020202020204" pitchFamily="34" charset="0"/>
              <a:buChar char="•"/>
            </a:pPr>
            <a:r>
              <a:rPr lang="en-US" sz="2000" b="0" i="0" dirty="0">
                <a:solidFill>
                  <a:srgbClr val="34444C"/>
                </a:solidFill>
                <a:effectLst/>
                <a:latin typeface="Times New Roman" panose="02020603050405020304" pitchFamily="18" charset="0"/>
                <a:cs typeface="Times New Roman" panose="02020603050405020304" pitchFamily="18" charset="0"/>
              </a:rPr>
              <a:t>Delta-delta</a:t>
            </a:r>
          </a:p>
          <a:p>
            <a:pPr algn="just" fontAlgn="base">
              <a:buFont typeface="Arial" panose="020B0604020202020204" pitchFamily="34" charset="0"/>
              <a:buChar char="•"/>
            </a:pPr>
            <a:r>
              <a:rPr lang="en-US" sz="2000" b="0" i="0" dirty="0">
                <a:solidFill>
                  <a:srgbClr val="34444C"/>
                </a:solidFill>
                <a:effectLst/>
                <a:latin typeface="Times New Roman" panose="02020603050405020304" pitchFamily="18" charset="0"/>
                <a:cs typeface="Times New Roman" panose="02020603050405020304" pitchFamily="18" charset="0"/>
              </a:rPr>
              <a:t>Star-star</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518298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4E3D1-D75D-579B-2B33-560F5A549282}"/>
              </a:ext>
            </a:extLst>
          </p:cNvPr>
          <p:cNvSpPr>
            <a:spLocks noGrp="1"/>
          </p:cNvSpPr>
          <p:nvPr>
            <p:ph type="title"/>
          </p:nvPr>
        </p:nvSpPr>
        <p:spPr/>
        <p:txBody>
          <a:bodyPr/>
          <a:lstStyle/>
          <a:p>
            <a:r>
              <a:rPr lang="en-IN" b="1" i="0" dirty="0">
                <a:solidFill>
                  <a:srgbClr val="34444C"/>
                </a:solidFill>
                <a:effectLst/>
                <a:latin typeface="Open Sans" panose="020B0606030504020204" pitchFamily="34" charset="0"/>
              </a:rPr>
              <a:t>Star – Delta Connection</a:t>
            </a:r>
            <a:br>
              <a:rPr lang="en-IN" b="1" i="0" dirty="0">
                <a:solidFill>
                  <a:srgbClr val="34444C"/>
                </a:solidFill>
                <a:effectLst/>
                <a:latin typeface="Open Sans" panose="020B0606030504020204" pitchFamily="34" charset="0"/>
              </a:rPr>
            </a:br>
            <a:endParaRPr lang="en-IN" dirty="0"/>
          </a:p>
        </p:txBody>
      </p:sp>
      <p:pic>
        <p:nvPicPr>
          <p:cNvPr id="10242" name="Picture 2">
            <a:extLst>
              <a:ext uri="{FF2B5EF4-FFF2-40B4-BE49-F238E27FC236}">
                <a16:creationId xmlns:a16="http://schemas.microsoft.com/office/drawing/2014/main" id="{D38B61D0-A31A-0E18-00CF-4EE44169B6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92273" y="1805936"/>
            <a:ext cx="6276975" cy="348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16406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9CBB06-1D90-4FB3-A566-CC654B22E6B0}"/>
              </a:ext>
            </a:extLst>
          </p:cNvPr>
          <p:cNvSpPr>
            <a:spLocks noGrp="1"/>
          </p:cNvSpPr>
          <p:nvPr>
            <p:ph idx="1"/>
          </p:nvPr>
        </p:nvSpPr>
        <p:spPr>
          <a:xfrm>
            <a:off x="838200" y="744077"/>
            <a:ext cx="10515600" cy="4351338"/>
          </a:xfrm>
        </p:spPr>
        <p:txBody>
          <a:bodyPr>
            <a:normAutofit fontScale="70000" lnSpcReduction="20000"/>
          </a:bodyPr>
          <a:lstStyle/>
          <a:p>
            <a:pPr algn="just"/>
            <a:r>
              <a:rPr lang="en-US" b="0" i="0" dirty="0">
                <a:solidFill>
                  <a:srgbClr val="34444C"/>
                </a:solidFill>
                <a:effectLst/>
                <a:latin typeface="Times New Roman" panose="02020603050405020304" pitchFamily="18" charset="0"/>
                <a:cs typeface="Times New Roman" panose="02020603050405020304" pitchFamily="18" charset="0"/>
              </a:rPr>
              <a:t>This type of connection is commonly used to step-down the voltages to a lower value in transmission end substations. Utility companies use this connection to reduce the voltage levels for distribution systems.</a:t>
            </a:r>
          </a:p>
          <a:p>
            <a:pPr algn="just" fontAlgn="base">
              <a:buFont typeface="Arial" panose="020B0604020202020204" pitchFamily="34" charset="0"/>
              <a:buChar char="•"/>
            </a:pPr>
            <a:r>
              <a:rPr lang="en-US" b="0" i="0" dirty="0">
                <a:solidFill>
                  <a:srgbClr val="34444C"/>
                </a:solidFill>
                <a:effectLst/>
                <a:latin typeface="Times New Roman" panose="02020603050405020304" pitchFamily="18" charset="0"/>
                <a:cs typeface="Times New Roman" panose="02020603050405020304" pitchFamily="18" charset="0"/>
              </a:rPr>
              <a:t>In this, the primary winding of the transformer is connected in star and secondary in delta connection.</a:t>
            </a:r>
          </a:p>
          <a:p>
            <a:pPr algn="just" fontAlgn="base">
              <a:buFont typeface="Arial" panose="020B0604020202020204" pitchFamily="34" charset="0"/>
              <a:buChar char="•"/>
            </a:pPr>
            <a:r>
              <a:rPr lang="en-US" b="0" i="0" dirty="0">
                <a:solidFill>
                  <a:srgbClr val="34444C"/>
                </a:solidFill>
                <a:effectLst/>
                <a:latin typeface="Times New Roman" panose="02020603050405020304" pitchFamily="18" charset="0"/>
                <a:cs typeface="Times New Roman" panose="02020603050405020304" pitchFamily="18" charset="0"/>
              </a:rPr>
              <a:t>The neutral point on the primary or high voltage side can be grounded which is desirable in most of the cases.</a:t>
            </a:r>
          </a:p>
          <a:p>
            <a:pPr algn="just" fontAlgn="base">
              <a:buFont typeface="Arial" panose="020B0604020202020204" pitchFamily="34" charset="0"/>
              <a:buChar char="•"/>
            </a:pPr>
            <a:r>
              <a:rPr lang="en-US" b="0" i="0" dirty="0">
                <a:solidFill>
                  <a:srgbClr val="34444C"/>
                </a:solidFill>
                <a:effectLst/>
                <a:latin typeface="Times New Roman" panose="02020603050405020304" pitchFamily="18" charset="0"/>
                <a:cs typeface="Times New Roman" panose="02020603050405020304" pitchFamily="18" charset="0"/>
              </a:rPr>
              <a:t>The line voltage ratio between secondary and primary is 1/√3 times the transformation ratio of each transformer.</a:t>
            </a:r>
          </a:p>
          <a:p>
            <a:pPr algn="just" fontAlgn="base">
              <a:buFont typeface="Arial" panose="020B0604020202020204" pitchFamily="34" charset="0"/>
              <a:buChar char="•"/>
            </a:pPr>
            <a:r>
              <a:rPr lang="en-US" b="0" i="0" dirty="0">
                <a:solidFill>
                  <a:srgbClr val="34444C"/>
                </a:solidFill>
                <a:effectLst/>
                <a:latin typeface="Times New Roman" panose="02020603050405020304" pitchFamily="18" charset="0"/>
                <a:cs typeface="Times New Roman" panose="02020603050405020304" pitchFamily="18" charset="0"/>
              </a:rPr>
              <a:t>There exists 30 degrees phase difference between primary and secondary line voltages.</a:t>
            </a:r>
          </a:p>
          <a:p>
            <a:pPr algn="just" fontAlgn="base">
              <a:buFont typeface="Arial" panose="020B0604020202020204" pitchFamily="34" charset="0"/>
              <a:buChar char="•"/>
            </a:pPr>
            <a:r>
              <a:rPr lang="en-US" b="0" i="0" dirty="0">
                <a:solidFill>
                  <a:srgbClr val="34444C"/>
                </a:solidFill>
                <a:effectLst/>
                <a:latin typeface="Times New Roman" panose="02020603050405020304" pitchFamily="18" charset="0"/>
                <a:cs typeface="Times New Roman" panose="02020603050405020304" pitchFamily="18" charset="0"/>
              </a:rPr>
              <a:t>Since the actual primary coil voltage is 58% of the primary line voltage, the insulation requirements for HV windings is reduced by using this winding.</a:t>
            </a:r>
          </a:p>
          <a:p>
            <a:pPr algn="just" fontAlgn="base">
              <a:buFont typeface="Arial" panose="020B0604020202020204" pitchFamily="34" charset="0"/>
              <a:buChar char="•"/>
            </a:pPr>
            <a:r>
              <a:rPr lang="en-US" b="0" i="0" dirty="0">
                <a:solidFill>
                  <a:srgbClr val="34444C"/>
                </a:solidFill>
                <a:effectLst/>
                <a:latin typeface="Times New Roman" panose="02020603050405020304" pitchFamily="18" charset="0"/>
                <a:cs typeface="Times New Roman" panose="02020603050405020304" pitchFamily="18" charset="0"/>
              </a:rPr>
              <a:t>In this connection balanced three phase voltage are obtained at the secondary or LV side, even when the unbalanced currents are flowing the in the primary or HV side due to neutral wire. The neutral wire grounding also provides lightning surge protection.</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672282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534B0-99E8-70D3-C393-60649DB9085C}"/>
              </a:ext>
            </a:extLst>
          </p:cNvPr>
          <p:cNvSpPr>
            <a:spLocks noGrp="1"/>
          </p:cNvSpPr>
          <p:nvPr>
            <p:ph type="title"/>
          </p:nvPr>
        </p:nvSpPr>
        <p:spPr/>
        <p:txBody>
          <a:bodyPr>
            <a:normAutofit fontScale="90000"/>
          </a:bodyPr>
          <a:lstStyle/>
          <a:p>
            <a:br>
              <a:rPr lang="en-IN" b="1" i="0" dirty="0">
                <a:solidFill>
                  <a:srgbClr val="34444C"/>
                </a:solidFill>
                <a:effectLst/>
                <a:latin typeface="Open Sans" panose="020B0606030504020204" pitchFamily="34" charset="0"/>
              </a:rPr>
            </a:br>
            <a:r>
              <a:rPr lang="en-IN" b="1" i="0" dirty="0">
                <a:solidFill>
                  <a:srgbClr val="34444C"/>
                </a:solidFill>
                <a:effectLst/>
                <a:latin typeface="Open Sans" panose="020B0606030504020204" pitchFamily="34" charset="0"/>
              </a:rPr>
              <a:t>Delta – Star Connection</a:t>
            </a:r>
            <a:br>
              <a:rPr lang="en-IN" b="1" i="0" dirty="0">
                <a:solidFill>
                  <a:srgbClr val="34444C"/>
                </a:solidFill>
                <a:effectLst/>
                <a:latin typeface="Open Sans" panose="020B0606030504020204" pitchFamily="34" charset="0"/>
              </a:rPr>
            </a:br>
            <a:endParaRPr lang="en-IN" dirty="0"/>
          </a:p>
        </p:txBody>
      </p:sp>
      <p:pic>
        <p:nvPicPr>
          <p:cNvPr id="11266" name="Picture 2">
            <a:extLst>
              <a:ext uri="{FF2B5EF4-FFF2-40B4-BE49-F238E27FC236}">
                <a16:creationId xmlns:a16="http://schemas.microsoft.com/office/drawing/2014/main" id="{BCFDB6F7-DDF3-B64C-88EA-FBFA0C51AE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81312" y="2129631"/>
            <a:ext cx="6429375"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63547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11298C-96BD-8551-D40E-149AB9BDC27C}"/>
              </a:ext>
            </a:extLst>
          </p:cNvPr>
          <p:cNvSpPr>
            <a:spLocks noGrp="1"/>
          </p:cNvSpPr>
          <p:nvPr>
            <p:ph idx="1"/>
          </p:nvPr>
        </p:nvSpPr>
        <p:spPr>
          <a:xfrm>
            <a:off x="503903" y="508102"/>
            <a:ext cx="10515600" cy="5981187"/>
          </a:xfrm>
        </p:spPr>
        <p:txBody>
          <a:bodyPr>
            <a:noAutofit/>
          </a:bodyPr>
          <a:lstStyle/>
          <a:p>
            <a:pPr algn="l" fontAlgn="base">
              <a:buFont typeface="Arial" panose="020B0604020202020204" pitchFamily="34" charset="0"/>
              <a:buChar char="•"/>
            </a:pPr>
            <a:r>
              <a:rPr lang="en-US" sz="2000" b="0" i="0" dirty="0">
                <a:solidFill>
                  <a:srgbClr val="34444C"/>
                </a:solidFill>
                <a:effectLst/>
                <a:latin typeface="Times New Roman" panose="02020603050405020304" pitchFamily="18" charset="0"/>
                <a:cs typeface="Times New Roman" panose="02020603050405020304" pitchFamily="18" charset="0"/>
              </a:rPr>
              <a:t>This connection is used to step-up the voltage level and is commonly employed in sending end or starting of high tension transmission system.</a:t>
            </a:r>
          </a:p>
          <a:p>
            <a:pPr algn="l" fontAlgn="base">
              <a:buFont typeface="Arial" panose="020B0604020202020204" pitchFamily="34" charset="0"/>
              <a:buChar char="•"/>
            </a:pPr>
            <a:r>
              <a:rPr lang="en-US" sz="2000" b="0" i="0" dirty="0">
                <a:solidFill>
                  <a:srgbClr val="34444C"/>
                </a:solidFill>
                <a:effectLst/>
                <a:latin typeface="Times New Roman" panose="02020603050405020304" pitchFamily="18" charset="0"/>
                <a:cs typeface="Times New Roman" panose="02020603050405020304" pitchFamily="18" charset="0"/>
              </a:rPr>
              <a:t>In this, the primary is connected in delta fashion and secondary in star fashion so that three phase 4 wire system at secondary is possible.</a:t>
            </a:r>
          </a:p>
          <a:p>
            <a:pPr algn="l" fontAlgn="base">
              <a:buFont typeface="Arial" panose="020B0604020202020204" pitchFamily="34" charset="0"/>
              <a:buChar char="•"/>
            </a:pPr>
            <a:r>
              <a:rPr lang="en-US" sz="2000" b="0" i="0" dirty="0">
                <a:solidFill>
                  <a:srgbClr val="34444C"/>
                </a:solidFill>
                <a:effectLst/>
                <a:latin typeface="Times New Roman" panose="02020603050405020304" pitchFamily="18" charset="0"/>
                <a:cs typeface="Times New Roman" panose="02020603050405020304" pitchFamily="18" charset="0"/>
              </a:rPr>
              <a:t>The secondary voltage to the load is √3 times the delta connected primary voltage. Also the load and secondary currents will be the same due to the same series circuit.</a:t>
            </a:r>
          </a:p>
          <a:p>
            <a:pPr algn="l" fontAlgn="base">
              <a:buFont typeface="Arial" panose="020B0604020202020204" pitchFamily="34" charset="0"/>
              <a:buChar char="•"/>
            </a:pPr>
            <a:r>
              <a:rPr lang="en-US" sz="2000" b="0" i="0" dirty="0">
                <a:solidFill>
                  <a:srgbClr val="34444C"/>
                </a:solidFill>
                <a:effectLst/>
                <a:latin typeface="Times New Roman" panose="02020603050405020304" pitchFamily="18" charset="0"/>
                <a:cs typeface="Times New Roman" panose="02020603050405020304" pitchFamily="18" charset="0"/>
              </a:rPr>
              <a:t>This connection provides three single phase circuits at both lower and higher voltages and one three phase circuit at higher voltage so that single and three phase loads can be supplied.</a:t>
            </a:r>
          </a:p>
          <a:p>
            <a:pPr algn="l" fontAlgn="base">
              <a:buFont typeface="Arial" panose="020B0604020202020204" pitchFamily="34" charset="0"/>
              <a:buChar char="•"/>
            </a:pPr>
            <a:r>
              <a:rPr lang="en-US" sz="2000" b="0" i="0" dirty="0">
                <a:solidFill>
                  <a:srgbClr val="34444C"/>
                </a:solidFill>
                <a:effectLst/>
                <a:latin typeface="Times New Roman" panose="02020603050405020304" pitchFamily="18" charset="0"/>
                <a:cs typeface="Times New Roman" panose="02020603050405020304" pitchFamily="18" charset="0"/>
              </a:rPr>
              <a:t>Dual voltages are obtained delta-star connection. Low single phase voltages are obtained by wiring between any phase and ground. Higher single phase voltages are obtained by wiring between any two phases. And by connecting all three phases to the load, three phase voltage is obtained.</a:t>
            </a:r>
          </a:p>
          <a:p>
            <a:pPr algn="l" fontAlgn="base">
              <a:buFont typeface="Arial" panose="020B0604020202020204" pitchFamily="34" charset="0"/>
              <a:buChar char="•"/>
            </a:pPr>
            <a:r>
              <a:rPr lang="en-US" sz="2000" b="0" i="0" dirty="0">
                <a:solidFill>
                  <a:srgbClr val="34444C"/>
                </a:solidFill>
                <a:effectLst/>
                <a:latin typeface="Times New Roman" panose="02020603050405020304" pitchFamily="18" charset="0"/>
                <a:cs typeface="Times New Roman" panose="02020603050405020304" pitchFamily="18" charset="0"/>
              </a:rPr>
              <a:t>The insulation requirement on high voltage side is lowered due to the star (less number of turns per phase) connected secondary.</a:t>
            </a:r>
          </a:p>
          <a:p>
            <a:pPr algn="l" fontAlgn="base">
              <a:buFont typeface="Arial" panose="020B0604020202020204" pitchFamily="34" charset="0"/>
              <a:buChar char="•"/>
            </a:pPr>
            <a:r>
              <a:rPr lang="en-US" sz="2000" b="0" i="0" dirty="0">
                <a:solidFill>
                  <a:srgbClr val="34444C"/>
                </a:solidFill>
                <a:effectLst/>
                <a:latin typeface="Times New Roman" panose="02020603050405020304" pitchFamily="18" charset="0"/>
                <a:cs typeface="Times New Roman" panose="02020603050405020304" pitchFamily="18" charset="0"/>
              </a:rPr>
              <a:t>Similar to star-delta, this connection causes to create a 30 degrees phase difference between primary and secondary line voltages.</a:t>
            </a:r>
          </a:p>
          <a:p>
            <a:pPr algn="l" fontAlgn="base">
              <a:buFont typeface="Arial" panose="020B0604020202020204" pitchFamily="34" charset="0"/>
              <a:buChar char="•"/>
            </a:pPr>
            <a:r>
              <a:rPr lang="en-US" sz="2000" b="0" i="0" dirty="0">
                <a:solidFill>
                  <a:srgbClr val="34444C"/>
                </a:solidFill>
                <a:effectLst/>
                <a:latin typeface="Times New Roman" panose="02020603050405020304" pitchFamily="18" charset="0"/>
                <a:cs typeface="Times New Roman" panose="02020603050405020304" pitchFamily="18" charset="0"/>
              </a:rPr>
              <a:t>By using this connection, it is not possible to connect it parallel with delta-delta and star-star transformers due to the primary and secondary voltage phase difference.</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100246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9EC6A-848C-E30A-2F26-D53C4A811E19}"/>
              </a:ext>
            </a:extLst>
          </p:cNvPr>
          <p:cNvSpPr>
            <a:spLocks noGrp="1"/>
          </p:cNvSpPr>
          <p:nvPr>
            <p:ph type="title"/>
          </p:nvPr>
        </p:nvSpPr>
        <p:spPr/>
        <p:txBody>
          <a:bodyPr>
            <a:normAutofit fontScale="90000"/>
          </a:bodyPr>
          <a:lstStyle/>
          <a:p>
            <a:br>
              <a:rPr lang="en-IN" b="1" i="0" dirty="0">
                <a:solidFill>
                  <a:srgbClr val="34444C"/>
                </a:solidFill>
                <a:effectLst/>
                <a:latin typeface="Open Sans" panose="020B0606030504020204" pitchFamily="34" charset="0"/>
              </a:rPr>
            </a:br>
            <a:r>
              <a:rPr lang="en-IN" b="1" i="0" dirty="0">
                <a:solidFill>
                  <a:srgbClr val="34444C"/>
                </a:solidFill>
                <a:effectLst/>
                <a:latin typeface="Open Sans" panose="020B0606030504020204" pitchFamily="34" charset="0"/>
              </a:rPr>
              <a:t>Delta-delta</a:t>
            </a:r>
            <a:br>
              <a:rPr lang="en-IN" b="1" i="0" dirty="0">
                <a:solidFill>
                  <a:srgbClr val="34444C"/>
                </a:solidFill>
                <a:effectLst/>
                <a:latin typeface="Open Sans" panose="020B0606030504020204" pitchFamily="34" charset="0"/>
              </a:rPr>
            </a:br>
            <a:endParaRPr lang="en-IN" dirty="0"/>
          </a:p>
        </p:txBody>
      </p:sp>
      <p:pic>
        <p:nvPicPr>
          <p:cNvPr id="12290" name="Picture 2">
            <a:extLst>
              <a:ext uri="{FF2B5EF4-FFF2-40B4-BE49-F238E27FC236}">
                <a16:creationId xmlns:a16="http://schemas.microsoft.com/office/drawing/2014/main" id="{C1CF69F2-0319-009C-D94C-8627BFDD1F8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24187" y="2320131"/>
            <a:ext cx="6143625" cy="3362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5606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6E2E3F-5ED0-8D96-2674-79940D4EF98A}"/>
              </a:ext>
            </a:extLst>
          </p:cNvPr>
          <p:cNvSpPr>
            <a:spLocks noGrp="1"/>
          </p:cNvSpPr>
          <p:nvPr>
            <p:ph idx="1"/>
          </p:nvPr>
        </p:nvSpPr>
        <p:spPr>
          <a:xfrm>
            <a:off x="592394" y="557264"/>
            <a:ext cx="10515600" cy="5627226"/>
          </a:xfrm>
        </p:spPr>
        <p:txBody>
          <a:bodyPr>
            <a:noAutofit/>
          </a:bodyPr>
          <a:lstStyle/>
          <a:p>
            <a:pPr algn="l" fontAlgn="base">
              <a:buFont typeface="Arial" panose="020B0604020202020204" pitchFamily="34" charset="0"/>
              <a:buChar char="•"/>
            </a:pPr>
            <a:r>
              <a:rPr lang="en-US" sz="2000" b="0" i="0" dirty="0">
                <a:solidFill>
                  <a:srgbClr val="34444C"/>
                </a:solidFill>
                <a:effectLst/>
                <a:latin typeface="Times New Roman" panose="02020603050405020304" pitchFamily="18" charset="0"/>
                <a:cs typeface="Times New Roman" panose="02020603050405020304" pitchFamily="18" charset="0"/>
              </a:rPr>
              <a:t>This type of connection is used when the supply source is delta connected and the secondary load needs single voltage with high current. This is generally employed for three phase power loads (like three phase motor).</a:t>
            </a:r>
          </a:p>
          <a:p>
            <a:pPr algn="l" fontAlgn="base">
              <a:buFont typeface="Arial" panose="020B0604020202020204" pitchFamily="34" charset="0"/>
              <a:buChar char="•"/>
            </a:pPr>
            <a:r>
              <a:rPr lang="en-US" sz="2000" b="0" i="0" dirty="0">
                <a:solidFill>
                  <a:srgbClr val="34444C"/>
                </a:solidFill>
                <a:effectLst/>
                <a:latin typeface="Times New Roman" panose="02020603050405020304" pitchFamily="18" charset="0"/>
                <a:cs typeface="Times New Roman" panose="02020603050405020304" pitchFamily="18" charset="0"/>
              </a:rPr>
              <a:t>In this, both primary and secondary windings are connected in delta fashion.</a:t>
            </a:r>
          </a:p>
          <a:p>
            <a:pPr algn="l" fontAlgn="base">
              <a:buFont typeface="Arial" panose="020B0604020202020204" pitchFamily="34" charset="0"/>
              <a:buChar char="•"/>
            </a:pPr>
            <a:r>
              <a:rPr lang="en-US" sz="2000" b="0" i="0" dirty="0">
                <a:solidFill>
                  <a:srgbClr val="34444C"/>
                </a:solidFill>
                <a:effectLst/>
                <a:latin typeface="Times New Roman" panose="02020603050405020304" pitchFamily="18" charset="0"/>
                <a:cs typeface="Times New Roman" panose="02020603050405020304" pitchFamily="18" charset="0"/>
              </a:rPr>
              <a:t>The voltage across the load is equal to the secondary voltage and voltage across the primary winding is equal to source voltage. </a:t>
            </a:r>
          </a:p>
          <a:p>
            <a:pPr algn="l" fontAlgn="base">
              <a:buFont typeface="Arial" panose="020B0604020202020204" pitchFamily="34" charset="0"/>
              <a:buChar char="•"/>
            </a:pPr>
            <a:r>
              <a:rPr lang="en-US" sz="2000" b="0" i="0" dirty="0">
                <a:solidFill>
                  <a:srgbClr val="34444C"/>
                </a:solidFill>
                <a:effectLst/>
                <a:latin typeface="Times New Roman" panose="02020603050405020304" pitchFamily="18" charset="0"/>
                <a:cs typeface="Times New Roman" panose="02020603050405020304" pitchFamily="18" charset="0"/>
              </a:rPr>
              <a:t>In this, the current flow through the load will be 1.732 times the secondary current and the feeder current will equal to the 1.732 times current through the primary winding. </a:t>
            </a:r>
          </a:p>
          <a:p>
            <a:pPr algn="l" fontAlgn="base">
              <a:buFont typeface="Arial" panose="020B0604020202020204" pitchFamily="34" charset="0"/>
              <a:buChar char="•"/>
            </a:pPr>
            <a:r>
              <a:rPr lang="en-US" sz="2000" b="0" i="0">
                <a:solidFill>
                  <a:srgbClr val="34444C"/>
                </a:solidFill>
                <a:effectLst/>
                <a:latin typeface="Times New Roman" panose="02020603050405020304" pitchFamily="18" charset="0"/>
                <a:cs typeface="Times New Roman" panose="02020603050405020304" pitchFamily="18" charset="0"/>
              </a:rPr>
              <a:t>Due </a:t>
            </a:r>
            <a:r>
              <a:rPr lang="en-US" sz="2000" b="0" i="0" dirty="0">
                <a:solidFill>
                  <a:srgbClr val="34444C"/>
                </a:solidFill>
                <a:effectLst/>
                <a:latin typeface="Times New Roman" panose="02020603050405020304" pitchFamily="18" charset="0"/>
                <a:cs typeface="Times New Roman" panose="02020603050405020304" pitchFamily="18" charset="0"/>
              </a:rPr>
              <a:t>to these high supply and load currents, it is recommended to place transformer much closer to both source and load circuits.</a:t>
            </a:r>
          </a:p>
          <a:p>
            <a:pPr algn="l" fontAlgn="base">
              <a:buFont typeface="Arial" panose="020B0604020202020204" pitchFamily="34" charset="0"/>
              <a:buChar char="•"/>
            </a:pPr>
            <a:r>
              <a:rPr lang="en-US" sz="2000" b="0" i="0" dirty="0">
                <a:solidFill>
                  <a:srgbClr val="34444C"/>
                </a:solidFill>
                <a:effectLst/>
                <a:latin typeface="Times New Roman" panose="02020603050405020304" pitchFamily="18" charset="0"/>
                <a:cs typeface="Times New Roman" panose="02020603050405020304" pitchFamily="18" charset="0"/>
              </a:rPr>
              <a:t>In this, there exists no phase difference between the primary and secondary voltages.</a:t>
            </a:r>
          </a:p>
          <a:p>
            <a:pPr algn="l" fontAlgn="base">
              <a:buFont typeface="Arial" panose="020B0604020202020204" pitchFamily="34" charset="0"/>
              <a:buChar char="•"/>
            </a:pPr>
            <a:r>
              <a:rPr lang="en-US" sz="2000" b="0" i="0" dirty="0">
                <a:solidFill>
                  <a:srgbClr val="34444C"/>
                </a:solidFill>
                <a:effectLst/>
                <a:latin typeface="Times New Roman" panose="02020603050405020304" pitchFamily="18" charset="0"/>
                <a:cs typeface="Times New Roman" panose="02020603050405020304" pitchFamily="18" charset="0"/>
              </a:rPr>
              <a:t>The three phase voltages remains constant even with unbalanced load, thus allows unbalanced loading.</a:t>
            </a:r>
          </a:p>
          <a:p>
            <a:pPr algn="l" fontAlgn="base">
              <a:buFont typeface="Arial" panose="020B0604020202020204" pitchFamily="34" charset="0"/>
              <a:buChar char="•"/>
            </a:pPr>
            <a:r>
              <a:rPr lang="en-US" sz="2000" b="0" i="0" dirty="0">
                <a:solidFill>
                  <a:srgbClr val="34444C"/>
                </a:solidFill>
                <a:effectLst/>
                <a:latin typeface="Times New Roman" panose="02020603050405020304" pitchFamily="18" charset="0"/>
                <a:cs typeface="Times New Roman" panose="02020603050405020304" pitchFamily="18" charset="0"/>
              </a:rPr>
              <a:t>The main advantage of this connection is if the one transformer is defective or removed for service (open delta connection), then remaining two transformers continue to deliver thee phase power at reduced load capacity.</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426478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745633-0EFA-FAD9-55DC-055A0EC80122}"/>
              </a:ext>
            </a:extLst>
          </p:cNvPr>
          <p:cNvSpPr>
            <a:spLocks noGrp="1"/>
          </p:cNvSpPr>
          <p:nvPr>
            <p:ph idx="1"/>
          </p:nvPr>
        </p:nvSpPr>
        <p:spPr>
          <a:xfrm>
            <a:off x="671052" y="694916"/>
            <a:ext cx="10515600" cy="5715716"/>
          </a:xfrm>
        </p:spPr>
        <p:txBody>
          <a:bodyPr>
            <a:normAutofit/>
          </a:bodyPr>
          <a:lstStyle/>
          <a:p>
            <a:pPr algn="just" fontAlgn="base"/>
            <a:r>
              <a:rPr lang="en-US" sz="2000" b="1" dirty="0">
                <a:solidFill>
                  <a:srgbClr val="222222"/>
                </a:solidFill>
                <a:effectLst/>
                <a:latin typeface="Times New Roman" panose="02020603050405020304" pitchFamily="18" charset="0"/>
                <a:cs typeface="Times New Roman" panose="02020603050405020304" pitchFamily="18" charset="0"/>
              </a:rPr>
              <a:t>Three-Phase Transformer Construction</a:t>
            </a:r>
          </a:p>
          <a:p>
            <a:pPr algn="just" fontAlgn="base"/>
            <a:r>
              <a:rPr lang="en-US" sz="2000" b="0" i="0" dirty="0">
                <a:solidFill>
                  <a:srgbClr val="222222"/>
                </a:solidFill>
                <a:effectLst/>
                <a:latin typeface="Times New Roman" panose="02020603050405020304" pitchFamily="18" charset="0"/>
                <a:cs typeface="Times New Roman" panose="02020603050405020304" pitchFamily="18" charset="0"/>
              </a:rPr>
              <a:t>A three phase </a:t>
            </a:r>
            <a:r>
              <a:rPr lang="en-US" sz="2000" b="0" i="0" u="none" strike="noStrike" dirty="0">
                <a:solidFill>
                  <a:srgbClr val="4682B4"/>
                </a:solidFill>
                <a:effectLst/>
                <a:latin typeface="Times New Roman" panose="02020603050405020304" pitchFamily="18" charset="0"/>
                <a:cs typeface="Times New Roman" panose="02020603050405020304" pitchFamily="18" charset="0"/>
                <a:hlinkClick r:id="rId2"/>
              </a:rPr>
              <a:t>transformer</a:t>
            </a:r>
            <a:r>
              <a:rPr lang="en-US" sz="2000" b="0" i="0" dirty="0">
                <a:solidFill>
                  <a:srgbClr val="222222"/>
                </a:solidFill>
                <a:effectLst/>
                <a:latin typeface="Times New Roman" panose="02020603050405020304" pitchFamily="18" charset="0"/>
                <a:cs typeface="Times New Roman" panose="02020603050405020304" pitchFamily="18" charset="0"/>
              </a:rPr>
              <a:t> is used to transfer a large amount of power. The three phase transformer is required to step-up and step-down the voltages at various stages of a power system network. The three phase transformer is constructed in two ways.</a:t>
            </a:r>
          </a:p>
          <a:p>
            <a:pPr algn="just" fontAlgn="base">
              <a:buFont typeface="+mj-lt"/>
              <a:buAutoNum type="arabicPeriod"/>
            </a:pPr>
            <a:r>
              <a:rPr lang="en-US" sz="2000" b="0" i="0" dirty="0">
                <a:solidFill>
                  <a:srgbClr val="222222"/>
                </a:solidFill>
                <a:effectLst/>
                <a:latin typeface="Times New Roman" panose="02020603050405020304" pitchFamily="18" charset="0"/>
                <a:cs typeface="Times New Roman" panose="02020603050405020304" pitchFamily="18" charset="0"/>
              </a:rPr>
              <a:t>Three separate single phase transformer is suitably connected for three phase operation.</a:t>
            </a:r>
          </a:p>
          <a:p>
            <a:pPr algn="just" fontAlgn="base">
              <a:buFont typeface="+mj-lt"/>
              <a:buAutoNum type="arabicPeriod"/>
            </a:pPr>
            <a:r>
              <a:rPr lang="en-US" sz="2000" b="0" i="0" dirty="0">
                <a:solidFill>
                  <a:srgbClr val="222222"/>
                </a:solidFill>
                <a:effectLst/>
                <a:latin typeface="Times New Roman" panose="02020603050405020304" pitchFamily="18" charset="0"/>
                <a:cs typeface="Times New Roman" panose="02020603050405020304" pitchFamily="18" charset="0"/>
              </a:rPr>
              <a:t>A single three-phase transformer in which the cores and windings for all the three phases are merged into a single structure.</a:t>
            </a:r>
          </a:p>
          <a:p>
            <a:pPr algn="just" fontAlgn="base"/>
            <a:r>
              <a:rPr lang="en-US" sz="2000" b="0" i="0" dirty="0">
                <a:solidFill>
                  <a:srgbClr val="222222"/>
                </a:solidFill>
                <a:effectLst/>
                <a:latin typeface="Times New Roman" panose="02020603050405020304" pitchFamily="18" charset="0"/>
                <a:cs typeface="Times New Roman" panose="02020603050405020304" pitchFamily="18" charset="0"/>
              </a:rPr>
              <a:t>The three single-phase transformer can be used as a three-phase transformer when their primary and secondary winding are connected to each other. The three phase transformer supply has many advantages as compared to three single phase units like it requires very less space and also very lighter smaller and cheaper in size. The three phase transformer is mainly classified into two types, i.e., the core type transformer and the shell type transformer.</a:t>
            </a:r>
          </a:p>
          <a:p>
            <a:pPr algn="just" fontAlgn="base"/>
            <a:r>
              <a:rPr lang="en-US" sz="2000" b="1" i="0" dirty="0">
                <a:solidFill>
                  <a:srgbClr val="222222"/>
                </a:solidFill>
                <a:effectLst/>
                <a:latin typeface="Times New Roman" panose="02020603050405020304" pitchFamily="18" charset="0"/>
                <a:cs typeface="Times New Roman" panose="02020603050405020304" pitchFamily="18" charset="0"/>
              </a:rPr>
              <a:t>Core Type Three Phase Transformer</a:t>
            </a:r>
          </a:p>
          <a:p>
            <a:pPr algn="just" fontAlgn="base"/>
            <a:r>
              <a:rPr lang="en-US" sz="2000" b="0" i="0" dirty="0">
                <a:solidFill>
                  <a:srgbClr val="222222"/>
                </a:solidFill>
                <a:effectLst/>
                <a:latin typeface="Times New Roman" panose="02020603050405020304" pitchFamily="18" charset="0"/>
                <a:cs typeface="Times New Roman" panose="02020603050405020304" pitchFamily="18" charset="0"/>
              </a:rPr>
              <a:t>Consider a three single phase core type transformer positioned at 120° to each other as shown in the figure below</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1809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12178-98FC-5538-DF2C-CADF16038263}"/>
              </a:ext>
            </a:extLst>
          </p:cNvPr>
          <p:cNvSpPr>
            <a:spLocks noGrp="1"/>
          </p:cNvSpPr>
          <p:nvPr>
            <p:ph type="title"/>
          </p:nvPr>
        </p:nvSpPr>
        <p:spPr>
          <a:xfrm>
            <a:off x="838200" y="365126"/>
            <a:ext cx="10515600" cy="1040888"/>
          </a:xfrm>
        </p:spPr>
        <p:txBody>
          <a:bodyPr>
            <a:normAutofit fontScale="90000"/>
          </a:bodyPr>
          <a:lstStyle/>
          <a:p>
            <a:br>
              <a:rPr lang="en-US" sz="4400" b="1" i="0" dirty="0">
                <a:solidFill>
                  <a:srgbClr val="000000"/>
                </a:solidFill>
                <a:effectLst/>
                <a:latin typeface="Times New Roman" panose="02020603050405020304" pitchFamily="18" charset="0"/>
                <a:cs typeface="Times New Roman" panose="02020603050405020304" pitchFamily="18" charset="0"/>
              </a:rPr>
            </a:br>
            <a:r>
              <a:rPr lang="en-US" sz="4400" b="1" i="0" dirty="0">
                <a:solidFill>
                  <a:srgbClr val="000000"/>
                </a:solidFill>
                <a:effectLst/>
                <a:latin typeface="Times New Roman" panose="02020603050405020304" pitchFamily="18" charset="0"/>
                <a:cs typeface="Times New Roman" panose="02020603050405020304" pitchFamily="18" charset="0"/>
              </a:rPr>
              <a:t>Transformer</a:t>
            </a:r>
            <a:br>
              <a:rPr lang="en-US" sz="4400" b="1" i="0" dirty="0">
                <a:solidFill>
                  <a:srgbClr val="000000"/>
                </a:solidFill>
                <a:effectLst/>
                <a:latin typeface="Times New Roman" panose="02020603050405020304" pitchFamily="18" charset="0"/>
                <a:cs typeface="Times New Roman" panose="02020603050405020304" pitchFamily="18" charset="0"/>
              </a:rPr>
            </a:br>
            <a:endParaRPr lang="en-IN" b="1" dirty="0"/>
          </a:p>
        </p:txBody>
      </p:sp>
      <p:sp>
        <p:nvSpPr>
          <p:cNvPr id="3" name="Content Placeholder 2">
            <a:extLst>
              <a:ext uri="{FF2B5EF4-FFF2-40B4-BE49-F238E27FC236}">
                <a16:creationId xmlns:a16="http://schemas.microsoft.com/office/drawing/2014/main" id="{1BDB0C60-8AA2-6F9B-E13B-F4E1BC3B470C}"/>
              </a:ext>
            </a:extLst>
          </p:cNvPr>
          <p:cNvSpPr>
            <a:spLocks noGrp="1"/>
          </p:cNvSpPr>
          <p:nvPr>
            <p:ph idx="1"/>
          </p:nvPr>
        </p:nvSpPr>
        <p:spPr>
          <a:xfrm>
            <a:off x="730046" y="1620273"/>
            <a:ext cx="11019502" cy="5077953"/>
          </a:xfrm>
        </p:spPr>
        <p:txBody>
          <a:bodyPr>
            <a:noAutofit/>
          </a:bodyPr>
          <a:lstStyle/>
          <a:p>
            <a:pPr algn="just"/>
            <a:r>
              <a:rPr lang="en-US" sz="2000" b="0" i="0" dirty="0">
                <a:solidFill>
                  <a:srgbClr val="000000"/>
                </a:solidFill>
                <a:effectLst/>
                <a:latin typeface="Times New Roman" panose="02020603050405020304" pitchFamily="18" charset="0"/>
                <a:cs typeface="Times New Roman" panose="02020603050405020304" pitchFamily="18" charset="0"/>
              </a:rPr>
              <a:t>A </a:t>
            </a:r>
            <a:r>
              <a:rPr lang="en-US" sz="2000" b="0" i="1" dirty="0">
                <a:solidFill>
                  <a:srgbClr val="000000"/>
                </a:solidFill>
                <a:effectLst/>
                <a:latin typeface="Times New Roman" panose="02020603050405020304" pitchFamily="18" charset="0"/>
                <a:cs typeface="Times New Roman" panose="02020603050405020304" pitchFamily="18" charset="0"/>
              </a:rPr>
              <a:t>transformer</a:t>
            </a:r>
            <a:r>
              <a:rPr lang="en-US" sz="2000" b="0" i="0" dirty="0">
                <a:solidFill>
                  <a:srgbClr val="000000"/>
                </a:solidFill>
                <a:effectLst/>
                <a:latin typeface="Times New Roman" panose="02020603050405020304" pitchFamily="18" charset="0"/>
                <a:cs typeface="Times New Roman" panose="02020603050405020304" pitchFamily="18" charset="0"/>
              </a:rPr>
              <a:t> is a static electrical machine which is used for either increasing or decreasing the voltage level of the AC supply with a corresponding decrease or increase in the current at constant frequency.</a:t>
            </a:r>
          </a:p>
          <a:p>
            <a:pPr algn="just"/>
            <a:r>
              <a:rPr lang="en-US" sz="2000" b="1" i="0" dirty="0">
                <a:solidFill>
                  <a:srgbClr val="000000"/>
                </a:solidFill>
                <a:effectLst/>
                <a:latin typeface="Times New Roman" panose="02020603050405020304" pitchFamily="18" charset="0"/>
                <a:cs typeface="Times New Roman" panose="02020603050405020304" pitchFamily="18" charset="0"/>
              </a:rPr>
              <a:t>Parts of a Transformer</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A typical transformer essentially consists of following main parts −</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Magnetic Core</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Transformer Windings</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Transformer Body / </a:t>
            </a:r>
          </a:p>
          <a:p>
            <a:pPr marL="0" indent="0" algn="just">
              <a:buNone/>
            </a:pPr>
            <a:r>
              <a:rPr lang="en-US" sz="2000" b="0" i="0" dirty="0">
                <a:solidFill>
                  <a:srgbClr val="000000"/>
                </a:solidFill>
                <a:effectLst/>
                <a:latin typeface="Times New Roman" panose="02020603050405020304" pitchFamily="18" charset="0"/>
                <a:cs typeface="Times New Roman" panose="02020603050405020304" pitchFamily="18" charset="0"/>
              </a:rPr>
              <a:t>Tank and Dielectric Oil</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Oil Conservator Tank</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Breather</a:t>
            </a:r>
          </a:p>
          <a:p>
            <a:pPr algn="just"/>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E6FB4667-B9E0-2FCA-DE16-96C1643142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602" y="3506786"/>
            <a:ext cx="6666667" cy="2857143"/>
          </a:xfrm>
          <a:prstGeom prst="rect">
            <a:avLst/>
          </a:prstGeom>
        </p:spPr>
      </p:pic>
    </p:spTree>
    <p:extLst>
      <p:ext uri="{BB962C8B-B14F-4D97-AF65-F5344CB8AC3E}">
        <p14:creationId xmlns:p14="http://schemas.microsoft.com/office/powerpoint/2010/main" val="225252715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7C1399-001E-E968-8D51-73233E410BBE}"/>
              </a:ext>
            </a:extLst>
          </p:cNvPr>
          <p:cNvSpPr>
            <a:spLocks noGrp="1"/>
          </p:cNvSpPr>
          <p:nvPr>
            <p:ph idx="1"/>
          </p:nvPr>
        </p:nvSpPr>
        <p:spPr>
          <a:xfrm>
            <a:off x="513735" y="225424"/>
            <a:ext cx="11049000" cy="6234369"/>
          </a:xfrm>
        </p:spPr>
        <p:txBody>
          <a:bodyPr>
            <a:normAutofit/>
          </a:bodyPr>
          <a:lstStyle/>
          <a:p>
            <a:pPr algn="just" fontAlgn="base"/>
            <a:r>
              <a:rPr lang="en-US" sz="2000" b="0" i="0" dirty="0">
                <a:solidFill>
                  <a:srgbClr val="222222"/>
                </a:solidFill>
                <a:effectLst/>
                <a:latin typeface="Times New Roman" panose="02020603050405020304" pitchFamily="18" charset="0"/>
                <a:cs typeface="Times New Roman" panose="02020603050405020304" pitchFamily="18" charset="0"/>
              </a:rPr>
              <a:t> If the balanced three-phase sinusoidal voltages are applied to the windings, the fluxes </a:t>
            </a:r>
            <a:r>
              <a:rPr lang="en-US" sz="2000" b="0" i="0" dirty="0" err="1">
                <a:solidFill>
                  <a:srgbClr val="222222"/>
                </a:solidFill>
                <a:effectLst/>
                <a:latin typeface="Times New Roman" panose="02020603050405020304" pitchFamily="18" charset="0"/>
                <a:cs typeface="Times New Roman" panose="02020603050405020304" pitchFamily="18" charset="0"/>
              </a:rPr>
              <a:t>φ</a:t>
            </a:r>
            <a:r>
              <a:rPr lang="en-US" sz="2000" b="0" i="0" baseline="-25000" dirty="0" err="1">
                <a:solidFill>
                  <a:srgbClr val="222222"/>
                </a:solidFill>
                <a:effectLst/>
                <a:latin typeface="Times New Roman" panose="02020603050405020304" pitchFamily="18" charset="0"/>
                <a:cs typeface="Times New Roman" panose="02020603050405020304" pitchFamily="18" charset="0"/>
              </a:rPr>
              <a:t>a</a:t>
            </a:r>
            <a:r>
              <a:rPr lang="en-US" sz="2000" b="0" i="0" dirty="0">
                <a:solidFill>
                  <a:srgbClr val="222222"/>
                </a:solidFill>
                <a:effectLst/>
                <a:latin typeface="Times New Roman" panose="02020603050405020304" pitchFamily="18" charset="0"/>
                <a:cs typeface="Times New Roman" panose="02020603050405020304" pitchFamily="18" charset="0"/>
              </a:rPr>
              <a:t>, </a:t>
            </a:r>
            <a:r>
              <a:rPr lang="en-US" sz="2000" b="0" i="0" dirty="0" err="1">
                <a:solidFill>
                  <a:srgbClr val="222222"/>
                </a:solidFill>
                <a:effectLst/>
                <a:latin typeface="Times New Roman" panose="02020603050405020304" pitchFamily="18" charset="0"/>
                <a:cs typeface="Times New Roman" panose="02020603050405020304" pitchFamily="18" charset="0"/>
              </a:rPr>
              <a:t>φ</a:t>
            </a:r>
            <a:r>
              <a:rPr lang="en-US" sz="2000" b="0" i="0" baseline="-25000" dirty="0" err="1">
                <a:solidFill>
                  <a:srgbClr val="222222"/>
                </a:solidFill>
                <a:effectLst/>
                <a:latin typeface="Times New Roman" panose="02020603050405020304" pitchFamily="18" charset="0"/>
                <a:cs typeface="Times New Roman" panose="02020603050405020304" pitchFamily="18" charset="0"/>
              </a:rPr>
              <a:t>b</a:t>
            </a:r>
            <a:r>
              <a:rPr lang="en-US" sz="2000" b="0" i="0" dirty="0">
                <a:solidFill>
                  <a:srgbClr val="222222"/>
                </a:solidFill>
                <a:effectLst/>
                <a:latin typeface="Times New Roman" panose="02020603050405020304" pitchFamily="18" charset="0"/>
                <a:cs typeface="Times New Roman" panose="02020603050405020304" pitchFamily="18" charset="0"/>
              </a:rPr>
              <a:t> and </a:t>
            </a:r>
            <a:r>
              <a:rPr lang="en-US" sz="2000" b="0" i="0" dirty="0" err="1">
                <a:solidFill>
                  <a:srgbClr val="222222"/>
                </a:solidFill>
                <a:effectLst/>
                <a:latin typeface="Times New Roman" panose="02020603050405020304" pitchFamily="18" charset="0"/>
                <a:cs typeface="Times New Roman" panose="02020603050405020304" pitchFamily="18" charset="0"/>
              </a:rPr>
              <a:t>φ</a:t>
            </a:r>
            <a:r>
              <a:rPr lang="en-US" sz="2000" b="0" i="0" baseline="-25000" dirty="0" err="1">
                <a:solidFill>
                  <a:srgbClr val="222222"/>
                </a:solidFill>
                <a:effectLst/>
                <a:latin typeface="Times New Roman" panose="02020603050405020304" pitchFamily="18" charset="0"/>
                <a:cs typeface="Times New Roman" panose="02020603050405020304" pitchFamily="18" charset="0"/>
              </a:rPr>
              <a:t>c</a:t>
            </a:r>
            <a:r>
              <a:rPr lang="en-US" sz="2000" b="0" i="0" dirty="0">
                <a:solidFill>
                  <a:srgbClr val="222222"/>
                </a:solidFill>
                <a:effectLst/>
                <a:latin typeface="Times New Roman" panose="02020603050405020304" pitchFamily="18" charset="0"/>
                <a:cs typeface="Times New Roman" panose="02020603050405020304" pitchFamily="18" charset="0"/>
              </a:rPr>
              <a:t> will also be sinusoidal and balanced. </a:t>
            </a:r>
          </a:p>
          <a:p>
            <a:pPr algn="just" fontAlgn="base"/>
            <a:r>
              <a:rPr lang="en-US" sz="2000" b="0" i="0" dirty="0">
                <a:solidFill>
                  <a:srgbClr val="222222"/>
                </a:solidFill>
                <a:effectLst/>
                <a:latin typeface="Times New Roman" panose="02020603050405020304" pitchFamily="18" charset="0"/>
                <a:cs typeface="Times New Roman" panose="02020603050405020304" pitchFamily="18" charset="0"/>
              </a:rPr>
              <a:t>If the three legs carrying these fluxes are combined, the total flux in the merged leg becomes zero. </a:t>
            </a:r>
          </a:p>
          <a:p>
            <a:pPr algn="just" fontAlgn="base"/>
            <a:r>
              <a:rPr lang="en-US" sz="2000" b="0" i="0" dirty="0">
                <a:solidFill>
                  <a:srgbClr val="222222"/>
                </a:solidFill>
                <a:effectLst/>
                <a:latin typeface="Times New Roman" panose="02020603050405020304" pitchFamily="18" charset="0"/>
                <a:cs typeface="Times New Roman" panose="02020603050405020304" pitchFamily="18" charset="0"/>
              </a:rPr>
              <a:t>This leg can, therefore, be removed because it carries the no flux. This structure is not </a:t>
            </a:r>
            <a:r>
              <a:rPr lang="en-IN" sz="2000" b="0" i="0" dirty="0">
                <a:solidFill>
                  <a:srgbClr val="222222"/>
                </a:solidFill>
                <a:effectLst/>
                <a:latin typeface="Times New Roman" panose="02020603050405020304" pitchFamily="18" charset="0"/>
                <a:cs typeface="Times New Roman" panose="02020603050405020304" pitchFamily="18" charset="0"/>
              </a:rPr>
              <a:t>convenient for the core.</a:t>
            </a:r>
          </a:p>
          <a:p>
            <a:pPr algn="just" fontAlgn="base"/>
            <a:endParaRPr lang="en-US" sz="2000" b="0" i="0" dirty="0">
              <a:solidFill>
                <a:srgbClr val="222222"/>
              </a:solidFill>
              <a:effectLst/>
              <a:latin typeface="Times New Roman" panose="02020603050405020304" pitchFamily="18" charset="0"/>
              <a:cs typeface="Times New Roman" panose="02020603050405020304" pitchFamily="18" charset="0"/>
            </a:endParaRPr>
          </a:p>
          <a:p>
            <a:pPr algn="just" fontAlgn="base"/>
            <a:endParaRPr lang="en-US" sz="2000" b="0" i="0" dirty="0">
              <a:solidFill>
                <a:srgbClr val="222222"/>
              </a:solidFill>
              <a:effectLst/>
              <a:latin typeface="Times New Roman" panose="02020603050405020304" pitchFamily="18" charset="0"/>
              <a:cs typeface="Times New Roman" panose="02020603050405020304" pitchFamily="18" charset="0"/>
            </a:endParaRPr>
          </a:p>
          <a:p>
            <a:r>
              <a:rPr lang="en-US" sz="1400" b="0" i="0" dirty="0">
                <a:solidFill>
                  <a:srgbClr val="222222"/>
                </a:solidFill>
                <a:effectLst/>
                <a:latin typeface="Nunito Sans" pitchFamily="2" charset="0"/>
              </a:rPr>
              <a:t>The core of the three phase transformer is usually made up of three limbs </a:t>
            </a:r>
          </a:p>
          <a:p>
            <a:pPr marL="0" indent="0">
              <a:buNone/>
            </a:pPr>
            <a:r>
              <a:rPr lang="en-US" sz="1400" dirty="0">
                <a:solidFill>
                  <a:srgbClr val="222222"/>
                </a:solidFill>
                <a:latin typeface="Nunito Sans" pitchFamily="2" charset="0"/>
              </a:rPr>
              <a:t>       </a:t>
            </a:r>
            <a:r>
              <a:rPr lang="en-US" sz="1400" b="0" i="0" dirty="0">
                <a:solidFill>
                  <a:srgbClr val="222222"/>
                </a:solidFill>
                <a:effectLst/>
                <a:latin typeface="Nunito Sans" pitchFamily="2" charset="0"/>
              </a:rPr>
              <a:t>in the same plane. This can be built using stack lamination.</a:t>
            </a:r>
          </a:p>
          <a:p>
            <a:r>
              <a:rPr lang="en-US" sz="1400" b="0" i="0" dirty="0">
                <a:solidFill>
                  <a:srgbClr val="222222"/>
                </a:solidFill>
                <a:effectLst/>
                <a:latin typeface="Nunito Sans" pitchFamily="2" charset="0"/>
              </a:rPr>
              <a:t> The each leg of this core carries the low voltage and high voltage winding. </a:t>
            </a:r>
          </a:p>
          <a:p>
            <a:r>
              <a:rPr lang="en-US" sz="1400" b="0" i="0" dirty="0">
                <a:solidFill>
                  <a:srgbClr val="222222"/>
                </a:solidFill>
                <a:effectLst/>
                <a:latin typeface="Nunito Sans" pitchFamily="2" charset="0"/>
              </a:rPr>
              <a:t>The low voltage windings are insulated from the core than the high voltage windings.</a:t>
            </a:r>
            <a:endParaRPr lang="en-IN" sz="2000" dirty="0">
              <a:latin typeface="Times New Roman" panose="02020603050405020304" pitchFamily="18" charset="0"/>
              <a:cs typeface="Times New Roman" panose="02020603050405020304" pitchFamily="18" charset="0"/>
            </a:endParaRPr>
          </a:p>
        </p:txBody>
      </p:sp>
      <p:pic>
        <p:nvPicPr>
          <p:cNvPr id="5122" name="Picture 2">
            <a:extLst>
              <a:ext uri="{FF2B5EF4-FFF2-40B4-BE49-F238E27FC236}">
                <a16:creationId xmlns:a16="http://schemas.microsoft.com/office/drawing/2014/main" id="{726A8D9A-3F43-A860-0E3C-239C5FCADD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1086" y="1927277"/>
            <a:ext cx="3333750" cy="2295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617518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DAC64616-D498-3DEF-B5B7-CAB828B462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30098" y="1021505"/>
            <a:ext cx="2381250" cy="17907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9E4870A-F0C5-F556-351E-827A32ADB992}"/>
              </a:ext>
            </a:extLst>
          </p:cNvPr>
          <p:cNvSpPr txBox="1"/>
          <p:nvPr/>
        </p:nvSpPr>
        <p:spPr>
          <a:xfrm>
            <a:off x="580103" y="586996"/>
            <a:ext cx="7718323" cy="2246769"/>
          </a:xfrm>
          <a:prstGeom prst="rect">
            <a:avLst/>
          </a:prstGeom>
          <a:noFill/>
        </p:spPr>
        <p:txBody>
          <a:bodyPr wrap="square">
            <a:spAutoFit/>
          </a:bodyPr>
          <a:lstStyle/>
          <a:p>
            <a:pPr algn="just"/>
            <a:r>
              <a:rPr lang="en-US" sz="2000" b="0" i="0" dirty="0">
                <a:solidFill>
                  <a:srgbClr val="222222"/>
                </a:solidFill>
                <a:effectLst/>
                <a:latin typeface="Times New Roman" panose="02020603050405020304" pitchFamily="18" charset="0"/>
                <a:cs typeface="Times New Roman" panose="02020603050405020304" pitchFamily="18" charset="0"/>
              </a:rPr>
              <a:t>The low windings are placed next to the core with suitable insulation between the core and the low voltage windings. </a:t>
            </a:r>
          </a:p>
          <a:p>
            <a:pPr algn="just"/>
            <a:r>
              <a:rPr lang="en-US" sz="2000" b="0" i="0" dirty="0">
                <a:solidFill>
                  <a:srgbClr val="222222"/>
                </a:solidFill>
                <a:effectLst/>
                <a:latin typeface="Times New Roman" panose="02020603050405020304" pitchFamily="18" charset="0"/>
                <a:cs typeface="Times New Roman" panose="02020603050405020304" pitchFamily="18" charset="0"/>
              </a:rPr>
              <a:t>The high voltage windings are placed over the low voltage windings with suitable insulation between them. </a:t>
            </a:r>
          </a:p>
          <a:p>
            <a:pPr algn="just"/>
            <a:r>
              <a:rPr lang="en-US" sz="2000" b="0" i="0" dirty="0">
                <a:solidFill>
                  <a:srgbClr val="222222"/>
                </a:solidFill>
                <a:effectLst/>
                <a:latin typeface="Times New Roman" panose="02020603050405020304" pitchFamily="18" charset="0"/>
                <a:cs typeface="Times New Roman" panose="02020603050405020304" pitchFamily="18" charset="0"/>
              </a:rPr>
              <a:t>The magnetic paths of the leg a and c are greater than that of leg b, the construction is not symmetrical, and there is a resultant imbalance in the</a:t>
            </a:r>
          </a:p>
          <a:p>
            <a:pPr algn="just"/>
            <a:r>
              <a:rPr lang="en-IN" sz="2000" b="0" i="0" dirty="0">
                <a:solidFill>
                  <a:srgbClr val="222222"/>
                </a:solidFill>
                <a:effectLst/>
                <a:latin typeface="Times New Roman" panose="02020603050405020304" pitchFamily="18" charset="0"/>
                <a:cs typeface="Times New Roman" panose="02020603050405020304" pitchFamily="18" charset="0"/>
              </a:rPr>
              <a:t>magnetising current.</a:t>
            </a: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E7D4E2D-8D0D-F93A-E2E6-983354E1E353}"/>
              </a:ext>
            </a:extLst>
          </p:cNvPr>
          <p:cNvSpPr txBox="1"/>
          <p:nvPr/>
        </p:nvSpPr>
        <p:spPr>
          <a:xfrm>
            <a:off x="580103" y="2969793"/>
            <a:ext cx="8563897" cy="1938992"/>
          </a:xfrm>
          <a:prstGeom prst="rect">
            <a:avLst/>
          </a:prstGeom>
          <a:noFill/>
        </p:spPr>
        <p:txBody>
          <a:bodyPr wrap="square">
            <a:spAutoFit/>
          </a:bodyPr>
          <a:lstStyle/>
          <a:p>
            <a:pPr algn="just" fontAlgn="base"/>
            <a:r>
              <a:rPr lang="en-US" sz="2000" b="1" i="0" dirty="0">
                <a:solidFill>
                  <a:srgbClr val="222222"/>
                </a:solidFill>
                <a:effectLst/>
                <a:latin typeface="Times New Roman" panose="02020603050405020304" pitchFamily="18" charset="0"/>
                <a:cs typeface="Times New Roman" panose="02020603050405020304" pitchFamily="18" charset="0"/>
              </a:rPr>
              <a:t>Shell type Three Phase Transformer</a:t>
            </a:r>
          </a:p>
          <a:p>
            <a:pPr algn="just" fontAlgn="base"/>
            <a:r>
              <a:rPr lang="en-US" sz="2000" b="0" i="0" dirty="0">
                <a:solidFill>
                  <a:srgbClr val="222222"/>
                </a:solidFill>
                <a:effectLst/>
                <a:latin typeface="Times New Roman" panose="02020603050405020304" pitchFamily="18" charset="0"/>
                <a:cs typeface="Times New Roman" panose="02020603050405020304" pitchFamily="18" charset="0"/>
              </a:rPr>
              <a:t>The shell type 3-phase transformer can be constructed by stacking three single phase shell transformer as shown in the figure below. </a:t>
            </a:r>
          </a:p>
          <a:p>
            <a:pPr algn="just" fontAlgn="base"/>
            <a:r>
              <a:rPr lang="en-US" sz="2000" b="0" i="0" dirty="0">
                <a:solidFill>
                  <a:srgbClr val="222222"/>
                </a:solidFill>
                <a:effectLst/>
                <a:latin typeface="Times New Roman" panose="02020603050405020304" pitchFamily="18" charset="0"/>
                <a:cs typeface="Times New Roman" panose="02020603050405020304" pitchFamily="18" charset="0"/>
              </a:rPr>
              <a:t>The winding direction of the central unit b is made opposite to that of units a and c. </a:t>
            </a:r>
          </a:p>
          <a:p>
            <a:pPr algn="just" fontAlgn="base"/>
            <a:r>
              <a:rPr lang="en-US" sz="2000" b="0" i="0" dirty="0">
                <a:solidFill>
                  <a:srgbClr val="222222"/>
                </a:solidFill>
                <a:effectLst/>
                <a:latin typeface="Times New Roman" panose="02020603050405020304" pitchFamily="18" charset="0"/>
                <a:cs typeface="Times New Roman" panose="02020603050405020304" pitchFamily="18" charset="0"/>
              </a:rPr>
              <a:t>If the system is balanced with phase sequence a-b-c, the flux will also be balanced</a:t>
            </a:r>
          </a:p>
        </p:txBody>
      </p:sp>
    </p:spTree>
    <p:extLst>
      <p:ext uri="{BB962C8B-B14F-4D97-AF65-F5344CB8AC3E}">
        <p14:creationId xmlns:p14="http://schemas.microsoft.com/office/powerpoint/2010/main" val="49456260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929C98B6-5B8B-E063-AC96-9765F9123B6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97273" y="770168"/>
            <a:ext cx="2381250" cy="3276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BA68C99-36E2-9BC5-6DE0-D73CC2A3E9A5}"/>
              </a:ext>
            </a:extLst>
          </p:cNvPr>
          <p:cNvSpPr txBox="1"/>
          <p:nvPr/>
        </p:nvSpPr>
        <p:spPr>
          <a:xfrm>
            <a:off x="796412" y="1563781"/>
            <a:ext cx="7669161" cy="2554545"/>
          </a:xfrm>
          <a:prstGeom prst="rect">
            <a:avLst/>
          </a:prstGeom>
          <a:noFill/>
        </p:spPr>
        <p:txBody>
          <a:bodyPr wrap="square">
            <a:spAutoFit/>
          </a:bodyPr>
          <a:lstStyle/>
          <a:p>
            <a:pPr algn="just"/>
            <a:r>
              <a:rPr lang="en-US" sz="2000" b="0" i="0" dirty="0">
                <a:solidFill>
                  <a:srgbClr val="222222"/>
                </a:solidFill>
                <a:effectLst/>
                <a:latin typeface="Times New Roman" panose="02020603050405020304" pitchFamily="18" charset="0"/>
                <a:cs typeface="Times New Roman" panose="02020603050405020304" pitchFamily="18" charset="0"/>
              </a:rPr>
              <a:t>The magnitude of this combined flux is equal to the magnitude of each of its components. </a:t>
            </a:r>
          </a:p>
          <a:p>
            <a:pPr algn="just"/>
            <a:r>
              <a:rPr lang="en-US" sz="2000" b="0" i="0" dirty="0">
                <a:solidFill>
                  <a:srgbClr val="222222"/>
                </a:solidFill>
                <a:effectLst/>
                <a:latin typeface="Times New Roman" panose="02020603050405020304" pitchFamily="18" charset="0"/>
                <a:cs typeface="Times New Roman" panose="02020603050405020304" pitchFamily="18" charset="0"/>
              </a:rPr>
              <a:t>The cross section area of the combined yoke is same as that of the outer leg and top and bottom section of the yoke. </a:t>
            </a:r>
          </a:p>
          <a:p>
            <a:pPr algn="just"/>
            <a:r>
              <a:rPr lang="en-US" sz="2000" b="0" i="0" dirty="0">
                <a:solidFill>
                  <a:srgbClr val="222222"/>
                </a:solidFill>
                <a:effectLst/>
                <a:latin typeface="Times New Roman" panose="02020603050405020304" pitchFamily="18" charset="0"/>
                <a:cs typeface="Times New Roman" panose="02020603050405020304" pitchFamily="18" charset="0"/>
              </a:rPr>
              <a:t>The imbalance in the magnetic path has very little effect on the performance of the three shell-type transformers. </a:t>
            </a:r>
          </a:p>
          <a:p>
            <a:pPr algn="just"/>
            <a:r>
              <a:rPr lang="en-US" sz="2000" b="0" i="0" dirty="0">
                <a:solidFill>
                  <a:srgbClr val="222222"/>
                </a:solidFill>
                <a:effectLst/>
                <a:latin typeface="Times New Roman" panose="02020603050405020304" pitchFamily="18" charset="0"/>
                <a:cs typeface="Times New Roman" panose="02020603050405020304" pitchFamily="18" charset="0"/>
              </a:rPr>
              <a:t>The windings of the shell type three phase transformer are either connected in delta or star as desired.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585808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CD966-EBC7-3271-5A4A-B90D1F9B4A1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185579A-F660-7417-9129-F606F51AE61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96380849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9D707-9667-DB2C-C8FC-3D39E0B4B48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6D32128-B318-865A-2879-F699B5008A5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292174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F550F94-AE7D-8216-0DC0-9A9E13C6F84C}"/>
              </a:ext>
            </a:extLst>
          </p:cNvPr>
          <p:cNvSpPr>
            <a:spLocks noGrp="1"/>
          </p:cNvSpPr>
          <p:nvPr>
            <p:ph idx="1"/>
          </p:nvPr>
        </p:nvSpPr>
        <p:spPr>
          <a:xfrm>
            <a:off x="641555" y="557263"/>
            <a:ext cx="10515600" cy="5961523"/>
          </a:xfrm>
        </p:spPr>
        <p:txBody>
          <a:bodyPr>
            <a:normAutofit/>
          </a:bodyPr>
          <a:lstStyle/>
          <a:p>
            <a:pPr algn="just"/>
            <a:r>
              <a:rPr lang="en-US" sz="2000" b="1" i="0" dirty="0">
                <a:solidFill>
                  <a:srgbClr val="000000"/>
                </a:solidFill>
                <a:effectLst/>
                <a:latin typeface="Times New Roman" panose="02020603050405020304" pitchFamily="18" charset="0"/>
                <a:cs typeface="Times New Roman" panose="02020603050405020304" pitchFamily="18" charset="0"/>
              </a:rPr>
              <a:t>Magnetic Core</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The core of the transformer is made up of magnetic materials having high permeability. As the transformer is subjected to the AC supply, thus its core is built up of thin lamination stacked together to reduce the eddy current losses in the core. The windings of the transformer are wound on the core of the transformer. The core of the transformer mainly serves two purposes as,</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It provides support to the windings.</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It provides a low reluctance path to the magnetic flux.</a:t>
            </a:r>
          </a:p>
          <a:p>
            <a:pPr algn="just"/>
            <a:r>
              <a:rPr lang="en-US" sz="2000" b="1" i="0" dirty="0">
                <a:solidFill>
                  <a:srgbClr val="000000"/>
                </a:solidFill>
                <a:effectLst/>
                <a:latin typeface="Times New Roman" panose="02020603050405020304" pitchFamily="18" charset="0"/>
                <a:cs typeface="Times New Roman" panose="02020603050405020304" pitchFamily="18" charset="0"/>
              </a:rPr>
              <a:t>Transformer Windings</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The transformer consists of two windings viz. the </a:t>
            </a:r>
            <a:r>
              <a:rPr lang="en-US" sz="2000" b="0" i="1" dirty="0">
                <a:solidFill>
                  <a:srgbClr val="000000"/>
                </a:solidFill>
                <a:effectLst/>
                <a:latin typeface="Times New Roman" panose="02020603050405020304" pitchFamily="18" charset="0"/>
                <a:cs typeface="Times New Roman" panose="02020603050405020304" pitchFamily="18" charset="0"/>
              </a:rPr>
              <a:t>primary winding</a:t>
            </a:r>
            <a:r>
              <a:rPr lang="en-US" sz="2000" b="0" i="0" dirty="0">
                <a:solidFill>
                  <a:srgbClr val="000000"/>
                </a:solidFill>
                <a:effectLst/>
                <a:latin typeface="Times New Roman" panose="02020603050405020304" pitchFamily="18" charset="0"/>
                <a:cs typeface="Times New Roman" panose="02020603050405020304" pitchFamily="18" charset="0"/>
              </a:rPr>
              <a:t> and the </a:t>
            </a:r>
            <a:r>
              <a:rPr lang="en-US" sz="2000" b="0" i="1" dirty="0">
                <a:solidFill>
                  <a:srgbClr val="000000"/>
                </a:solidFill>
                <a:effectLst/>
                <a:latin typeface="Times New Roman" panose="02020603050405020304" pitchFamily="18" charset="0"/>
                <a:cs typeface="Times New Roman" panose="02020603050405020304" pitchFamily="18" charset="0"/>
              </a:rPr>
              <a:t>secondary winding</a:t>
            </a:r>
            <a:r>
              <a:rPr lang="en-US" sz="2000" b="0" i="0" dirty="0">
                <a:solidFill>
                  <a:srgbClr val="000000"/>
                </a:solidFill>
                <a:effectLst/>
                <a:latin typeface="Times New Roman" panose="02020603050405020304" pitchFamily="18" charset="0"/>
                <a:cs typeface="Times New Roman" panose="02020603050405020304" pitchFamily="18" charset="0"/>
              </a:rPr>
              <a:t>. The winding connected to the source of AC supply is called as the primary winding while the winding of the transformer to which the load is connected is known as the secondary winding. The AC voltage V</a:t>
            </a:r>
            <a:r>
              <a:rPr lang="en-US" sz="2000" b="0" i="0" baseline="-25000" dirty="0">
                <a:solidFill>
                  <a:srgbClr val="000000"/>
                </a:solidFill>
                <a:effectLst/>
                <a:latin typeface="Times New Roman" panose="02020603050405020304" pitchFamily="18" charset="0"/>
                <a:cs typeface="Times New Roman" panose="02020603050405020304" pitchFamily="18" charset="0"/>
              </a:rPr>
              <a:t>1</a:t>
            </a:r>
            <a:r>
              <a:rPr lang="en-US" sz="2000" b="0" i="0" dirty="0">
                <a:solidFill>
                  <a:srgbClr val="000000"/>
                </a:solidFill>
                <a:effectLst/>
                <a:latin typeface="Times New Roman" panose="02020603050405020304" pitchFamily="18" charset="0"/>
                <a:cs typeface="Times New Roman" panose="02020603050405020304" pitchFamily="18" charset="0"/>
              </a:rPr>
              <a:t> whose magnitude is to be changed is applied across the primary winding.</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Depending upon the number of turns in the primary and secondary windings, an alternating EMF (E</a:t>
            </a:r>
            <a:r>
              <a:rPr lang="en-US" sz="2000" b="0" i="0" baseline="-25000" dirty="0">
                <a:solidFill>
                  <a:srgbClr val="000000"/>
                </a:solidFill>
                <a:effectLst/>
                <a:latin typeface="Times New Roman" panose="02020603050405020304" pitchFamily="18" charset="0"/>
                <a:cs typeface="Times New Roman" panose="02020603050405020304" pitchFamily="18" charset="0"/>
              </a:rPr>
              <a:t>2</a:t>
            </a:r>
            <a:r>
              <a:rPr lang="en-US" sz="2000" b="0" i="0" dirty="0">
                <a:solidFill>
                  <a:srgbClr val="000000"/>
                </a:solidFill>
                <a:effectLst/>
                <a:latin typeface="Times New Roman" panose="02020603050405020304" pitchFamily="18" charset="0"/>
                <a:cs typeface="Times New Roman" panose="02020603050405020304" pitchFamily="18" charset="0"/>
              </a:rPr>
              <a:t>) being induced in the secondary winding of the transformer. This induced EMF (E</a:t>
            </a:r>
            <a:r>
              <a:rPr lang="en-US" sz="2000" b="0" i="0" baseline="-25000" dirty="0">
                <a:solidFill>
                  <a:srgbClr val="000000"/>
                </a:solidFill>
                <a:effectLst/>
                <a:latin typeface="Times New Roman" panose="02020603050405020304" pitchFamily="18" charset="0"/>
                <a:cs typeface="Times New Roman" panose="02020603050405020304" pitchFamily="18" charset="0"/>
              </a:rPr>
              <a:t>2</a:t>
            </a:r>
            <a:r>
              <a:rPr lang="en-US" sz="2000" b="0" i="0" dirty="0">
                <a:solidFill>
                  <a:srgbClr val="000000"/>
                </a:solidFill>
                <a:effectLst/>
                <a:latin typeface="Times New Roman" panose="02020603050405020304" pitchFamily="18" charset="0"/>
                <a:cs typeface="Times New Roman" panose="02020603050405020304" pitchFamily="18" charset="0"/>
              </a:rPr>
              <a:t>) results a load current I</a:t>
            </a:r>
            <a:r>
              <a:rPr lang="en-US" sz="2000" b="0" i="0" baseline="-25000" dirty="0">
                <a:solidFill>
                  <a:srgbClr val="000000"/>
                </a:solidFill>
                <a:effectLst/>
                <a:latin typeface="Times New Roman" panose="02020603050405020304" pitchFamily="18" charset="0"/>
                <a:cs typeface="Times New Roman" panose="02020603050405020304" pitchFamily="18" charset="0"/>
              </a:rPr>
              <a:t>2</a:t>
            </a:r>
            <a:r>
              <a:rPr lang="en-US" sz="2000" b="0" i="0" dirty="0">
                <a:solidFill>
                  <a:srgbClr val="000000"/>
                </a:solidFill>
                <a:effectLst/>
                <a:latin typeface="Times New Roman" panose="02020603050405020304" pitchFamily="18" charset="0"/>
                <a:cs typeface="Times New Roman" panose="02020603050405020304" pitchFamily="18" charset="0"/>
              </a:rPr>
              <a:t>, hence a terminal V</a:t>
            </a:r>
            <a:r>
              <a:rPr lang="en-US" sz="2000" b="0" i="0" baseline="-25000" dirty="0">
                <a:solidFill>
                  <a:srgbClr val="000000"/>
                </a:solidFill>
                <a:effectLst/>
                <a:latin typeface="Times New Roman" panose="02020603050405020304" pitchFamily="18" charset="0"/>
                <a:cs typeface="Times New Roman" panose="02020603050405020304" pitchFamily="18" charset="0"/>
              </a:rPr>
              <a:t>2</a:t>
            </a:r>
            <a:r>
              <a:rPr lang="en-US" sz="2000" b="0" i="0" dirty="0">
                <a:solidFill>
                  <a:srgbClr val="000000"/>
                </a:solidFill>
                <a:effectLst/>
                <a:latin typeface="Times New Roman" panose="02020603050405020304" pitchFamily="18" charset="0"/>
                <a:cs typeface="Times New Roman" panose="02020603050405020304" pitchFamily="18" charset="0"/>
              </a:rPr>
              <a:t> would appear across the load.</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If V</a:t>
            </a:r>
            <a:r>
              <a:rPr lang="en-US" sz="2000" b="0" i="0" baseline="-25000" dirty="0">
                <a:solidFill>
                  <a:srgbClr val="000000"/>
                </a:solidFill>
                <a:effectLst/>
                <a:latin typeface="Times New Roman" panose="02020603050405020304" pitchFamily="18" charset="0"/>
                <a:cs typeface="Times New Roman" panose="02020603050405020304" pitchFamily="18" charset="0"/>
              </a:rPr>
              <a:t>2</a:t>
            </a:r>
            <a:r>
              <a:rPr lang="en-US" sz="2000" b="0" i="0" dirty="0">
                <a:solidFill>
                  <a:srgbClr val="000000"/>
                </a:solidFill>
                <a:effectLst/>
                <a:latin typeface="Times New Roman" panose="02020603050405020304" pitchFamily="18" charset="0"/>
                <a:cs typeface="Times New Roman" panose="02020603050405020304" pitchFamily="18" charset="0"/>
              </a:rPr>
              <a:t>&gt; V</a:t>
            </a:r>
            <a:r>
              <a:rPr lang="en-US" sz="2000" b="0" i="0" baseline="-25000" dirty="0">
                <a:solidFill>
                  <a:srgbClr val="000000"/>
                </a:solidFill>
                <a:effectLst/>
                <a:latin typeface="Times New Roman" panose="02020603050405020304" pitchFamily="18" charset="0"/>
                <a:cs typeface="Times New Roman" panose="02020603050405020304" pitchFamily="18" charset="0"/>
              </a:rPr>
              <a:t>1</a:t>
            </a:r>
            <a:r>
              <a:rPr lang="en-US" sz="2000" b="0" i="0" dirty="0">
                <a:solidFill>
                  <a:srgbClr val="000000"/>
                </a:solidFill>
                <a:effectLst/>
                <a:latin typeface="Times New Roman" panose="02020603050405020304" pitchFamily="18" charset="0"/>
                <a:cs typeface="Times New Roman" panose="02020603050405020304" pitchFamily="18" charset="0"/>
              </a:rPr>
              <a:t>, the transformer is said to be </a:t>
            </a:r>
            <a:r>
              <a:rPr lang="en-US" sz="2000" b="0" i="1" dirty="0">
                <a:solidFill>
                  <a:srgbClr val="000000"/>
                </a:solidFill>
                <a:effectLst/>
                <a:latin typeface="Times New Roman" panose="02020603050405020304" pitchFamily="18" charset="0"/>
                <a:cs typeface="Times New Roman" panose="02020603050405020304" pitchFamily="18" charset="0"/>
              </a:rPr>
              <a:t>step-up transformer</a:t>
            </a:r>
            <a:r>
              <a:rPr lang="en-US" sz="2000" b="0" i="0" dirty="0">
                <a:solidFill>
                  <a:srgbClr val="000000"/>
                </a:solidFill>
                <a:effectLst/>
                <a:latin typeface="Times New Roman" panose="02020603050405020304" pitchFamily="18" charset="0"/>
                <a:cs typeface="Times New Roman" panose="02020603050405020304" pitchFamily="18" charset="0"/>
              </a:rPr>
              <a:t>. On the other hand, if V</a:t>
            </a:r>
            <a:r>
              <a:rPr lang="en-US" sz="2000" b="0" i="0" baseline="-25000" dirty="0">
                <a:solidFill>
                  <a:srgbClr val="000000"/>
                </a:solidFill>
                <a:effectLst/>
                <a:latin typeface="Times New Roman" panose="02020603050405020304" pitchFamily="18" charset="0"/>
                <a:cs typeface="Times New Roman" panose="02020603050405020304" pitchFamily="18" charset="0"/>
              </a:rPr>
              <a:t>1</a:t>
            </a:r>
            <a:r>
              <a:rPr lang="en-US" sz="2000" b="0" i="0" dirty="0">
                <a:solidFill>
                  <a:srgbClr val="000000"/>
                </a:solidFill>
                <a:effectLst/>
                <a:latin typeface="Times New Roman" panose="02020603050405020304" pitchFamily="18" charset="0"/>
                <a:cs typeface="Times New Roman" panose="02020603050405020304" pitchFamily="18" charset="0"/>
              </a:rPr>
              <a:t> &gt; V</a:t>
            </a:r>
            <a:r>
              <a:rPr lang="en-US" sz="2000" b="0" i="0" baseline="-25000" dirty="0">
                <a:solidFill>
                  <a:srgbClr val="000000"/>
                </a:solidFill>
                <a:effectLst/>
                <a:latin typeface="Times New Roman" panose="02020603050405020304" pitchFamily="18" charset="0"/>
                <a:cs typeface="Times New Roman" panose="02020603050405020304" pitchFamily="18" charset="0"/>
              </a:rPr>
              <a:t>2</a:t>
            </a:r>
            <a:r>
              <a:rPr lang="en-US" sz="2000" b="0" i="0" dirty="0">
                <a:solidFill>
                  <a:srgbClr val="000000"/>
                </a:solidFill>
                <a:effectLst/>
                <a:latin typeface="Times New Roman" panose="02020603050405020304" pitchFamily="18" charset="0"/>
                <a:cs typeface="Times New Roman" panose="02020603050405020304" pitchFamily="18" charset="0"/>
              </a:rPr>
              <a:t>, the transformer is said to be </a:t>
            </a:r>
            <a:r>
              <a:rPr lang="en-US" sz="2000" b="0" i="1" dirty="0">
                <a:solidFill>
                  <a:srgbClr val="000000"/>
                </a:solidFill>
                <a:effectLst/>
                <a:latin typeface="Times New Roman" panose="02020603050405020304" pitchFamily="18" charset="0"/>
                <a:cs typeface="Times New Roman" panose="02020603050405020304" pitchFamily="18" charset="0"/>
              </a:rPr>
              <a:t>step-down transformer</a:t>
            </a:r>
            <a:r>
              <a:rPr lang="en-US" sz="2000" b="0" i="0" dirty="0">
                <a:solidFill>
                  <a:srgbClr val="000000"/>
                </a:solidFill>
                <a:effectLst/>
                <a:latin typeface="Times New Roman" panose="02020603050405020304" pitchFamily="18" charset="0"/>
                <a:cs typeface="Times New Roman" panose="02020603050405020304" pitchFamily="18" charset="0"/>
              </a:rPr>
              <a:t>.</a:t>
            </a:r>
          </a:p>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8898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A7CBDE-D77F-4AD5-9F4B-185FD1E0D4AE}"/>
              </a:ext>
            </a:extLst>
          </p:cNvPr>
          <p:cNvSpPr>
            <a:spLocks noGrp="1"/>
          </p:cNvSpPr>
          <p:nvPr>
            <p:ph idx="1"/>
          </p:nvPr>
        </p:nvSpPr>
        <p:spPr>
          <a:xfrm>
            <a:off x="543232" y="626090"/>
            <a:ext cx="10515600" cy="5853368"/>
          </a:xfrm>
        </p:spPr>
        <p:txBody>
          <a:bodyPr>
            <a:normAutofit/>
          </a:bodyPr>
          <a:lstStyle/>
          <a:p>
            <a:pPr algn="l"/>
            <a:r>
              <a:rPr lang="en-US" sz="2000" b="1" i="0" dirty="0">
                <a:solidFill>
                  <a:srgbClr val="000000"/>
                </a:solidFill>
                <a:effectLst/>
                <a:latin typeface="Times New Roman" panose="02020603050405020304" pitchFamily="18" charset="0"/>
                <a:cs typeface="Times New Roman" panose="02020603050405020304" pitchFamily="18" charset="0"/>
              </a:rPr>
              <a:t>Transformer Body / Tank and Dielectric Oil</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The transformer tank provides protection to the core and the windings of the transformer. </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The transformer core and windings arrangement are immersed in the tank containing dielectric oil. </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The dielectric oil / insulating oil acts as an insulating medium for the core and windings of the transformer and it also absorbs the heat generated, hence it works as cooling medium of the transformer.</a:t>
            </a:r>
          </a:p>
          <a:p>
            <a:pPr marL="0" indent="0" algn="just">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l"/>
            <a:r>
              <a:rPr lang="en-US" sz="2000" b="1" i="0" dirty="0">
                <a:solidFill>
                  <a:srgbClr val="000000"/>
                </a:solidFill>
                <a:effectLst/>
                <a:latin typeface="Times New Roman" panose="02020603050405020304" pitchFamily="18" charset="0"/>
                <a:cs typeface="Times New Roman" panose="02020603050405020304" pitchFamily="18" charset="0"/>
              </a:rPr>
              <a:t>Oil Conservator Tank</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The main tank of the transformer is connected through a pipe to a small tank, called as </a:t>
            </a:r>
            <a:r>
              <a:rPr lang="en-US" sz="2000" b="0" i="1" dirty="0">
                <a:solidFill>
                  <a:srgbClr val="000000"/>
                </a:solidFill>
                <a:effectLst/>
                <a:latin typeface="Times New Roman" panose="02020603050405020304" pitchFamily="18" charset="0"/>
                <a:cs typeface="Times New Roman" panose="02020603050405020304" pitchFamily="18" charset="0"/>
              </a:rPr>
              <a:t>conservator tank</a:t>
            </a:r>
            <a:r>
              <a:rPr lang="en-US" sz="2000" b="0" i="0" dirty="0">
                <a:solidFill>
                  <a:srgbClr val="000000"/>
                </a:solidFill>
                <a:effectLst/>
                <a:latin typeface="Times New Roman" panose="02020603050405020304" pitchFamily="18" charset="0"/>
                <a:cs typeface="Times New Roman" panose="02020603050405020304" pitchFamily="18" charset="0"/>
              </a:rPr>
              <a:t>. </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The main function of the conservator tank is to keep the transformer tank completely filled with the dielectric oil at all operating conditions. </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The conservator tank is designed to act as a reservoir for the transformer oil. </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When the temperature of the transformer is increased, the oil inside the transformer being expended. The conservator tank provides space for this expansion of the dielectric oil.</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425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D5A6E1-15B9-80CA-63D0-A13FB12A9DE9}"/>
              </a:ext>
            </a:extLst>
          </p:cNvPr>
          <p:cNvSpPr>
            <a:spLocks noGrp="1"/>
          </p:cNvSpPr>
          <p:nvPr>
            <p:ph idx="1"/>
          </p:nvPr>
        </p:nvSpPr>
        <p:spPr/>
        <p:txBody>
          <a:bodyPr>
            <a:normAutofit/>
          </a:bodyPr>
          <a:lstStyle/>
          <a:p>
            <a:pPr algn="l"/>
            <a:r>
              <a:rPr lang="en-US" sz="2000" b="1" i="0" dirty="0">
                <a:solidFill>
                  <a:srgbClr val="000000"/>
                </a:solidFill>
                <a:effectLst/>
                <a:latin typeface="Times New Roman" panose="02020603050405020304" pitchFamily="18" charset="0"/>
                <a:cs typeface="Times New Roman" panose="02020603050405020304" pitchFamily="18" charset="0"/>
              </a:rPr>
              <a:t>Breather</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The breather of the transformer consists of silica gel, which prevents any atmospheric moisture from entering the tank of the transformer with air.</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 When the temperature of the transformer goes down, it will make the dielectric oil to contract and hence the atmospheric air gets inhaled by the transformer.</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 Thus, all the moisture of the air gets absorbed by silica gel of the breather.</a:t>
            </a:r>
          </a:p>
          <a:p>
            <a:endParaRPr lang="en-IN" sz="2000" dirty="0"/>
          </a:p>
        </p:txBody>
      </p:sp>
    </p:spTree>
    <p:extLst>
      <p:ext uri="{BB962C8B-B14F-4D97-AF65-F5344CB8AC3E}">
        <p14:creationId xmlns:p14="http://schemas.microsoft.com/office/powerpoint/2010/main" val="760527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BC5E4B-4CCF-FD47-3D03-AB2848557902}"/>
              </a:ext>
            </a:extLst>
          </p:cNvPr>
          <p:cNvSpPr>
            <a:spLocks noGrp="1"/>
          </p:cNvSpPr>
          <p:nvPr>
            <p:ph idx="1"/>
          </p:nvPr>
        </p:nvSpPr>
        <p:spPr>
          <a:xfrm>
            <a:off x="582560" y="576927"/>
            <a:ext cx="11245645" cy="6030349"/>
          </a:xfrm>
        </p:spPr>
        <p:txBody>
          <a:bodyPr>
            <a:normAutofit/>
          </a:bodyPr>
          <a:lstStyle/>
          <a:p>
            <a:pPr algn="l"/>
            <a:r>
              <a:rPr lang="en-US" sz="2000" b="1" i="0" dirty="0">
                <a:solidFill>
                  <a:srgbClr val="000000"/>
                </a:solidFill>
                <a:effectLst/>
                <a:latin typeface="Times New Roman" panose="02020603050405020304" pitchFamily="18" charset="0"/>
                <a:cs typeface="Times New Roman" panose="02020603050405020304" pitchFamily="18" charset="0"/>
              </a:rPr>
              <a:t>Working Principle of Transformer</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The working of the transformer is based on the principle of mutual inductance between two coils which are magnetic coupled.</a:t>
            </a:r>
          </a:p>
          <a:p>
            <a:endParaRPr lang="en-IN" sz="2000"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6A5D28D3-27F2-7577-E898-B5DD9FDAEC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1570" y="1547045"/>
            <a:ext cx="6667500" cy="21907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7903120-5E4C-9D0C-7DBF-CAD470D5AEBC}"/>
              </a:ext>
            </a:extLst>
          </p:cNvPr>
          <p:cNvSpPr txBox="1"/>
          <p:nvPr/>
        </p:nvSpPr>
        <p:spPr>
          <a:xfrm>
            <a:off x="737420" y="3973921"/>
            <a:ext cx="9832258" cy="2554545"/>
          </a:xfrm>
          <a:prstGeom prst="rect">
            <a:avLst/>
          </a:prstGeom>
          <a:noFill/>
        </p:spPr>
        <p:txBody>
          <a:bodyPr wrap="square">
            <a:spAutoFit/>
          </a:bodyPr>
          <a:lstStyle/>
          <a:p>
            <a:pPr algn="just"/>
            <a:r>
              <a:rPr lang="en-US" sz="2000" b="0" i="0" dirty="0">
                <a:solidFill>
                  <a:srgbClr val="000000"/>
                </a:solidFill>
                <a:effectLst/>
                <a:latin typeface="Times New Roman" panose="02020603050405020304" pitchFamily="18" charset="0"/>
                <a:cs typeface="Times New Roman" panose="02020603050405020304" pitchFamily="18" charset="0"/>
              </a:rPr>
              <a:t>According to the principle of mutual inductance, when an alternating voltage is applied to the primary winding of the transformer, an alternating flux </a:t>
            </a:r>
            <a:r>
              <a:rPr lang="en-US" sz="2000" b="0" i="0" dirty="0" err="1">
                <a:solidFill>
                  <a:srgbClr val="000000"/>
                </a:solidFill>
                <a:effectLst/>
                <a:latin typeface="Times New Roman" panose="02020603050405020304" pitchFamily="18" charset="0"/>
                <a:cs typeface="Times New Roman" panose="02020603050405020304" pitchFamily="18" charset="0"/>
              </a:rPr>
              <a:t>ϕ</a:t>
            </a:r>
            <a:r>
              <a:rPr lang="en-US" sz="2000" b="0" i="0" baseline="-25000" dirty="0" err="1">
                <a:solidFill>
                  <a:srgbClr val="000000"/>
                </a:solidFill>
                <a:effectLst/>
                <a:latin typeface="Times New Roman" panose="02020603050405020304" pitchFamily="18" charset="0"/>
                <a:cs typeface="Times New Roman" panose="02020603050405020304" pitchFamily="18" charset="0"/>
              </a:rPr>
              <a:t>m</a:t>
            </a:r>
            <a:r>
              <a:rPr lang="en-US" sz="2000" b="0" i="0" dirty="0">
                <a:solidFill>
                  <a:srgbClr val="000000"/>
                </a:solidFill>
                <a:effectLst/>
                <a:latin typeface="Times New Roman" panose="02020603050405020304" pitchFamily="18" charset="0"/>
                <a:cs typeface="Times New Roman" panose="02020603050405020304" pitchFamily="18" charset="0"/>
              </a:rPr>
              <a:t> which is called as the mutual flux is produced in the core. </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This alternating flux links both the windings magnetically and induces EMFs E</a:t>
            </a:r>
            <a:r>
              <a:rPr lang="en-US" sz="2000" b="0" i="0" baseline="-25000" dirty="0">
                <a:solidFill>
                  <a:srgbClr val="000000"/>
                </a:solidFill>
                <a:effectLst/>
                <a:latin typeface="Times New Roman" panose="02020603050405020304" pitchFamily="18" charset="0"/>
                <a:cs typeface="Times New Roman" panose="02020603050405020304" pitchFamily="18" charset="0"/>
              </a:rPr>
              <a:t>1</a:t>
            </a:r>
            <a:r>
              <a:rPr lang="en-US" sz="2000" b="0" i="0" dirty="0">
                <a:solidFill>
                  <a:srgbClr val="000000"/>
                </a:solidFill>
                <a:effectLst/>
                <a:latin typeface="Times New Roman" panose="02020603050405020304" pitchFamily="18" charset="0"/>
                <a:cs typeface="Times New Roman" panose="02020603050405020304" pitchFamily="18" charset="0"/>
              </a:rPr>
              <a:t> in the primary winding and E</a:t>
            </a:r>
            <a:r>
              <a:rPr lang="en-US" sz="2000" b="0" i="0" baseline="-25000" dirty="0">
                <a:solidFill>
                  <a:srgbClr val="000000"/>
                </a:solidFill>
                <a:effectLst/>
                <a:latin typeface="Times New Roman" panose="02020603050405020304" pitchFamily="18" charset="0"/>
                <a:cs typeface="Times New Roman" panose="02020603050405020304" pitchFamily="18" charset="0"/>
              </a:rPr>
              <a:t>2</a:t>
            </a:r>
            <a:r>
              <a:rPr lang="en-US" sz="2000" b="0" i="0" dirty="0">
                <a:solidFill>
                  <a:srgbClr val="000000"/>
                </a:solidFill>
                <a:effectLst/>
                <a:latin typeface="Times New Roman" panose="02020603050405020304" pitchFamily="18" charset="0"/>
                <a:cs typeface="Times New Roman" panose="02020603050405020304" pitchFamily="18" charset="0"/>
              </a:rPr>
              <a:t> in the secondary winding of the transformer according to Faraday’s law of electromagnetic induction. </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The EMF (E</a:t>
            </a:r>
            <a:r>
              <a:rPr lang="en-US" sz="2000" b="0" i="0" baseline="-25000" dirty="0">
                <a:solidFill>
                  <a:srgbClr val="000000"/>
                </a:solidFill>
                <a:effectLst/>
                <a:latin typeface="Times New Roman" panose="02020603050405020304" pitchFamily="18" charset="0"/>
                <a:cs typeface="Times New Roman" panose="02020603050405020304" pitchFamily="18" charset="0"/>
              </a:rPr>
              <a:t>1</a:t>
            </a:r>
            <a:r>
              <a:rPr lang="en-US" sz="2000" b="0" i="0" dirty="0">
                <a:solidFill>
                  <a:srgbClr val="000000"/>
                </a:solidFill>
                <a:effectLst/>
                <a:latin typeface="Times New Roman" panose="02020603050405020304" pitchFamily="18" charset="0"/>
                <a:cs typeface="Times New Roman" panose="02020603050405020304" pitchFamily="18" charset="0"/>
              </a:rPr>
              <a:t>) is called as primary EMF and the EMF (E</a:t>
            </a:r>
            <a:r>
              <a:rPr lang="en-US" sz="2000" b="0" i="0" baseline="-25000" dirty="0">
                <a:solidFill>
                  <a:srgbClr val="000000"/>
                </a:solidFill>
                <a:effectLst/>
                <a:latin typeface="Times New Roman" panose="02020603050405020304" pitchFamily="18" charset="0"/>
                <a:cs typeface="Times New Roman" panose="02020603050405020304" pitchFamily="18" charset="0"/>
              </a:rPr>
              <a:t>2</a:t>
            </a:r>
            <a:r>
              <a:rPr lang="en-US" sz="2000" b="0" i="0" dirty="0">
                <a:solidFill>
                  <a:srgbClr val="000000"/>
                </a:solidFill>
                <a:effectLst/>
                <a:latin typeface="Times New Roman" panose="02020603050405020304" pitchFamily="18" charset="0"/>
                <a:cs typeface="Times New Roman" panose="02020603050405020304" pitchFamily="18" charset="0"/>
              </a:rPr>
              <a:t>) is known as secondary EMF and being given as,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3723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E535B0B-6387-6A48-C4C9-82899FBCEFBB}"/>
              </a:ext>
            </a:extLst>
          </p:cNvPr>
          <p:cNvPicPr>
            <a:picLocks noGrp="1" noChangeAspect="1"/>
          </p:cNvPicPr>
          <p:nvPr>
            <p:ph idx="1"/>
          </p:nvPr>
        </p:nvPicPr>
        <p:blipFill>
          <a:blip r:embed="rId2"/>
          <a:stretch>
            <a:fillRect/>
          </a:stretch>
        </p:blipFill>
        <p:spPr>
          <a:xfrm>
            <a:off x="4472000" y="1130043"/>
            <a:ext cx="2243432" cy="3997557"/>
          </a:xfrm>
        </p:spPr>
      </p:pic>
    </p:spTree>
    <p:extLst>
      <p:ext uri="{BB962C8B-B14F-4D97-AF65-F5344CB8AC3E}">
        <p14:creationId xmlns:p14="http://schemas.microsoft.com/office/powerpoint/2010/main" val="1357540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068573A-BF4E-91BC-CC2A-3C8FC8DD8444}"/>
              </a:ext>
            </a:extLst>
          </p:cNvPr>
          <p:cNvSpPr txBox="1">
            <a:spLocks noGrp="1"/>
          </p:cNvSpPr>
          <p:nvPr>
            <p:ph idx="1"/>
          </p:nvPr>
        </p:nvSpPr>
        <p:spPr>
          <a:xfrm>
            <a:off x="838200" y="871896"/>
            <a:ext cx="10515600" cy="4351338"/>
          </a:xfrm>
          <a:prstGeom prst="rect">
            <a:avLst/>
          </a:prstGeom>
          <a:noFill/>
        </p:spPr>
        <p:txBody>
          <a:bodyPr wrap="square">
            <a:spAutoFit/>
          </a:bodyPr>
          <a:lstStyle/>
          <a:p>
            <a:pPr algn="just"/>
            <a:r>
              <a:rPr lang="en-US" sz="2000" b="0" i="0" dirty="0">
                <a:solidFill>
                  <a:srgbClr val="000000"/>
                </a:solidFill>
                <a:effectLst/>
                <a:latin typeface="Times New Roman" panose="02020603050405020304" pitchFamily="18" charset="0"/>
                <a:cs typeface="Times New Roman" panose="02020603050405020304" pitchFamily="18" charset="0"/>
              </a:rPr>
              <a:t>From the above expression it can be seen that the magnitude of EMFs E</a:t>
            </a:r>
            <a:r>
              <a:rPr lang="en-US" sz="2000" b="0" i="0" baseline="-25000" dirty="0">
                <a:solidFill>
                  <a:srgbClr val="000000"/>
                </a:solidFill>
                <a:effectLst/>
                <a:latin typeface="Times New Roman" panose="02020603050405020304" pitchFamily="18" charset="0"/>
                <a:cs typeface="Times New Roman" panose="02020603050405020304" pitchFamily="18" charset="0"/>
              </a:rPr>
              <a:t>1</a:t>
            </a:r>
            <a:r>
              <a:rPr lang="en-US" sz="2000" b="0" i="0" dirty="0">
                <a:solidFill>
                  <a:srgbClr val="000000"/>
                </a:solidFill>
                <a:effectLst/>
                <a:latin typeface="Times New Roman" panose="02020603050405020304" pitchFamily="18" charset="0"/>
                <a:cs typeface="Times New Roman" panose="02020603050405020304" pitchFamily="18" charset="0"/>
              </a:rPr>
              <a:t> and E</a:t>
            </a:r>
            <a:r>
              <a:rPr lang="en-US" sz="2000" b="0" i="0" baseline="-25000" dirty="0">
                <a:solidFill>
                  <a:srgbClr val="000000"/>
                </a:solidFill>
                <a:effectLst/>
                <a:latin typeface="Times New Roman" panose="02020603050405020304" pitchFamily="18" charset="0"/>
                <a:cs typeface="Times New Roman" panose="02020603050405020304" pitchFamily="18" charset="0"/>
              </a:rPr>
              <a:t>2</a:t>
            </a:r>
            <a:r>
              <a:rPr lang="en-US" sz="2000" b="0" i="0" dirty="0">
                <a:solidFill>
                  <a:srgbClr val="000000"/>
                </a:solidFill>
                <a:effectLst/>
                <a:latin typeface="Times New Roman" panose="02020603050405020304" pitchFamily="18" charset="0"/>
                <a:cs typeface="Times New Roman" panose="02020603050405020304" pitchFamily="18" charset="0"/>
              </a:rPr>
              <a:t> depend upon the number of turns in the primary and secondary windings of the transformer respectively, i.e., if N</a:t>
            </a:r>
            <a:r>
              <a:rPr lang="en-US" sz="2000" b="0" i="0" baseline="-25000" dirty="0">
                <a:solidFill>
                  <a:srgbClr val="000000"/>
                </a:solidFill>
                <a:effectLst/>
                <a:latin typeface="Times New Roman" panose="02020603050405020304" pitchFamily="18" charset="0"/>
                <a:cs typeface="Times New Roman" panose="02020603050405020304" pitchFamily="18" charset="0"/>
              </a:rPr>
              <a:t>2</a:t>
            </a:r>
            <a:r>
              <a:rPr lang="en-US" sz="2000" b="0" i="0" dirty="0">
                <a:solidFill>
                  <a:srgbClr val="000000"/>
                </a:solidFill>
                <a:effectLst/>
                <a:latin typeface="Times New Roman" panose="02020603050405020304" pitchFamily="18" charset="0"/>
                <a:cs typeface="Times New Roman" panose="02020603050405020304" pitchFamily="18" charset="0"/>
              </a:rPr>
              <a:t> &gt; N</a:t>
            </a:r>
            <a:r>
              <a:rPr lang="en-US" sz="2000" b="0" i="0" baseline="-25000" dirty="0">
                <a:solidFill>
                  <a:srgbClr val="000000"/>
                </a:solidFill>
                <a:effectLst/>
                <a:latin typeface="Times New Roman" panose="02020603050405020304" pitchFamily="18" charset="0"/>
                <a:cs typeface="Times New Roman" panose="02020603050405020304" pitchFamily="18" charset="0"/>
              </a:rPr>
              <a:t>1</a:t>
            </a:r>
            <a:r>
              <a:rPr lang="en-US" sz="2000" b="0" i="0" dirty="0">
                <a:solidFill>
                  <a:srgbClr val="000000"/>
                </a:solidFill>
                <a:effectLst/>
                <a:latin typeface="Times New Roman" panose="02020603050405020304" pitchFamily="18" charset="0"/>
                <a:cs typeface="Times New Roman" panose="02020603050405020304" pitchFamily="18" charset="0"/>
              </a:rPr>
              <a:t>, then E</a:t>
            </a:r>
            <a:r>
              <a:rPr lang="en-US" sz="2000" b="0" i="0" baseline="-25000" dirty="0">
                <a:solidFill>
                  <a:srgbClr val="000000"/>
                </a:solidFill>
                <a:effectLst/>
                <a:latin typeface="Times New Roman" panose="02020603050405020304" pitchFamily="18" charset="0"/>
                <a:cs typeface="Times New Roman" panose="02020603050405020304" pitchFamily="18" charset="0"/>
              </a:rPr>
              <a:t>2</a:t>
            </a:r>
            <a:r>
              <a:rPr lang="en-US" sz="2000" b="0" i="0" dirty="0">
                <a:solidFill>
                  <a:srgbClr val="000000"/>
                </a:solidFill>
                <a:effectLst/>
                <a:latin typeface="Times New Roman" panose="02020603050405020304" pitchFamily="18" charset="0"/>
                <a:cs typeface="Times New Roman" panose="02020603050405020304" pitchFamily="18" charset="0"/>
              </a:rPr>
              <a:t> &gt; E</a:t>
            </a:r>
            <a:r>
              <a:rPr lang="en-US" sz="2000" b="0" i="0" baseline="-25000" dirty="0">
                <a:solidFill>
                  <a:srgbClr val="000000"/>
                </a:solidFill>
                <a:effectLst/>
                <a:latin typeface="Times New Roman" panose="02020603050405020304" pitchFamily="18" charset="0"/>
                <a:cs typeface="Times New Roman" panose="02020603050405020304" pitchFamily="18" charset="0"/>
              </a:rPr>
              <a:t>1</a:t>
            </a:r>
            <a:r>
              <a:rPr lang="en-US" sz="2000" b="0" i="0" dirty="0">
                <a:solidFill>
                  <a:srgbClr val="000000"/>
                </a:solidFill>
                <a:effectLst/>
                <a:latin typeface="Times New Roman" panose="02020603050405020304" pitchFamily="18" charset="0"/>
                <a:cs typeface="Times New Roman" panose="02020603050405020304" pitchFamily="18" charset="0"/>
              </a:rPr>
              <a:t>, thus the transformer will be a step-up transformer and if N</a:t>
            </a:r>
            <a:r>
              <a:rPr lang="en-US" sz="2000" b="0" i="0" baseline="-25000" dirty="0">
                <a:solidFill>
                  <a:srgbClr val="000000"/>
                </a:solidFill>
                <a:effectLst/>
                <a:latin typeface="Times New Roman" panose="02020603050405020304" pitchFamily="18" charset="0"/>
                <a:cs typeface="Times New Roman" panose="02020603050405020304" pitchFamily="18" charset="0"/>
              </a:rPr>
              <a:t>2</a:t>
            </a:r>
            <a:r>
              <a:rPr lang="en-US" sz="2000" b="0" i="0" dirty="0">
                <a:solidFill>
                  <a:srgbClr val="000000"/>
                </a:solidFill>
                <a:effectLst/>
                <a:latin typeface="Times New Roman" panose="02020603050405020304" pitchFamily="18" charset="0"/>
                <a:cs typeface="Times New Roman" panose="02020603050405020304" pitchFamily="18" charset="0"/>
              </a:rPr>
              <a:t> &lt; N</a:t>
            </a:r>
            <a:r>
              <a:rPr lang="en-US" sz="2000" b="0" i="0" baseline="-25000" dirty="0">
                <a:solidFill>
                  <a:srgbClr val="000000"/>
                </a:solidFill>
                <a:effectLst/>
                <a:latin typeface="Times New Roman" panose="02020603050405020304" pitchFamily="18" charset="0"/>
                <a:cs typeface="Times New Roman" panose="02020603050405020304" pitchFamily="18" charset="0"/>
              </a:rPr>
              <a:t>1</a:t>
            </a:r>
            <a:r>
              <a:rPr lang="en-US" sz="2000" b="0" i="0" dirty="0">
                <a:solidFill>
                  <a:srgbClr val="000000"/>
                </a:solidFill>
                <a:effectLst/>
                <a:latin typeface="Times New Roman" panose="02020603050405020304" pitchFamily="18" charset="0"/>
                <a:cs typeface="Times New Roman" panose="02020603050405020304" pitchFamily="18" charset="0"/>
              </a:rPr>
              <a:t>, then E</a:t>
            </a:r>
            <a:r>
              <a:rPr lang="en-US" sz="2000" b="0" i="0" baseline="-25000" dirty="0">
                <a:solidFill>
                  <a:srgbClr val="000000"/>
                </a:solidFill>
                <a:effectLst/>
                <a:latin typeface="Times New Roman" panose="02020603050405020304" pitchFamily="18" charset="0"/>
                <a:cs typeface="Times New Roman" panose="02020603050405020304" pitchFamily="18" charset="0"/>
              </a:rPr>
              <a:t>2</a:t>
            </a:r>
            <a:r>
              <a:rPr lang="en-US" sz="2000" b="0" i="0" dirty="0">
                <a:solidFill>
                  <a:srgbClr val="000000"/>
                </a:solidFill>
                <a:effectLst/>
                <a:latin typeface="Times New Roman" panose="02020603050405020304" pitchFamily="18" charset="0"/>
                <a:cs typeface="Times New Roman" panose="02020603050405020304" pitchFamily="18" charset="0"/>
              </a:rPr>
              <a:t> &lt; E</a:t>
            </a:r>
            <a:r>
              <a:rPr lang="en-US" sz="2000" b="0" i="0" baseline="-25000" dirty="0">
                <a:solidFill>
                  <a:srgbClr val="000000"/>
                </a:solidFill>
                <a:effectLst/>
                <a:latin typeface="Times New Roman" panose="02020603050405020304" pitchFamily="18" charset="0"/>
                <a:cs typeface="Times New Roman" panose="02020603050405020304" pitchFamily="18" charset="0"/>
              </a:rPr>
              <a:t>1</a:t>
            </a:r>
            <a:r>
              <a:rPr lang="en-US" sz="2000" b="0" i="0" dirty="0">
                <a:solidFill>
                  <a:srgbClr val="000000"/>
                </a:solidFill>
                <a:effectLst/>
                <a:latin typeface="Times New Roman" panose="02020603050405020304" pitchFamily="18" charset="0"/>
                <a:cs typeface="Times New Roman" panose="02020603050405020304" pitchFamily="18" charset="0"/>
              </a:rPr>
              <a:t>, thus the transformer will be a step-down transformer.</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If a load is now connected across the secondary winding, the EMF E</a:t>
            </a:r>
            <a:r>
              <a:rPr lang="en-US" sz="2000" b="0" i="0" baseline="-25000" dirty="0">
                <a:solidFill>
                  <a:srgbClr val="000000"/>
                </a:solidFill>
                <a:effectLst/>
                <a:latin typeface="Times New Roman" panose="02020603050405020304" pitchFamily="18" charset="0"/>
                <a:cs typeface="Times New Roman" panose="02020603050405020304" pitchFamily="18" charset="0"/>
              </a:rPr>
              <a:t>2</a:t>
            </a:r>
            <a:r>
              <a:rPr lang="en-US" sz="2000" b="0" i="0" dirty="0">
                <a:solidFill>
                  <a:srgbClr val="000000"/>
                </a:solidFill>
                <a:effectLst/>
                <a:latin typeface="Times New Roman" panose="02020603050405020304" pitchFamily="18" charset="0"/>
                <a:cs typeface="Times New Roman" panose="02020603050405020304" pitchFamily="18" charset="0"/>
              </a:rPr>
              <a:t> will cause a load current I</a:t>
            </a:r>
            <a:r>
              <a:rPr lang="en-US" sz="2000" b="0" i="0" baseline="-25000" dirty="0">
                <a:solidFill>
                  <a:srgbClr val="000000"/>
                </a:solidFill>
                <a:effectLst/>
                <a:latin typeface="Times New Roman" panose="02020603050405020304" pitchFamily="18" charset="0"/>
                <a:cs typeface="Times New Roman" panose="02020603050405020304" pitchFamily="18" charset="0"/>
              </a:rPr>
              <a:t>2</a:t>
            </a:r>
            <a:r>
              <a:rPr lang="en-US" sz="2000" b="0" i="0" dirty="0">
                <a:solidFill>
                  <a:srgbClr val="000000"/>
                </a:solidFill>
                <a:effectLst/>
                <a:latin typeface="Times New Roman" panose="02020603050405020304" pitchFamily="18" charset="0"/>
                <a:cs typeface="Times New Roman" panose="02020603050405020304" pitchFamily="18" charset="0"/>
              </a:rPr>
              <a:t> to flow through the load. </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Therefore, a transformer enables the transfer of power from one electric circuit to another with a change in voltage level.</a:t>
            </a:r>
          </a:p>
        </p:txBody>
      </p:sp>
    </p:spTree>
    <p:extLst>
      <p:ext uri="{BB962C8B-B14F-4D97-AF65-F5344CB8AC3E}">
        <p14:creationId xmlns:p14="http://schemas.microsoft.com/office/powerpoint/2010/main" val="1845713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488F3-992F-86BC-FC57-9DD10F68CD4F}"/>
              </a:ext>
            </a:extLst>
          </p:cNvPr>
          <p:cNvSpPr>
            <a:spLocks noGrp="1"/>
          </p:cNvSpPr>
          <p:nvPr>
            <p:ph type="title"/>
          </p:nvPr>
        </p:nvSpPr>
        <p:spPr>
          <a:xfrm>
            <a:off x="838200" y="365126"/>
            <a:ext cx="10515600" cy="804914"/>
          </a:xfrm>
        </p:spPr>
        <p:txBody>
          <a:bodyPr>
            <a:normAutofit fontScale="90000"/>
          </a:bodyPr>
          <a:lstStyle/>
          <a:p>
            <a:br>
              <a:rPr lang="en-US" b="0" i="0" dirty="0">
                <a:solidFill>
                  <a:srgbClr val="813588"/>
                </a:solidFill>
                <a:effectLst/>
                <a:latin typeface="Roboto" panose="02000000000000000000" pitchFamily="2" charset="0"/>
              </a:rPr>
            </a:br>
            <a:r>
              <a:rPr lang="en-US" b="0" i="0" dirty="0">
                <a:solidFill>
                  <a:srgbClr val="813588"/>
                </a:solidFill>
                <a:effectLst/>
                <a:latin typeface="Roboto" panose="02000000000000000000" pitchFamily="2" charset="0"/>
              </a:rPr>
              <a:t>Working Principle of a Transformer</a:t>
            </a:r>
            <a:br>
              <a:rPr lang="en-US" b="0" i="0" dirty="0">
                <a:solidFill>
                  <a:srgbClr val="813588"/>
                </a:solidFill>
                <a:effectLst/>
                <a:latin typeface="Roboto" panose="02000000000000000000" pitchFamily="2" charset="0"/>
              </a:rPr>
            </a:br>
            <a:endParaRPr lang="en-IN" dirty="0"/>
          </a:p>
        </p:txBody>
      </p:sp>
      <p:pic>
        <p:nvPicPr>
          <p:cNvPr id="5" name="Content Placeholder 4">
            <a:extLst>
              <a:ext uri="{FF2B5EF4-FFF2-40B4-BE49-F238E27FC236}">
                <a16:creationId xmlns:a16="http://schemas.microsoft.com/office/drawing/2014/main" id="{02EAC166-C052-EFEE-9642-47AC46476024}"/>
              </a:ext>
            </a:extLst>
          </p:cNvPr>
          <p:cNvPicPr>
            <a:picLocks noGrp="1" noChangeAspect="1"/>
          </p:cNvPicPr>
          <p:nvPr>
            <p:ph idx="1"/>
          </p:nvPr>
        </p:nvPicPr>
        <p:blipFill>
          <a:blip r:embed="rId2"/>
          <a:stretch>
            <a:fillRect/>
          </a:stretch>
        </p:blipFill>
        <p:spPr>
          <a:xfrm>
            <a:off x="7299374" y="1297859"/>
            <a:ext cx="5006774" cy="2484335"/>
          </a:xfrm>
        </p:spPr>
      </p:pic>
      <p:sp>
        <p:nvSpPr>
          <p:cNvPr id="7" name="TextBox 6">
            <a:extLst>
              <a:ext uri="{FF2B5EF4-FFF2-40B4-BE49-F238E27FC236}">
                <a16:creationId xmlns:a16="http://schemas.microsoft.com/office/drawing/2014/main" id="{770D8C84-E0C5-608A-214A-961029A474FF}"/>
              </a:ext>
            </a:extLst>
          </p:cNvPr>
          <p:cNvSpPr txBox="1"/>
          <p:nvPr/>
        </p:nvSpPr>
        <p:spPr>
          <a:xfrm>
            <a:off x="521111" y="1297859"/>
            <a:ext cx="7364360" cy="4801314"/>
          </a:xfrm>
          <a:prstGeom prst="rect">
            <a:avLst/>
          </a:prstGeom>
          <a:noFill/>
        </p:spPr>
        <p:txBody>
          <a:bodyPr wrap="square">
            <a:spAutoFit/>
          </a:bodyPr>
          <a:lstStyle/>
          <a:p>
            <a:pPr algn="just"/>
            <a:r>
              <a:rPr lang="en-US" b="0" i="0" dirty="0">
                <a:solidFill>
                  <a:srgbClr val="333333"/>
                </a:solidFill>
                <a:effectLst/>
                <a:latin typeface="Times New Roman" panose="02020603050405020304" pitchFamily="18" charset="0"/>
                <a:cs typeface="Times New Roman" panose="02020603050405020304" pitchFamily="18" charset="0"/>
              </a:rPr>
              <a:t>The transformer works on the principle of </a:t>
            </a:r>
            <a:r>
              <a:rPr lang="en-US" b="0" i="0" u="none" strike="noStrike" dirty="0">
                <a:solidFill>
                  <a:srgbClr val="73AD21"/>
                </a:solidFill>
                <a:effectLst/>
                <a:latin typeface="Times New Roman" panose="02020603050405020304" pitchFamily="18" charset="0"/>
                <a:cs typeface="Times New Roman" panose="02020603050405020304" pitchFamily="18" charset="0"/>
                <a:hlinkClick r:id="rId3"/>
              </a:rPr>
              <a:t>Faraday’s law</a:t>
            </a:r>
            <a:r>
              <a:rPr lang="en-US" b="0" i="0" dirty="0">
                <a:solidFill>
                  <a:srgbClr val="333333"/>
                </a:solidFill>
                <a:effectLst/>
                <a:latin typeface="Times New Roman" panose="02020603050405020304" pitchFamily="18" charset="0"/>
                <a:cs typeface="Times New Roman" panose="02020603050405020304" pitchFamily="18" charset="0"/>
              </a:rPr>
              <a:t> of electromagnetic induction and mutual induction.</a:t>
            </a:r>
          </a:p>
          <a:p>
            <a:pPr algn="just"/>
            <a:r>
              <a:rPr lang="en-US" b="0" i="0" dirty="0">
                <a:solidFill>
                  <a:srgbClr val="333333"/>
                </a:solidFill>
                <a:effectLst/>
                <a:latin typeface="Times New Roman" panose="02020603050405020304" pitchFamily="18" charset="0"/>
                <a:cs typeface="Times New Roman" panose="02020603050405020304" pitchFamily="18" charset="0"/>
              </a:rPr>
              <a:t>There are usually two coils primary coil and secondary coil on the transformer core. </a:t>
            </a:r>
          </a:p>
          <a:p>
            <a:pPr algn="just"/>
            <a:r>
              <a:rPr lang="en-US" b="0" i="0" dirty="0">
                <a:solidFill>
                  <a:srgbClr val="333333"/>
                </a:solidFill>
                <a:effectLst/>
                <a:latin typeface="Times New Roman" panose="02020603050405020304" pitchFamily="18" charset="0"/>
                <a:cs typeface="Times New Roman" panose="02020603050405020304" pitchFamily="18" charset="0"/>
              </a:rPr>
              <a:t>The core laminations are joined in the form of strips. The two coils have high mutual inductance.</a:t>
            </a:r>
          </a:p>
          <a:p>
            <a:pPr algn="just"/>
            <a:r>
              <a:rPr lang="en-US" b="0" i="0" dirty="0">
                <a:solidFill>
                  <a:srgbClr val="333333"/>
                </a:solidFill>
                <a:effectLst/>
                <a:latin typeface="Times New Roman" panose="02020603050405020304" pitchFamily="18" charset="0"/>
                <a:cs typeface="Times New Roman" panose="02020603050405020304" pitchFamily="18" charset="0"/>
              </a:rPr>
              <a:t> When an alternating current pass through the primary coil it creates a varying magnetic flux. </a:t>
            </a:r>
          </a:p>
          <a:p>
            <a:pPr algn="just"/>
            <a:r>
              <a:rPr lang="en-US" b="0" i="0" dirty="0">
                <a:solidFill>
                  <a:srgbClr val="333333"/>
                </a:solidFill>
                <a:effectLst/>
                <a:latin typeface="Times New Roman" panose="02020603050405020304" pitchFamily="18" charset="0"/>
                <a:cs typeface="Times New Roman" panose="02020603050405020304" pitchFamily="18" charset="0"/>
              </a:rPr>
              <a:t>As per faraday’s law of electromagnetic induction, this change in magnetic flux induces an emf (electromotive force) in the secondary coil which is linked to the core having a primary coil. This is mutual induction.</a:t>
            </a:r>
          </a:p>
          <a:p>
            <a:pPr algn="just"/>
            <a:endParaRPr lang="en-US" b="0" i="0" dirty="0">
              <a:solidFill>
                <a:srgbClr val="333333"/>
              </a:solidFill>
              <a:effectLst/>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Overall, a transformer carries the below operations:</a:t>
            </a:r>
          </a:p>
          <a:p>
            <a:pPr algn="just">
              <a:buFont typeface="+mj-lt"/>
              <a:buAutoNum type="arabicPeriod"/>
            </a:pPr>
            <a:r>
              <a:rPr lang="en-US" b="0" i="0" dirty="0">
                <a:solidFill>
                  <a:srgbClr val="333333"/>
                </a:solidFill>
                <a:effectLst/>
                <a:latin typeface="Times New Roman" panose="02020603050405020304" pitchFamily="18" charset="0"/>
                <a:cs typeface="Times New Roman" panose="02020603050405020304" pitchFamily="18" charset="0"/>
              </a:rPr>
              <a:t>Transfer of electrical energy from circuit to another</a:t>
            </a:r>
          </a:p>
          <a:p>
            <a:pPr algn="just">
              <a:buFont typeface="+mj-lt"/>
              <a:buAutoNum type="arabicPeriod"/>
            </a:pPr>
            <a:r>
              <a:rPr lang="en-US" b="0" i="0" dirty="0">
                <a:solidFill>
                  <a:srgbClr val="333333"/>
                </a:solidFill>
                <a:effectLst/>
                <a:latin typeface="Times New Roman" panose="02020603050405020304" pitchFamily="18" charset="0"/>
                <a:cs typeface="Times New Roman" panose="02020603050405020304" pitchFamily="18" charset="0"/>
              </a:rPr>
              <a:t>Transfer of electrical power through electromagnetic induction</a:t>
            </a:r>
          </a:p>
          <a:p>
            <a:pPr algn="just">
              <a:buFont typeface="+mj-lt"/>
              <a:buAutoNum type="arabicPeriod"/>
            </a:pPr>
            <a:r>
              <a:rPr lang="en-US" b="0" i="0" dirty="0">
                <a:solidFill>
                  <a:srgbClr val="333333"/>
                </a:solidFill>
                <a:effectLst/>
                <a:latin typeface="Times New Roman" panose="02020603050405020304" pitchFamily="18" charset="0"/>
                <a:cs typeface="Times New Roman" panose="02020603050405020304" pitchFamily="18" charset="0"/>
              </a:rPr>
              <a:t>Electric power transfer without any change in frequency</a:t>
            </a:r>
          </a:p>
          <a:p>
            <a:pPr algn="just">
              <a:buFont typeface="+mj-lt"/>
              <a:buAutoNum type="arabicPeriod"/>
            </a:pPr>
            <a:r>
              <a:rPr lang="en-US" b="0" i="0" dirty="0">
                <a:solidFill>
                  <a:srgbClr val="333333"/>
                </a:solidFill>
                <a:effectLst/>
                <a:latin typeface="Times New Roman" panose="02020603050405020304" pitchFamily="18" charset="0"/>
                <a:cs typeface="Times New Roman" panose="02020603050405020304" pitchFamily="18" charset="0"/>
              </a:rPr>
              <a:t>Two circuits are linked with mutual induction</a:t>
            </a:r>
          </a:p>
        </p:txBody>
      </p:sp>
      <p:pic>
        <p:nvPicPr>
          <p:cNvPr id="2052" name="Picture 4" descr="Formation of magnetic flux lines around a current-carrying wire">
            <a:extLst>
              <a:ext uri="{FF2B5EF4-FFF2-40B4-BE49-F238E27FC236}">
                <a16:creationId xmlns:a16="http://schemas.microsoft.com/office/drawing/2014/main" id="{2112E579-E3B2-B1B6-F2D8-B3CE40B189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8511" y="4320927"/>
            <a:ext cx="3031102" cy="1778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9503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926A7E-74CA-9427-BD2B-B11D0B622A7D}"/>
              </a:ext>
            </a:extLst>
          </p:cNvPr>
          <p:cNvSpPr>
            <a:spLocks noGrp="1"/>
          </p:cNvSpPr>
          <p:nvPr>
            <p:ph idx="1"/>
          </p:nvPr>
        </p:nvSpPr>
        <p:spPr>
          <a:xfrm>
            <a:off x="828367" y="581829"/>
            <a:ext cx="10743099" cy="6084441"/>
          </a:xfrm>
        </p:spPr>
        <p:txBody>
          <a:bodyPr>
            <a:normAutofit/>
          </a:bodyPr>
          <a:lstStyle/>
          <a:p>
            <a:r>
              <a:rPr lang="en-US" sz="2000" b="0" i="0" dirty="0">
                <a:solidFill>
                  <a:srgbClr val="333333"/>
                </a:solidFill>
                <a:effectLst/>
                <a:latin typeface="Times New Roman" panose="02020603050405020304" pitchFamily="18" charset="0"/>
                <a:cs typeface="Times New Roman" panose="02020603050405020304" pitchFamily="18" charset="0"/>
              </a:rPr>
              <a:t>The figure shows the formation of </a:t>
            </a:r>
            <a:r>
              <a:rPr lang="en-US" sz="2000" b="0" i="0" u="none" strike="noStrike" dirty="0">
                <a:solidFill>
                  <a:srgbClr val="73AD21"/>
                </a:solidFill>
                <a:effectLst/>
                <a:latin typeface="Times New Roman" panose="02020603050405020304" pitchFamily="18" charset="0"/>
                <a:cs typeface="Times New Roman" panose="02020603050405020304" pitchFamily="18" charset="0"/>
                <a:hlinkClick r:id="rId2"/>
              </a:rPr>
              <a:t>magnetic flux</a:t>
            </a:r>
            <a:r>
              <a:rPr lang="en-US" sz="2000" b="0" i="0" dirty="0">
                <a:solidFill>
                  <a:srgbClr val="333333"/>
                </a:solidFill>
                <a:effectLst/>
                <a:latin typeface="Times New Roman" panose="02020603050405020304" pitchFamily="18" charset="0"/>
                <a:cs typeface="Times New Roman" panose="02020603050405020304" pitchFamily="18" charset="0"/>
              </a:rPr>
              <a:t> lines around a current-carrying wire. The normal of the plane containing the flux lines are parallel to normal of a cross-section of a wire.</a:t>
            </a:r>
            <a:endParaRPr lang="en-IN" sz="2000" dirty="0">
              <a:latin typeface="Times New Roman" panose="02020603050405020304" pitchFamily="18" charset="0"/>
              <a:cs typeface="Times New Roman" panose="02020603050405020304" pitchFamily="18" charset="0"/>
            </a:endParaRPr>
          </a:p>
        </p:txBody>
      </p:sp>
      <p:pic>
        <p:nvPicPr>
          <p:cNvPr id="3074" name="Picture 2" descr="Formation of varying magnetic flux lines around a wire">
            <a:extLst>
              <a:ext uri="{FF2B5EF4-FFF2-40B4-BE49-F238E27FC236}">
                <a16:creationId xmlns:a16="http://schemas.microsoft.com/office/drawing/2014/main" id="{7D23B81B-A08B-35D1-F25B-7362FA22C5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3846" y="1877962"/>
            <a:ext cx="3725330" cy="271204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DD4D864-F168-5EDE-432F-BC06D4DA95E1}"/>
              </a:ext>
            </a:extLst>
          </p:cNvPr>
          <p:cNvSpPr txBox="1"/>
          <p:nvPr/>
        </p:nvSpPr>
        <p:spPr>
          <a:xfrm>
            <a:off x="1161096" y="2035458"/>
            <a:ext cx="6872750" cy="2554545"/>
          </a:xfrm>
          <a:prstGeom prst="rect">
            <a:avLst/>
          </a:prstGeom>
          <a:noFill/>
        </p:spPr>
        <p:txBody>
          <a:bodyPr wrap="square">
            <a:spAutoFit/>
          </a:bodyPr>
          <a:lstStyle/>
          <a:p>
            <a:r>
              <a:rPr lang="en-US" sz="2000" b="0" i="0" dirty="0">
                <a:solidFill>
                  <a:srgbClr val="333333"/>
                </a:solidFill>
                <a:effectLst/>
                <a:latin typeface="Times New Roman" panose="02020603050405020304" pitchFamily="18" charset="0"/>
                <a:cs typeface="Times New Roman" panose="02020603050405020304" pitchFamily="18" charset="0"/>
              </a:rPr>
              <a:t>The figure shows the formation of varying magnetic flux lines around a wire-wound. </a:t>
            </a:r>
          </a:p>
          <a:p>
            <a:r>
              <a:rPr lang="en-US" sz="2000" b="0" i="0" dirty="0">
                <a:solidFill>
                  <a:srgbClr val="333333"/>
                </a:solidFill>
                <a:effectLst/>
                <a:latin typeface="Times New Roman" panose="02020603050405020304" pitchFamily="18" charset="0"/>
                <a:cs typeface="Times New Roman" panose="02020603050405020304" pitchFamily="18" charset="0"/>
              </a:rPr>
              <a:t>The interesting part is that reverse is also true, when a magnetic flux line fluctuates around a piece of wire, a current will be induced in it. </a:t>
            </a:r>
          </a:p>
          <a:p>
            <a:r>
              <a:rPr lang="en-US" sz="2000" b="0" i="0" dirty="0">
                <a:solidFill>
                  <a:srgbClr val="333333"/>
                </a:solidFill>
                <a:effectLst/>
                <a:latin typeface="Times New Roman" panose="02020603050405020304" pitchFamily="18" charset="0"/>
                <a:cs typeface="Times New Roman" panose="02020603050405020304" pitchFamily="18" charset="0"/>
              </a:rPr>
              <a:t>This was what Michael faraday found in 1831 which is the fundamental working principle of electric generators as well as transformers.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0864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02B619-7B93-8F59-D481-3F0C52AB6D9B}"/>
              </a:ext>
            </a:extLst>
          </p:cNvPr>
          <p:cNvSpPr>
            <a:spLocks noGrp="1"/>
          </p:cNvSpPr>
          <p:nvPr>
            <p:ph idx="1"/>
          </p:nvPr>
        </p:nvSpPr>
        <p:spPr>
          <a:xfrm>
            <a:off x="326923" y="222966"/>
            <a:ext cx="10515600" cy="6089343"/>
          </a:xfrm>
        </p:spPr>
        <p:txBody>
          <a:bodyPr>
            <a:noAutofit/>
          </a:bodyPr>
          <a:lstStyle/>
          <a:p>
            <a:pPr algn="just"/>
            <a:r>
              <a:rPr lang="en-US" sz="2000" b="0" i="0" dirty="0">
                <a:solidFill>
                  <a:srgbClr val="813588"/>
                </a:solidFill>
                <a:effectLst/>
                <a:latin typeface="Times New Roman" panose="02020603050405020304" pitchFamily="18" charset="0"/>
                <a:cs typeface="Times New Roman" panose="02020603050405020304" pitchFamily="18" charset="0"/>
              </a:rPr>
              <a:t>What is a Transformer?</a:t>
            </a:r>
          </a:p>
          <a:p>
            <a:r>
              <a:rPr lang="en-US" sz="2000" b="0" i="0" dirty="0">
                <a:solidFill>
                  <a:srgbClr val="333333"/>
                </a:solidFill>
                <a:effectLst/>
                <a:latin typeface="Times New Roman" panose="02020603050405020304" pitchFamily="18" charset="0"/>
                <a:cs typeface="Times New Roman" panose="02020603050405020304" pitchFamily="18" charset="0"/>
              </a:rPr>
              <a:t>A transformer is a device used in the power transmission of electric energy. The transmission current is AC. It is commonly used to increase or decrease the supply voltage without a change in the frequency of AC between circuits. The transformer works on basic principles of</a:t>
            </a:r>
            <a:r>
              <a:rPr lang="en-US" sz="2000" b="0" i="0" u="none" strike="noStrike" dirty="0">
                <a:solidFill>
                  <a:srgbClr val="73AD21"/>
                </a:solidFill>
                <a:effectLst/>
                <a:latin typeface="Times New Roman" panose="02020603050405020304" pitchFamily="18" charset="0"/>
                <a:cs typeface="Times New Roman" panose="02020603050405020304" pitchFamily="18" charset="0"/>
                <a:hlinkClick r:id="rId2"/>
              </a:rPr>
              <a:t> electromagnetic induction</a:t>
            </a:r>
            <a:r>
              <a:rPr lang="en-US" sz="2000" b="0" i="0" dirty="0">
                <a:solidFill>
                  <a:srgbClr val="333333"/>
                </a:solidFill>
                <a:effectLst/>
                <a:latin typeface="Times New Roman" panose="02020603050405020304" pitchFamily="18" charset="0"/>
                <a:cs typeface="Times New Roman" panose="02020603050405020304" pitchFamily="18" charset="0"/>
              </a:rPr>
              <a:t> and mutual induction.</a:t>
            </a:r>
            <a:br>
              <a:rPr lang="en-US" sz="2000" b="0" i="0" dirty="0">
                <a:solidFill>
                  <a:srgbClr val="333333"/>
                </a:solidFill>
                <a:effectLst/>
                <a:latin typeface="Times New Roman" panose="02020603050405020304" pitchFamily="18" charset="0"/>
                <a:cs typeface="Times New Roman" panose="02020603050405020304" pitchFamily="18" charset="0"/>
              </a:rPr>
            </a:br>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r>
              <a:rPr lang="en-US" sz="2000" b="0" i="0" dirty="0">
                <a:solidFill>
                  <a:srgbClr val="813588"/>
                </a:solidFill>
                <a:effectLst/>
                <a:latin typeface="Times New Roman" panose="02020603050405020304" pitchFamily="18" charset="0"/>
                <a:cs typeface="Times New Roman" panose="02020603050405020304" pitchFamily="18" charset="0"/>
              </a:rPr>
              <a:t>Transformer Types</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Transformers are used in various fields like power generation grid, distribution sector, transmission and electric energy consumption. There are various types of transformers which are classified based on the following factors;</a:t>
            </a:r>
          </a:p>
          <a:p>
            <a:pPr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Working voltage range.</a:t>
            </a:r>
          </a:p>
          <a:p>
            <a:pPr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The medium used in the core.</a:t>
            </a:r>
          </a:p>
          <a:p>
            <a:pPr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Winding arrangement.</a:t>
            </a:r>
          </a:p>
          <a:p>
            <a:pPr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Installation location.</a:t>
            </a:r>
          </a:p>
          <a:p>
            <a:pPr algn="just"/>
            <a:endParaRPr lang="en-IN" sz="2000" dirty="0">
              <a:latin typeface="Times New Roman" panose="02020603050405020304" pitchFamily="18" charset="0"/>
              <a:cs typeface="Times New Roman" panose="02020603050405020304" pitchFamily="18" charset="0"/>
            </a:endParaRPr>
          </a:p>
        </p:txBody>
      </p:sp>
      <p:pic>
        <p:nvPicPr>
          <p:cNvPr id="1026" name="Picture 2" descr="Classification Of Transformer ">
            <a:extLst>
              <a:ext uri="{FF2B5EF4-FFF2-40B4-BE49-F238E27FC236}">
                <a16:creationId xmlns:a16="http://schemas.microsoft.com/office/drawing/2014/main" id="{53A23648-5909-613F-3041-034F4EF553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4505" y="3429000"/>
            <a:ext cx="6186180" cy="2587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993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91273-58FB-8C34-DEB7-76CC93501661}"/>
              </a:ext>
            </a:extLst>
          </p:cNvPr>
          <p:cNvSpPr>
            <a:spLocks noGrp="1"/>
          </p:cNvSpPr>
          <p:nvPr>
            <p:ph type="title"/>
          </p:nvPr>
        </p:nvSpPr>
        <p:spPr/>
        <p:txBody>
          <a:bodyPr/>
          <a:lstStyle/>
          <a:p>
            <a:r>
              <a:rPr lang="en-US" b="0" i="0">
                <a:solidFill>
                  <a:srgbClr val="222222"/>
                </a:solidFill>
                <a:effectLst/>
                <a:latin typeface="Rubik"/>
              </a:rPr>
              <a:t>EMF Equation of a Transformer</a:t>
            </a:r>
            <a:endParaRPr lang="en-IN" dirty="0"/>
          </a:p>
        </p:txBody>
      </p:sp>
      <p:sp>
        <p:nvSpPr>
          <p:cNvPr id="3" name="Content Placeholder 2">
            <a:extLst>
              <a:ext uri="{FF2B5EF4-FFF2-40B4-BE49-F238E27FC236}">
                <a16:creationId xmlns:a16="http://schemas.microsoft.com/office/drawing/2014/main" id="{B9B719CD-EEE4-36F8-3CA8-D2AF152F8909}"/>
              </a:ext>
            </a:extLst>
          </p:cNvPr>
          <p:cNvSpPr>
            <a:spLocks noGrp="1"/>
          </p:cNvSpPr>
          <p:nvPr>
            <p:ph idx="1"/>
          </p:nvPr>
        </p:nvSpPr>
        <p:spPr>
          <a:xfrm>
            <a:off x="838199" y="1964397"/>
            <a:ext cx="11187561" cy="4212565"/>
          </a:xfrm>
        </p:spPr>
        <p:txBody>
          <a:bodyPr>
            <a:normAutofit/>
          </a:bodyPr>
          <a:lstStyle/>
          <a:p>
            <a:r>
              <a:rPr lang="en-US" sz="2000" b="0" i="0" dirty="0">
                <a:solidFill>
                  <a:srgbClr val="222222"/>
                </a:solidFill>
                <a:effectLst/>
                <a:latin typeface="Times New Roman" panose="02020603050405020304" pitchFamily="18" charset="0"/>
                <a:cs typeface="Times New Roman" panose="02020603050405020304" pitchFamily="18" charset="0"/>
              </a:rPr>
              <a:t>When a sinusoidal voltage is applied to the primary winding of a transformer, alternating flux </a:t>
            </a:r>
            <a:r>
              <a:rPr lang="en-US" sz="2000" b="0" i="0" dirty="0" err="1">
                <a:solidFill>
                  <a:srgbClr val="222222"/>
                </a:solidFill>
                <a:effectLst/>
                <a:latin typeface="Times New Roman" panose="02020603050405020304" pitchFamily="18" charset="0"/>
                <a:cs typeface="Times New Roman" panose="02020603050405020304" pitchFamily="18" charset="0"/>
              </a:rPr>
              <a:t>ϕ</a:t>
            </a:r>
            <a:r>
              <a:rPr lang="en-US" sz="2000" b="0" i="0" baseline="-25000" dirty="0" err="1">
                <a:solidFill>
                  <a:srgbClr val="222222"/>
                </a:solidFill>
                <a:effectLst/>
                <a:latin typeface="Times New Roman" panose="02020603050405020304" pitchFamily="18" charset="0"/>
                <a:cs typeface="Times New Roman" panose="02020603050405020304" pitchFamily="18" charset="0"/>
              </a:rPr>
              <a:t>m</a:t>
            </a:r>
            <a:r>
              <a:rPr lang="en-US" sz="2000" b="0" i="0" dirty="0">
                <a:solidFill>
                  <a:srgbClr val="222222"/>
                </a:solidFill>
                <a:effectLst/>
                <a:latin typeface="Times New Roman" panose="02020603050405020304" pitchFamily="18" charset="0"/>
                <a:cs typeface="Times New Roman" panose="02020603050405020304" pitchFamily="18" charset="0"/>
              </a:rPr>
              <a:t> sets up in the iron core of the transformer. </a:t>
            </a:r>
          </a:p>
          <a:p>
            <a:r>
              <a:rPr lang="en-US" sz="2000" b="0" i="0" dirty="0">
                <a:solidFill>
                  <a:srgbClr val="222222"/>
                </a:solidFill>
                <a:effectLst/>
                <a:latin typeface="Times New Roman" panose="02020603050405020304" pitchFamily="18" charset="0"/>
                <a:cs typeface="Times New Roman" panose="02020603050405020304" pitchFamily="18" charset="0"/>
              </a:rPr>
              <a:t>This sinusoidal flux links with both primary and secondary winding. </a:t>
            </a:r>
          </a:p>
          <a:p>
            <a:r>
              <a:rPr lang="en-US" sz="2000" b="0" i="0" dirty="0">
                <a:solidFill>
                  <a:srgbClr val="222222"/>
                </a:solidFill>
                <a:effectLst/>
                <a:latin typeface="Times New Roman" panose="02020603050405020304" pitchFamily="18" charset="0"/>
                <a:cs typeface="Times New Roman" panose="02020603050405020304" pitchFamily="18" charset="0"/>
              </a:rPr>
              <a:t>The function of flux is a sine function.</a:t>
            </a:r>
            <a:endParaRPr lang="en-IN" sz="2000"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8E39B69E-77D4-936A-EFA8-846DA416ED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9501" y="2634766"/>
            <a:ext cx="2788803" cy="33455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6F3BA7C-FEE0-5777-06CB-519D15BB10B1}"/>
              </a:ext>
            </a:extLst>
          </p:cNvPr>
          <p:cNvSpPr txBox="1"/>
          <p:nvPr/>
        </p:nvSpPr>
        <p:spPr>
          <a:xfrm>
            <a:off x="934065" y="3588349"/>
            <a:ext cx="6096000" cy="2862322"/>
          </a:xfrm>
          <a:prstGeom prst="rect">
            <a:avLst/>
          </a:prstGeom>
          <a:noFill/>
        </p:spPr>
        <p:txBody>
          <a:bodyPr wrap="square">
            <a:spAutoFit/>
          </a:bodyPr>
          <a:lstStyle/>
          <a:p>
            <a:pPr algn="l" fontAlgn="base"/>
            <a:r>
              <a:rPr lang="en-US" sz="2000" b="0" i="0" dirty="0">
                <a:solidFill>
                  <a:srgbClr val="222222"/>
                </a:solidFill>
                <a:effectLst/>
                <a:latin typeface="Times New Roman" panose="02020603050405020304" pitchFamily="18" charset="0"/>
                <a:cs typeface="Times New Roman" panose="02020603050405020304" pitchFamily="18" charset="0"/>
              </a:rPr>
              <a:t>The rate of change of flux with respect to time is derived mathematically.</a:t>
            </a:r>
          </a:p>
          <a:p>
            <a:pPr algn="l" fontAlgn="base"/>
            <a:r>
              <a:rPr lang="en-US" sz="2000" b="0" i="0" dirty="0">
                <a:solidFill>
                  <a:srgbClr val="222222"/>
                </a:solidFill>
                <a:effectLst/>
                <a:latin typeface="Times New Roman" panose="02020603050405020304" pitchFamily="18" charset="0"/>
                <a:cs typeface="Times New Roman" panose="02020603050405020304" pitchFamily="18" charset="0"/>
              </a:rPr>
              <a:t>The derivation of the </a:t>
            </a:r>
            <a:r>
              <a:rPr lang="en-US" sz="2000" b="1" i="0" dirty="0">
                <a:solidFill>
                  <a:srgbClr val="222222"/>
                </a:solidFill>
                <a:effectLst/>
                <a:latin typeface="Times New Roman" panose="02020603050405020304" pitchFamily="18" charset="0"/>
                <a:cs typeface="Times New Roman" panose="02020603050405020304" pitchFamily="18" charset="0"/>
              </a:rPr>
              <a:t>EMF Equation</a:t>
            </a:r>
            <a:r>
              <a:rPr lang="en-US" sz="2000" b="0" i="0" dirty="0">
                <a:solidFill>
                  <a:srgbClr val="222222"/>
                </a:solidFill>
                <a:effectLst/>
                <a:latin typeface="Times New Roman" panose="02020603050405020304" pitchFamily="18" charset="0"/>
                <a:cs typeface="Times New Roman" panose="02020603050405020304" pitchFamily="18" charset="0"/>
              </a:rPr>
              <a:t> of the transformer is shown below. Let</a:t>
            </a:r>
          </a:p>
          <a:p>
            <a:pPr algn="l" fontAlgn="base">
              <a:buFont typeface="Arial" panose="020B0604020202020204" pitchFamily="34" charset="0"/>
              <a:buChar char="•"/>
            </a:pPr>
            <a:r>
              <a:rPr lang="en-US" sz="2000" b="0" i="0" dirty="0" err="1">
                <a:solidFill>
                  <a:srgbClr val="222222"/>
                </a:solidFill>
                <a:effectLst/>
                <a:latin typeface="Times New Roman" panose="02020603050405020304" pitchFamily="18" charset="0"/>
                <a:cs typeface="Times New Roman" panose="02020603050405020304" pitchFamily="18" charset="0"/>
              </a:rPr>
              <a:t>ϕ</a:t>
            </a:r>
            <a:r>
              <a:rPr lang="en-US" sz="2000" b="0" i="0" baseline="-25000" dirty="0" err="1">
                <a:solidFill>
                  <a:srgbClr val="222222"/>
                </a:solidFill>
                <a:effectLst/>
                <a:latin typeface="Times New Roman" panose="02020603050405020304" pitchFamily="18" charset="0"/>
                <a:cs typeface="Times New Roman" panose="02020603050405020304" pitchFamily="18" charset="0"/>
              </a:rPr>
              <a:t>m</a:t>
            </a:r>
            <a:r>
              <a:rPr lang="en-US" sz="2000" b="0" i="0" dirty="0">
                <a:solidFill>
                  <a:srgbClr val="222222"/>
                </a:solidFill>
                <a:effectLst/>
                <a:latin typeface="Times New Roman" panose="02020603050405020304" pitchFamily="18" charset="0"/>
                <a:cs typeface="Times New Roman" panose="02020603050405020304" pitchFamily="18" charset="0"/>
              </a:rPr>
              <a:t> be the maximum value of flux in Weber</a:t>
            </a:r>
          </a:p>
          <a:p>
            <a:pPr algn="l" fontAlgn="base">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f be the supply frequency in Hz</a:t>
            </a:r>
          </a:p>
          <a:p>
            <a:pPr algn="l" fontAlgn="base">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N</a:t>
            </a:r>
            <a:r>
              <a:rPr lang="en-US" sz="2000" b="0" i="0" baseline="-25000" dirty="0">
                <a:solidFill>
                  <a:srgbClr val="222222"/>
                </a:solidFill>
                <a:effectLst/>
                <a:latin typeface="Times New Roman" panose="02020603050405020304" pitchFamily="18" charset="0"/>
                <a:cs typeface="Times New Roman" panose="02020603050405020304" pitchFamily="18" charset="0"/>
              </a:rPr>
              <a:t>1</a:t>
            </a:r>
            <a:r>
              <a:rPr lang="en-US" sz="2000" b="0" i="0" dirty="0">
                <a:solidFill>
                  <a:srgbClr val="222222"/>
                </a:solidFill>
                <a:effectLst/>
                <a:latin typeface="Times New Roman" panose="02020603050405020304" pitchFamily="18" charset="0"/>
                <a:cs typeface="Times New Roman" panose="02020603050405020304" pitchFamily="18" charset="0"/>
              </a:rPr>
              <a:t> is the number of turns in the primary winding</a:t>
            </a:r>
          </a:p>
          <a:p>
            <a:pPr algn="l" fontAlgn="base">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N</a:t>
            </a:r>
            <a:r>
              <a:rPr lang="en-US" sz="2000" b="0" i="0" baseline="-25000" dirty="0">
                <a:solidFill>
                  <a:srgbClr val="222222"/>
                </a:solidFill>
                <a:effectLst/>
                <a:latin typeface="Times New Roman" panose="02020603050405020304" pitchFamily="18" charset="0"/>
                <a:cs typeface="Times New Roman" panose="02020603050405020304" pitchFamily="18" charset="0"/>
              </a:rPr>
              <a:t>2 </a:t>
            </a:r>
            <a:r>
              <a:rPr lang="en-US" sz="2000" b="0" i="0" dirty="0">
                <a:solidFill>
                  <a:srgbClr val="222222"/>
                </a:solidFill>
                <a:effectLst/>
                <a:latin typeface="Times New Roman" panose="02020603050405020304" pitchFamily="18" charset="0"/>
                <a:cs typeface="Times New Roman" panose="02020603050405020304" pitchFamily="18" charset="0"/>
              </a:rPr>
              <a:t>is the number of turns in the secondary winding</a:t>
            </a:r>
          </a:p>
          <a:p>
            <a:pPr algn="l" fontAlgn="base"/>
            <a:r>
              <a:rPr lang="en-US" sz="2000" b="0" i="0" dirty="0">
                <a:solidFill>
                  <a:srgbClr val="222222"/>
                </a:solidFill>
                <a:effectLst/>
                <a:latin typeface="Times New Roman" panose="02020603050405020304" pitchFamily="18" charset="0"/>
                <a:cs typeface="Times New Roman" panose="02020603050405020304" pitchFamily="18" charset="0"/>
              </a:rPr>
              <a:t>Φ is the flux per turn in Weber</a:t>
            </a:r>
          </a:p>
        </p:txBody>
      </p:sp>
    </p:spTree>
    <p:extLst>
      <p:ext uri="{BB962C8B-B14F-4D97-AF65-F5344CB8AC3E}">
        <p14:creationId xmlns:p14="http://schemas.microsoft.com/office/powerpoint/2010/main" val="294687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D7FCAB-93FD-832A-AC96-5B136724B47A}"/>
              </a:ext>
            </a:extLst>
          </p:cNvPr>
          <p:cNvSpPr>
            <a:spLocks noGrp="1"/>
          </p:cNvSpPr>
          <p:nvPr>
            <p:ph idx="1"/>
          </p:nvPr>
        </p:nvSpPr>
        <p:spPr>
          <a:xfrm>
            <a:off x="543233" y="232799"/>
            <a:ext cx="10515600" cy="6197498"/>
          </a:xfrm>
        </p:spPr>
        <p:txBody>
          <a:bodyPr>
            <a:normAutofit/>
          </a:bodyPr>
          <a:lstStyle/>
          <a:p>
            <a:pPr algn="l" fontAlgn="base"/>
            <a:r>
              <a:rPr lang="en-US" sz="2000" b="0" i="0" dirty="0">
                <a:solidFill>
                  <a:srgbClr val="222222"/>
                </a:solidFill>
                <a:effectLst/>
                <a:latin typeface="Times New Roman" panose="02020603050405020304" pitchFamily="18" charset="0"/>
                <a:cs typeface="Times New Roman" panose="02020603050405020304" pitchFamily="18" charset="0"/>
              </a:rPr>
              <a:t>As shown in the above figure that the flux changes from + </a:t>
            </a:r>
            <a:r>
              <a:rPr lang="en-US" sz="2000" b="0" i="0" dirty="0" err="1">
                <a:solidFill>
                  <a:srgbClr val="222222"/>
                </a:solidFill>
                <a:effectLst/>
                <a:latin typeface="Times New Roman" panose="02020603050405020304" pitchFamily="18" charset="0"/>
                <a:cs typeface="Times New Roman" panose="02020603050405020304" pitchFamily="18" charset="0"/>
              </a:rPr>
              <a:t>ϕ</a:t>
            </a:r>
            <a:r>
              <a:rPr lang="en-US" sz="2000" b="0" i="0" baseline="-25000" dirty="0" err="1">
                <a:solidFill>
                  <a:srgbClr val="222222"/>
                </a:solidFill>
                <a:effectLst/>
                <a:latin typeface="Times New Roman" panose="02020603050405020304" pitchFamily="18" charset="0"/>
                <a:cs typeface="Times New Roman" panose="02020603050405020304" pitchFamily="18" charset="0"/>
              </a:rPr>
              <a:t>m</a:t>
            </a:r>
            <a:r>
              <a:rPr lang="en-US" sz="2000" b="0" i="0" dirty="0">
                <a:solidFill>
                  <a:srgbClr val="222222"/>
                </a:solidFill>
                <a:effectLst/>
                <a:latin typeface="Times New Roman" panose="02020603050405020304" pitchFamily="18" charset="0"/>
                <a:cs typeface="Times New Roman" panose="02020603050405020304" pitchFamily="18" charset="0"/>
              </a:rPr>
              <a:t> to – </a:t>
            </a:r>
            <a:r>
              <a:rPr lang="en-US" sz="2000" b="0" i="0" dirty="0" err="1">
                <a:solidFill>
                  <a:srgbClr val="222222"/>
                </a:solidFill>
                <a:effectLst/>
                <a:latin typeface="Times New Roman" panose="02020603050405020304" pitchFamily="18" charset="0"/>
                <a:cs typeface="Times New Roman" panose="02020603050405020304" pitchFamily="18" charset="0"/>
              </a:rPr>
              <a:t>ϕ</a:t>
            </a:r>
            <a:r>
              <a:rPr lang="en-US" sz="2000" b="0" i="0" baseline="-25000" dirty="0" err="1">
                <a:solidFill>
                  <a:srgbClr val="222222"/>
                </a:solidFill>
                <a:effectLst/>
                <a:latin typeface="Times New Roman" panose="02020603050405020304" pitchFamily="18" charset="0"/>
                <a:cs typeface="Times New Roman" panose="02020603050405020304" pitchFamily="18" charset="0"/>
              </a:rPr>
              <a:t>m</a:t>
            </a:r>
            <a:r>
              <a:rPr lang="en-US" sz="2000" b="0" i="0" dirty="0">
                <a:solidFill>
                  <a:srgbClr val="222222"/>
                </a:solidFill>
                <a:effectLst/>
                <a:latin typeface="Times New Roman" panose="02020603050405020304" pitchFamily="18" charset="0"/>
                <a:cs typeface="Times New Roman" panose="02020603050405020304" pitchFamily="18" charset="0"/>
              </a:rPr>
              <a:t> in half a cycle of 1/2f seconds.</a:t>
            </a:r>
          </a:p>
          <a:p>
            <a:pPr algn="l" fontAlgn="base"/>
            <a:r>
              <a:rPr lang="en-US" sz="2000" b="0" i="0" dirty="0">
                <a:solidFill>
                  <a:srgbClr val="222222"/>
                </a:solidFill>
                <a:effectLst/>
                <a:latin typeface="Times New Roman" panose="02020603050405020304" pitchFamily="18" charset="0"/>
                <a:cs typeface="Times New Roman" panose="02020603050405020304" pitchFamily="18" charset="0"/>
              </a:rPr>
              <a:t>By Faraday’s Law</a:t>
            </a:r>
          </a:p>
          <a:p>
            <a:pPr algn="l" fontAlgn="base"/>
            <a:r>
              <a:rPr lang="en-US" sz="2000" b="0" i="0" dirty="0">
                <a:solidFill>
                  <a:srgbClr val="222222"/>
                </a:solidFill>
                <a:effectLst/>
                <a:latin typeface="Times New Roman" panose="02020603050405020304" pitchFamily="18" charset="0"/>
                <a:cs typeface="Times New Roman" panose="02020603050405020304" pitchFamily="18" charset="0"/>
              </a:rPr>
              <a:t>Let E</a:t>
            </a:r>
            <a:r>
              <a:rPr lang="en-US" sz="2000" b="0" i="0" baseline="-25000" dirty="0">
                <a:solidFill>
                  <a:srgbClr val="222222"/>
                </a:solidFill>
                <a:effectLst/>
                <a:latin typeface="Times New Roman" panose="02020603050405020304" pitchFamily="18" charset="0"/>
                <a:cs typeface="Times New Roman" panose="02020603050405020304" pitchFamily="18" charset="0"/>
              </a:rPr>
              <a:t>1</a:t>
            </a:r>
            <a:r>
              <a:rPr lang="en-US" sz="2000" b="0" i="0" dirty="0">
                <a:solidFill>
                  <a:srgbClr val="222222"/>
                </a:solidFill>
                <a:effectLst/>
                <a:latin typeface="Times New Roman" panose="02020603050405020304" pitchFamily="18" charset="0"/>
                <a:cs typeface="Times New Roman" panose="02020603050405020304" pitchFamily="18" charset="0"/>
              </a:rPr>
              <a:t> be the emf induced in the primary winding</a:t>
            </a:r>
          </a:p>
          <a:p>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7E029CE-4B33-382C-4235-C8F1352F7290}"/>
              </a:ext>
            </a:extLst>
          </p:cNvPr>
          <p:cNvPicPr>
            <a:picLocks noChangeAspect="1"/>
          </p:cNvPicPr>
          <p:nvPr/>
        </p:nvPicPr>
        <p:blipFill>
          <a:blip r:embed="rId2"/>
          <a:stretch>
            <a:fillRect/>
          </a:stretch>
        </p:blipFill>
        <p:spPr>
          <a:xfrm>
            <a:off x="3289891" y="2192595"/>
            <a:ext cx="5228066" cy="3955146"/>
          </a:xfrm>
          <a:prstGeom prst="rect">
            <a:avLst/>
          </a:prstGeom>
        </p:spPr>
      </p:pic>
    </p:spTree>
    <p:extLst>
      <p:ext uri="{BB962C8B-B14F-4D97-AF65-F5344CB8AC3E}">
        <p14:creationId xmlns:p14="http://schemas.microsoft.com/office/powerpoint/2010/main" val="208556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AFC3F-463D-0028-86A5-4D6821D3BF3A}"/>
              </a:ext>
            </a:extLst>
          </p:cNvPr>
          <p:cNvSpPr>
            <a:spLocks noGrp="1"/>
          </p:cNvSpPr>
          <p:nvPr>
            <p:ph idx="1"/>
          </p:nvPr>
        </p:nvSpPr>
        <p:spPr>
          <a:xfrm>
            <a:off x="690716" y="478605"/>
            <a:ext cx="10515600" cy="5971355"/>
          </a:xfrm>
        </p:spPr>
        <p:txBody>
          <a:bodyPr>
            <a:normAutofit/>
          </a:bodyPr>
          <a:lstStyle/>
          <a:p>
            <a:pPr algn="l" fontAlgn="base"/>
            <a:r>
              <a:rPr lang="en-US" sz="2000" b="0" i="0" dirty="0">
                <a:solidFill>
                  <a:srgbClr val="222222"/>
                </a:solidFill>
                <a:effectLst/>
                <a:latin typeface="Times New Roman" panose="02020603050405020304" pitchFamily="18" charset="0"/>
                <a:cs typeface="Times New Roman" panose="02020603050405020304" pitchFamily="18" charset="0"/>
              </a:rPr>
              <a:t>So the induced emf lags flux by 90 degrees.</a:t>
            </a:r>
          </a:p>
          <a:p>
            <a:pPr algn="l" fontAlgn="base"/>
            <a:r>
              <a:rPr lang="en-US" sz="2000" b="0" i="0" dirty="0">
                <a:solidFill>
                  <a:srgbClr val="222222"/>
                </a:solidFill>
                <a:effectLst/>
                <a:latin typeface="Times New Roman" panose="02020603050405020304" pitchFamily="18" charset="0"/>
                <a:cs typeface="Times New Roman" panose="02020603050405020304" pitchFamily="18" charset="0"/>
              </a:rPr>
              <a:t>Maximum valve of emf</a:t>
            </a:r>
          </a:p>
          <a:p>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7D2BF7D-C301-14F6-B587-DCBDB7D9C61A}"/>
              </a:ext>
            </a:extLst>
          </p:cNvPr>
          <p:cNvPicPr>
            <a:picLocks noChangeAspect="1"/>
          </p:cNvPicPr>
          <p:nvPr/>
        </p:nvPicPr>
        <p:blipFill>
          <a:blip r:embed="rId2"/>
          <a:stretch>
            <a:fillRect/>
          </a:stretch>
        </p:blipFill>
        <p:spPr>
          <a:xfrm>
            <a:off x="3966932" y="1229745"/>
            <a:ext cx="6396268" cy="4811353"/>
          </a:xfrm>
          <a:prstGeom prst="rect">
            <a:avLst/>
          </a:prstGeom>
        </p:spPr>
      </p:pic>
    </p:spTree>
    <p:extLst>
      <p:ext uri="{BB962C8B-B14F-4D97-AF65-F5344CB8AC3E}">
        <p14:creationId xmlns:p14="http://schemas.microsoft.com/office/powerpoint/2010/main" val="298366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216B296-AF78-170A-44B7-2C1754007126}"/>
              </a:ext>
            </a:extLst>
          </p:cNvPr>
          <p:cNvPicPr>
            <a:picLocks noGrp="1" noChangeAspect="1"/>
          </p:cNvPicPr>
          <p:nvPr>
            <p:ph idx="1"/>
          </p:nvPr>
        </p:nvPicPr>
        <p:blipFill>
          <a:blip r:embed="rId2"/>
          <a:stretch>
            <a:fillRect/>
          </a:stretch>
        </p:blipFill>
        <p:spPr>
          <a:xfrm>
            <a:off x="3078251" y="737749"/>
            <a:ext cx="5495478" cy="5382501"/>
          </a:xfrm>
        </p:spPr>
      </p:pic>
    </p:spTree>
    <p:extLst>
      <p:ext uri="{BB962C8B-B14F-4D97-AF65-F5344CB8AC3E}">
        <p14:creationId xmlns:p14="http://schemas.microsoft.com/office/powerpoint/2010/main" val="2000758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A3B192-762C-9890-5320-324EB0BB26C1}"/>
              </a:ext>
            </a:extLst>
          </p:cNvPr>
          <p:cNvSpPr>
            <a:spLocks noGrp="1"/>
          </p:cNvSpPr>
          <p:nvPr>
            <p:ph idx="1"/>
          </p:nvPr>
        </p:nvSpPr>
        <p:spPr>
          <a:xfrm>
            <a:off x="671052" y="449109"/>
            <a:ext cx="10515600" cy="6050014"/>
          </a:xfrm>
        </p:spPr>
        <p:txBody>
          <a:bodyPr>
            <a:normAutofit/>
          </a:bodyPr>
          <a:lstStyle/>
          <a:p>
            <a:pPr algn="l" fontAlgn="base"/>
            <a:r>
              <a:rPr lang="en-US" sz="2000" b="0" i="0" dirty="0">
                <a:solidFill>
                  <a:srgbClr val="222222"/>
                </a:solidFill>
                <a:effectLst/>
                <a:latin typeface="Times New Roman" panose="02020603050405020304" pitchFamily="18" charset="0"/>
                <a:cs typeface="Times New Roman" panose="02020603050405020304" pitchFamily="18" charset="0"/>
              </a:rPr>
              <a:t>The above equation is called the </a:t>
            </a:r>
            <a:r>
              <a:rPr lang="en-US" sz="2000" b="1" i="0" dirty="0">
                <a:solidFill>
                  <a:srgbClr val="222222"/>
                </a:solidFill>
                <a:effectLst/>
                <a:latin typeface="Times New Roman" panose="02020603050405020304" pitchFamily="18" charset="0"/>
                <a:cs typeface="Times New Roman" panose="02020603050405020304" pitchFamily="18" charset="0"/>
              </a:rPr>
              <a:t>turn ratio</a:t>
            </a:r>
            <a:r>
              <a:rPr lang="en-US" sz="2000" b="0" i="0" dirty="0">
                <a:solidFill>
                  <a:srgbClr val="222222"/>
                </a:solidFill>
                <a:effectLst/>
                <a:latin typeface="Times New Roman" panose="02020603050405020304" pitchFamily="18" charset="0"/>
                <a:cs typeface="Times New Roman" panose="02020603050405020304" pitchFamily="18" charset="0"/>
              </a:rPr>
              <a:t> where K is known as the transformation ratio.</a:t>
            </a:r>
          </a:p>
          <a:p>
            <a:pPr algn="l" fontAlgn="base"/>
            <a:r>
              <a:rPr lang="en-US" sz="2000" b="0" i="0" dirty="0">
                <a:solidFill>
                  <a:srgbClr val="222222"/>
                </a:solidFill>
                <a:effectLst/>
                <a:latin typeface="Times New Roman" panose="02020603050405020304" pitchFamily="18" charset="0"/>
                <a:cs typeface="Times New Roman" panose="02020603050405020304" pitchFamily="18" charset="0"/>
              </a:rPr>
              <a:t>The equation (8) and (9) can also be written as shown below using the relation</a:t>
            </a:r>
          </a:p>
          <a:p>
            <a:pPr algn="l" fontAlgn="base"/>
            <a:r>
              <a:rPr lang="en-US" sz="2000" b="0" i="0" dirty="0">
                <a:solidFill>
                  <a:srgbClr val="222222"/>
                </a:solidFill>
                <a:effectLst/>
                <a:latin typeface="Times New Roman" panose="02020603050405020304" pitchFamily="18" charset="0"/>
                <a:cs typeface="Times New Roman" panose="02020603050405020304" pitchFamily="18" charset="0"/>
              </a:rPr>
              <a:t>(</a:t>
            </a:r>
            <a:r>
              <a:rPr lang="en-US" sz="2000" b="0" i="0" dirty="0" err="1">
                <a:solidFill>
                  <a:srgbClr val="222222"/>
                </a:solidFill>
                <a:effectLst/>
                <a:latin typeface="Times New Roman" panose="02020603050405020304" pitchFamily="18" charset="0"/>
                <a:cs typeface="Times New Roman" panose="02020603050405020304" pitchFamily="18" charset="0"/>
              </a:rPr>
              <a:t>ϕm</a:t>
            </a:r>
            <a:r>
              <a:rPr lang="en-US" sz="2000" b="0" i="0" dirty="0">
                <a:solidFill>
                  <a:srgbClr val="222222"/>
                </a:solidFill>
                <a:effectLst/>
                <a:latin typeface="Times New Roman" panose="02020603050405020304" pitchFamily="18" charset="0"/>
                <a:cs typeface="Times New Roman" panose="02020603050405020304" pitchFamily="18" charset="0"/>
              </a:rPr>
              <a:t> = B</a:t>
            </a:r>
            <a:r>
              <a:rPr lang="en-US" sz="2000" b="0" i="0" baseline="-25000" dirty="0">
                <a:solidFill>
                  <a:srgbClr val="222222"/>
                </a:solidFill>
                <a:effectLst/>
                <a:latin typeface="Times New Roman" panose="02020603050405020304" pitchFamily="18" charset="0"/>
                <a:cs typeface="Times New Roman" panose="02020603050405020304" pitchFamily="18" charset="0"/>
              </a:rPr>
              <a:t>m</a:t>
            </a:r>
            <a:r>
              <a:rPr lang="en-US" sz="2000" b="0" i="0" dirty="0">
                <a:solidFill>
                  <a:srgbClr val="222222"/>
                </a:solidFill>
                <a:effectLst/>
                <a:latin typeface="Times New Roman" panose="02020603050405020304" pitchFamily="18" charset="0"/>
                <a:cs typeface="Times New Roman" panose="02020603050405020304" pitchFamily="18" charset="0"/>
              </a:rPr>
              <a:t> x A</a:t>
            </a:r>
            <a:r>
              <a:rPr lang="en-US" sz="2000" b="0" i="0" baseline="-25000" dirty="0">
                <a:solidFill>
                  <a:srgbClr val="222222"/>
                </a:solidFill>
                <a:effectLst/>
                <a:latin typeface="Times New Roman" panose="02020603050405020304" pitchFamily="18" charset="0"/>
                <a:cs typeface="Times New Roman" panose="02020603050405020304" pitchFamily="18" charset="0"/>
              </a:rPr>
              <a:t>i</a:t>
            </a:r>
            <a:r>
              <a:rPr lang="en-US" sz="2000" b="0" i="0" dirty="0">
                <a:solidFill>
                  <a:srgbClr val="222222"/>
                </a:solidFill>
                <a:effectLst/>
                <a:latin typeface="Times New Roman" panose="02020603050405020304" pitchFamily="18" charset="0"/>
                <a:cs typeface="Times New Roman" panose="02020603050405020304" pitchFamily="18" charset="0"/>
              </a:rPr>
              <a:t>) where A</a:t>
            </a:r>
            <a:r>
              <a:rPr lang="en-US" sz="2000" b="0" i="0" baseline="-25000" dirty="0">
                <a:solidFill>
                  <a:srgbClr val="222222"/>
                </a:solidFill>
                <a:effectLst/>
                <a:latin typeface="Times New Roman" panose="02020603050405020304" pitchFamily="18" charset="0"/>
                <a:cs typeface="Times New Roman" panose="02020603050405020304" pitchFamily="18" charset="0"/>
              </a:rPr>
              <a:t>i </a:t>
            </a:r>
            <a:r>
              <a:rPr lang="en-US" sz="2000" b="0" i="0" dirty="0">
                <a:solidFill>
                  <a:srgbClr val="222222"/>
                </a:solidFill>
                <a:effectLst/>
                <a:latin typeface="Times New Roman" panose="02020603050405020304" pitchFamily="18" charset="0"/>
                <a:cs typeface="Times New Roman" panose="02020603050405020304" pitchFamily="18" charset="0"/>
              </a:rPr>
              <a:t>is the iron area and B</a:t>
            </a:r>
            <a:r>
              <a:rPr lang="en-US" sz="2000" b="0" i="0" baseline="-25000" dirty="0">
                <a:solidFill>
                  <a:srgbClr val="222222"/>
                </a:solidFill>
                <a:effectLst/>
                <a:latin typeface="Times New Roman" panose="02020603050405020304" pitchFamily="18" charset="0"/>
                <a:cs typeface="Times New Roman" panose="02020603050405020304" pitchFamily="18" charset="0"/>
              </a:rPr>
              <a:t>m</a:t>
            </a:r>
            <a:r>
              <a:rPr lang="en-US" sz="2000" b="0" i="0" dirty="0">
                <a:solidFill>
                  <a:srgbClr val="222222"/>
                </a:solidFill>
                <a:effectLst/>
                <a:latin typeface="Times New Roman" panose="02020603050405020304" pitchFamily="18" charset="0"/>
                <a:cs typeface="Times New Roman" panose="02020603050405020304" pitchFamily="18" charset="0"/>
              </a:rPr>
              <a:t> is the maximum value of flux density.</a:t>
            </a:r>
          </a:p>
          <a:p>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337956D-90F4-F312-E282-1D9E91D96D73}"/>
              </a:ext>
            </a:extLst>
          </p:cNvPr>
          <p:cNvPicPr>
            <a:picLocks noChangeAspect="1"/>
          </p:cNvPicPr>
          <p:nvPr/>
        </p:nvPicPr>
        <p:blipFill>
          <a:blip r:embed="rId2"/>
          <a:stretch>
            <a:fillRect/>
          </a:stretch>
        </p:blipFill>
        <p:spPr>
          <a:xfrm>
            <a:off x="3260981" y="2534264"/>
            <a:ext cx="5906012" cy="2514818"/>
          </a:xfrm>
          <a:prstGeom prst="rect">
            <a:avLst/>
          </a:prstGeom>
        </p:spPr>
      </p:pic>
    </p:spTree>
    <p:extLst>
      <p:ext uri="{BB962C8B-B14F-4D97-AF65-F5344CB8AC3E}">
        <p14:creationId xmlns:p14="http://schemas.microsoft.com/office/powerpoint/2010/main" val="1069009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FDB9DA-6B2A-0751-7F1C-0022CC60806C}"/>
              </a:ext>
            </a:extLst>
          </p:cNvPr>
          <p:cNvSpPr>
            <a:spLocks noGrp="1"/>
          </p:cNvSpPr>
          <p:nvPr>
            <p:ph idx="1"/>
          </p:nvPr>
        </p:nvSpPr>
        <p:spPr>
          <a:xfrm>
            <a:off x="651387" y="517935"/>
            <a:ext cx="10515600" cy="5991020"/>
          </a:xfrm>
        </p:spPr>
        <p:txBody>
          <a:bodyPr>
            <a:noAutofit/>
          </a:bodyPr>
          <a:lstStyle/>
          <a:p>
            <a:r>
              <a:rPr lang="en-US" sz="1400" b="0" dirty="0">
                <a:solidFill>
                  <a:srgbClr val="813588"/>
                </a:solidFill>
                <a:effectLst/>
                <a:latin typeface="Times New Roman" panose="02020603050405020304" pitchFamily="18" charset="0"/>
                <a:cs typeface="Times New Roman" panose="02020603050405020304" pitchFamily="18" charset="0"/>
              </a:rPr>
              <a:t>What is the working principle of the transformer?</a:t>
            </a:r>
          </a:p>
          <a:p>
            <a:r>
              <a:rPr lang="en-US" sz="1400" dirty="0">
                <a:effectLst/>
                <a:latin typeface="Times New Roman" panose="02020603050405020304" pitchFamily="18" charset="0"/>
                <a:cs typeface="Times New Roman" panose="02020603050405020304" pitchFamily="18" charset="0"/>
              </a:rPr>
              <a:t>The transformer works on the principle of mutual induction.</a:t>
            </a:r>
          </a:p>
          <a:p>
            <a:r>
              <a:rPr lang="en-US" sz="1400" b="0" dirty="0">
                <a:solidFill>
                  <a:srgbClr val="813588"/>
                </a:solidFill>
                <a:effectLst/>
                <a:latin typeface="Times New Roman" panose="02020603050405020304" pitchFamily="18" charset="0"/>
                <a:cs typeface="Times New Roman" panose="02020603050405020304" pitchFamily="18" charset="0"/>
              </a:rPr>
              <a:t>List the three types of transformers based on voltage level?</a:t>
            </a:r>
          </a:p>
          <a:p>
            <a:r>
              <a:rPr lang="en-US" sz="1400" dirty="0">
                <a:effectLst/>
                <a:latin typeface="Times New Roman" panose="02020603050405020304" pitchFamily="18" charset="0"/>
                <a:cs typeface="Times New Roman" panose="02020603050405020304" pitchFamily="18" charset="0"/>
              </a:rPr>
              <a:t>Based on the voltage level, the transformer is of three types</a:t>
            </a:r>
            <a:br>
              <a:rPr lang="en-US" sz="1400" dirty="0">
                <a:effectLst/>
                <a:latin typeface="Times New Roman" panose="02020603050405020304" pitchFamily="18" charset="0"/>
                <a:cs typeface="Times New Roman" panose="02020603050405020304" pitchFamily="18" charset="0"/>
              </a:rPr>
            </a:br>
            <a:r>
              <a:rPr lang="en-US" sz="1400" dirty="0">
                <a:effectLst/>
                <a:latin typeface="Times New Roman" panose="02020603050405020304" pitchFamily="18" charset="0"/>
                <a:cs typeface="Times New Roman" panose="02020603050405020304" pitchFamily="18" charset="0"/>
              </a:rPr>
              <a:t>Step-up transformer</a:t>
            </a:r>
            <a:br>
              <a:rPr lang="en-US" sz="1400" dirty="0">
                <a:effectLst/>
                <a:latin typeface="Times New Roman" panose="02020603050405020304" pitchFamily="18" charset="0"/>
                <a:cs typeface="Times New Roman" panose="02020603050405020304" pitchFamily="18" charset="0"/>
              </a:rPr>
            </a:br>
            <a:r>
              <a:rPr lang="en-US" sz="1400" dirty="0">
                <a:effectLst/>
                <a:latin typeface="Times New Roman" panose="02020603050405020304" pitchFamily="18" charset="0"/>
                <a:cs typeface="Times New Roman" panose="02020603050405020304" pitchFamily="18" charset="0"/>
              </a:rPr>
              <a:t>Step-down transformer</a:t>
            </a:r>
            <a:br>
              <a:rPr lang="en-US" sz="1400" dirty="0">
                <a:effectLst/>
                <a:latin typeface="Times New Roman" panose="02020603050405020304" pitchFamily="18" charset="0"/>
                <a:cs typeface="Times New Roman" panose="02020603050405020304" pitchFamily="18" charset="0"/>
              </a:rPr>
            </a:br>
            <a:r>
              <a:rPr lang="en-US" sz="1400" dirty="0">
                <a:effectLst/>
                <a:latin typeface="Times New Roman" panose="02020603050405020304" pitchFamily="18" charset="0"/>
                <a:cs typeface="Times New Roman" panose="02020603050405020304" pitchFamily="18" charset="0"/>
              </a:rPr>
              <a:t>Isolation transformer</a:t>
            </a:r>
          </a:p>
          <a:p>
            <a:r>
              <a:rPr lang="en-US" sz="1400" b="0" dirty="0">
                <a:solidFill>
                  <a:srgbClr val="813588"/>
                </a:solidFill>
                <a:effectLst/>
                <a:latin typeface="Times New Roman" panose="02020603050405020304" pitchFamily="18" charset="0"/>
                <a:cs typeface="Times New Roman" panose="02020603050405020304" pitchFamily="18" charset="0"/>
              </a:rPr>
              <a:t>What are the main parts of a transformer?</a:t>
            </a:r>
          </a:p>
          <a:p>
            <a:r>
              <a:rPr lang="en-US" sz="1400" dirty="0">
                <a:effectLst/>
                <a:latin typeface="Times New Roman" panose="02020603050405020304" pitchFamily="18" charset="0"/>
                <a:cs typeface="Times New Roman" panose="02020603050405020304" pitchFamily="18" charset="0"/>
              </a:rPr>
              <a:t>Iron core</a:t>
            </a:r>
            <a:br>
              <a:rPr lang="en-US" sz="1400" dirty="0">
                <a:effectLst/>
                <a:latin typeface="Times New Roman" panose="02020603050405020304" pitchFamily="18" charset="0"/>
                <a:cs typeface="Times New Roman" panose="02020603050405020304" pitchFamily="18" charset="0"/>
              </a:rPr>
            </a:br>
            <a:r>
              <a:rPr lang="en-US" sz="1400" dirty="0">
                <a:effectLst/>
                <a:latin typeface="Times New Roman" panose="02020603050405020304" pitchFamily="18" charset="0"/>
                <a:cs typeface="Times New Roman" panose="02020603050405020304" pitchFamily="18" charset="0"/>
              </a:rPr>
              <a:t>Primary winding</a:t>
            </a:r>
            <a:br>
              <a:rPr lang="en-US" sz="1400" dirty="0">
                <a:effectLst/>
                <a:latin typeface="Times New Roman" panose="02020603050405020304" pitchFamily="18" charset="0"/>
                <a:cs typeface="Times New Roman" panose="02020603050405020304" pitchFamily="18" charset="0"/>
              </a:rPr>
            </a:br>
            <a:r>
              <a:rPr lang="en-US" sz="1400" dirty="0">
                <a:effectLst/>
                <a:latin typeface="Times New Roman" panose="02020603050405020304" pitchFamily="18" charset="0"/>
                <a:cs typeface="Times New Roman" panose="02020603050405020304" pitchFamily="18" charset="0"/>
              </a:rPr>
              <a:t>Secondary winding</a:t>
            </a:r>
          </a:p>
          <a:p>
            <a:r>
              <a:rPr lang="en-US" sz="1400" b="0" dirty="0">
                <a:solidFill>
                  <a:srgbClr val="813588"/>
                </a:solidFill>
                <a:effectLst/>
                <a:latin typeface="Times New Roman" panose="02020603050405020304" pitchFamily="18" charset="0"/>
                <a:cs typeface="Times New Roman" panose="02020603050405020304" pitchFamily="18" charset="0"/>
              </a:rPr>
              <a:t>Why do the transformers burn and explode?</a:t>
            </a:r>
          </a:p>
          <a:p>
            <a:r>
              <a:rPr lang="en-US" sz="1400" dirty="0">
                <a:effectLst/>
                <a:latin typeface="Times New Roman" panose="02020603050405020304" pitchFamily="18" charset="0"/>
                <a:cs typeface="Times New Roman" panose="02020603050405020304" pitchFamily="18" charset="0"/>
              </a:rPr>
              <a:t>The transformers burn and explode when lightning strikes, overloading, corrosion, power surges etc.</a:t>
            </a:r>
          </a:p>
          <a:p>
            <a:r>
              <a:rPr lang="en-US" sz="1400" b="0" dirty="0">
                <a:solidFill>
                  <a:srgbClr val="813588"/>
                </a:solidFill>
                <a:effectLst/>
                <a:latin typeface="Times New Roman" panose="02020603050405020304" pitchFamily="18" charset="0"/>
                <a:cs typeface="Times New Roman" panose="02020603050405020304" pitchFamily="18" charset="0"/>
              </a:rPr>
              <a:t>What is a transformer?</a:t>
            </a:r>
          </a:p>
          <a:p>
            <a:r>
              <a:rPr lang="en-US" sz="1400" dirty="0">
                <a:effectLst/>
                <a:latin typeface="Times New Roman" panose="02020603050405020304" pitchFamily="18" charset="0"/>
                <a:cs typeface="Times New Roman" panose="02020603050405020304" pitchFamily="18" charset="0"/>
              </a:rPr>
              <a:t>A transformer is a device used for stepping up or stepping down AC voltages.</a:t>
            </a:r>
          </a:p>
          <a:p>
            <a:r>
              <a:rPr lang="en-US" sz="1400" b="0" dirty="0">
                <a:solidFill>
                  <a:srgbClr val="813588"/>
                </a:solidFill>
                <a:effectLst/>
                <a:latin typeface="Times New Roman" panose="02020603050405020304" pitchFamily="18" charset="0"/>
                <a:cs typeface="Times New Roman" panose="02020603050405020304" pitchFamily="18" charset="0"/>
              </a:rPr>
              <a:t>What is a step-up transformer?</a:t>
            </a:r>
          </a:p>
          <a:p>
            <a:r>
              <a:rPr lang="en-US" sz="1400" dirty="0">
                <a:effectLst/>
                <a:latin typeface="Times New Roman" panose="02020603050405020304" pitchFamily="18" charset="0"/>
                <a:cs typeface="Times New Roman" panose="02020603050405020304" pitchFamily="18" charset="0"/>
              </a:rPr>
              <a:t>A step-up transformer is one for which the output voltage is greater than the input voltage.</a:t>
            </a:r>
          </a:p>
          <a:p>
            <a:r>
              <a:rPr lang="en-US" sz="1400" b="0" dirty="0">
                <a:solidFill>
                  <a:srgbClr val="813588"/>
                </a:solidFill>
                <a:effectLst/>
                <a:latin typeface="Times New Roman" panose="02020603050405020304" pitchFamily="18" charset="0"/>
                <a:cs typeface="Times New Roman" panose="02020603050405020304" pitchFamily="18" charset="0"/>
              </a:rPr>
              <a:t>What is a step-down transformer?</a:t>
            </a:r>
          </a:p>
          <a:p>
            <a:r>
              <a:rPr lang="en-US" sz="1400" dirty="0">
                <a:effectLst/>
                <a:latin typeface="Times New Roman" panose="02020603050405020304" pitchFamily="18" charset="0"/>
                <a:cs typeface="Times New Roman" panose="02020603050405020304" pitchFamily="18" charset="0"/>
              </a:rPr>
              <a:t>A step-down transformer is one for which the output voltage is less than the input voltage.</a:t>
            </a:r>
          </a:p>
          <a:p>
            <a:r>
              <a:rPr lang="en-US" sz="1400" b="0" dirty="0">
                <a:solidFill>
                  <a:srgbClr val="813588"/>
                </a:solidFill>
                <a:effectLst/>
                <a:latin typeface="Times New Roman" panose="02020603050405020304" pitchFamily="18" charset="0"/>
                <a:cs typeface="Times New Roman" panose="02020603050405020304" pitchFamily="18" charset="0"/>
              </a:rPr>
              <a:t>Define the turns ratio of the transformer.</a:t>
            </a:r>
          </a:p>
          <a:p>
            <a:r>
              <a:rPr lang="en-US" sz="1400" dirty="0">
                <a:effectLst/>
                <a:latin typeface="Times New Roman" panose="02020603050405020304" pitchFamily="18" charset="0"/>
                <a:cs typeface="Times New Roman" panose="02020603050405020304" pitchFamily="18" charset="0"/>
              </a:rPr>
              <a:t>The turns ratio of a transformer is the ratio of the number of turns in the secondary to that of the primary.</a:t>
            </a: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2232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050F0-536F-C0BE-38DC-BB3E118FB1A7}"/>
              </a:ext>
            </a:extLst>
          </p:cNvPr>
          <p:cNvSpPr>
            <a:spLocks noGrp="1"/>
          </p:cNvSpPr>
          <p:nvPr>
            <p:ph type="title"/>
          </p:nvPr>
        </p:nvSpPr>
        <p:spPr>
          <a:xfrm>
            <a:off x="838200" y="365125"/>
            <a:ext cx="10515600" cy="932733"/>
          </a:xfrm>
        </p:spPr>
        <p:txBody>
          <a:bodyPr>
            <a:normAutofit fontScale="90000"/>
          </a:bodyPr>
          <a:lstStyle/>
          <a:p>
            <a:br>
              <a:rPr lang="en-US" b="0" i="0" dirty="0">
                <a:solidFill>
                  <a:srgbClr val="610B38"/>
                </a:solidFill>
                <a:effectLst/>
                <a:latin typeface="erdana"/>
              </a:rPr>
            </a:br>
            <a:r>
              <a:rPr lang="en-US" b="0" i="0" dirty="0">
                <a:solidFill>
                  <a:srgbClr val="610B38"/>
                </a:solidFill>
                <a:effectLst/>
                <a:latin typeface="erdana"/>
              </a:rPr>
              <a:t>Construction of Single - Phase Transformers</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F7346F38-6DB3-78BF-CB4D-ECD405B3F7AF}"/>
              </a:ext>
            </a:extLst>
          </p:cNvPr>
          <p:cNvSpPr>
            <a:spLocks noGrp="1"/>
          </p:cNvSpPr>
          <p:nvPr>
            <p:ph idx="1"/>
          </p:nvPr>
        </p:nvSpPr>
        <p:spPr>
          <a:xfrm>
            <a:off x="838200" y="1422502"/>
            <a:ext cx="10515600" cy="4351338"/>
          </a:xfrm>
        </p:spPr>
        <p:txBody>
          <a:bodyPr>
            <a:normAutofit lnSpcReduction="10000"/>
          </a:bodyPr>
          <a:lstStyle/>
          <a:p>
            <a:pPr algn="just"/>
            <a:r>
              <a:rPr lang="en-US" sz="2000" b="0" i="0" dirty="0">
                <a:solidFill>
                  <a:srgbClr val="333333"/>
                </a:solidFill>
                <a:effectLst/>
                <a:latin typeface="Times New Roman" panose="02020603050405020304" pitchFamily="18" charset="0"/>
                <a:cs typeface="Times New Roman" panose="02020603050405020304" pitchFamily="18" charset="0"/>
              </a:rPr>
              <a:t>A single-Phase transformer consists of primary and secondary winding. </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The core of the transformer is made of thin sheets (called laminations) of high grade of silicon. </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These laminations are provided in the transformer to reduce eddy-current loss, and the silicon steel reduces hysteresis loss. </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The laminations present in the transformer are insulated from one another by heat resistant enamel coating. L - Type and E- type laminations are used for constructions.</a:t>
            </a:r>
          </a:p>
          <a:p>
            <a:pPr marL="0" indent="0" algn="just">
              <a:buNone/>
            </a:pPr>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r>
              <a:rPr lang="en-US" sz="2000" b="0" i="0" dirty="0">
                <a:solidFill>
                  <a:srgbClr val="333333"/>
                </a:solidFill>
                <a:effectLst/>
                <a:latin typeface="Times New Roman" panose="02020603050405020304" pitchFamily="18" charset="0"/>
                <a:cs typeface="Times New Roman" panose="02020603050405020304" pitchFamily="18" charset="0"/>
              </a:rPr>
              <a:t>There are two basic types of transformer constructions:</a:t>
            </a:r>
          </a:p>
          <a:p>
            <a:pPr algn="just">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Core type construction.</a:t>
            </a:r>
          </a:p>
          <a:p>
            <a:pPr algn="just">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Shell type construction.</a:t>
            </a:r>
          </a:p>
          <a:p>
            <a:pPr marL="0" indent="0">
              <a:buNone/>
            </a:pP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4826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7E96C-38D7-7C56-CEAB-FCC1AC25D853}"/>
              </a:ext>
            </a:extLst>
          </p:cNvPr>
          <p:cNvSpPr>
            <a:spLocks noGrp="1"/>
          </p:cNvSpPr>
          <p:nvPr>
            <p:ph type="title"/>
          </p:nvPr>
        </p:nvSpPr>
        <p:spPr>
          <a:xfrm>
            <a:off x="838200" y="365126"/>
            <a:ext cx="10515600" cy="499849"/>
          </a:xfrm>
        </p:spPr>
        <p:txBody>
          <a:bodyPr>
            <a:normAutofit fontScale="90000"/>
          </a:bodyPr>
          <a:lstStyle/>
          <a:p>
            <a:br>
              <a:rPr lang="en-US" b="0" i="0" dirty="0">
                <a:solidFill>
                  <a:srgbClr val="610B38"/>
                </a:solidFill>
                <a:effectLst/>
                <a:latin typeface="erdana"/>
              </a:rPr>
            </a:br>
            <a:r>
              <a:rPr lang="en-US" b="0" i="0" dirty="0">
                <a:solidFill>
                  <a:srgbClr val="610B38"/>
                </a:solidFill>
                <a:effectLst/>
                <a:latin typeface="erdana"/>
              </a:rPr>
              <a:t>Core type Construction</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17AD35B2-1FE8-AA28-8DB1-6CE6C374286C}"/>
              </a:ext>
            </a:extLst>
          </p:cNvPr>
          <p:cNvSpPr>
            <a:spLocks noGrp="1"/>
          </p:cNvSpPr>
          <p:nvPr>
            <p:ph idx="1"/>
          </p:nvPr>
        </p:nvSpPr>
        <p:spPr>
          <a:xfrm>
            <a:off x="643468" y="1152808"/>
            <a:ext cx="10641506" cy="5487550"/>
          </a:xfrm>
        </p:spPr>
        <p:txBody>
          <a:bodyPr>
            <a:normAutofit/>
          </a:bodyPr>
          <a:lstStyle/>
          <a:p>
            <a:pPr algn="just"/>
            <a:r>
              <a:rPr lang="en-US" sz="2000" b="0" i="0" dirty="0">
                <a:solidFill>
                  <a:srgbClr val="333333"/>
                </a:solidFill>
                <a:effectLst/>
                <a:latin typeface="Times New Roman" panose="02020603050405020304" pitchFamily="18" charset="0"/>
                <a:cs typeface="Times New Roman" panose="02020603050405020304" pitchFamily="18" charset="0"/>
              </a:rPr>
              <a:t>In the core type transformer, the magnetic circuit consists of two vertical legs or limbs with two horizontal sections, called yokes. </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To minimize the leakage flux, half of each winding is placed on each leg of the core. </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The low voltage winding is placed next to the core, and the high voltage winding is placed around the low voltage winding to reduce the insulating material required. </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Thus, the two winding are arranged as concentric coils. Such type of winding is called as concentric winding or cylindrical winding.</a:t>
            </a:r>
          </a:p>
          <a:p>
            <a:endParaRPr lang="en-IN" sz="2000" dirty="0">
              <a:latin typeface="Times New Roman" panose="02020603050405020304" pitchFamily="18" charset="0"/>
              <a:cs typeface="Times New Roman" panose="02020603050405020304" pitchFamily="18" charset="0"/>
            </a:endParaRPr>
          </a:p>
        </p:txBody>
      </p:sp>
      <p:pic>
        <p:nvPicPr>
          <p:cNvPr id="6146" name="Picture 2" descr="Construction of Single - Phase Transformers">
            <a:extLst>
              <a:ext uri="{FF2B5EF4-FFF2-40B4-BE49-F238E27FC236}">
                <a16:creationId xmlns:a16="http://schemas.microsoft.com/office/drawing/2014/main" id="{E397185E-2C7C-4F39-AB76-0488EEAAF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4322" y="3353996"/>
            <a:ext cx="4491344" cy="3138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20654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161C7-4D10-EC76-ECDC-CA024CC919A1}"/>
              </a:ext>
            </a:extLst>
          </p:cNvPr>
          <p:cNvSpPr>
            <a:spLocks noGrp="1"/>
          </p:cNvSpPr>
          <p:nvPr>
            <p:ph type="title"/>
          </p:nvPr>
        </p:nvSpPr>
        <p:spPr>
          <a:xfrm>
            <a:off x="838200" y="365126"/>
            <a:ext cx="10515600" cy="726256"/>
          </a:xfrm>
        </p:spPr>
        <p:txBody>
          <a:bodyPr>
            <a:normAutofit fontScale="90000"/>
          </a:bodyPr>
          <a:lstStyle/>
          <a:p>
            <a:br>
              <a:rPr lang="en-US" b="0" i="0" dirty="0">
                <a:solidFill>
                  <a:srgbClr val="610B38"/>
                </a:solidFill>
                <a:effectLst/>
                <a:latin typeface="Times New Roman" panose="02020603050405020304" pitchFamily="18" charset="0"/>
                <a:cs typeface="Times New Roman" panose="02020603050405020304" pitchFamily="18" charset="0"/>
              </a:rPr>
            </a:br>
            <a:r>
              <a:rPr lang="en-US" b="0" i="0" dirty="0">
                <a:solidFill>
                  <a:srgbClr val="610B38"/>
                </a:solidFill>
                <a:effectLst/>
                <a:latin typeface="Times New Roman" panose="02020603050405020304" pitchFamily="18" charset="0"/>
                <a:cs typeface="Times New Roman" panose="02020603050405020304" pitchFamily="18" charset="0"/>
              </a:rPr>
              <a:t>Shell type Construction</a:t>
            </a:r>
            <a:br>
              <a:rPr lang="en-US" b="0" i="0" dirty="0">
                <a:solidFill>
                  <a:srgbClr val="610B38"/>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C2277A5-98C1-590B-7BD3-20D06911E957}"/>
              </a:ext>
            </a:extLst>
          </p:cNvPr>
          <p:cNvSpPr>
            <a:spLocks noGrp="1"/>
          </p:cNvSpPr>
          <p:nvPr>
            <p:ph idx="1"/>
          </p:nvPr>
        </p:nvSpPr>
        <p:spPr>
          <a:xfrm>
            <a:off x="572729" y="1253330"/>
            <a:ext cx="10515600" cy="5239543"/>
          </a:xfrm>
        </p:spPr>
        <p:txBody>
          <a:bodyPr>
            <a:normAutofit/>
          </a:bodyPr>
          <a:lstStyle/>
          <a:p>
            <a:pPr algn="just"/>
            <a:r>
              <a:rPr lang="en-US" sz="2000" b="0" i="0" dirty="0">
                <a:solidFill>
                  <a:srgbClr val="333333"/>
                </a:solidFill>
                <a:effectLst/>
                <a:latin typeface="Times New Roman" panose="02020603050405020304" pitchFamily="18" charset="0"/>
                <a:cs typeface="Times New Roman" panose="02020603050405020304" pitchFamily="18" charset="0"/>
              </a:rPr>
              <a:t>In the shell type transformer, both the primary and secondary winding are wounded on the central limb, and the low reluctance path is completed by the outer limbs. </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Each winding is subdivided into sections. </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Low voltage (lv) and High voltage (hv) subsections are alternatively placed in the form of sandwich that is why this winding is also called sandwich or disc winding.</a:t>
            </a:r>
          </a:p>
          <a:p>
            <a:endParaRPr lang="en-IN" sz="2000" dirty="0">
              <a:latin typeface="Times New Roman" panose="02020603050405020304" pitchFamily="18" charset="0"/>
              <a:cs typeface="Times New Roman" panose="02020603050405020304" pitchFamily="18" charset="0"/>
            </a:endParaRPr>
          </a:p>
        </p:txBody>
      </p:sp>
      <p:pic>
        <p:nvPicPr>
          <p:cNvPr id="7170" name="Picture 2" descr="Construction of Single - Phase Transformers">
            <a:extLst>
              <a:ext uri="{FF2B5EF4-FFF2-40B4-BE49-F238E27FC236}">
                <a16:creationId xmlns:a16="http://schemas.microsoft.com/office/drawing/2014/main" id="{340A39D5-DDD2-A045-2517-B132DBDBBB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0761" y="3087329"/>
            <a:ext cx="5555225" cy="3265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0005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65E24-EFFB-E688-904B-79FE12EACD8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2E7C30F-CC89-5290-F1FE-94A02B4126E9}"/>
              </a:ext>
            </a:extLst>
          </p:cNvPr>
          <p:cNvSpPr>
            <a:spLocks noGrp="1"/>
          </p:cNvSpPr>
          <p:nvPr>
            <p:ph idx="1"/>
          </p:nvPr>
        </p:nvSpPr>
        <p:spPr/>
        <p:txBody>
          <a:bodyPr>
            <a:normAutofit/>
          </a:bodyPr>
          <a:lstStyle/>
          <a:p>
            <a:r>
              <a:rPr lang="en-US" sz="2000" b="0" i="0" dirty="0">
                <a:solidFill>
                  <a:srgbClr val="333333"/>
                </a:solidFill>
                <a:effectLst/>
                <a:latin typeface="Times New Roman" panose="02020603050405020304" pitchFamily="18" charset="0"/>
                <a:cs typeface="Times New Roman" panose="02020603050405020304" pitchFamily="18" charset="0"/>
              </a:rPr>
              <a:t>The core is made up of two types of laminations. The laminations for the core type are U, and I shaped. </a:t>
            </a:r>
          </a:p>
          <a:p>
            <a:r>
              <a:rPr lang="en-US" sz="2000" b="0" i="0" dirty="0">
                <a:solidFill>
                  <a:srgbClr val="333333"/>
                </a:solidFill>
                <a:effectLst/>
                <a:latin typeface="Times New Roman" panose="02020603050405020304" pitchFamily="18" charset="0"/>
                <a:cs typeface="Times New Roman" panose="02020603050405020304" pitchFamily="18" charset="0"/>
              </a:rPr>
              <a:t>Firstly the U- shaped laminations are stacked together for the required length. Half of the </a:t>
            </a:r>
            <a:r>
              <a:rPr lang="en-US" sz="2000" b="0" i="0" dirty="0" err="1">
                <a:solidFill>
                  <a:srgbClr val="333333"/>
                </a:solidFill>
                <a:effectLst/>
                <a:latin typeface="Times New Roman" panose="02020603050405020304" pitchFamily="18" charset="0"/>
                <a:cs typeface="Times New Roman" panose="02020603050405020304" pitchFamily="18" charset="0"/>
              </a:rPr>
              <a:t>prewound</a:t>
            </a:r>
            <a:r>
              <a:rPr lang="en-US" sz="2000" b="0" i="0" dirty="0">
                <a:solidFill>
                  <a:srgbClr val="333333"/>
                </a:solidFill>
                <a:effectLst/>
                <a:latin typeface="Times New Roman" panose="02020603050405020304" pitchFamily="18" charset="0"/>
                <a:cs typeface="Times New Roman" panose="02020603050405020304" pitchFamily="18" charset="0"/>
              </a:rPr>
              <a:t> low voltage coil is placed around the limbs. </a:t>
            </a:r>
          </a:p>
          <a:p>
            <a:r>
              <a:rPr lang="en-US" sz="2000" b="0" i="0" dirty="0">
                <a:solidFill>
                  <a:srgbClr val="333333"/>
                </a:solidFill>
                <a:effectLst/>
                <a:latin typeface="Times New Roman" panose="02020603050405020304" pitchFamily="18" charset="0"/>
                <a:cs typeface="Times New Roman" panose="02020603050405020304" pitchFamily="18" charset="0"/>
              </a:rPr>
              <a:t>The lv coil is further provided with insulation. </a:t>
            </a:r>
          </a:p>
          <a:p>
            <a:r>
              <a:rPr lang="en-US" sz="2000" b="0" i="0" dirty="0">
                <a:solidFill>
                  <a:srgbClr val="333333"/>
                </a:solidFill>
                <a:effectLst/>
                <a:latin typeface="Times New Roman" panose="02020603050405020304" pitchFamily="18" charset="0"/>
                <a:cs typeface="Times New Roman" panose="02020603050405020304" pitchFamily="18" charset="0"/>
              </a:rPr>
              <a:t>Then half of the </a:t>
            </a:r>
            <a:r>
              <a:rPr lang="en-US" sz="2000" b="0" i="0" dirty="0" err="1">
                <a:solidFill>
                  <a:srgbClr val="333333"/>
                </a:solidFill>
                <a:effectLst/>
                <a:latin typeface="Times New Roman" panose="02020603050405020304" pitchFamily="18" charset="0"/>
                <a:cs typeface="Times New Roman" panose="02020603050405020304" pitchFamily="18" charset="0"/>
              </a:rPr>
              <a:t>prewound</a:t>
            </a:r>
            <a:r>
              <a:rPr lang="en-US" sz="2000" b="0" i="0" dirty="0">
                <a:solidFill>
                  <a:srgbClr val="333333"/>
                </a:solidFill>
                <a:effectLst/>
                <a:latin typeface="Times New Roman" panose="02020603050405020304" pitchFamily="18" charset="0"/>
                <a:cs typeface="Times New Roman" panose="02020603050405020304" pitchFamily="18" charset="0"/>
              </a:rPr>
              <a:t> hv coil is placed around the lv coil. The core is then closed by the I-shaped laminations at the top.</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6856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AC9D0D-F7CA-1D3F-D47A-33C47FCB06A6}"/>
              </a:ext>
            </a:extLst>
          </p:cNvPr>
          <p:cNvSpPr>
            <a:spLocks noGrp="1"/>
          </p:cNvSpPr>
          <p:nvPr>
            <p:ph idx="1"/>
          </p:nvPr>
        </p:nvSpPr>
        <p:spPr>
          <a:xfrm>
            <a:off x="838200" y="803070"/>
            <a:ext cx="10515600" cy="5823872"/>
          </a:xfrm>
        </p:spPr>
        <p:txBody>
          <a:bodyPr>
            <a:noAutofit/>
          </a:bodyPr>
          <a:lstStyle/>
          <a:p>
            <a:pPr algn="just"/>
            <a:r>
              <a:rPr lang="en-US" sz="2000" b="0" i="0" dirty="0">
                <a:solidFill>
                  <a:srgbClr val="813588"/>
                </a:solidFill>
                <a:effectLst/>
                <a:latin typeface="Times New Roman" panose="02020603050405020304" pitchFamily="18" charset="0"/>
                <a:cs typeface="Times New Roman" panose="02020603050405020304" pitchFamily="18" charset="0"/>
              </a:rPr>
              <a:t>Based on Voltage Levels</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Commonly used transformer type, depending upon voltage they are classified as:</a:t>
            </a:r>
          </a:p>
          <a:p>
            <a:pPr algn="just">
              <a:buFont typeface="Arial" panose="020B0604020202020204" pitchFamily="34" charset="0"/>
              <a:buChar char="•"/>
            </a:pPr>
            <a:r>
              <a:rPr lang="en-US" sz="2000" b="1" i="0" dirty="0">
                <a:solidFill>
                  <a:srgbClr val="333333"/>
                </a:solidFill>
                <a:effectLst/>
                <a:latin typeface="Times New Roman" panose="02020603050405020304" pitchFamily="18" charset="0"/>
                <a:cs typeface="Times New Roman" panose="02020603050405020304" pitchFamily="18" charset="0"/>
              </a:rPr>
              <a:t>Step-up Transformer:</a:t>
            </a:r>
            <a:r>
              <a:rPr lang="en-US" sz="2000" b="0" i="0" dirty="0">
                <a:solidFill>
                  <a:srgbClr val="333333"/>
                </a:solidFill>
                <a:effectLst/>
                <a:latin typeface="Times New Roman" panose="02020603050405020304" pitchFamily="18" charset="0"/>
                <a:cs typeface="Times New Roman" panose="02020603050405020304" pitchFamily="18" charset="0"/>
              </a:rPr>
              <a:t> They are used between the power generator and the power grid. The secondary output voltage is higher than the input voltage.</a:t>
            </a:r>
          </a:p>
          <a:p>
            <a:pPr algn="just">
              <a:buFont typeface="Arial" panose="020B0604020202020204" pitchFamily="34" charset="0"/>
              <a:buChar char="•"/>
            </a:pPr>
            <a:r>
              <a:rPr lang="en-US" sz="2000" b="1" i="0" dirty="0">
                <a:solidFill>
                  <a:srgbClr val="333333"/>
                </a:solidFill>
                <a:effectLst/>
                <a:latin typeface="Times New Roman" panose="02020603050405020304" pitchFamily="18" charset="0"/>
                <a:cs typeface="Times New Roman" panose="02020603050405020304" pitchFamily="18" charset="0"/>
              </a:rPr>
              <a:t>Step down Transformer:</a:t>
            </a:r>
            <a:r>
              <a:rPr lang="en-US" sz="2000" b="0" i="0" dirty="0">
                <a:solidFill>
                  <a:srgbClr val="333333"/>
                </a:solidFill>
                <a:effectLst/>
                <a:latin typeface="Times New Roman" panose="02020603050405020304" pitchFamily="18" charset="0"/>
                <a:cs typeface="Times New Roman" panose="02020603050405020304" pitchFamily="18" charset="0"/>
              </a:rPr>
              <a:t> These transformers are used to convert high voltage primary supply to low voltage secondary output.</a:t>
            </a:r>
          </a:p>
          <a:p>
            <a:pPr algn="just"/>
            <a:r>
              <a:rPr lang="en-US" sz="2000" b="0" i="0" dirty="0">
                <a:solidFill>
                  <a:srgbClr val="813588"/>
                </a:solidFill>
                <a:effectLst/>
                <a:latin typeface="Times New Roman" panose="02020603050405020304" pitchFamily="18" charset="0"/>
                <a:cs typeface="Times New Roman" panose="02020603050405020304" pitchFamily="18" charset="0"/>
              </a:rPr>
              <a:t>Based on the Medium of Core Used</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In a transformer, we will find different types of cores that are used.</a:t>
            </a:r>
          </a:p>
          <a:p>
            <a:pPr algn="just">
              <a:buFont typeface="Arial" panose="020B0604020202020204" pitchFamily="34" charset="0"/>
              <a:buChar char="•"/>
            </a:pPr>
            <a:r>
              <a:rPr lang="en-US" sz="2000" b="1" i="0" dirty="0">
                <a:solidFill>
                  <a:srgbClr val="333333"/>
                </a:solidFill>
                <a:effectLst/>
                <a:latin typeface="Times New Roman" panose="02020603050405020304" pitchFamily="18" charset="0"/>
                <a:cs typeface="Times New Roman" panose="02020603050405020304" pitchFamily="18" charset="0"/>
              </a:rPr>
              <a:t>Air core Transformer:</a:t>
            </a:r>
            <a:r>
              <a:rPr lang="en-US" sz="2000" b="0" i="0" dirty="0">
                <a:solidFill>
                  <a:srgbClr val="333333"/>
                </a:solidFill>
                <a:effectLst/>
                <a:latin typeface="Times New Roman" panose="02020603050405020304" pitchFamily="18" charset="0"/>
                <a:cs typeface="Times New Roman" panose="02020603050405020304" pitchFamily="18" charset="0"/>
              </a:rPr>
              <a:t> The flux linkage between primary and secondary winding is through the air. The coil or windings wound on the non-magnetic strip.</a:t>
            </a:r>
          </a:p>
          <a:p>
            <a:pPr algn="just">
              <a:buFont typeface="Arial" panose="020B0604020202020204" pitchFamily="34" charset="0"/>
              <a:buChar char="•"/>
            </a:pPr>
            <a:r>
              <a:rPr lang="en-US" sz="2000" b="1" i="0" dirty="0">
                <a:solidFill>
                  <a:srgbClr val="333333"/>
                </a:solidFill>
                <a:effectLst/>
                <a:latin typeface="Times New Roman" panose="02020603050405020304" pitchFamily="18" charset="0"/>
                <a:cs typeface="Times New Roman" panose="02020603050405020304" pitchFamily="18" charset="0"/>
              </a:rPr>
              <a:t>Iron core Transformer:</a:t>
            </a:r>
            <a:r>
              <a:rPr lang="en-US" sz="2000" b="0" i="0" dirty="0">
                <a:solidFill>
                  <a:srgbClr val="333333"/>
                </a:solidFill>
                <a:effectLst/>
                <a:latin typeface="Times New Roman" panose="02020603050405020304" pitchFamily="18" charset="0"/>
                <a:cs typeface="Times New Roman" panose="02020603050405020304" pitchFamily="18" charset="0"/>
              </a:rPr>
              <a:t> Windings are wound on multiple iron plates stacked together, which provides a perfect linkage path to generate flux.</a:t>
            </a:r>
          </a:p>
          <a:p>
            <a:pPr algn="just"/>
            <a:r>
              <a:rPr lang="en-US" sz="2000" b="0" i="0" dirty="0">
                <a:solidFill>
                  <a:srgbClr val="813588"/>
                </a:solidFill>
                <a:effectLst/>
                <a:latin typeface="Times New Roman" panose="02020603050405020304" pitchFamily="18" charset="0"/>
                <a:cs typeface="Times New Roman" panose="02020603050405020304" pitchFamily="18" charset="0"/>
              </a:rPr>
              <a:t>Based on the Winding Arrangement</a:t>
            </a:r>
          </a:p>
          <a:p>
            <a:pPr algn="just">
              <a:buFont typeface="Arial" panose="020B0604020202020204" pitchFamily="34" charset="0"/>
              <a:buChar char="•"/>
            </a:pPr>
            <a:r>
              <a:rPr lang="en-US" sz="2000" b="1" i="0" dirty="0">
                <a:solidFill>
                  <a:srgbClr val="333333"/>
                </a:solidFill>
                <a:effectLst/>
                <a:latin typeface="Times New Roman" panose="02020603050405020304" pitchFamily="18" charset="0"/>
                <a:cs typeface="Times New Roman" panose="02020603050405020304" pitchFamily="18" charset="0"/>
              </a:rPr>
              <a:t>Autotransformer:</a:t>
            </a:r>
            <a:r>
              <a:rPr lang="en-US" sz="2000" b="0" i="0" dirty="0">
                <a:solidFill>
                  <a:srgbClr val="333333"/>
                </a:solidFill>
                <a:effectLst/>
                <a:latin typeface="Times New Roman" panose="02020603050405020304" pitchFamily="18" charset="0"/>
                <a:cs typeface="Times New Roman" panose="02020603050405020304" pitchFamily="18" charset="0"/>
              </a:rPr>
              <a:t> It will have only one winding wound over a laminated core. The primary and secondary share the same coil. Auto also means “self” in language Greek.</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0656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960B6-1264-0A7D-F3E4-BD0A3B96C363}"/>
              </a:ext>
            </a:extLst>
          </p:cNvPr>
          <p:cNvSpPr>
            <a:spLocks noGrp="1"/>
          </p:cNvSpPr>
          <p:nvPr>
            <p:ph type="title"/>
          </p:nvPr>
        </p:nvSpPr>
        <p:spPr>
          <a:xfrm>
            <a:off x="838200" y="365125"/>
            <a:ext cx="10515600" cy="795081"/>
          </a:xfrm>
        </p:spPr>
        <p:txBody>
          <a:bodyPr>
            <a:normAutofit fontScale="90000"/>
          </a:bodyPr>
          <a:lstStyle/>
          <a:p>
            <a:br>
              <a:rPr lang="en-US" b="0" i="0" dirty="0">
                <a:solidFill>
                  <a:srgbClr val="610B38"/>
                </a:solidFill>
                <a:effectLst/>
                <a:latin typeface="erdana"/>
              </a:rPr>
            </a:br>
            <a:r>
              <a:rPr lang="en-US" b="0" i="0" dirty="0">
                <a:solidFill>
                  <a:srgbClr val="610B38"/>
                </a:solidFill>
                <a:effectLst/>
                <a:latin typeface="erdana"/>
              </a:rPr>
              <a:t>Ideal Transformer</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A9BE6E2D-E319-ED31-2602-C11CEEBD228E}"/>
              </a:ext>
            </a:extLst>
          </p:cNvPr>
          <p:cNvSpPr>
            <a:spLocks noGrp="1"/>
          </p:cNvSpPr>
          <p:nvPr>
            <p:ph idx="1"/>
          </p:nvPr>
        </p:nvSpPr>
        <p:spPr>
          <a:xfrm>
            <a:off x="543232" y="1280370"/>
            <a:ext cx="10515600" cy="5239544"/>
          </a:xfrm>
        </p:spPr>
        <p:txBody>
          <a:bodyPr>
            <a:normAutofit/>
          </a:bodyPr>
          <a:lstStyle/>
          <a:p>
            <a:pPr algn="just"/>
            <a:r>
              <a:rPr lang="en-US" sz="2000" b="0" i="0" dirty="0">
                <a:solidFill>
                  <a:srgbClr val="333333"/>
                </a:solidFill>
                <a:effectLst/>
                <a:latin typeface="Times New Roman" panose="02020603050405020304" pitchFamily="18" charset="0"/>
                <a:cs typeface="Times New Roman" panose="02020603050405020304" pitchFamily="18" charset="0"/>
              </a:rPr>
              <a:t>An Ideal transformer is an imaginary transformer which has the following properties:</a:t>
            </a:r>
          </a:p>
          <a:p>
            <a:pPr algn="just">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Its primary and secondary winding resistances are negligible.</a:t>
            </a:r>
          </a:p>
          <a:p>
            <a:pPr algn="just">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The core has infinite permeability (µ) so that negligible </a:t>
            </a:r>
            <a:r>
              <a:rPr lang="en-US" sz="2000" b="0" i="0" dirty="0" err="1">
                <a:solidFill>
                  <a:srgbClr val="000000"/>
                </a:solidFill>
                <a:effectLst/>
                <a:latin typeface="Times New Roman" panose="02020603050405020304" pitchFamily="18" charset="0"/>
                <a:cs typeface="Times New Roman" panose="02020603050405020304" pitchFamily="18" charset="0"/>
              </a:rPr>
              <a:t>mmf</a:t>
            </a:r>
            <a:r>
              <a:rPr lang="en-US" sz="2000" b="0" i="0" dirty="0">
                <a:solidFill>
                  <a:srgbClr val="000000"/>
                </a:solidFill>
                <a:effectLst/>
                <a:latin typeface="Times New Roman" panose="02020603050405020304" pitchFamily="18" charset="0"/>
                <a:cs typeface="Times New Roman" panose="02020603050405020304" pitchFamily="18" charset="0"/>
              </a:rPr>
              <a:t> is required to establish the flux in the core.</a:t>
            </a:r>
          </a:p>
          <a:p>
            <a:pPr algn="just">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Its leakage flux and leakage inductances are zero. The entire flux is confined to the core and links both windings.</a:t>
            </a:r>
          </a:p>
          <a:p>
            <a:pPr algn="just">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There are no losses due to resistance, hysteresis and eddy currents. Thus, the efficiency is 100 percent.</a:t>
            </a:r>
          </a:p>
          <a:p>
            <a:pPr marL="0" indent="0">
              <a:buNone/>
            </a:pPr>
            <a:br>
              <a:rPr lang="en-US" sz="2000" dirty="0">
                <a:latin typeface="Times New Roman" panose="02020603050405020304" pitchFamily="18" charset="0"/>
                <a:cs typeface="Times New Roman" panose="02020603050405020304" pitchFamily="18" charset="0"/>
              </a:rPr>
            </a:br>
            <a:endParaRPr lang="en-US" sz="2000" b="0" i="0" dirty="0">
              <a:solidFill>
                <a:srgbClr val="000000"/>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8194" name="Picture 2" descr="Construction of Single - Phase Transformers">
            <a:extLst>
              <a:ext uri="{FF2B5EF4-FFF2-40B4-BE49-F238E27FC236}">
                <a16:creationId xmlns:a16="http://schemas.microsoft.com/office/drawing/2014/main" id="{58310FDE-DA00-3941-35F8-4440BB7863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9067" y="3982064"/>
            <a:ext cx="4663930" cy="20364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D3F22C6-DB82-91C8-0E98-48E1258FAE52}"/>
              </a:ext>
            </a:extLst>
          </p:cNvPr>
          <p:cNvSpPr txBox="1"/>
          <p:nvPr/>
        </p:nvSpPr>
        <p:spPr>
          <a:xfrm>
            <a:off x="3950848" y="6308209"/>
            <a:ext cx="6096000" cy="400110"/>
          </a:xfrm>
          <a:prstGeom prst="rect">
            <a:avLst/>
          </a:prstGeom>
          <a:noFill/>
        </p:spPr>
        <p:txBody>
          <a:bodyPr wrap="square">
            <a:spAutoFit/>
          </a:bodyPr>
          <a:lstStyle/>
          <a:p>
            <a:r>
              <a:rPr lang="en-IN" sz="2000" b="1" i="0" dirty="0">
                <a:solidFill>
                  <a:srgbClr val="333333"/>
                </a:solidFill>
                <a:effectLst/>
                <a:latin typeface="Times New Roman" panose="02020603050405020304" pitchFamily="18" charset="0"/>
                <a:cs typeface="Times New Roman" panose="02020603050405020304" pitchFamily="18" charset="0"/>
              </a:rPr>
              <a:t> Ideal iron-core transformer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4423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D92D8E-DE28-CB1F-8CAC-385E01B2CD60}"/>
              </a:ext>
            </a:extLst>
          </p:cNvPr>
          <p:cNvSpPr>
            <a:spLocks noGrp="1"/>
          </p:cNvSpPr>
          <p:nvPr>
            <p:ph idx="1"/>
          </p:nvPr>
        </p:nvSpPr>
        <p:spPr>
          <a:xfrm>
            <a:off x="454589" y="257175"/>
            <a:ext cx="10515600" cy="6271444"/>
          </a:xfrm>
        </p:spPr>
        <p:txBody>
          <a:bodyPr>
            <a:normAutofit/>
          </a:bodyPr>
          <a:lstStyle/>
          <a:p>
            <a:r>
              <a:rPr lang="en-US" sz="2000" b="0" i="0" dirty="0">
                <a:solidFill>
                  <a:srgbClr val="333333"/>
                </a:solidFill>
                <a:effectLst/>
                <a:latin typeface="Times New Roman" panose="02020603050405020304" pitchFamily="18" charset="0"/>
                <a:cs typeface="Times New Roman" panose="02020603050405020304" pitchFamily="18" charset="0"/>
              </a:rPr>
              <a:t>The transformer that has zero primary and zero secondary impedance, is called an ideal transformer. </a:t>
            </a:r>
          </a:p>
          <a:p>
            <a:r>
              <a:rPr lang="en-US" sz="2000" b="0" i="0" dirty="0">
                <a:solidFill>
                  <a:srgbClr val="333333"/>
                </a:solidFill>
                <a:effectLst/>
                <a:latin typeface="Times New Roman" panose="02020603050405020304" pitchFamily="18" charset="0"/>
                <a:cs typeface="Times New Roman" panose="02020603050405020304" pitchFamily="18" charset="0"/>
              </a:rPr>
              <a:t>The applied voltage V1 in the primary is equal to the induced voltage E1. </a:t>
            </a:r>
          </a:p>
          <a:p>
            <a:r>
              <a:rPr lang="en-US" sz="2000" b="0" i="0" dirty="0">
                <a:solidFill>
                  <a:srgbClr val="333333"/>
                </a:solidFill>
                <a:effectLst/>
                <a:latin typeface="Times New Roman" panose="02020603050405020304" pitchFamily="18" charset="0"/>
                <a:cs typeface="Times New Roman" panose="02020603050405020304" pitchFamily="18" charset="0"/>
              </a:rPr>
              <a:t>Similarly, the induced voltage E2 is equal to the output voltage V2 of the secondary.</a:t>
            </a:r>
          </a:p>
          <a:p>
            <a:r>
              <a:rPr lang="en-US" sz="2000" b="0" i="0" dirty="0">
                <a:solidFill>
                  <a:srgbClr val="333333"/>
                </a:solidFill>
                <a:effectLst/>
                <a:latin typeface="Times New Roman" panose="02020603050405020304" pitchFamily="18" charset="0"/>
                <a:cs typeface="Times New Roman" panose="02020603050405020304" pitchFamily="18" charset="0"/>
              </a:rPr>
              <a:t>For an ideal transformer, if a = transformation ratio = turn ratio</a:t>
            </a:r>
          </a:p>
          <a:p>
            <a:r>
              <a:rPr lang="en-IN" sz="2000" b="0" i="0" dirty="0">
                <a:solidFill>
                  <a:srgbClr val="333333"/>
                </a:solidFill>
                <a:effectLst/>
                <a:latin typeface="Times New Roman" panose="02020603050405020304" pitchFamily="18" charset="0"/>
                <a:cs typeface="Times New Roman" panose="02020603050405020304" pitchFamily="18" charset="0"/>
              </a:rPr>
              <a:t>Then,</a:t>
            </a:r>
            <a:endParaRPr lang="en-US" sz="2000" dirty="0">
              <a:solidFill>
                <a:srgbClr val="333333"/>
              </a:solidFill>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US" sz="2000" b="0" i="0" dirty="0">
                <a:solidFill>
                  <a:srgbClr val="333333"/>
                </a:solidFill>
                <a:effectLst/>
                <a:latin typeface="Times New Roman" panose="02020603050405020304" pitchFamily="18" charset="0"/>
                <a:cs typeface="Times New Roman" panose="02020603050405020304" pitchFamily="18" charset="0"/>
              </a:rPr>
              <a:t>The equation-2 states that the demagnetizing, ampere-turns of the secondary are equal </a:t>
            </a:r>
          </a:p>
          <a:p>
            <a:pPr marL="0" indent="0">
              <a:buNone/>
            </a:pPr>
            <a:r>
              <a:rPr lang="en-US" sz="2000" b="0" i="0" dirty="0">
                <a:solidFill>
                  <a:srgbClr val="333333"/>
                </a:solidFill>
                <a:effectLst/>
                <a:latin typeface="Times New Roman" panose="02020603050405020304" pitchFamily="18" charset="0"/>
                <a:cs typeface="Times New Roman" panose="02020603050405020304" pitchFamily="18" charset="0"/>
              </a:rPr>
              <a:t>and opposite to the magnetizing </a:t>
            </a:r>
            <a:r>
              <a:rPr lang="en-US" sz="2000" b="0" i="0" dirty="0" err="1">
                <a:solidFill>
                  <a:srgbClr val="333333"/>
                </a:solidFill>
                <a:effectLst/>
                <a:latin typeface="Times New Roman" panose="02020603050405020304" pitchFamily="18" charset="0"/>
                <a:cs typeface="Times New Roman" panose="02020603050405020304" pitchFamily="18" charset="0"/>
              </a:rPr>
              <a:t>mmf</a:t>
            </a:r>
            <a:r>
              <a:rPr lang="en-US" sz="2000" b="0" i="0" dirty="0">
                <a:solidFill>
                  <a:srgbClr val="333333"/>
                </a:solidFill>
                <a:effectLst/>
                <a:latin typeface="Times New Roman" panose="02020603050405020304" pitchFamily="18" charset="0"/>
                <a:cs typeface="Times New Roman" panose="02020603050405020304" pitchFamily="18" charset="0"/>
              </a:rPr>
              <a:t> of the primary of an Ideal transformer.</a:t>
            </a:r>
            <a:endParaRPr lang="en-IN" sz="2000" dirty="0">
              <a:latin typeface="Times New Roman" panose="02020603050405020304" pitchFamily="18" charset="0"/>
              <a:cs typeface="Times New Roman" panose="02020603050405020304" pitchFamily="18" charset="0"/>
            </a:endParaRPr>
          </a:p>
        </p:txBody>
      </p:sp>
      <p:pic>
        <p:nvPicPr>
          <p:cNvPr id="9218" name="Picture 2" descr="Construction of Single - Phase Transformers">
            <a:extLst>
              <a:ext uri="{FF2B5EF4-FFF2-40B4-BE49-F238E27FC236}">
                <a16:creationId xmlns:a16="http://schemas.microsoft.com/office/drawing/2014/main" id="{A3F8AFC0-DC05-76FA-15F1-DEC7FC9594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0530" y="1792801"/>
            <a:ext cx="2028825" cy="26289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55C7EAA-AE70-B311-20FB-4E543B02098B}"/>
              </a:ext>
            </a:extLst>
          </p:cNvPr>
          <p:cNvSpPr txBox="1"/>
          <p:nvPr/>
        </p:nvSpPr>
        <p:spPr>
          <a:xfrm>
            <a:off x="7216877" y="4633140"/>
            <a:ext cx="6096000" cy="369332"/>
          </a:xfrm>
          <a:prstGeom prst="rect">
            <a:avLst/>
          </a:prstGeom>
          <a:noFill/>
        </p:spPr>
        <p:txBody>
          <a:bodyPr wrap="square">
            <a:spAutoFit/>
          </a:bodyPr>
          <a:lstStyle/>
          <a:p>
            <a:r>
              <a:rPr lang="en-US" b="1" i="0" dirty="0">
                <a:solidFill>
                  <a:srgbClr val="333333"/>
                </a:solidFill>
                <a:effectLst/>
                <a:latin typeface="Times New Roman" panose="02020603050405020304" pitchFamily="18" charset="0"/>
                <a:cs typeface="Times New Roman" panose="02020603050405020304" pitchFamily="18" charset="0"/>
              </a:rPr>
              <a:t>No-load Phasor diagram of an ideal transformer.</a:t>
            </a:r>
            <a:endParaRPr lang="en-IN" dirty="0">
              <a:latin typeface="Times New Roman" panose="02020603050405020304" pitchFamily="18" charset="0"/>
              <a:cs typeface="Times New Roman" panose="02020603050405020304" pitchFamily="18" charset="0"/>
            </a:endParaRPr>
          </a:p>
        </p:txBody>
      </p:sp>
      <p:pic>
        <p:nvPicPr>
          <p:cNvPr id="9222" name="Picture 6" descr="Construction of Single - Phase Transformers">
            <a:extLst>
              <a:ext uri="{FF2B5EF4-FFF2-40B4-BE49-F238E27FC236}">
                <a16:creationId xmlns:a16="http://schemas.microsoft.com/office/drawing/2014/main" id="{92034D98-8770-F73E-BB14-EC001AA480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2645" y="2766672"/>
            <a:ext cx="2762864" cy="1866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0356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E5423-C856-9ADA-753D-557AE8D248F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9B042F6-976F-E2FA-940F-C916EE87C232}"/>
              </a:ext>
            </a:extLst>
          </p:cNvPr>
          <p:cNvSpPr>
            <a:spLocks noGrp="1"/>
          </p:cNvSpPr>
          <p:nvPr>
            <p:ph idx="1"/>
          </p:nvPr>
        </p:nvSpPr>
        <p:spPr/>
        <p:txBody>
          <a:bodyPr>
            <a:normAutofit/>
          </a:bodyPr>
          <a:lstStyle/>
          <a:p>
            <a:pPr algn="just"/>
            <a:r>
              <a:rPr lang="en-US" sz="2000" b="0" i="0" dirty="0">
                <a:solidFill>
                  <a:srgbClr val="610B38"/>
                </a:solidFill>
                <a:effectLst/>
                <a:latin typeface="Times New Roman" panose="02020603050405020304" pitchFamily="18" charset="0"/>
                <a:cs typeface="Times New Roman" panose="02020603050405020304" pitchFamily="18" charset="0"/>
              </a:rPr>
              <a:t>Applications of Transformers</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level of voltage and current can be changed in electrical power systems.</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Transformer known as instrument transformer is used to measure the voltage and current.</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In combined ac/dc power systems, the transformers are used to convert </a:t>
            </a:r>
            <a:r>
              <a:rPr lang="en-US" sz="2000" b="0" i="0" dirty="0" err="1">
                <a:solidFill>
                  <a:srgbClr val="000000"/>
                </a:solidFill>
                <a:effectLst/>
                <a:latin typeface="Times New Roman" panose="02020603050405020304" pitchFamily="18" charset="0"/>
                <a:cs typeface="Times New Roman" panose="02020603050405020304" pitchFamily="18" charset="0"/>
              </a:rPr>
              <a:t>hvac</a:t>
            </a:r>
            <a:r>
              <a:rPr lang="en-US" sz="2000" b="0" i="0" dirty="0">
                <a:solidFill>
                  <a:srgbClr val="000000"/>
                </a:solidFill>
                <a:effectLst/>
                <a:latin typeface="Times New Roman" panose="02020603050405020304" pitchFamily="18" charset="0"/>
                <a:cs typeface="Times New Roman" panose="02020603050405020304" pitchFamily="18" charset="0"/>
              </a:rPr>
              <a:t> to </a:t>
            </a:r>
            <a:r>
              <a:rPr lang="en-US" sz="2000" b="0" i="0" dirty="0" err="1">
                <a:solidFill>
                  <a:srgbClr val="000000"/>
                </a:solidFill>
                <a:effectLst/>
                <a:latin typeface="Times New Roman" panose="02020603050405020304" pitchFamily="18" charset="0"/>
                <a:cs typeface="Times New Roman" panose="02020603050405020304" pitchFamily="18" charset="0"/>
              </a:rPr>
              <a:t>hvdc</a:t>
            </a:r>
            <a:r>
              <a:rPr lang="en-US" sz="2000" b="0" i="0" dirty="0">
                <a:solidFill>
                  <a:srgbClr val="000000"/>
                </a:solidFill>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To isolate one circuit from another, since primary and secondary are not connected.</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58006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A477-BE91-9A4F-775F-C25F7CDBC3AC}"/>
              </a:ext>
            </a:extLst>
          </p:cNvPr>
          <p:cNvSpPr>
            <a:spLocks noGrp="1"/>
          </p:cNvSpPr>
          <p:nvPr>
            <p:ph type="title"/>
          </p:nvPr>
        </p:nvSpPr>
        <p:spPr>
          <a:xfrm>
            <a:off x="838200" y="365126"/>
            <a:ext cx="10515600" cy="642174"/>
          </a:xfrm>
        </p:spPr>
        <p:txBody>
          <a:bodyPr>
            <a:normAutofit fontScale="90000"/>
          </a:bodyPr>
          <a:lstStyle/>
          <a:p>
            <a:br>
              <a:rPr lang="en-IN" b="0" i="0" dirty="0">
                <a:solidFill>
                  <a:srgbClr val="283593"/>
                </a:solidFill>
                <a:effectLst/>
                <a:latin typeface="Times New Roman" panose="02020603050405020304" pitchFamily="18" charset="0"/>
                <a:cs typeface="Times New Roman" panose="02020603050405020304" pitchFamily="18" charset="0"/>
              </a:rPr>
            </a:br>
            <a:r>
              <a:rPr lang="en-IN" b="0" i="0" dirty="0">
                <a:solidFill>
                  <a:srgbClr val="283593"/>
                </a:solidFill>
                <a:effectLst/>
                <a:latin typeface="Times New Roman" panose="02020603050405020304" pitchFamily="18" charset="0"/>
                <a:cs typeface="Times New Roman" panose="02020603050405020304" pitchFamily="18" charset="0"/>
              </a:rPr>
              <a:t>Ideal &amp; Practical Transformer</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9BD9A8-D45A-5C28-E8AE-29361D009EDB}"/>
              </a:ext>
            </a:extLst>
          </p:cNvPr>
          <p:cNvSpPr>
            <a:spLocks noGrp="1"/>
          </p:cNvSpPr>
          <p:nvPr>
            <p:ph idx="1"/>
          </p:nvPr>
        </p:nvSpPr>
        <p:spPr>
          <a:xfrm>
            <a:off x="838200" y="1229032"/>
            <a:ext cx="10515600" cy="5348749"/>
          </a:xfrm>
        </p:spPr>
        <p:txBody>
          <a:bodyPr>
            <a:normAutofit/>
          </a:bodyPr>
          <a:lstStyle/>
          <a:p>
            <a:pPr algn="l"/>
            <a:r>
              <a:rPr lang="en-US" sz="2000" b="0" i="0" dirty="0">
                <a:solidFill>
                  <a:srgbClr val="3D5AFE"/>
                </a:solidFill>
                <a:effectLst/>
                <a:latin typeface="Times New Roman" panose="02020603050405020304" pitchFamily="18" charset="0"/>
                <a:cs typeface="Times New Roman" panose="02020603050405020304" pitchFamily="18" charset="0"/>
              </a:rPr>
              <a:t>Ideal Transformer</a:t>
            </a:r>
          </a:p>
          <a:p>
            <a:pPr algn="l"/>
            <a:r>
              <a:rPr lang="en-US" sz="2000" b="0" i="0" dirty="0">
                <a:solidFill>
                  <a:srgbClr val="666666"/>
                </a:solidFill>
                <a:effectLst/>
                <a:latin typeface="Times New Roman" panose="02020603050405020304" pitchFamily="18" charset="0"/>
                <a:cs typeface="Times New Roman" panose="02020603050405020304" pitchFamily="18" charset="0"/>
              </a:rPr>
              <a:t>A ideal transformer is an imaginary transformer which has:</a:t>
            </a:r>
            <a:br>
              <a:rPr lang="en-US" sz="2000" b="0" i="0" dirty="0">
                <a:solidFill>
                  <a:srgbClr val="666666"/>
                </a:solidFill>
                <a:effectLst/>
                <a:latin typeface="Times New Roman" panose="02020603050405020304" pitchFamily="18" charset="0"/>
                <a:cs typeface="Times New Roman" panose="02020603050405020304" pitchFamily="18" charset="0"/>
              </a:rPr>
            </a:br>
            <a:endParaRPr lang="en-US" sz="2000" b="0" i="0" dirty="0">
              <a:solidFill>
                <a:srgbClr val="666666"/>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solidFill>
                  <a:srgbClr val="666666"/>
                </a:solidFill>
                <a:effectLst/>
                <a:latin typeface="Times New Roman" panose="02020603050405020304" pitchFamily="18" charset="0"/>
                <a:cs typeface="Times New Roman" panose="02020603050405020304" pitchFamily="18" charset="0"/>
              </a:rPr>
              <a:t>-&gt; no copper losses</a:t>
            </a:r>
          </a:p>
          <a:p>
            <a:pPr algn="l">
              <a:buFont typeface="Arial" panose="020B0604020202020204" pitchFamily="34" charset="0"/>
              <a:buChar char="•"/>
            </a:pPr>
            <a:r>
              <a:rPr lang="en-US" sz="2000" b="0" i="0" dirty="0">
                <a:solidFill>
                  <a:srgbClr val="666666"/>
                </a:solidFill>
                <a:effectLst/>
                <a:latin typeface="Times New Roman" panose="02020603050405020304" pitchFamily="18" charset="0"/>
                <a:cs typeface="Times New Roman" panose="02020603050405020304" pitchFamily="18" charset="0"/>
              </a:rPr>
              <a:t>-&gt; no iron loss in the core</a:t>
            </a:r>
          </a:p>
          <a:p>
            <a:pPr algn="l">
              <a:buFont typeface="Arial" panose="020B0604020202020204" pitchFamily="34" charset="0"/>
              <a:buChar char="•"/>
            </a:pPr>
            <a:r>
              <a:rPr lang="en-US" sz="2000" b="0" i="0" dirty="0">
                <a:solidFill>
                  <a:srgbClr val="666666"/>
                </a:solidFill>
                <a:effectLst/>
                <a:latin typeface="Times New Roman" panose="02020603050405020304" pitchFamily="18" charset="0"/>
                <a:cs typeface="Times New Roman" panose="02020603050405020304" pitchFamily="18" charset="0"/>
              </a:rPr>
              <a:t>-&gt; no leakage flux</a:t>
            </a:r>
          </a:p>
          <a:p>
            <a:pPr algn="l"/>
            <a:r>
              <a:rPr lang="en-US" sz="2000" b="0" i="0" dirty="0">
                <a:solidFill>
                  <a:srgbClr val="666666"/>
                </a:solidFill>
                <a:effectLst/>
                <a:latin typeface="Times New Roman" panose="02020603050405020304" pitchFamily="18" charset="0"/>
                <a:cs typeface="Times New Roman" panose="02020603050405020304" pitchFamily="18" charset="0"/>
              </a:rPr>
              <a:t>More on losses </a:t>
            </a:r>
            <a:r>
              <a:rPr lang="en-US" sz="2000" b="0" i="0" u="none" strike="noStrike" dirty="0">
                <a:solidFill>
                  <a:srgbClr val="2288BB"/>
                </a:solidFill>
                <a:effectLst/>
                <a:latin typeface="Times New Roman" panose="02020603050405020304" pitchFamily="18" charset="0"/>
                <a:cs typeface="Times New Roman" panose="02020603050405020304" pitchFamily="18" charset="0"/>
                <a:hlinkClick r:id="rId2"/>
              </a:rPr>
              <a:t>Here</a:t>
            </a:r>
            <a:endParaRPr lang="en-US" sz="2000" b="0" i="0" dirty="0">
              <a:solidFill>
                <a:srgbClr val="666666"/>
              </a:solidFill>
              <a:effectLst/>
              <a:latin typeface="Times New Roman" panose="02020603050405020304" pitchFamily="18" charset="0"/>
              <a:cs typeface="Times New Roman" panose="02020603050405020304" pitchFamily="18" charset="0"/>
            </a:endParaRPr>
          </a:p>
          <a:p>
            <a:pPr algn="l"/>
            <a:r>
              <a:rPr lang="en-US" sz="2000" b="0" i="0" dirty="0">
                <a:solidFill>
                  <a:srgbClr val="666666"/>
                </a:solidFill>
                <a:effectLst/>
                <a:latin typeface="Times New Roman" panose="02020603050405020304" pitchFamily="18" charset="0"/>
                <a:cs typeface="Times New Roman" panose="02020603050405020304" pitchFamily="18" charset="0"/>
              </a:rPr>
              <a:t>In ideal transformer, input power = output power. Concept of such transformer exists to make problems easier.</a:t>
            </a:r>
            <a:br>
              <a:rPr lang="en-US" sz="2000" dirty="0">
                <a:latin typeface="Times New Roman" panose="02020603050405020304" pitchFamily="18" charset="0"/>
                <a:cs typeface="Times New Roman" panose="02020603050405020304" pitchFamily="18" charset="0"/>
              </a:rPr>
            </a:br>
            <a:r>
              <a:rPr lang="en-US" sz="2000" b="0" i="0" dirty="0">
                <a:solidFill>
                  <a:srgbClr val="283593"/>
                </a:solidFill>
                <a:effectLst/>
                <a:latin typeface="Times New Roman" panose="02020603050405020304" pitchFamily="18" charset="0"/>
                <a:cs typeface="Times New Roman" panose="02020603050405020304" pitchFamily="18" charset="0"/>
              </a:rPr>
              <a:t>Characteristics of Ideal Transformer</a:t>
            </a:r>
          </a:p>
          <a:p>
            <a:pPr algn="l"/>
            <a:r>
              <a:rPr lang="en-US" sz="2000" b="0" i="0" u="sng" dirty="0">
                <a:solidFill>
                  <a:srgbClr val="666666"/>
                </a:solidFill>
                <a:effectLst/>
                <a:latin typeface="Times New Roman" panose="02020603050405020304" pitchFamily="18" charset="0"/>
                <a:cs typeface="Times New Roman" panose="02020603050405020304" pitchFamily="18" charset="0"/>
              </a:rPr>
              <a:t>Zero Winding Resistance</a:t>
            </a:r>
            <a:r>
              <a:rPr lang="en-US" sz="2000" b="0" i="0" dirty="0">
                <a:solidFill>
                  <a:srgbClr val="666666"/>
                </a:solidFill>
                <a:effectLst/>
                <a:latin typeface="Times New Roman" panose="02020603050405020304" pitchFamily="18" charset="0"/>
                <a:cs typeface="Times New Roman" panose="02020603050405020304" pitchFamily="18" charset="0"/>
              </a:rPr>
              <a:t> : Resistance of both primary and secondary winding is 0 i.e. both the coils are purely inductive in nature.</a:t>
            </a:r>
            <a:br>
              <a:rPr lang="en-US" sz="2000" b="0" i="0" dirty="0">
                <a:solidFill>
                  <a:srgbClr val="666666"/>
                </a:solidFill>
                <a:effectLst/>
                <a:latin typeface="Times New Roman" panose="02020603050405020304" pitchFamily="18" charset="0"/>
                <a:cs typeface="Times New Roman" panose="02020603050405020304" pitchFamily="18" charset="0"/>
              </a:rPr>
            </a:br>
            <a:br>
              <a:rPr lang="en-US" sz="2000" b="0" i="0" dirty="0">
                <a:solidFill>
                  <a:srgbClr val="666666"/>
                </a:solidFill>
                <a:effectLst/>
                <a:latin typeface="Times New Roman" panose="02020603050405020304" pitchFamily="18" charset="0"/>
                <a:cs typeface="Times New Roman" panose="02020603050405020304" pitchFamily="18" charset="0"/>
              </a:rPr>
            </a:br>
            <a:r>
              <a:rPr lang="en-US" sz="2000" b="0" i="0" u="sng" dirty="0">
                <a:solidFill>
                  <a:srgbClr val="666666"/>
                </a:solidFill>
                <a:effectLst/>
                <a:latin typeface="Times New Roman" panose="02020603050405020304" pitchFamily="18" charset="0"/>
                <a:cs typeface="Times New Roman" panose="02020603050405020304" pitchFamily="18" charset="0"/>
              </a:rPr>
              <a:t>100% Efficiency</a:t>
            </a:r>
            <a:r>
              <a:rPr lang="en-US" sz="2000" b="0" i="0" dirty="0">
                <a:solidFill>
                  <a:srgbClr val="666666"/>
                </a:solidFill>
                <a:effectLst/>
                <a:latin typeface="Times New Roman" panose="02020603050405020304" pitchFamily="18" charset="0"/>
                <a:cs typeface="Times New Roman" panose="02020603050405020304" pitchFamily="18" charset="0"/>
              </a:rPr>
              <a:t> : There are no losses in ideal transformer so the input power = output power</a:t>
            </a:r>
          </a:p>
          <a:p>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BFBBF07-4F31-A237-EAB0-1C7CC33371E9}"/>
              </a:ext>
            </a:extLst>
          </p:cNvPr>
          <p:cNvPicPr>
            <a:picLocks noChangeAspect="1"/>
          </p:cNvPicPr>
          <p:nvPr/>
        </p:nvPicPr>
        <p:blipFill>
          <a:blip r:embed="rId3"/>
          <a:stretch>
            <a:fillRect/>
          </a:stretch>
        </p:blipFill>
        <p:spPr>
          <a:xfrm>
            <a:off x="4687083" y="6134703"/>
            <a:ext cx="1775614" cy="358171"/>
          </a:xfrm>
          <a:prstGeom prst="rect">
            <a:avLst/>
          </a:prstGeom>
        </p:spPr>
      </p:pic>
    </p:spTree>
    <p:extLst>
      <p:ext uri="{BB962C8B-B14F-4D97-AF65-F5344CB8AC3E}">
        <p14:creationId xmlns:p14="http://schemas.microsoft.com/office/powerpoint/2010/main" val="28867070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CB1F96-067A-AA05-B359-8530A449144D}"/>
              </a:ext>
            </a:extLst>
          </p:cNvPr>
          <p:cNvSpPr>
            <a:spLocks noGrp="1"/>
          </p:cNvSpPr>
          <p:nvPr>
            <p:ph idx="1"/>
          </p:nvPr>
        </p:nvSpPr>
        <p:spPr>
          <a:xfrm>
            <a:off x="533400" y="488438"/>
            <a:ext cx="10515600" cy="6050014"/>
          </a:xfrm>
        </p:spPr>
        <p:txBody>
          <a:bodyPr>
            <a:normAutofit/>
          </a:bodyPr>
          <a:lstStyle/>
          <a:p>
            <a:pPr algn="l"/>
            <a:r>
              <a:rPr lang="en-US" sz="2000" b="0" i="0" u="sng" dirty="0">
                <a:solidFill>
                  <a:srgbClr val="666666"/>
                </a:solidFill>
                <a:effectLst/>
                <a:latin typeface="Times New Roman" panose="02020603050405020304" pitchFamily="18" charset="0"/>
                <a:cs typeface="Times New Roman" panose="02020603050405020304" pitchFamily="18" charset="0"/>
              </a:rPr>
              <a:t>No leakage flux</a:t>
            </a:r>
            <a:r>
              <a:rPr lang="en-US" sz="2000" b="0" i="0" dirty="0">
                <a:solidFill>
                  <a:srgbClr val="666666"/>
                </a:solidFill>
                <a:effectLst/>
                <a:latin typeface="Times New Roman" panose="02020603050405020304" pitchFamily="18" charset="0"/>
                <a:cs typeface="Times New Roman" panose="02020603050405020304" pitchFamily="18" charset="0"/>
              </a:rPr>
              <a:t> : The whole amount of flux is linked from primary to secondary winding, so there is no leakage flux.</a:t>
            </a:r>
          </a:p>
          <a:p>
            <a:pPr algn="l"/>
            <a:br>
              <a:rPr lang="en-US" sz="2000" dirty="0">
                <a:latin typeface="Times New Roman" panose="02020603050405020304" pitchFamily="18" charset="0"/>
                <a:cs typeface="Times New Roman" panose="02020603050405020304" pitchFamily="18" charset="0"/>
              </a:rPr>
            </a:br>
            <a:r>
              <a:rPr lang="en-US" sz="2000" b="0" i="0" u="sng" dirty="0">
                <a:solidFill>
                  <a:srgbClr val="666666"/>
                </a:solidFill>
                <a:effectLst/>
                <a:latin typeface="Times New Roman" panose="02020603050405020304" pitchFamily="18" charset="0"/>
                <a:cs typeface="Times New Roman" panose="02020603050405020304" pitchFamily="18" charset="0"/>
              </a:rPr>
              <a:t>No Iron loss</a:t>
            </a:r>
            <a:r>
              <a:rPr lang="en-US" sz="2000" b="0" i="0" dirty="0">
                <a:solidFill>
                  <a:srgbClr val="666666"/>
                </a:solidFill>
                <a:effectLst/>
                <a:latin typeface="Times New Roman" panose="02020603050405020304" pitchFamily="18" charset="0"/>
                <a:cs typeface="Times New Roman" panose="02020603050405020304" pitchFamily="18" charset="0"/>
              </a:rPr>
              <a:t> : As the iron core is subjected to alternating flux there occurs eddy current and hysteresis loss in it. These two losses together are called Iron loss. It is 0 in ideal transformer.</a:t>
            </a:r>
          </a:p>
          <a:p>
            <a:pPr algn="l"/>
            <a:endParaRPr lang="en-US" sz="2000" b="0" i="0" dirty="0">
              <a:solidFill>
                <a:srgbClr val="666666"/>
              </a:solidFill>
              <a:effectLst/>
              <a:latin typeface="Times New Roman" panose="02020603050405020304" pitchFamily="18" charset="0"/>
              <a:cs typeface="Times New Roman" panose="02020603050405020304" pitchFamily="18" charset="0"/>
            </a:endParaRPr>
          </a:p>
          <a:p>
            <a:pPr algn="l"/>
            <a:r>
              <a:rPr lang="en-US" sz="2000" b="0" i="0" dirty="0">
                <a:solidFill>
                  <a:srgbClr val="666666"/>
                </a:solidFill>
                <a:effectLst/>
                <a:latin typeface="Times New Roman" panose="02020603050405020304" pitchFamily="18" charset="0"/>
                <a:cs typeface="Times New Roman" panose="02020603050405020304" pitchFamily="18" charset="0"/>
              </a:rPr>
              <a:t>When an alternating voltage V</a:t>
            </a:r>
            <a:r>
              <a:rPr lang="en-US" sz="2000" b="0" i="0" baseline="-25000" dirty="0">
                <a:solidFill>
                  <a:srgbClr val="666666"/>
                </a:solidFill>
                <a:effectLst/>
                <a:latin typeface="Times New Roman" panose="02020603050405020304" pitchFamily="18" charset="0"/>
                <a:cs typeface="Times New Roman" panose="02020603050405020304" pitchFamily="18" charset="0"/>
              </a:rPr>
              <a:t>1</a:t>
            </a:r>
            <a:r>
              <a:rPr lang="en-US" sz="2000" b="0" i="0" dirty="0">
                <a:solidFill>
                  <a:srgbClr val="666666"/>
                </a:solidFill>
                <a:effectLst/>
                <a:latin typeface="Times New Roman" panose="02020603050405020304" pitchFamily="18" charset="0"/>
                <a:cs typeface="Times New Roman" panose="02020603050405020304" pitchFamily="18" charset="0"/>
              </a:rPr>
              <a:t> is supplied to the primary winding of an ideal transformer, counter emf E</a:t>
            </a:r>
            <a:r>
              <a:rPr lang="en-US" sz="2000" b="0" i="0" baseline="-25000" dirty="0">
                <a:solidFill>
                  <a:srgbClr val="666666"/>
                </a:solidFill>
                <a:effectLst/>
                <a:latin typeface="Times New Roman" panose="02020603050405020304" pitchFamily="18" charset="0"/>
                <a:cs typeface="Times New Roman" panose="02020603050405020304" pitchFamily="18" charset="0"/>
              </a:rPr>
              <a:t>1</a:t>
            </a:r>
            <a:r>
              <a:rPr lang="en-US" sz="2000" b="0" i="0" dirty="0">
                <a:solidFill>
                  <a:srgbClr val="666666"/>
                </a:solidFill>
                <a:effectLst/>
                <a:latin typeface="Times New Roman" panose="02020603050405020304" pitchFamily="18" charset="0"/>
                <a:cs typeface="Times New Roman" panose="02020603050405020304" pitchFamily="18" charset="0"/>
              </a:rPr>
              <a:t> is induced in the primary winding. Since there is no resistance, this induced emf E</a:t>
            </a:r>
            <a:r>
              <a:rPr lang="en-US" sz="2000" b="0" i="0" baseline="-25000" dirty="0">
                <a:solidFill>
                  <a:srgbClr val="666666"/>
                </a:solidFill>
                <a:effectLst/>
                <a:latin typeface="Times New Roman" panose="02020603050405020304" pitchFamily="18" charset="0"/>
                <a:cs typeface="Times New Roman" panose="02020603050405020304" pitchFamily="18" charset="0"/>
              </a:rPr>
              <a:t>1</a:t>
            </a:r>
            <a:r>
              <a:rPr lang="en-US" sz="2000" b="0" i="0" dirty="0">
                <a:solidFill>
                  <a:srgbClr val="666666"/>
                </a:solidFill>
                <a:effectLst/>
                <a:latin typeface="Times New Roman" panose="02020603050405020304" pitchFamily="18" charset="0"/>
                <a:cs typeface="Times New Roman" panose="02020603050405020304" pitchFamily="18" charset="0"/>
              </a:rPr>
              <a:t> will be exactly equal to the applied voltage but in 180 degree opposite in phase.</a:t>
            </a:r>
          </a:p>
          <a:p>
            <a:pPr algn="l"/>
            <a:r>
              <a:rPr lang="en-US" sz="2000" b="0" i="0" dirty="0">
                <a:solidFill>
                  <a:srgbClr val="666666"/>
                </a:solidFill>
                <a:effectLst/>
                <a:latin typeface="Times New Roman" panose="02020603050405020304" pitchFamily="18" charset="0"/>
                <a:cs typeface="Times New Roman" panose="02020603050405020304" pitchFamily="18" charset="0"/>
              </a:rPr>
              <a:t>The current drawn from the source produces required magnetic flux. As the primary winding resistance is 0, the current lags emf E</a:t>
            </a:r>
            <a:r>
              <a:rPr lang="en-US" sz="2000" b="0" i="0" baseline="-25000" dirty="0">
                <a:solidFill>
                  <a:srgbClr val="666666"/>
                </a:solidFill>
                <a:effectLst/>
                <a:latin typeface="Times New Roman" panose="02020603050405020304" pitchFamily="18" charset="0"/>
                <a:cs typeface="Times New Roman" panose="02020603050405020304" pitchFamily="18" charset="0"/>
              </a:rPr>
              <a:t>1</a:t>
            </a:r>
            <a:r>
              <a:rPr lang="en-US" sz="2000" b="0" i="0" dirty="0">
                <a:solidFill>
                  <a:srgbClr val="666666"/>
                </a:solidFill>
                <a:effectLst/>
                <a:latin typeface="Times New Roman" panose="02020603050405020304" pitchFamily="18" charset="0"/>
                <a:cs typeface="Times New Roman" panose="02020603050405020304" pitchFamily="18" charset="0"/>
              </a:rPr>
              <a:t> by 90 degree. This is current is called Magnetizing current </a:t>
            </a:r>
            <a:r>
              <a:rPr lang="en-US" sz="2000" b="0" i="0" dirty="0" err="1">
                <a:solidFill>
                  <a:srgbClr val="666666"/>
                </a:solidFill>
                <a:effectLst/>
                <a:latin typeface="Times New Roman" panose="02020603050405020304" pitchFamily="18" charset="0"/>
                <a:cs typeface="Times New Roman" panose="02020603050405020304" pitchFamily="18" charset="0"/>
              </a:rPr>
              <a:t>I</a:t>
            </a:r>
            <a:r>
              <a:rPr lang="en-US" sz="2000" b="0" i="0" baseline="-25000" dirty="0" err="1">
                <a:solidFill>
                  <a:srgbClr val="666666"/>
                </a:solidFill>
                <a:effectLst/>
                <a:latin typeface="Times New Roman" panose="02020603050405020304" pitchFamily="18" charset="0"/>
                <a:cs typeface="Times New Roman" panose="02020603050405020304" pitchFamily="18" charset="0"/>
              </a:rPr>
              <a:t>μ</a:t>
            </a:r>
            <a:r>
              <a:rPr lang="en-US" sz="2000" b="0" i="0" dirty="0">
                <a:solidFill>
                  <a:srgbClr val="666666"/>
                </a:solidFill>
                <a:effectLst/>
                <a:latin typeface="Times New Roman" panose="02020603050405020304" pitchFamily="18" charset="0"/>
                <a:cs typeface="Times New Roman" panose="02020603050405020304" pitchFamily="18" charset="0"/>
              </a:rPr>
              <a:t>. This magnetizing current produces alternating magnetic flux φ.</a:t>
            </a:r>
          </a:p>
          <a:p>
            <a:pPr algn="l"/>
            <a:r>
              <a:rPr lang="en-US" sz="2000" b="0" i="0" dirty="0">
                <a:solidFill>
                  <a:srgbClr val="666666"/>
                </a:solidFill>
                <a:effectLst/>
                <a:latin typeface="Times New Roman" panose="02020603050405020304" pitchFamily="18" charset="0"/>
                <a:cs typeface="Times New Roman" panose="02020603050405020304" pitchFamily="18" charset="0"/>
              </a:rPr>
              <a:t>This flux gets linked with the secondary winding and emf E</a:t>
            </a:r>
            <a:r>
              <a:rPr lang="en-US" sz="2000" b="0" i="0" baseline="-25000" dirty="0">
                <a:solidFill>
                  <a:srgbClr val="666666"/>
                </a:solidFill>
                <a:effectLst/>
                <a:latin typeface="Times New Roman" panose="02020603050405020304" pitchFamily="18" charset="0"/>
                <a:cs typeface="Times New Roman" panose="02020603050405020304" pitchFamily="18" charset="0"/>
              </a:rPr>
              <a:t>2</a:t>
            </a:r>
            <a:r>
              <a:rPr lang="en-US" sz="2000" b="0" i="0" dirty="0">
                <a:solidFill>
                  <a:srgbClr val="666666"/>
                </a:solidFill>
                <a:effectLst/>
                <a:latin typeface="Times New Roman" panose="02020603050405020304" pitchFamily="18" charset="0"/>
                <a:cs typeface="Times New Roman" panose="02020603050405020304" pitchFamily="18" charset="0"/>
              </a:rPr>
              <a:t> is induced by mutual induction. This E</a:t>
            </a:r>
            <a:r>
              <a:rPr lang="en-US" sz="2000" b="0" i="0" baseline="-25000" dirty="0">
                <a:solidFill>
                  <a:srgbClr val="666666"/>
                </a:solidFill>
                <a:effectLst/>
                <a:latin typeface="Times New Roman" panose="02020603050405020304" pitchFamily="18" charset="0"/>
                <a:cs typeface="Times New Roman" panose="02020603050405020304" pitchFamily="18" charset="0"/>
              </a:rPr>
              <a:t>2</a:t>
            </a:r>
            <a:r>
              <a:rPr lang="en-US" sz="2000" b="0" i="0" dirty="0">
                <a:solidFill>
                  <a:srgbClr val="666666"/>
                </a:solidFill>
                <a:effectLst/>
                <a:latin typeface="Times New Roman" panose="02020603050405020304" pitchFamily="18" charset="0"/>
                <a:cs typeface="Times New Roman" panose="02020603050405020304" pitchFamily="18" charset="0"/>
              </a:rPr>
              <a:t> is in phase with E</a:t>
            </a:r>
            <a:r>
              <a:rPr lang="en-US" sz="2000" b="0" i="0" baseline="-25000" dirty="0">
                <a:solidFill>
                  <a:srgbClr val="666666"/>
                </a:solidFill>
                <a:effectLst/>
                <a:latin typeface="Times New Roman" panose="02020603050405020304" pitchFamily="18" charset="0"/>
                <a:cs typeface="Times New Roman" panose="02020603050405020304" pitchFamily="18" charset="0"/>
              </a:rPr>
              <a:t>1</a:t>
            </a:r>
            <a:r>
              <a:rPr lang="en-US" sz="2000" b="0" i="0" dirty="0">
                <a:solidFill>
                  <a:srgbClr val="666666"/>
                </a:solidFill>
                <a:effectLst/>
                <a:latin typeface="Times New Roman" panose="02020603050405020304" pitchFamily="18" charset="0"/>
                <a:cs typeface="Times New Roman" panose="02020603050405020304" pitchFamily="18" charset="0"/>
              </a:rPr>
              <a:t>. If the circuit is closed at secondary winding, then secondary current I</a:t>
            </a:r>
            <a:r>
              <a:rPr lang="en-US" sz="2000" b="0" i="0" baseline="-25000" dirty="0">
                <a:solidFill>
                  <a:srgbClr val="666666"/>
                </a:solidFill>
                <a:effectLst/>
                <a:latin typeface="Times New Roman" panose="02020603050405020304" pitchFamily="18" charset="0"/>
                <a:cs typeface="Times New Roman" panose="02020603050405020304" pitchFamily="18" charset="0"/>
              </a:rPr>
              <a:t>2</a:t>
            </a:r>
            <a:r>
              <a:rPr lang="en-US" sz="2000" b="0" i="0" dirty="0">
                <a:solidFill>
                  <a:srgbClr val="666666"/>
                </a:solidFill>
                <a:effectLst/>
                <a:latin typeface="Times New Roman" panose="02020603050405020304" pitchFamily="18" charset="0"/>
                <a:cs typeface="Times New Roman" panose="02020603050405020304" pitchFamily="18" charset="0"/>
              </a:rPr>
              <a:t> is produced.</a:t>
            </a:r>
            <a:br>
              <a:rPr lang="en-US" sz="2000" dirty="0">
                <a:latin typeface="Times New Roman" panose="02020603050405020304" pitchFamily="18" charset="0"/>
                <a:cs typeface="Times New Roman" panose="02020603050405020304" pitchFamily="18" charset="0"/>
              </a:rPr>
            </a:br>
            <a:endParaRPr lang="en-US" sz="2000" b="0" i="0" dirty="0">
              <a:solidFill>
                <a:srgbClr val="666666"/>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FD0F3CB-BD71-C735-C023-13020E618876}"/>
              </a:ext>
            </a:extLst>
          </p:cNvPr>
          <p:cNvPicPr>
            <a:picLocks noChangeAspect="1"/>
          </p:cNvPicPr>
          <p:nvPr/>
        </p:nvPicPr>
        <p:blipFill>
          <a:blip r:embed="rId2"/>
          <a:stretch>
            <a:fillRect/>
          </a:stretch>
        </p:blipFill>
        <p:spPr>
          <a:xfrm>
            <a:off x="4854364" y="5676510"/>
            <a:ext cx="1539373" cy="480102"/>
          </a:xfrm>
          <a:prstGeom prst="rect">
            <a:avLst/>
          </a:prstGeom>
        </p:spPr>
      </p:pic>
    </p:spTree>
    <p:extLst>
      <p:ext uri="{BB962C8B-B14F-4D97-AF65-F5344CB8AC3E}">
        <p14:creationId xmlns:p14="http://schemas.microsoft.com/office/powerpoint/2010/main" val="15507367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03499-3FA8-14AE-D4DD-E88526ED543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29B43E4-B766-91B2-13E0-13D56C786B47}"/>
              </a:ext>
            </a:extLst>
          </p:cNvPr>
          <p:cNvPicPr>
            <a:picLocks noGrp="1" noChangeAspect="1"/>
          </p:cNvPicPr>
          <p:nvPr>
            <p:ph idx="1"/>
          </p:nvPr>
        </p:nvPicPr>
        <p:blipFill>
          <a:blip r:embed="rId2"/>
          <a:stretch>
            <a:fillRect/>
          </a:stretch>
        </p:blipFill>
        <p:spPr>
          <a:xfrm>
            <a:off x="4114628" y="2231923"/>
            <a:ext cx="3898189" cy="3598329"/>
          </a:xfrm>
        </p:spPr>
      </p:pic>
    </p:spTree>
    <p:extLst>
      <p:ext uri="{BB962C8B-B14F-4D97-AF65-F5344CB8AC3E}">
        <p14:creationId xmlns:p14="http://schemas.microsoft.com/office/powerpoint/2010/main" val="5539730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6903CF-CC1A-49DD-5B4D-F315B21EC1EE}"/>
              </a:ext>
            </a:extLst>
          </p:cNvPr>
          <p:cNvSpPr>
            <a:spLocks noGrp="1"/>
          </p:cNvSpPr>
          <p:nvPr>
            <p:ph idx="1"/>
          </p:nvPr>
        </p:nvSpPr>
        <p:spPr>
          <a:xfrm>
            <a:off x="651386" y="311457"/>
            <a:ext cx="11098161" cy="6354814"/>
          </a:xfrm>
        </p:spPr>
        <p:txBody>
          <a:bodyPr>
            <a:normAutofit/>
          </a:bodyPr>
          <a:lstStyle/>
          <a:p>
            <a:pPr algn="l"/>
            <a:r>
              <a:rPr lang="en-US" sz="2000" b="0" i="0" dirty="0">
                <a:solidFill>
                  <a:srgbClr val="3D5AFE"/>
                </a:solidFill>
                <a:effectLst/>
                <a:latin typeface="Times New Roman" panose="02020603050405020304" pitchFamily="18" charset="0"/>
                <a:cs typeface="Times New Roman" panose="02020603050405020304" pitchFamily="18" charset="0"/>
              </a:rPr>
              <a:t>Practical Transformer</a:t>
            </a:r>
          </a:p>
          <a:p>
            <a:pPr algn="l"/>
            <a:r>
              <a:rPr lang="en-US" sz="2000" b="0" i="0" dirty="0">
                <a:solidFill>
                  <a:srgbClr val="666666"/>
                </a:solidFill>
                <a:effectLst/>
                <a:latin typeface="Times New Roman" panose="02020603050405020304" pitchFamily="18" charset="0"/>
                <a:cs typeface="Times New Roman" panose="02020603050405020304" pitchFamily="18" charset="0"/>
              </a:rPr>
              <a:t>In practical transformer, we have all sorts of losses that were 0 in ideal transformer like winding </a:t>
            </a:r>
            <a:r>
              <a:rPr lang="en-US" sz="2000" b="0" i="0" dirty="0" err="1">
                <a:solidFill>
                  <a:srgbClr val="666666"/>
                </a:solidFill>
                <a:effectLst/>
                <a:latin typeface="Times New Roman" panose="02020603050405020304" pitchFamily="18" charset="0"/>
                <a:cs typeface="Times New Roman" panose="02020603050405020304" pitchFamily="18" charset="0"/>
              </a:rPr>
              <a:t>reistance</a:t>
            </a:r>
            <a:r>
              <a:rPr lang="en-US" sz="2000" b="0" i="0" dirty="0">
                <a:solidFill>
                  <a:srgbClr val="666666"/>
                </a:solidFill>
                <a:effectLst/>
                <a:latin typeface="Times New Roman" panose="02020603050405020304" pitchFamily="18" charset="0"/>
                <a:cs typeface="Times New Roman" panose="02020603050405020304" pitchFamily="18" charset="0"/>
              </a:rPr>
              <a:t>, leakage flux, and iron losses, all are there.</a:t>
            </a:r>
            <a:br>
              <a:rPr lang="en-US" sz="2000" dirty="0">
                <a:latin typeface="Times New Roman" panose="02020603050405020304" pitchFamily="18" charset="0"/>
                <a:cs typeface="Times New Roman" panose="02020603050405020304" pitchFamily="18" charset="0"/>
              </a:rPr>
            </a:br>
            <a:r>
              <a:rPr lang="en-US" sz="2000" b="0" i="0" dirty="0">
                <a:solidFill>
                  <a:srgbClr val="666666"/>
                </a:solidFill>
                <a:effectLst/>
                <a:latin typeface="Times New Roman" panose="02020603050405020304" pitchFamily="18" charset="0"/>
                <a:cs typeface="Times New Roman" panose="02020603050405020304" pitchFamily="18" charset="0"/>
              </a:rPr>
              <a:t>Here we are </a:t>
            </a:r>
            <a:r>
              <a:rPr lang="en-US" sz="2000" b="0" i="0" dirty="0" err="1">
                <a:solidFill>
                  <a:srgbClr val="666666"/>
                </a:solidFill>
                <a:effectLst/>
                <a:latin typeface="Times New Roman" panose="02020603050405020304" pitchFamily="18" charset="0"/>
                <a:cs typeface="Times New Roman" panose="02020603050405020304" pitchFamily="18" charset="0"/>
              </a:rPr>
              <a:t>gonna</a:t>
            </a:r>
            <a:r>
              <a:rPr lang="en-US" sz="2000" b="0" i="0" dirty="0">
                <a:solidFill>
                  <a:srgbClr val="666666"/>
                </a:solidFill>
                <a:effectLst/>
                <a:latin typeface="Times New Roman" panose="02020603050405020304" pitchFamily="18" charset="0"/>
                <a:cs typeface="Times New Roman" panose="02020603050405020304" pitchFamily="18" charset="0"/>
              </a:rPr>
              <a:t> study two cases:</a:t>
            </a:r>
          </a:p>
          <a:p>
            <a:pPr algn="l"/>
            <a:r>
              <a:rPr lang="en-US" sz="2000" b="0" i="0" dirty="0">
                <a:solidFill>
                  <a:srgbClr val="666666"/>
                </a:solidFill>
                <a:effectLst/>
                <a:latin typeface="Times New Roman" panose="02020603050405020304" pitchFamily="18" charset="0"/>
                <a:cs typeface="Times New Roman" panose="02020603050405020304" pitchFamily="18" charset="0"/>
              </a:rPr>
              <a:t>(a) No load</a:t>
            </a:r>
            <a:br>
              <a:rPr lang="en-US" sz="2000" b="0" i="0" dirty="0">
                <a:solidFill>
                  <a:srgbClr val="666666"/>
                </a:solidFill>
                <a:effectLst/>
                <a:latin typeface="Times New Roman" panose="02020603050405020304" pitchFamily="18" charset="0"/>
                <a:cs typeface="Times New Roman" panose="02020603050405020304" pitchFamily="18" charset="0"/>
              </a:rPr>
            </a:br>
            <a:r>
              <a:rPr lang="en-US" sz="2000" b="0" i="0" dirty="0">
                <a:solidFill>
                  <a:srgbClr val="666666"/>
                </a:solidFill>
                <a:effectLst/>
                <a:latin typeface="Times New Roman" panose="02020603050405020304" pitchFamily="18" charset="0"/>
                <a:cs typeface="Times New Roman" panose="02020603050405020304" pitchFamily="18" charset="0"/>
              </a:rPr>
              <a:t>(b) On load</a:t>
            </a:r>
            <a:br>
              <a:rPr lang="en-US" sz="2000" b="0" i="0" dirty="0">
                <a:solidFill>
                  <a:srgbClr val="666666"/>
                </a:solidFill>
                <a:effectLst/>
                <a:latin typeface="Times New Roman" panose="02020603050405020304" pitchFamily="18" charset="0"/>
                <a:cs typeface="Times New Roman" panose="02020603050405020304" pitchFamily="18" charset="0"/>
              </a:rPr>
            </a:br>
            <a:endParaRPr lang="en-US" sz="2000" b="0" i="0" dirty="0">
              <a:solidFill>
                <a:srgbClr val="666666"/>
              </a:solidFill>
              <a:effectLst/>
              <a:latin typeface="Times New Roman" panose="02020603050405020304" pitchFamily="18" charset="0"/>
              <a:cs typeface="Times New Roman" panose="02020603050405020304" pitchFamily="18" charset="0"/>
            </a:endParaRPr>
          </a:p>
          <a:p>
            <a:pPr algn="l"/>
            <a:r>
              <a:rPr lang="en-US" sz="2000" b="0" i="0" dirty="0">
                <a:solidFill>
                  <a:srgbClr val="283593"/>
                </a:solidFill>
                <a:effectLst/>
                <a:latin typeface="Times New Roman" panose="02020603050405020304" pitchFamily="18" charset="0"/>
                <a:cs typeface="Times New Roman" panose="02020603050405020304" pitchFamily="18" charset="0"/>
              </a:rPr>
              <a:t>Practical Transformer on No Load</a:t>
            </a:r>
          </a:p>
          <a:p>
            <a:pPr algn="l"/>
            <a:r>
              <a:rPr lang="en-US" sz="2000" b="0" i="0" dirty="0">
                <a:solidFill>
                  <a:srgbClr val="666666"/>
                </a:solidFill>
                <a:effectLst/>
                <a:latin typeface="Times New Roman" panose="02020603050405020304" pitchFamily="18" charset="0"/>
                <a:cs typeface="Times New Roman" panose="02020603050405020304" pitchFamily="18" charset="0"/>
              </a:rPr>
              <a:t>In no load transformer, the circuit on the secondary side is open.</a:t>
            </a:r>
          </a:p>
          <a:p>
            <a:pPr algn="l"/>
            <a:endParaRPr lang="en-US" sz="2000" b="0" i="0" dirty="0">
              <a:solidFill>
                <a:srgbClr val="666666"/>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3A9E90B8-46FE-46C0-FE80-BC064F0FEF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1577" y="3429000"/>
            <a:ext cx="4672319" cy="2977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6795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80F282-D12C-F2C1-F5B3-3880157EA65A}"/>
              </a:ext>
            </a:extLst>
          </p:cNvPr>
          <p:cNvSpPr>
            <a:spLocks noGrp="1"/>
          </p:cNvSpPr>
          <p:nvPr>
            <p:ph idx="1"/>
          </p:nvPr>
        </p:nvSpPr>
        <p:spPr>
          <a:xfrm>
            <a:off x="543232" y="439123"/>
            <a:ext cx="10515600" cy="6060000"/>
          </a:xfrm>
        </p:spPr>
        <p:txBody>
          <a:bodyPr>
            <a:normAutofit/>
          </a:bodyPr>
          <a:lstStyle/>
          <a:p>
            <a:pPr algn="l"/>
            <a:r>
              <a:rPr lang="en-US" sz="2000" b="0" i="0" dirty="0">
                <a:solidFill>
                  <a:srgbClr val="666666"/>
                </a:solidFill>
                <a:effectLst/>
                <a:latin typeface="Times New Roman" panose="02020603050405020304" pitchFamily="18" charset="0"/>
                <a:cs typeface="Times New Roman" panose="02020603050405020304" pitchFamily="18" charset="0"/>
              </a:rPr>
              <a:t>V</a:t>
            </a:r>
            <a:r>
              <a:rPr lang="en-US" sz="2000" b="0" i="0" baseline="-25000" dirty="0">
                <a:solidFill>
                  <a:srgbClr val="666666"/>
                </a:solidFill>
                <a:effectLst/>
                <a:latin typeface="Times New Roman" panose="02020603050405020304" pitchFamily="18" charset="0"/>
                <a:cs typeface="Times New Roman" panose="02020603050405020304" pitchFamily="18" charset="0"/>
              </a:rPr>
              <a:t>1</a:t>
            </a:r>
            <a:r>
              <a:rPr lang="en-US" sz="2000" b="0" i="0" dirty="0">
                <a:solidFill>
                  <a:srgbClr val="666666"/>
                </a:solidFill>
                <a:effectLst/>
                <a:latin typeface="Times New Roman" panose="02020603050405020304" pitchFamily="18" charset="0"/>
                <a:cs typeface="Times New Roman" panose="02020603050405020304" pitchFamily="18" charset="0"/>
              </a:rPr>
              <a:t> is the primary voltage and I</a:t>
            </a:r>
            <a:r>
              <a:rPr lang="en-US" sz="2000" b="0" i="0" baseline="-25000" dirty="0">
                <a:solidFill>
                  <a:srgbClr val="666666"/>
                </a:solidFill>
                <a:effectLst/>
                <a:latin typeface="Times New Roman" panose="02020603050405020304" pitchFamily="18" charset="0"/>
                <a:cs typeface="Times New Roman" panose="02020603050405020304" pitchFamily="18" charset="0"/>
              </a:rPr>
              <a:t>1</a:t>
            </a:r>
            <a:r>
              <a:rPr lang="en-US" sz="2000" b="0" i="0" dirty="0">
                <a:solidFill>
                  <a:srgbClr val="666666"/>
                </a:solidFill>
                <a:effectLst/>
                <a:latin typeface="Times New Roman" panose="02020603050405020304" pitchFamily="18" charset="0"/>
                <a:cs typeface="Times New Roman" panose="02020603050405020304" pitchFamily="18" charset="0"/>
              </a:rPr>
              <a:t> is the primary current.</a:t>
            </a:r>
          </a:p>
          <a:p>
            <a:pPr marL="0" indent="0" algn="l">
              <a:buNone/>
            </a:pPr>
            <a:r>
              <a:rPr lang="en-US" sz="2000" b="0" i="0" dirty="0">
                <a:solidFill>
                  <a:srgbClr val="666666"/>
                </a:solidFill>
                <a:effectLst/>
                <a:latin typeface="Times New Roman" panose="02020603050405020304" pitchFamily="18" charset="0"/>
                <a:cs typeface="Times New Roman" panose="02020603050405020304" pitchFamily="18" charset="0"/>
              </a:rPr>
              <a:t> Now I</a:t>
            </a:r>
            <a:r>
              <a:rPr lang="en-US" sz="2000" b="0" i="0" baseline="-25000" dirty="0">
                <a:solidFill>
                  <a:srgbClr val="666666"/>
                </a:solidFill>
                <a:effectLst/>
                <a:latin typeface="Times New Roman" panose="02020603050405020304" pitchFamily="18" charset="0"/>
                <a:cs typeface="Times New Roman" panose="02020603050405020304" pitchFamily="18" charset="0"/>
              </a:rPr>
              <a:t>1</a:t>
            </a:r>
            <a:r>
              <a:rPr lang="en-US" sz="2000" b="0" i="0" dirty="0">
                <a:solidFill>
                  <a:srgbClr val="666666"/>
                </a:solidFill>
                <a:effectLst/>
                <a:latin typeface="Times New Roman" panose="02020603050405020304" pitchFamily="18" charset="0"/>
                <a:cs typeface="Times New Roman" panose="02020603050405020304" pitchFamily="18" charset="0"/>
              </a:rPr>
              <a:t> has two components:</a:t>
            </a:r>
            <a:br>
              <a:rPr lang="en-US" sz="2000" dirty="0">
                <a:latin typeface="Times New Roman" panose="02020603050405020304" pitchFamily="18" charset="0"/>
                <a:cs typeface="Times New Roman" panose="02020603050405020304" pitchFamily="18" charset="0"/>
              </a:rPr>
            </a:br>
            <a:r>
              <a:rPr lang="en-US" sz="2000" b="0" i="0" dirty="0">
                <a:solidFill>
                  <a:srgbClr val="666666"/>
                </a:solidFill>
                <a:effectLst/>
                <a:latin typeface="Times New Roman" panose="02020603050405020304" pitchFamily="18" charset="0"/>
                <a:cs typeface="Times New Roman" panose="02020603050405020304" pitchFamily="18" charset="0"/>
              </a:rPr>
              <a:t>a) One component is responsible for generation of magnetic flux. This is called Magnetizing component of I</a:t>
            </a:r>
            <a:r>
              <a:rPr lang="en-US" sz="2000" b="0" i="0" baseline="-25000" dirty="0">
                <a:solidFill>
                  <a:srgbClr val="666666"/>
                </a:solidFill>
                <a:effectLst/>
                <a:latin typeface="Times New Roman" panose="02020603050405020304" pitchFamily="18" charset="0"/>
                <a:cs typeface="Times New Roman" panose="02020603050405020304" pitchFamily="18" charset="0"/>
              </a:rPr>
              <a:t>1</a:t>
            </a:r>
            <a:r>
              <a:rPr lang="en-US" sz="2000" b="0" i="0" dirty="0">
                <a:solidFill>
                  <a:srgbClr val="666666"/>
                </a:solidFill>
                <a:effectLst/>
                <a:latin typeface="Times New Roman" panose="02020603050405020304" pitchFamily="18" charset="0"/>
                <a:cs typeface="Times New Roman" panose="02020603050405020304" pitchFamily="18" charset="0"/>
              </a:rPr>
              <a:t> and is denoted by </a:t>
            </a:r>
            <a:r>
              <a:rPr lang="en-US" sz="2000" b="0" i="0" dirty="0" err="1">
                <a:solidFill>
                  <a:srgbClr val="666666"/>
                </a:solidFill>
                <a:effectLst/>
                <a:latin typeface="Times New Roman" panose="02020603050405020304" pitchFamily="18" charset="0"/>
                <a:cs typeface="Times New Roman" panose="02020603050405020304" pitchFamily="18" charset="0"/>
              </a:rPr>
              <a:t>I</a:t>
            </a:r>
            <a:r>
              <a:rPr lang="en-US" sz="2000" b="0" i="0" baseline="-25000" dirty="0" err="1">
                <a:solidFill>
                  <a:srgbClr val="666666"/>
                </a:solidFill>
                <a:effectLst/>
                <a:latin typeface="Times New Roman" panose="02020603050405020304" pitchFamily="18" charset="0"/>
                <a:cs typeface="Times New Roman" panose="02020603050405020304" pitchFamily="18" charset="0"/>
              </a:rPr>
              <a:t>μ</a:t>
            </a:r>
            <a:endParaRPr lang="en-US" sz="2000" b="0" i="0" baseline="-25000" dirty="0">
              <a:solidFill>
                <a:srgbClr val="666666"/>
              </a:solidFill>
              <a:effectLst/>
              <a:latin typeface="Times New Roman" panose="02020603050405020304" pitchFamily="18" charset="0"/>
              <a:cs typeface="Times New Roman" panose="02020603050405020304" pitchFamily="18" charset="0"/>
            </a:endParaRPr>
          </a:p>
          <a:p>
            <a:pPr marL="0" indent="0" algn="l">
              <a:buNone/>
            </a:pPr>
            <a:br>
              <a:rPr lang="en-US" sz="2000" dirty="0">
                <a:latin typeface="Times New Roman" panose="02020603050405020304" pitchFamily="18" charset="0"/>
                <a:cs typeface="Times New Roman" panose="02020603050405020304" pitchFamily="18" charset="0"/>
              </a:rPr>
            </a:br>
            <a:r>
              <a:rPr lang="en-US" sz="2000" b="0" i="0" dirty="0">
                <a:solidFill>
                  <a:srgbClr val="666666"/>
                </a:solidFill>
                <a:effectLst/>
                <a:latin typeface="Times New Roman" panose="02020603050405020304" pitchFamily="18" charset="0"/>
                <a:cs typeface="Times New Roman" panose="02020603050405020304" pitchFamily="18" charset="0"/>
              </a:rPr>
              <a:t>b) Second component which is responsible for magnetic losses (</a:t>
            </a:r>
            <a:r>
              <a:rPr lang="en-US" sz="2000" b="0" i="0" dirty="0" err="1">
                <a:solidFill>
                  <a:srgbClr val="666666"/>
                </a:solidFill>
                <a:effectLst/>
                <a:latin typeface="Times New Roman" panose="02020603050405020304" pitchFamily="18" charset="0"/>
                <a:cs typeface="Times New Roman" panose="02020603050405020304" pitchFamily="18" charset="0"/>
              </a:rPr>
              <a:t>Hysterisis</a:t>
            </a:r>
            <a:r>
              <a:rPr lang="en-US" sz="2000" b="0" i="0" dirty="0">
                <a:solidFill>
                  <a:srgbClr val="666666"/>
                </a:solidFill>
                <a:effectLst/>
                <a:latin typeface="Times New Roman" panose="02020603050405020304" pitchFamily="18" charset="0"/>
                <a:cs typeface="Times New Roman" panose="02020603050405020304" pitchFamily="18" charset="0"/>
              </a:rPr>
              <a:t> and Eddy current losses) and primary winding losses. This is called Core loss component of </a:t>
            </a:r>
            <a:r>
              <a:rPr lang="en-US" sz="2000" b="0" i="0" dirty="0" err="1">
                <a:solidFill>
                  <a:srgbClr val="666666"/>
                </a:solidFill>
                <a:effectLst/>
                <a:latin typeface="Times New Roman" panose="02020603050405020304" pitchFamily="18" charset="0"/>
                <a:cs typeface="Times New Roman" panose="02020603050405020304" pitchFamily="18" charset="0"/>
              </a:rPr>
              <a:t>I</a:t>
            </a:r>
            <a:r>
              <a:rPr lang="en-US" sz="2000" b="0" i="0" baseline="-25000" dirty="0" err="1">
                <a:solidFill>
                  <a:srgbClr val="666666"/>
                </a:solidFill>
                <a:effectLst/>
                <a:latin typeface="Times New Roman" panose="02020603050405020304" pitchFamily="18" charset="0"/>
                <a:cs typeface="Times New Roman" panose="02020603050405020304" pitchFamily="18" charset="0"/>
              </a:rPr>
              <a:t>c</a:t>
            </a:r>
            <a:r>
              <a:rPr lang="en-US" sz="2000" b="0" i="0" dirty="0">
                <a:solidFill>
                  <a:srgbClr val="666666"/>
                </a:solidFill>
                <a:effectLst/>
                <a:latin typeface="Times New Roman" panose="02020603050405020304" pitchFamily="18" charset="0"/>
                <a:cs typeface="Times New Roman" panose="02020603050405020304" pitchFamily="18" charset="0"/>
              </a:rPr>
              <a:t> . </a:t>
            </a:r>
          </a:p>
          <a:p>
            <a:pPr marL="0" indent="0" algn="l">
              <a:buNone/>
            </a:pPr>
            <a:endParaRPr lang="en-US" sz="2000" b="0" i="0" dirty="0">
              <a:solidFill>
                <a:srgbClr val="666666"/>
              </a:solidFill>
              <a:effectLst/>
              <a:latin typeface="Times New Roman" panose="02020603050405020304" pitchFamily="18" charset="0"/>
              <a:cs typeface="Times New Roman" panose="02020603050405020304" pitchFamily="18" charset="0"/>
            </a:endParaRPr>
          </a:p>
          <a:p>
            <a:pPr algn="l"/>
            <a:r>
              <a:rPr lang="en-US" sz="2000" b="0" i="0" dirty="0">
                <a:solidFill>
                  <a:srgbClr val="666666"/>
                </a:solidFill>
                <a:effectLst/>
                <a:latin typeface="Times New Roman" panose="02020603050405020304" pitchFamily="18" charset="0"/>
                <a:cs typeface="Times New Roman" panose="02020603050405020304" pitchFamily="18" charset="0"/>
              </a:rPr>
              <a:t>So its equivalent circuit diagram is:</a:t>
            </a:r>
          </a:p>
          <a:p>
            <a:pPr marL="0" indent="0">
              <a:buNone/>
            </a:pP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3DE42634-412A-C35F-124B-48F2D7E1D5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0860" y="3636963"/>
            <a:ext cx="7353300" cy="276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79682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BFFC93-C0D7-142A-E13C-5E1E615FB9B5}"/>
              </a:ext>
            </a:extLst>
          </p:cNvPr>
          <p:cNvSpPr>
            <a:spLocks noGrp="1"/>
          </p:cNvSpPr>
          <p:nvPr>
            <p:ph idx="1"/>
          </p:nvPr>
        </p:nvSpPr>
        <p:spPr>
          <a:xfrm>
            <a:off x="838200" y="871896"/>
            <a:ext cx="10515600" cy="4351338"/>
          </a:xfrm>
        </p:spPr>
        <p:txBody>
          <a:bodyPr>
            <a:normAutofit fontScale="70000" lnSpcReduction="20000"/>
          </a:bodyPr>
          <a:lstStyle/>
          <a:p>
            <a:pPr algn="l"/>
            <a:r>
              <a:rPr lang="en-US" b="0" i="0" dirty="0">
                <a:solidFill>
                  <a:srgbClr val="666666"/>
                </a:solidFill>
                <a:effectLst/>
                <a:latin typeface="Times New Roman" panose="02020603050405020304" pitchFamily="18" charset="0"/>
                <a:cs typeface="Times New Roman" panose="02020603050405020304" pitchFamily="18" charset="0"/>
              </a:rPr>
              <a:t>where on primary side,</a:t>
            </a:r>
          </a:p>
          <a:p>
            <a:pPr algn="l">
              <a:buFont typeface="Arial" panose="020B0604020202020204" pitchFamily="34" charset="0"/>
              <a:buChar char="•"/>
            </a:pPr>
            <a:r>
              <a:rPr lang="en-US" b="0" i="0" dirty="0">
                <a:solidFill>
                  <a:srgbClr val="666666"/>
                </a:solidFill>
                <a:effectLst/>
                <a:latin typeface="Times New Roman" panose="02020603050405020304" pitchFamily="18" charset="0"/>
                <a:cs typeface="Times New Roman" panose="02020603050405020304" pitchFamily="18" charset="0"/>
              </a:rPr>
              <a:t>V</a:t>
            </a:r>
            <a:r>
              <a:rPr lang="en-US" b="0" i="0" baseline="-25000" dirty="0">
                <a:solidFill>
                  <a:srgbClr val="666666"/>
                </a:solidFill>
                <a:effectLst/>
                <a:latin typeface="Times New Roman" panose="02020603050405020304" pitchFamily="18" charset="0"/>
                <a:cs typeface="Times New Roman" panose="02020603050405020304" pitchFamily="18" charset="0"/>
              </a:rPr>
              <a:t>1</a:t>
            </a:r>
            <a:r>
              <a:rPr lang="en-US" b="0" i="0" dirty="0">
                <a:solidFill>
                  <a:srgbClr val="666666"/>
                </a:solidFill>
                <a:effectLst/>
                <a:latin typeface="Times New Roman" panose="02020603050405020304" pitchFamily="18" charset="0"/>
                <a:cs typeface="Times New Roman" panose="02020603050405020304" pitchFamily="18" charset="0"/>
              </a:rPr>
              <a:t> is Primary Voltage</a:t>
            </a:r>
          </a:p>
          <a:p>
            <a:pPr algn="l">
              <a:buFont typeface="Arial" panose="020B0604020202020204" pitchFamily="34" charset="0"/>
              <a:buChar char="•"/>
            </a:pPr>
            <a:r>
              <a:rPr lang="en-US" b="0" i="0" dirty="0">
                <a:solidFill>
                  <a:srgbClr val="666666"/>
                </a:solidFill>
                <a:effectLst/>
                <a:latin typeface="Times New Roman" panose="02020603050405020304" pitchFamily="18" charset="0"/>
                <a:cs typeface="Times New Roman" panose="02020603050405020304" pitchFamily="18" charset="0"/>
              </a:rPr>
              <a:t>R</a:t>
            </a:r>
            <a:r>
              <a:rPr lang="en-US" b="0" i="0" baseline="-25000" dirty="0">
                <a:solidFill>
                  <a:srgbClr val="666666"/>
                </a:solidFill>
                <a:effectLst/>
                <a:latin typeface="Times New Roman" panose="02020603050405020304" pitchFamily="18" charset="0"/>
                <a:cs typeface="Times New Roman" panose="02020603050405020304" pitchFamily="18" charset="0"/>
              </a:rPr>
              <a:t>1</a:t>
            </a:r>
            <a:r>
              <a:rPr lang="en-US" b="0" i="0" dirty="0">
                <a:solidFill>
                  <a:srgbClr val="666666"/>
                </a:solidFill>
                <a:effectLst/>
                <a:latin typeface="Times New Roman" panose="02020603050405020304" pitchFamily="18" charset="0"/>
                <a:cs typeface="Times New Roman" panose="02020603050405020304" pitchFamily="18" charset="0"/>
              </a:rPr>
              <a:t> is Primary Winding Resistance</a:t>
            </a:r>
          </a:p>
          <a:p>
            <a:pPr algn="l">
              <a:buFont typeface="Arial" panose="020B0604020202020204" pitchFamily="34" charset="0"/>
              <a:buChar char="•"/>
            </a:pPr>
            <a:r>
              <a:rPr lang="en-US" b="0" i="0" dirty="0">
                <a:solidFill>
                  <a:srgbClr val="666666"/>
                </a:solidFill>
                <a:effectLst/>
                <a:latin typeface="Times New Roman" panose="02020603050405020304" pitchFamily="18" charset="0"/>
                <a:cs typeface="Times New Roman" panose="02020603050405020304" pitchFamily="18" charset="0"/>
              </a:rPr>
              <a:t>X</a:t>
            </a:r>
            <a:r>
              <a:rPr lang="en-US" b="0" i="0" baseline="-25000" dirty="0">
                <a:solidFill>
                  <a:srgbClr val="666666"/>
                </a:solidFill>
                <a:effectLst/>
                <a:latin typeface="Times New Roman" panose="02020603050405020304" pitchFamily="18" charset="0"/>
                <a:cs typeface="Times New Roman" panose="02020603050405020304" pitchFamily="18" charset="0"/>
              </a:rPr>
              <a:t>1</a:t>
            </a:r>
            <a:r>
              <a:rPr lang="en-US" b="0" i="0" dirty="0">
                <a:solidFill>
                  <a:srgbClr val="666666"/>
                </a:solidFill>
                <a:effectLst/>
                <a:latin typeface="Times New Roman" panose="02020603050405020304" pitchFamily="18" charset="0"/>
                <a:cs typeface="Times New Roman" panose="02020603050405020304" pitchFamily="18" charset="0"/>
              </a:rPr>
              <a:t> is Primary Leakage Reactance</a:t>
            </a:r>
          </a:p>
          <a:p>
            <a:pPr algn="l">
              <a:buFont typeface="Arial" panose="020B0604020202020204" pitchFamily="34" charset="0"/>
              <a:buChar char="•"/>
            </a:pPr>
            <a:r>
              <a:rPr lang="en-US" b="0" i="0" dirty="0">
                <a:solidFill>
                  <a:srgbClr val="666666"/>
                </a:solidFill>
                <a:effectLst/>
                <a:latin typeface="Times New Roman" panose="02020603050405020304" pitchFamily="18" charset="0"/>
                <a:cs typeface="Times New Roman" panose="02020603050405020304" pitchFamily="18" charset="0"/>
              </a:rPr>
              <a:t>I</a:t>
            </a:r>
            <a:r>
              <a:rPr lang="en-US" b="0" i="0" baseline="-25000" dirty="0">
                <a:solidFill>
                  <a:srgbClr val="666666"/>
                </a:solidFill>
                <a:effectLst/>
                <a:latin typeface="Times New Roman" panose="02020603050405020304" pitchFamily="18" charset="0"/>
                <a:cs typeface="Times New Roman" panose="02020603050405020304" pitchFamily="18" charset="0"/>
              </a:rPr>
              <a:t>0</a:t>
            </a:r>
            <a:r>
              <a:rPr lang="en-US" b="0" i="0" dirty="0">
                <a:solidFill>
                  <a:srgbClr val="666666"/>
                </a:solidFill>
                <a:effectLst/>
                <a:latin typeface="Times New Roman" panose="02020603050405020304" pitchFamily="18" charset="0"/>
                <a:cs typeface="Times New Roman" panose="02020603050405020304" pitchFamily="18" charset="0"/>
              </a:rPr>
              <a:t> is No Load Primary Current</a:t>
            </a:r>
          </a:p>
          <a:p>
            <a:pPr algn="l">
              <a:buFont typeface="Arial" panose="020B0604020202020204" pitchFamily="34" charset="0"/>
              <a:buChar char="•"/>
            </a:pPr>
            <a:r>
              <a:rPr lang="en-US" b="0" i="0" dirty="0" err="1">
                <a:solidFill>
                  <a:srgbClr val="666666"/>
                </a:solidFill>
                <a:effectLst/>
                <a:latin typeface="Times New Roman" panose="02020603050405020304" pitchFamily="18" charset="0"/>
                <a:cs typeface="Times New Roman" panose="02020603050405020304" pitchFamily="18" charset="0"/>
              </a:rPr>
              <a:t>I</a:t>
            </a:r>
            <a:r>
              <a:rPr lang="en-US" b="0" i="0" baseline="-25000" dirty="0" err="1">
                <a:solidFill>
                  <a:srgbClr val="666666"/>
                </a:solidFill>
                <a:effectLst/>
                <a:latin typeface="Times New Roman" panose="02020603050405020304" pitchFamily="18" charset="0"/>
                <a:cs typeface="Times New Roman" panose="02020603050405020304" pitchFamily="18" charset="0"/>
              </a:rPr>
              <a:t>c</a:t>
            </a:r>
            <a:r>
              <a:rPr lang="en-US" b="0" i="0" dirty="0">
                <a:solidFill>
                  <a:srgbClr val="666666"/>
                </a:solidFill>
                <a:effectLst/>
                <a:latin typeface="Times New Roman" panose="02020603050405020304" pitchFamily="18" charset="0"/>
                <a:cs typeface="Times New Roman" panose="02020603050405020304" pitchFamily="18" charset="0"/>
              </a:rPr>
              <a:t> is Core Loss component of I</a:t>
            </a:r>
            <a:r>
              <a:rPr lang="en-US" b="0" i="0" baseline="-25000" dirty="0">
                <a:solidFill>
                  <a:srgbClr val="666666"/>
                </a:solidFill>
                <a:effectLst/>
                <a:latin typeface="Times New Roman" panose="02020603050405020304" pitchFamily="18" charset="0"/>
                <a:cs typeface="Times New Roman" panose="02020603050405020304" pitchFamily="18" charset="0"/>
              </a:rPr>
              <a:t>1    </a:t>
            </a:r>
            <a:r>
              <a:rPr lang="en-US" b="0" i="0" baseline="-25000" dirty="0" err="1">
                <a:solidFill>
                  <a:srgbClr val="666666"/>
                </a:solidFill>
                <a:effectLst/>
                <a:latin typeface="Times New Roman" panose="02020603050405020304" pitchFamily="18" charset="0"/>
                <a:cs typeface="Times New Roman" panose="02020603050405020304" pitchFamily="18" charset="0"/>
              </a:rPr>
              <a:t>inphase</a:t>
            </a:r>
            <a:r>
              <a:rPr lang="en-US" b="0" i="0" baseline="-25000" dirty="0">
                <a:solidFill>
                  <a:srgbClr val="666666"/>
                </a:solidFill>
                <a:effectLst/>
                <a:latin typeface="Times New Roman" panose="02020603050405020304" pitchFamily="18" charset="0"/>
                <a:cs typeface="Times New Roman" panose="02020603050405020304" pitchFamily="18" charset="0"/>
              </a:rPr>
              <a:t> with the supply voltage</a:t>
            </a:r>
            <a:endParaRPr lang="en-US" b="0" i="0" dirty="0">
              <a:solidFill>
                <a:srgbClr val="666666"/>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err="1">
                <a:solidFill>
                  <a:srgbClr val="666666"/>
                </a:solidFill>
                <a:effectLst/>
                <a:latin typeface="Times New Roman" panose="02020603050405020304" pitchFamily="18" charset="0"/>
                <a:cs typeface="Times New Roman" panose="02020603050405020304" pitchFamily="18" charset="0"/>
              </a:rPr>
              <a:t>I</a:t>
            </a:r>
            <a:r>
              <a:rPr lang="en-US" b="0" i="0" baseline="-25000" dirty="0" err="1">
                <a:solidFill>
                  <a:srgbClr val="666666"/>
                </a:solidFill>
                <a:effectLst/>
                <a:latin typeface="Times New Roman" panose="02020603050405020304" pitchFamily="18" charset="0"/>
                <a:cs typeface="Times New Roman" panose="02020603050405020304" pitchFamily="18" charset="0"/>
              </a:rPr>
              <a:t>μ</a:t>
            </a:r>
            <a:r>
              <a:rPr lang="en-US" baseline="-25000" dirty="0">
                <a:solidFill>
                  <a:srgbClr val="666666"/>
                </a:solidFill>
                <a:latin typeface="Times New Roman" panose="02020603050405020304" pitchFamily="18" charset="0"/>
                <a:cs typeface="Times New Roman" panose="02020603050405020304" pitchFamily="18" charset="0"/>
              </a:rPr>
              <a:t>/ </a:t>
            </a:r>
            <a:r>
              <a:rPr lang="en-US" sz="4600" baseline="-25000" dirty="0" err="1">
                <a:solidFill>
                  <a:srgbClr val="666666"/>
                </a:solidFill>
                <a:latin typeface="Times New Roman" panose="02020603050405020304" pitchFamily="18" charset="0"/>
                <a:cs typeface="Times New Roman" panose="02020603050405020304" pitchFamily="18" charset="0"/>
              </a:rPr>
              <a:t>Im</a:t>
            </a:r>
            <a:r>
              <a:rPr lang="en-US" b="0" i="0" dirty="0">
                <a:solidFill>
                  <a:srgbClr val="666666"/>
                </a:solidFill>
                <a:effectLst/>
                <a:latin typeface="Times New Roman" panose="02020603050405020304" pitchFamily="18" charset="0"/>
                <a:cs typeface="Times New Roman" panose="02020603050405020304" pitchFamily="18" charset="0"/>
              </a:rPr>
              <a:t> is Magnetizing Component of I</a:t>
            </a:r>
            <a:r>
              <a:rPr lang="en-US" b="0" i="0" baseline="-25000" dirty="0">
                <a:solidFill>
                  <a:srgbClr val="666666"/>
                </a:solidFill>
                <a:effectLst/>
                <a:latin typeface="Times New Roman" panose="02020603050405020304" pitchFamily="18" charset="0"/>
                <a:cs typeface="Times New Roman" panose="02020603050405020304" pitchFamily="18" charset="0"/>
              </a:rPr>
              <a:t>1    </a:t>
            </a:r>
            <a:r>
              <a:rPr lang="en-US" b="0" i="0" baseline="-25000" dirty="0" err="1">
                <a:solidFill>
                  <a:srgbClr val="666666"/>
                </a:solidFill>
                <a:effectLst/>
                <a:latin typeface="Times New Roman" panose="02020603050405020304" pitchFamily="18" charset="0"/>
                <a:cs typeface="Times New Roman" panose="02020603050405020304" pitchFamily="18" charset="0"/>
              </a:rPr>
              <a:t>inphase</a:t>
            </a:r>
            <a:r>
              <a:rPr lang="en-US" b="0" i="0" baseline="-25000" dirty="0">
                <a:solidFill>
                  <a:srgbClr val="666666"/>
                </a:solidFill>
                <a:effectLst/>
                <a:latin typeface="Times New Roman" panose="02020603050405020304" pitchFamily="18" charset="0"/>
                <a:cs typeface="Times New Roman" panose="02020603050405020304" pitchFamily="18" charset="0"/>
              </a:rPr>
              <a:t> with the flux</a:t>
            </a:r>
            <a:endParaRPr lang="en-US" b="0" i="0" dirty="0">
              <a:solidFill>
                <a:srgbClr val="666666"/>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err="1">
                <a:solidFill>
                  <a:srgbClr val="666666"/>
                </a:solidFill>
                <a:effectLst/>
                <a:latin typeface="Times New Roman" panose="02020603050405020304" pitchFamily="18" charset="0"/>
                <a:cs typeface="Times New Roman" panose="02020603050405020304" pitchFamily="18" charset="0"/>
              </a:rPr>
              <a:t>R</a:t>
            </a:r>
            <a:r>
              <a:rPr lang="en-US" b="0" i="0" baseline="-25000" dirty="0" err="1">
                <a:solidFill>
                  <a:srgbClr val="666666"/>
                </a:solidFill>
                <a:effectLst/>
                <a:latin typeface="Times New Roman" panose="02020603050405020304" pitchFamily="18" charset="0"/>
                <a:cs typeface="Times New Roman" panose="02020603050405020304" pitchFamily="18" charset="0"/>
              </a:rPr>
              <a:t>c</a:t>
            </a:r>
            <a:r>
              <a:rPr lang="en-US" b="0" i="0" dirty="0">
                <a:solidFill>
                  <a:srgbClr val="666666"/>
                </a:solidFill>
                <a:effectLst/>
                <a:latin typeface="Times New Roman" panose="02020603050405020304" pitchFamily="18" charset="0"/>
                <a:cs typeface="Times New Roman" panose="02020603050405020304" pitchFamily="18" charset="0"/>
              </a:rPr>
              <a:t> is Core loss resistance</a:t>
            </a:r>
          </a:p>
          <a:p>
            <a:pPr algn="l">
              <a:buFont typeface="Arial" panose="020B0604020202020204" pitchFamily="34" charset="0"/>
              <a:buChar char="•"/>
            </a:pPr>
            <a:r>
              <a:rPr lang="en-US" b="0" i="0" dirty="0" err="1">
                <a:solidFill>
                  <a:srgbClr val="666666"/>
                </a:solidFill>
                <a:effectLst/>
                <a:latin typeface="Times New Roman" panose="02020603050405020304" pitchFamily="18" charset="0"/>
                <a:cs typeface="Times New Roman" panose="02020603050405020304" pitchFamily="18" charset="0"/>
              </a:rPr>
              <a:t>X</a:t>
            </a:r>
            <a:r>
              <a:rPr lang="en-US" b="0" i="0" baseline="-25000" dirty="0" err="1">
                <a:solidFill>
                  <a:srgbClr val="666666"/>
                </a:solidFill>
                <a:effectLst/>
                <a:latin typeface="Times New Roman" panose="02020603050405020304" pitchFamily="18" charset="0"/>
                <a:cs typeface="Times New Roman" panose="02020603050405020304" pitchFamily="18" charset="0"/>
              </a:rPr>
              <a:t>m</a:t>
            </a:r>
            <a:r>
              <a:rPr lang="en-US" b="0" i="0" dirty="0">
                <a:solidFill>
                  <a:srgbClr val="666666"/>
                </a:solidFill>
                <a:effectLst/>
                <a:latin typeface="Times New Roman" panose="02020603050405020304" pitchFamily="18" charset="0"/>
                <a:cs typeface="Times New Roman" panose="02020603050405020304" pitchFamily="18" charset="0"/>
              </a:rPr>
              <a:t> is Magnetizing Reactance</a:t>
            </a:r>
          </a:p>
          <a:p>
            <a:pPr algn="l">
              <a:buFont typeface="Arial" panose="020B0604020202020204" pitchFamily="34" charset="0"/>
              <a:buChar char="•"/>
            </a:pPr>
            <a:r>
              <a:rPr lang="en-US" b="0" i="0" dirty="0">
                <a:solidFill>
                  <a:srgbClr val="666666"/>
                </a:solidFill>
                <a:effectLst/>
                <a:latin typeface="Times New Roman" panose="02020603050405020304" pitchFamily="18" charset="0"/>
                <a:cs typeface="Times New Roman" panose="02020603050405020304" pitchFamily="18" charset="0"/>
              </a:rPr>
              <a:t>N</a:t>
            </a:r>
            <a:r>
              <a:rPr lang="en-US" b="0" i="0" baseline="-25000" dirty="0">
                <a:solidFill>
                  <a:srgbClr val="666666"/>
                </a:solidFill>
                <a:effectLst/>
                <a:latin typeface="Times New Roman" panose="02020603050405020304" pitchFamily="18" charset="0"/>
                <a:cs typeface="Times New Roman" panose="02020603050405020304" pitchFamily="18" charset="0"/>
              </a:rPr>
              <a:t>1</a:t>
            </a:r>
            <a:r>
              <a:rPr lang="en-US" b="0" i="0" dirty="0">
                <a:solidFill>
                  <a:srgbClr val="666666"/>
                </a:solidFill>
                <a:effectLst/>
                <a:latin typeface="Times New Roman" panose="02020603050405020304" pitchFamily="18" charset="0"/>
                <a:cs typeface="Times New Roman" panose="02020603050405020304" pitchFamily="18" charset="0"/>
              </a:rPr>
              <a:t> is Number of turns in Primary Winding</a:t>
            </a:r>
          </a:p>
          <a:p>
            <a:pPr algn="l">
              <a:buFont typeface="Arial" panose="020B0604020202020204" pitchFamily="34" charset="0"/>
              <a:buChar char="•"/>
            </a:pPr>
            <a:r>
              <a:rPr lang="en-US" b="0" i="0" dirty="0">
                <a:solidFill>
                  <a:srgbClr val="666666"/>
                </a:solidFill>
                <a:effectLst/>
                <a:latin typeface="Times New Roman" panose="02020603050405020304" pitchFamily="18" charset="0"/>
                <a:cs typeface="Times New Roman" panose="02020603050405020304" pitchFamily="18" charset="0"/>
              </a:rPr>
              <a:t>E</a:t>
            </a:r>
            <a:r>
              <a:rPr lang="en-US" b="0" i="0" baseline="-25000" dirty="0">
                <a:solidFill>
                  <a:srgbClr val="666666"/>
                </a:solidFill>
                <a:effectLst/>
                <a:latin typeface="Times New Roman" panose="02020603050405020304" pitchFamily="18" charset="0"/>
                <a:cs typeface="Times New Roman" panose="02020603050405020304" pitchFamily="18" charset="0"/>
              </a:rPr>
              <a:t>1</a:t>
            </a:r>
            <a:r>
              <a:rPr lang="en-US" b="0" i="0" dirty="0">
                <a:solidFill>
                  <a:srgbClr val="666666"/>
                </a:solidFill>
                <a:effectLst/>
                <a:latin typeface="Times New Roman" panose="02020603050405020304" pitchFamily="18" charset="0"/>
                <a:cs typeface="Times New Roman" panose="02020603050405020304" pitchFamily="18" charset="0"/>
              </a:rPr>
              <a:t> is Primary induced Emf</a:t>
            </a:r>
          </a:p>
          <a:p>
            <a:pPr marL="0" indent="0">
              <a:buNone/>
            </a:pP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6574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8F9897-3E64-3D7E-A2B9-F8320690DD71}"/>
              </a:ext>
            </a:extLst>
          </p:cNvPr>
          <p:cNvSpPr>
            <a:spLocks noGrp="1"/>
          </p:cNvSpPr>
          <p:nvPr>
            <p:ph idx="1"/>
          </p:nvPr>
        </p:nvSpPr>
        <p:spPr>
          <a:xfrm>
            <a:off x="631877" y="429443"/>
            <a:ext cx="10515600" cy="6010685"/>
          </a:xfrm>
        </p:spPr>
        <p:txBody>
          <a:bodyPr>
            <a:normAutofit/>
          </a:bodyPr>
          <a:lstStyle/>
          <a:p>
            <a:r>
              <a:rPr lang="en-IN" sz="2000" b="0" i="0" dirty="0">
                <a:solidFill>
                  <a:srgbClr val="666666"/>
                </a:solidFill>
                <a:effectLst/>
                <a:latin typeface="Times New Roman" panose="02020603050405020304" pitchFamily="18" charset="0"/>
                <a:cs typeface="Times New Roman" panose="02020603050405020304" pitchFamily="18" charset="0"/>
              </a:rPr>
              <a:t>On secondary side:</a:t>
            </a:r>
          </a:p>
          <a:p>
            <a:pPr algn="l">
              <a:buFont typeface="Arial" panose="020B0604020202020204" pitchFamily="34" charset="0"/>
              <a:buChar char="•"/>
            </a:pPr>
            <a:r>
              <a:rPr lang="en-US" sz="2000" b="0" i="0" dirty="0">
                <a:solidFill>
                  <a:srgbClr val="666666"/>
                </a:solidFill>
                <a:effectLst/>
                <a:latin typeface="Times New Roman" panose="02020603050405020304" pitchFamily="18" charset="0"/>
                <a:cs typeface="Times New Roman" panose="02020603050405020304" pitchFamily="18" charset="0"/>
              </a:rPr>
              <a:t>R</a:t>
            </a:r>
            <a:r>
              <a:rPr lang="en-US" sz="2000" b="0" i="0" baseline="-25000" dirty="0">
                <a:solidFill>
                  <a:srgbClr val="666666"/>
                </a:solidFill>
                <a:effectLst/>
                <a:latin typeface="Times New Roman" panose="02020603050405020304" pitchFamily="18" charset="0"/>
                <a:cs typeface="Times New Roman" panose="02020603050405020304" pitchFamily="18" charset="0"/>
              </a:rPr>
              <a:t>2</a:t>
            </a:r>
            <a:r>
              <a:rPr lang="en-US" sz="2000" b="0" i="0" dirty="0">
                <a:solidFill>
                  <a:srgbClr val="666666"/>
                </a:solidFill>
                <a:effectLst/>
                <a:latin typeface="Times New Roman" panose="02020603050405020304" pitchFamily="18" charset="0"/>
                <a:cs typeface="Times New Roman" panose="02020603050405020304" pitchFamily="18" charset="0"/>
              </a:rPr>
              <a:t> is Secondary winding resistance</a:t>
            </a:r>
          </a:p>
          <a:p>
            <a:pPr algn="l">
              <a:buFont typeface="Arial" panose="020B0604020202020204" pitchFamily="34" charset="0"/>
              <a:buChar char="•"/>
            </a:pPr>
            <a:r>
              <a:rPr lang="en-US" sz="2000" b="0" i="0" dirty="0">
                <a:solidFill>
                  <a:srgbClr val="666666"/>
                </a:solidFill>
                <a:effectLst/>
                <a:latin typeface="Times New Roman" panose="02020603050405020304" pitchFamily="18" charset="0"/>
                <a:cs typeface="Times New Roman" panose="02020603050405020304" pitchFamily="18" charset="0"/>
              </a:rPr>
              <a:t>X</a:t>
            </a:r>
            <a:r>
              <a:rPr lang="en-US" sz="2000" b="0" i="0" baseline="-25000" dirty="0">
                <a:solidFill>
                  <a:srgbClr val="666666"/>
                </a:solidFill>
                <a:effectLst/>
                <a:latin typeface="Times New Roman" panose="02020603050405020304" pitchFamily="18" charset="0"/>
                <a:cs typeface="Times New Roman" panose="02020603050405020304" pitchFamily="18" charset="0"/>
              </a:rPr>
              <a:t>2</a:t>
            </a:r>
            <a:r>
              <a:rPr lang="en-US" sz="2000" b="0" i="0" dirty="0">
                <a:solidFill>
                  <a:srgbClr val="666666"/>
                </a:solidFill>
                <a:effectLst/>
                <a:latin typeface="Times New Roman" panose="02020603050405020304" pitchFamily="18" charset="0"/>
                <a:cs typeface="Times New Roman" panose="02020603050405020304" pitchFamily="18" charset="0"/>
              </a:rPr>
              <a:t> is Secondary leakage reactance</a:t>
            </a:r>
          </a:p>
          <a:p>
            <a:pPr algn="l">
              <a:buFont typeface="Arial" panose="020B0604020202020204" pitchFamily="34" charset="0"/>
              <a:buChar char="•"/>
            </a:pPr>
            <a:r>
              <a:rPr lang="en-US" sz="2000" b="0" i="0" dirty="0">
                <a:solidFill>
                  <a:srgbClr val="666666"/>
                </a:solidFill>
                <a:effectLst/>
                <a:latin typeface="Times New Roman" panose="02020603050405020304" pitchFamily="18" charset="0"/>
                <a:cs typeface="Times New Roman" panose="02020603050405020304" pitchFamily="18" charset="0"/>
              </a:rPr>
              <a:t>N</a:t>
            </a:r>
            <a:r>
              <a:rPr lang="en-US" sz="2000" b="0" i="0" baseline="-25000" dirty="0">
                <a:solidFill>
                  <a:srgbClr val="666666"/>
                </a:solidFill>
                <a:effectLst/>
                <a:latin typeface="Times New Roman" panose="02020603050405020304" pitchFamily="18" charset="0"/>
                <a:cs typeface="Times New Roman" panose="02020603050405020304" pitchFamily="18" charset="0"/>
              </a:rPr>
              <a:t>2</a:t>
            </a:r>
            <a:r>
              <a:rPr lang="en-US" sz="2000" b="0" i="0" dirty="0">
                <a:solidFill>
                  <a:srgbClr val="666666"/>
                </a:solidFill>
                <a:effectLst/>
                <a:latin typeface="Times New Roman" panose="02020603050405020304" pitchFamily="18" charset="0"/>
                <a:cs typeface="Times New Roman" panose="02020603050405020304" pitchFamily="18" charset="0"/>
              </a:rPr>
              <a:t> is Secondary winding turns</a:t>
            </a:r>
          </a:p>
          <a:p>
            <a:pPr algn="l">
              <a:buFont typeface="Arial" panose="020B0604020202020204" pitchFamily="34" charset="0"/>
              <a:buChar char="•"/>
            </a:pPr>
            <a:r>
              <a:rPr lang="en-US" sz="2000" b="0" i="0" dirty="0">
                <a:solidFill>
                  <a:srgbClr val="666666"/>
                </a:solidFill>
                <a:effectLst/>
                <a:latin typeface="Times New Roman" panose="02020603050405020304" pitchFamily="18" charset="0"/>
                <a:cs typeface="Times New Roman" panose="02020603050405020304" pitchFamily="18" charset="0"/>
              </a:rPr>
              <a:t>E</a:t>
            </a:r>
            <a:r>
              <a:rPr lang="en-US" sz="2000" b="0" i="0" baseline="-25000" dirty="0">
                <a:solidFill>
                  <a:srgbClr val="666666"/>
                </a:solidFill>
                <a:effectLst/>
                <a:latin typeface="Times New Roman" panose="02020603050405020304" pitchFamily="18" charset="0"/>
                <a:cs typeface="Times New Roman" panose="02020603050405020304" pitchFamily="18" charset="0"/>
              </a:rPr>
              <a:t>2</a:t>
            </a:r>
            <a:r>
              <a:rPr lang="en-US" sz="2000" b="0" i="0" dirty="0">
                <a:solidFill>
                  <a:srgbClr val="666666"/>
                </a:solidFill>
                <a:effectLst/>
                <a:latin typeface="Times New Roman" panose="02020603050405020304" pitchFamily="18" charset="0"/>
                <a:cs typeface="Times New Roman" panose="02020603050405020304" pitchFamily="18" charset="0"/>
              </a:rPr>
              <a:t> is Secondary induced emf</a:t>
            </a:r>
          </a:p>
          <a:p>
            <a:pPr algn="l">
              <a:buFont typeface="Arial" panose="020B0604020202020204" pitchFamily="34" charset="0"/>
              <a:buChar char="•"/>
            </a:pPr>
            <a:r>
              <a:rPr lang="en-US" sz="2000" b="0" i="0" dirty="0">
                <a:solidFill>
                  <a:srgbClr val="666666"/>
                </a:solidFill>
                <a:effectLst/>
                <a:latin typeface="Times New Roman" panose="02020603050405020304" pitchFamily="18" charset="0"/>
                <a:cs typeface="Times New Roman" panose="02020603050405020304" pitchFamily="18" charset="0"/>
              </a:rPr>
              <a:t>V</a:t>
            </a:r>
            <a:r>
              <a:rPr lang="en-US" sz="2000" b="0" i="0" baseline="-25000" dirty="0">
                <a:solidFill>
                  <a:srgbClr val="666666"/>
                </a:solidFill>
                <a:effectLst/>
                <a:latin typeface="Times New Roman" panose="02020603050405020304" pitchFamily="18" charset="0"/>
                <a:cs typeface="Times New Roman" panose="02020603050405020304" pitchFamily="18" charset="0"/>
              </a:rPr>
              <a:t>2</a:t>
            </a:r>
            <a:r>
              <a:rPr lang="en-US" sz="2000" b="0" i="0" dirty="0">
                <a:solidFill>
                  <a:srgbClr val="666666"/>
                </a:solidFill>
                <a:effectLst/>
                <a:latin typeface="Times New Roman" panose="02020603050405020304" pitchFamily="18" charset="0"/>
                <a:cs typeface="Times New Roman" panose="02020603050405020304" pitchFamily="18" charset="0"/>
              </a:rPr>
              <a:t> is Secondary terminal voltage</a:t>
            </a:r>
          </a:p>
          <a:p>
            <a:br>
              <a:rPr lang="en-US" sz="2000" dirty="0">
                <a:latin typeface="Times New Roman" panose="02020603050405020304" pitchFamily="18" charset="0"/>
                <a:cs typeface="Times New Roman" panose="02020603050405020304" pitchFamily="18" charset="0"/>
              </a:rPr>
            </a:br>
            <a:r>
              <a:rPr lang="en-IN" sz="2000" b="0" i="0" dirty="0">
                <a:solidFill>
                  <a:srgbClr val="3F51B5"/>
                </a:solidFill>
                <a:effectLst/>
                <a:latin typeface="Times New Roman" panose="02020603050405020304" pitchFamily="18" charset="0"/>
                <a:cs typeface="Times New Roman" panose="02020603050405020304" pitchFamily="18" charset="0"/>
              </a:rPr>
              <a:t>Phasor Diagram</a:t>
            </a:r>
          </a:p>
          <a:p>
            <a:endParaRPr lang="en-IN" sz="2000"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F87328D3-9004-C691-B7AB-A8DF527E68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6956" y="1877808"/>
            <a:ext cx="3952875" cy="471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791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AB35EE-526F-80D7-8554-9F98BA675375}"/>
              </a:ext>
            </a:extLst>
          </p:cNvPr>
          <p:cNvSpPr>
            <a:spLocks noGrp="1"/>
          </p:cNvSpPr>
          <p:nvPr>
            <p:ph idx="1"/>
          </p:nvPr>
        </p:nvSpPr>
        <p:spPr>
          <a:xfrm>
            <a:off x="769374" y="1253331"/>
            <a:ext cx="10515600" cy="4351338"/>
          </a:xfrm>
        </p:spPr>
        <p:txBody>
          <a:bodyPr>
            <a:normAutofit/>
          </a:bodyPr>
          <a:lstStyle/>
          <a:p>
            <a:pPr algn="l"/>
            <a:r>
              <a:rPr lang="en-US" sz="2000" b="0" i="0" dirty="0">
                <a:solidFill>
                  <a:srgbClr val="813588"/>
                </a:solidFill>
                <a:effectLst/>
                <a:latin typeface="Times New Roman" panose="02020603050405020304" pitchFamily="18" charset="0"/>
                <a:cs typeface="Times New Roman" panose="02020603050405020304" pitchFamily="18" charset="0"/>
              </a:rPr>
              <a:t>Based on Install Location</a:t>
            </a:r>
          </a:p>
          <a:p>
            <a:pPr algn="l">
              <a:buFont typeface="Arial" panose="020B0604020202020204" pitchFamily="34" charset="0"/>
              <a:buChar char="•"/>
            </a:pPr>
            <a:r>
              <a:rPr lang="en-US" sz="2000" b="1" i="0" dirty="0">
                <a:solidFill>
                  <a:srgbClr val="333333"/>
                </a:solidFill>
                <a:effectLst/>
                <a:latin typeface="Times New Roman" panose="02020603050405020304" pitchFamily="18" charset="0"/>
                <a:cs typeface="Times New Roman" panose="02020603050405020304" pitchFamily="18" charset="0"/>
              </a:rPr>
              <a:t>Power Transformer:</a:t>
            </a:r>
            <a:r>
              <a:rPr lang="en-US" sz="2000" b="0" i="0" dirty="0">
                <a:solidFill>
                  <a:srgbClr val="333333"/>
                </a:solidFill>
                <a:effectLst/>
                <a:latin typeface="Times New Roman" panose="02020603050405020304" pitchFamily="18" charset="0"/>
                <a:cs typeface="Times New Roman" panose="02020603050405020304" pitchFamily="18" charset="0"/>
              </a:rPr>
              <a:t> It is used at power generation stations as they are suitable for high voltage application</a:t>
            </a:r>
          </a:p>
          <a:p>
            <a:pPr algn="l">
              <a:buFont typeface="Arial" panose="020B0604020202020204" pitchFamily="34" charset="0"/>
              <a:buChar char="•"/>
            </a:pPr>
            <a:r>
              <a:rPr lang="en-US" sz="2000" b="1" i="0" dirty="0">
                <a:solidFill>
                  <a:srgbClr val="333333"/>
                </a:solidFill>
                <a:effectLst/>
                <a:latin typeface="Times New Roman" panose="02020603050405020304" pitchFamily="18" charset="0"/>
                <a:cs typeface="Times New Roman" panose="02020603050405020304" pitchFamily="18" charset="0"/>
              </a:rPr>
              <a:t>Distribution Transformer:</a:t>
            </a:r>
            <a:r>
              <a:rPr lang="en-US" sz="2000" b="0" i="0" dirty="0">
                <a:solidFill>
                  <a:srgbClr val="333333"/>
                </a:solidFill>
                <a:effectLst/>
                <a:latin typeface="Times New Roman" panose="02020603050405020304" pitchFamily="18" charset="0"/>
                <a:cs typeface="Times New Roman" panose="02020603050405020304" pitchFamily="18" charset="0"/>
              </a:rPr>
              <a:t> Mostly used at distribution lanes for domestic purposes. They are designed for carrying low voltages. It is very easy to install and characterized by low magnetic losses.</a:t>
            </a:r>
          </a:p>
          <a:p>
            <a:pPr algn="l">
              <a:buFont typeface="Arial" panose="020B0604020202020204" pitchFamily="34" charset="0"/>
              <a:buChar char="•"/>
            </a:pPr>
            <a:r>
              <a:rPr lang="en-US" sz="2000" b="1" i="0" dirty="0">
                <a:solidFill>
                  <a:srgbClr val="333333"/>
                </a:solidFill>
                <a:effectLst/>
                <a:latin typeface="Times New Roman" panose="02020603050405020304" pitchFamily="18" charset="0"/>
                <a:cs typeface="Times New Roman" panose="02020603050405020304" pitchFamily="18" charset="0"/>
              </a:rPr>
              <a:t>Measurement Transformers:</a:t>
            </a:r>
            <a:r>
              <a:rPr lang="en-US" sz="2000" b="0" i="0" dirty="0">
                <a:solidFill>
                  <a:srgbClr val="333333"/>
                </a:solidFill>
                <a:effectLst/>
                <a:latin typeface="Times New Roman" panose="02020603050405020304" pitchFamily="18" charset="0"/>
                <a:cs typeface="Times New Roman" panose="02020603050405020304" pitchFamily="18" charset="0"/>
              </a:rPr>
              <a:t> These are further classified. They are mainly used for measuring voltage, current, power.</a:t>
            </a:r>
          </a:p>
          <a:p>
            <a:pPr algn="l">
              <a:buFont typeface="Arial" panose="020B0604020202020204" pitchFamily="34" charset="0"/>
              <a:buChar char="•"/>
            </a:pPr>
            <a:r>
              <a:rPr lang="en-US" sz="2000" b="1" i="0" dirty="0">
                <a:solidFill>
                  <a:srgbClr val="333333"/>
                </a:solidFill>
                <a:effectLst/>
                <a:latin typeface="Times New Roman" panose="02020603050405020304" pitchFamily="18" charset="0"/>
                <a:cs typeface="Times New Roman" panose="02020603050405020304" pitchFamily="18" charset="0"/>
              </a:rPr>
              <a:t>Protection Transformers:</a:t>
            </a:r>
            <a:r>
              <a:rPr lang="en-US" sz="2000" b="0" i="0" dirty="0">
                <a:solidFill>
                  <a:srgbClr val="333333"/>
                </a:solidFill>
                <a:effectLst/>
                <a:latin typeface="Times New Roman" panose="02020603050405020304" pitchFamily="18" charset="0"/>
                <a:cs typeface="Times New Roman" panose="02020603050405020304" pitchFamily="18" charset="0"/>
              </a:rPr>
              <a:t> They are used for component protection purposes. In circuits, some components must be protected from voltage fluctuation etc. Protection transformers ensure component protection.</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09594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4AE55-FD1D-3064-AA57-B9F994AC9FD4}"/>
              </a:ext>
            </a:extLst>
          </p:cNvPr>
          <p:cNvSpPr>
            <a:spLocks noGrp="1"/>
          </p:cNvSpPr>
          <p:nvPr>
            <p:ph type="title"/>
          </p:nvPr>
        </p:nvSpPr>
        <p:spPr>
          <a:xfrm>
            <a:off x="838200" y="365125"/>
            <a:ext cx="10515600" cy="913069"/>
          </a:xfrm>
        </p:spPr>
        <p:txBody>
          <a:bodyPr>
            <a:normAutofit fontScale="90000"/>
          </a:bodyPr>
          <a:lstStyle/>
          <a:p>
            <a:br>
              <a:rPr lang="en-US" b="0" i="0" dirty="0">
                <a:solidFill>
                  <a:srgbClr val="3F51B5"/>
                </a:solidFill>
                <a:effectLst/>
                <a:latin typeface="Times New Roman" panose="02020603050405020304" pitchFamily="18" charset="0"/>
                <a:cs typeface="Times New Roman" panose="02020603050405020304" pitchFamily="18" charset="0"/>
              </a:rPr>
            </a:br>
            <a:r>
              <a:rPr lang="en-US" b="0" i="0" dirty="0">
                <a:solidFill>
                  <a:srgbClr val="3F51B5"/>
                </a:solidFill>
                <a:effectLst/>
                <a:latin typeface="Times New Roman" panose="02020603050405020304" pitchFamily="18" charset="0"/>
                <a:cs typeface="Times New Roman" panose="02020603050405020304" pitchFamily="18" charset="0"/>
              </a:rPr>
              <a:t>Explanation</a:t>
            </a:r>
            <a:br>
              <a:rPr lang="en-US" b="0" i="0" dirty="0">
                <a:solidFill>
                  <a:srgbClr val="3F51B5"/>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6520744-0A6D-68DD-B132-C44AEAE4450E}"/>
              </a:ext>
            </a:extLst>
          </p:cNvPr>
          <p:cNvSpPr>
            <a:spLocks noGrp="1"/>
          </p:cNvSpPr>
          <p:nvPr>
            <p:ph idx="1"/>
          </p:nvPr>
        </p:nvSpPr>
        <p:spPr>
          <a:xfrm>
            <a:off x="879987" y="1278194"/>
            <a:ext cx="10515600" cy="5142271"/>
          </a:xfrm>
        </p:spPr>
        <p:txBody>
          <a:bodyPr>
            <a:normAutofit/>
          </a:bodyPr>
          <a:lstStyle/>
          <a:p>
            <a:pPr algn="l"/>
            <a:r>
              <a:rPr lang="en-US" sz="2000" b="0" i="0" dirty="0">
                <a:solidFill>
                  <a:srgbClr val="666666"/>
                </a:solidFill>
                <a:effectLst/>
                <a:latin typeface="Times New Roman" panose="02020603050405020304" pitchFamily="18" charset="0"/>
                <a:cs typeface="Times New Roman" panose="02020603050405020304" pitchFamily="18" charset="0"/>
              </a:rPr>
              <a:t>First we will start with reference line which is common to both</a:t>
            </a:r>
          </a:p>
          <a:p>
            <a:r>
              <a:rPr lang="en-US" sz="2000" b="0" i="0" dirty="0">
                <a:solidFill>
                  <a:srgbClr val="666666"/>
                </a:solidFill>
                <a:effectLst/>
                <a:latin typeface="Times New Roman" panose="02020603050405020304" pitchFamily="18" charset="0"/>
                <a:cs typeface="Times New Roman" panose="02020603050405020304" pitchFamily="18" charset="0"/>
              </a:rPr>
              <a:t>primary and secondary </a:t>
            </a:r>
            <a:r>
              <a:rPr lang="en-US" sz="2000" b="0" i="0" dirty="0" err="1">
                <a:solidFill>
                  <a:srgbClr val="666666"/>
                </a:solidFill>
                <a:effectLst/>
                <a:latin typeface="Times New Roman" panose="02020603050405020304" pitchFamily="18" charset="0"/>
                <a:cs typeface="Times New Roman" panose="02020603050405020304" pitchFamily="18" charset="0"/>
              </a:rPr>
              <a:t>curcuit</a:t>
            </a:r>
            <a:r>
              <a:rPr lang="en-US" sz="2000" b="0" i="0" dirty="0">
                <a:solidFill>
                  <a:srgbClr val="666666"/>
                </a:solidFill>
                <a:effectLst/>
                <a:latin typeface="Times New Roman" panose="02020603050405020304" pitchFamily="18" charset="0"/>
                <a:cs typeface="Times New Roman" panose="02020603050405020304" pitchFamily="18" charset="0"/>
              </a:rPr>
              <a:t>, here it is flux φ. Now using KVL in primary circuit</a:t>
            </a:r>
          </a:p>
          <a:p>
            <a:endParaRPr lang="en-US" sz="2000" b="0" i="0" dirty="0">
              <a:solidFill>
                <a:srgbClr val="666666"/>
              </a:solidFill>
              <a:effectLst/>
              <a:latin typeface="Times New Roman" panose="02020603050405020304" pitchFamily="18" charset="0"/>
              <a:cs typeface="Times New Roman" panose="02020603050405020304" pitchFamily="18" charset="0"/>
            </a:endParaRPr>
          </a:p>
          <a:p>
            <a:r>
              <a:rPr lang="en-US" sz="2000" b="0" i="0" dirty="0">
                <a:solidFill>
                  <a:srgbClr val="666666"/>
                </a:solidFill>
                <a:effectLst/>
                <a:latin typeface="Times New Roman" panose="02020603050405020304" pitchFamily="18" charset="0"/>
                <a:cs typeface="Times New Roman" panose="02020603050405020304" pitchFamily="18" charset="0"/>
              </a:rPr>
              <a:t>There is no direct relation between φ and V</a:t>
            </a:r>
            <a:r>
              <a:rPr lang="en-US" sz="2000" b="0" i="0" baseline="-25000" dirty="0">
                <a:solidFill>
                  <a:srgbClr val="666666"/>
                </a:solidFill>
                <a:effectLst/>
                <a:latin typeface="Times New Roman" panose="02020603050405020304" pitchFamily="18" charset="0"/>
                <a:cs typeface="Times New Roman" panose="02020603050405020304" pitchFamily="18" charset="0"/>
              </a:rPr>
              <a:t>1</a:t>
            </a:r>
            <a:r>
              <a:rPr lang="en-US" sz="2000" b="0" i="0" dirty="0">
                <a:solidFill>
                  <a:srgbClr val="666666"/>
                </a:solidFill>
                <a:effectLst/>
                <a:latin typeface="Times New Roman" panose="02020603050405020304" pitchFamily="18" charset="0"/>
                <a:cs typeface="Times New Roman" panose="02020603050405020304" pitchFamily="18" charset="0"/>
              </a:rPr>
              <a:t> so that we could</a:t>
            </a:r>
            <a:r>
              <a:rPr lang="en-US" sz="2000" dirty="0">
                <a:solidFill>
                  <a:srgbClr val="666666"/>
                </a:solidFill>
                <a:latin typeface="Times New Roman" panose="02020603050405020304" pitchFamily="18" charset="0"/>
                <a:cs typeface="Times New Roman" panose="02020603050405020304" pitchFamily="18" charset="0"/>
              </a:rPr>
              <a:t> </a:t>
            </a:r>
            <a:r>
              <a:rPr lang="en-US" sz="2000" b="0" i="0" dirty="0">
                <a:solidFill>
                  <a:srgbClr val="666666"/>
                </a:solidFill>
                <a:effectLst/>
                <a:latin typeface="Times New Roman" panose="02020603050405020304" pitchFamily="18" charset="0"/>
                <a:cs typeface="Times New Roman" panose="02020603050405020304" pitchFamily="18" charset="0"/>
              </a:rPr>
              <a:t>directly draw phasor. But we have relation with E</a:t>
            </a:r>
            <a:r>
              <a:rPr lang="en-US" sz="2000" b="0" i="0" baseline="-25000" dirty="0">
                <a:solidFill>
                  <a:srgbClr val="666666"/>
                </a:solidFill>
                <a:effectLst/>
                <a:latin typeface="Times New Roman" panose="02020603050405020304" pitchFamily="18" charset="0"/>
                <a:cs typeface="Times New Roman" panose="02020603050405020304" pitchFamily="18" charset="0"/>
              </a:rPr>
              <a:t>1</a:t>
            </a:r>
            <a:r>
              <a:rPr lang="en-US" sz="2000" b="0" i="0" dirty="0">
                <a:solidFill>
                  <a:srgbClr val="666666"/>
                </a:solidFill>
                <a:effectLst/>
                <a:latin typeface="Times New Roman" panose="02020603050405020304" pitchFamily="18" charset="0"/>
                <a:cs typeface="Times New Roman" panose="02020603050405020304" pitchFamily="18" charset="0"/>
              </a:rPr>
              <a:t> and φ, as φ is responsible for both E</a:t>
            </a:r>
            <a:r>
              <a:rPr lang="en-US" sz="2000" b="0" i="0" baseline="-25000" dirty="0">
                <a:solidFill>
                  <a:srgbClr val="666666"/>
                </a:solidFill>
                <a:effectLst/>
                <a:latin typeface="Times New Roman" panose="02020603050405020304" pitchFamily="18" charset="0"/>
                <a:cs typeface="Times New Roman" panose="02020603050405020304" pitchFamily="18" charset="0"/>
              </a:rPr>
              <a:t>1</a:t>
            </a:r>
            <a:r>
              <a:rPr lang="en-US" sz="2000" b="0" i="0" dirty="0">
                <a:solidFill>
                  <a:srgbClr val="666666"/>
                </a:solidFill>
                <a:effectLst/>
                <a:latin typeface="Times New Roman" panose="02020603050405020304" pitchFamily="18" charset="0"/>
                <a:cs typeface="Times New Roman" panose="02020603050405020304" pitchFamily="18" charset="0"/>
              </a:rPr>
              <a:t> and E</a:t>
            </a:r>
            <a:r>
              <a:rPr lang="en-US" sz="2000" b="0" i="0" baseline="-25000" dirty="0">
                <a:solidFill>
                  <a:srgbClr val="666666"/>
                </a:solidFill>
                <a:effectLst/>
                <a:latin typeface="Times New Roman" panose="02020603050405020304" pitchFamily="18" charset="0"/>
                <a:cs typeface="Times New Roman" panose="02020603050405020304" pitchFamily="18" charset="0"/>
              </a:rPr>
              <a:t>2</a:t>
            </a:r>
            <a:r>
              <a:rPr lang="en-US" sz="2000" b="0" i="0" dirty="0">
                <a:solidFill>
                  <a:srgbClr val="666666"/>
                </a:solidFill>
                <a:effectLst/>
                <a:latin typeface="Times New Roman" panose="02020603050405020304" pitchFamily="18" charset="0"/>
                <a:cs typeface="Times New Roman" panose="02020603050405020304" pitchFamily="18" charset="0"/>
              </a:rPr>
              <a:t>. E</a:t>
            </a:r>
            <a:r>
              <a:rPr lang="en-US" sz="2000" b="0" i="0" baseline="-25000" dirty="0">
                <a:solidFill>
                  <a:srgbClr val="666666"/>
                </a:solidFill>
                <a:effectLst/>
                <a:latin typeface="Times New Roman" panose="02020603050405020304" pitchFamily="18" charset="0"/>
                <a:cs typeface="Times New Roman" panose="02020603050405020304" pitchFamily="18" charset="0"/>
              </a:rPr>
              <a:t>1</a:t>
            </a:r>
            <a:r>
              <a:rPr lang="en-US" sz="2000" b="0" i="0" dirty="0">
                <a:solidFill>
                  <a:srgbClr val="666666"/>
                </a:solidFill>
                <a:effectLst/>
                <a:latin typeface="Times New Roman" panose="02020603050405020304" pitchFamily="18" charset="0"/>
                <a:cs typeface="Times New Roman" panose="02020603050405020304" pitchFamily="18" charset="0"/>
              </a:rPr>
              <a:t> and E</a:t>
            </a:r>
            <a:r>
              <a:rPr lang="en-US" sz="2000" b="0" i="0" baseline="-25000" dirty="0">
                <a:solidFill>
                  <a:srgbClr val="666666"/>
                </a:solidFill>
                <a:effectLst/>
                <a:latin typeface="Times New Roman" panose="02020603050405020304" pitchFamily="18" charset="0"/>
                <a:cs typeface="Times New Roman" panose="02020603050405020304" pitchFamily="18" charset="0"/>
              </a:rPr>
              <a:t>2</a:t>
            </a:r>
            <a:r>
              <a:rPr lang="en-US" sz="2000" b="0" i="0" dirty="0">
                <a:solidFill>
                  <a:srgbClr val="666666"/>
                </a:solidFill>
                <a:effectLst/>
                <a:latin typeface="Times New Roman" panose="02020603050405020304" pitchFamily="18" charset="0"/>
                <a:cs typeface="Times New Roman" panose="02020603050405020304" pitchFamily="18" charset="0"/>
              </a:rPr>
              <a:t> both lag φ by 90</a:t>
            </a:r>
            <a:r>
              <a:rPr lang="en-US" sz="2000" dirty="0">
                <a:solidFill>
                  <a:srgbClr val="666666"/>
                </a:solidFill>
                <a:latin typeface="Times New Roman" panose="02020603050405020304" pitchFamily="18" charset="0"/>
                <a:cs typeface="Times New Roman" panose="02020603050405020304" pitchFamily="18" charset="0"/>
              </a:rPr>
              <a:t> </a:t>
            </a:r>
            <a:r>
              <a:rPr lang="en-US" sz="2000" b="0" i="0" dirty="0">
                <a:solidFill>
                  <a:srgbClr val="666666"/>
                </a:solidFill>
                <a:effectLst/>
                <a:latin typeface="Times New Roman" panose="02020603050405020304" pitchFamily="18" charset="0"/>
                <a:cs typeface="Times New Roman" panose="02020603050405020304" pitchFamily="18" charset="0"/>
              </a:rPr>
              <a:t>degrees. Here we will consider E</a:t>
            </a:r>
            <a:r>
              <a:rPr lang="en-US" sz="2000" b="0" i="0" baseline="-25000" dirty="0">
                <a:solidFill>
                  <a:srgbClr val="666666"/>
                </a:solidFill>
                <a:effectLst/>
                <a:latin typeface="Times New Roman" panose="02020603050405020304" pitchFamily="18" charset="0"/>
                <a:cs typeface="Times New Roman" panose="02020603050405020304" pitchFamily="18" charset="0"/>
              </a:rPr>
              <a:t>1</a:t>
            </a:r>
            <a:r>
              <a:rPr lang="en-US" sz="2000" b="0" i="0" dirty="0">
                <a:solidFill>
                  <a:srgbClr val="666666"/>
                </a:solidFill>
                <a:effectLst/>
                <a:latin typeface="Times New Roman" panose="02020603050405020304" pitchFamily="18" charset="0"/>
                <a:cs typeface="Times New Roman" panose="02020603050405020304" pitchFamily="18" charset="0"/>
              </a:rPr>
              <a:t> &lt; E</a:t>
            </a:r>
            <a:r>
              <a:rPr lang="en-US" sz="2000" b="0" i="0" baseline="-25000" dirty="0">
                <a:solidFill>
                  <a:srgbClr val="666666"/>
                </a:solidFill>
                <a:effectLst/>
                <a:latin typeface="Times New Roman" panose="02020603050405020304" pitchFamily="18" charset="0"/>
                <a:cs typeface="Times New Roman" panose="02020603050405020304" pitchFamily="18" charset="0"/>
              </a:rPr>
              <a:t>2</a:t>
            </a:r>
            <a:r>
              <a:rPr lang="en-US" sz="2000" b="0" i="0" dirty="0">
                <a:solidFill>
                  <a:srgbClr val="666666"/>
                </a:solidFill>
                <a:effectLst/>
                <a:latin typeface="Times New Roman" panose="02020603050405020304" pitchFamily="18" charset="0"/>
                <a:cs typeface="Times New Roman" panose="02020603050405020304" pitchFamily="18" charset="0"/>
              </a:rPr>
              <a:t>.</a:t>
            </a:r>
          </a:p>
          <a:p>
            <a:pPr marL="0" indent="0" algn="just">
              <a:buNone/>
            </a:pPr>
            <a:br>
              <a:rPr lang="en-US" sz="2000" dirty="0">
                <a:latin typeface="Times New Roman" panose="02020603050405020304" pitchFamily="18" charset="0"/>
                <a:cs typeface="Times New Roman" panose="02020603050405020304" pitchFamily="18" charset="0"/>
              </a:rPr>
            </a:br>
            <a:r>
              <a:rPr lang="en-US" sz="2000" b="0" i="0" dirty="0">
                <a:solidFill>
                  <a:srgbClr val="666666"/>
                </a:solidFill>
                <a:effectLst/>
                <a:latin typeface="Times New Roman" panose="02020603050405020304" pitchFamily="18" charset="0"/>
                <a:cs typeface="Times New Roman" panose="02020603050405020304" pitchFamily="18" charset="0"/>
              </a:rPr>
              <a:t>φ is produced due to magnetizing current </a:t>
            </a:r>
            <a:r>
              <a:rPr lang="en-US" sz="2000" b="0" i="0" dirty="0" err="1">
                <a:solidFill>
                  <a:srgbClr val="666666"/>
                </a:solidFill>
                <a:effectLst/>
                <a:latin typeface="Times New Roman" panose="02020603050405020304" pitchFamily="18" charset="0"/>
                <a:cs typeface="Times New Roman" panose="02020603050405020304" pitchFamily="18" charset="0"/>
              </a:rPr>
              <a:t>I</a:t>
            </a:r>
            <a:r>
              <a:rPr lang="en-US" sz="2000" b="0" i="0" baseline="-25000" dirty="0" err="1">
                <a:solidFill>
                  <a:srgbClr val="666666"/>
                </a:solidFill>
                <a:effectLst/>
                <a:latin typeface="Times New Roman" panose="02020603050405020304" pitchFamily="18" charset="0"/>
                <a:cs typeface="Times New Roman" panose="02020603050405020304" pitchFamily="18" charset="0"/>
              </a:rPr>
              <a:t>μ</a:t>
            </a:r>
            <a:r>
              <a:rPr lang="en-US" sz="2000" b="0" i="0" dirty="0">
                <a:solidFill>
                  <a:srgbClr val="666666"/>
                </a:solidFill>
                <a:effectLst/>
                <a:latin typeface="Times New Roman" panose="02020603050405020304" pitchFamily="18" charset="0"/>
                <a:cs typeface="Times New Roman" panose="02020603050405020304" pitchFamily="18" charset="0"/>
              </a:rPr>
              <a:t> therefore </a:t>
            </a:r>
            <a:r>
              <a:rPr lang="en-US" sz="2000" b="0" i="0" dirty="0" err="1">
                <a:solidFill>
                  <a:srgbClr val="666666"/>
                </a:solidFill>
                <a:effectLst/>
                <a:latin typeface="Times New Roman" panose="02020603050405020304" pitchFamily="18" charset="0"/>
                <a:cs typeface="Times New Roman" panose="02020603050405020304" pitchFamily="18" charset="0"/>
              </a:rPr>
              <a:t>I</a:t>
            </a:r>
            <a:r>
              <a:rPr lang="en-US" sz="2000" b="0" i="0" baseline="-25000" dirty="0" err="1">
                <a:solidFill>
                  <a:srgbClr val="666666"/>
                </a:solidFill>
                <a:effectLst/>
                <a:latin typeface="Times New Roman" panose="02020603050405020304" pitchFamily="18" charset="0"/>
                <a:cs typeface="Times New Roman" panose="02020603050405020304" pitchFamily="18" charset="0"/>
              </a:rPr>
              <a:t>μ</a:t>
            </a:r>
            <a:r>
              <a:rPr lang="en-US" sz="2000" b="0" i="0" dirty="0">
                <a:solidFill>
                  <a:srgbClr val="666666"/>
                </a:solidFill>
                <a:effectLst/>
                <a:latin typeface="Times New Roman" panose="02020603050405020304" pitchFamily="18" charset="0"/>
                <a:cs typeface="Times New Roman" panose="02020603050405020304" pitchFamily="18" charset="0"/>
              </a:rPr>
              <a:t> is in</a:t>
            </a:r>
            <a:r>
              <a:rPr lang="en-US" sz="2000" dirty="0">
                <a:solidFill>
                  <a:srgbClr val="666666"/>
                </a:solidFill>
                <a:latin typeface="Times New Roman" panose="02020603050405020304" pitchFamily="18" charset="0"/>
                <a:cs typeface="Times New Roman" panose="02020603050405020304" pitchFamily="18" charset="0"/>
              </a:rPr>
              <a:t> </a:t>
            </a:r>
            <a:r>
              <a:rPr lang="en-US" sz="2000" b="0" i="0" dirty="0">
                <a:solidFill>
                  <a:srgbClr val="666666"/>
                </a:solidFill>
                <a:effectLst/>
                <a:latin typeface="Times New Roman" panose="02020603050405020304" pitchFamily="18" charset="0"/>
                <a:cs typeface="Times New Roman" panose="02020603050405020304" pitchFamily="18" charset="0"/>
              </a:rPr>
              <a:t>phase with φ. As we have -E</a:t>
            </a:r>
            <a:r>
              <a:rPr lang="en-US" sz="2000" b="0" i="0" baseline="-25000" dirty="0">
                <a:solidFill>
                  <a:srgbClr val="666666"/>
                </a:solidFill>
                <a:effectLst/>
                <a:latin typeface="Times New Roman" panose="02020603050405020304" pitchFamily="18" charset="0"/>
                <a:cs typeface="Times New Roman" panose="02020603050405020304" pitchFamily="18" charset="0"/>
              </a:rPr>
              <a:t>1</a:t>
            </a:r>
            <a:r>
              <a:rPr lang="en-US" sz="2000" b="0" i="0" dirty="0">
                <a:solidFill>
                  <a:srgbClr val="666666"/>
                </a:solidFill>
                <a:effectLst/>
                <a:latin typeface="Times New Roman" panose="02020603050405020304" pitchFamily="18" charset="0"/>
                <a:cs typeface="Times New Roman" panose="02020603050405020304" pitchFamily="18" charset="0"/>
              </a:rPr>
              <a:t> in our equation (because it is in opposite direction of magnetizing current) so we will draw a </a:t>
            </a:r>
            <a:r>
              <a:rPr lang="en-IN" sz="2000" b="0" i="0" dirty="0">
                <a:solidFill>
                  <a:srgbClr val="666666"/>
                </a:solidFill>
                <a:effectLst/>
                <a:latin typeface="Times New Roman" panose="02020603050405020304" pitchFamily="18" charset="0"/>
                <a:cs typeface="Times New Roman" panose="02020603050405020304" pitchFamily="18" charset="0"/>
              </a:rPr>
              <a:t>phasor opposite to E</a:t>
            </a:r>
            <a:r>
              <a:rPr lang="en-IN" sz="2000" b="0" i="0" baseline="-25000" dirty="0">
                <a:solidFill>
                  <a:srgbClr val="666666"/>
                </a:solidFill>
                <a:effectLst/>
                <a:latin typeface="Times New Roman" panose="02020603050405020304" pitchFamily="18" charset="0"/>
                <a:cs typeface="Times New Roman" panose="02020603050405020304" pitchFamily="18" charset="0"/>
              </a:rPr>
              <a:t>1</a:t>
            </a:r>
            <a:r>
              <a:rPr lang="en-IN" sz="2000" b="0" i="0" dirty="0">
                <a:solidFill>
                  <a:srgbClr val="666666"/>
                </a:solidFill>
                <a:effectLst/>
                <a:latin typeface="Times New Roman" panose="02020603050405020304" pitchFamily="18" charset="0"/>
                <a:cs typeface="Times New Roman" panose="02020603050405020304" pitchFamily="18" charset="0"/>
              </a:rPr>
              <a:t>. </a:t>
            </a:r>
            <a:r>
              <a:rPr lang="en-US" sz="2000" b="0" i="0" dirty="0" err="1">
                <a:solidFill>
                  <a:srgbClr val="666666"/>
                </a:solidFill>
                <a:effectLst/>
                <a:latin typeface="Times New Roman" panose="02020603050405020304" pitchFamily="18" charset="0"/>
                <a:cs typeface="Times New Roman" panose="02020603050405020304" pitchFamily="18" charset="0"/>
              </a:rPr>
              <a:t>I</a:t>
            </a:r>
            <a:r>
              <a:rPr lang="en-US" sz="2000" b="0" i="0" baseline="-25000" dirty="0" err="1">
                <a:solidFill>
                  <a:srgbClr val="666666"/>
                </a:solidFill>
                <a:effectLst/>
                <a:latin typeface="Times New Roman" panose="02020603050405020304" pitchFamily="18" charset="0"/>
                <a:cs typeface="Times New Roman" panose="02020603050405020304" pitchFamily="18" charset="0"/>
              </a:rPr>
              <a:t>c</a:t>
            </a:r>
            <a:r>
              <a:rPr lang="en-US" sz="2000" b="0" i="0" dirty="0">
                <a:solidFill>
                  <a:srgbClr val="666666"/>
                </a:solidFill>
                <a:effectLst/>
                <a:latin typeface="Times New Roman" panose="02020603050405020304" pitchFamily="18" charset="0"/>
                <a:cs typeface="Times New Roman" panose="02020603050405020304" pitchFamily="18" charset="0"/>
              </a:rPr>
              <a:t> is 90 degrees leading from </a:t>
            </a:r>
            <a:r>
              <a:rPr lang="en-US" sz="2000" b="0" i="0" dirty="0" err="1">
                <a:solidFill>
                  <a:srgbClr val="666666"/>
                </a:solidFill>
                <a:effectLst/>
                <a:latin typeface="Times New Roman" panose="02020603050405020304" pitchFamily="18" charset="0"/>
                <a:cs typeface="Times New Roman" panose="02020603050405020304" pitchFamily="18" charset="0"/>
              </a:rPr>
              <a:t>I</a:t>
            </a:r>
            <a:r>
              <a:rPr lang="en-US" sz="2000" b="0" i="0" baseline="-25000" dirty="0" err="1">
                <a:solidFill>
                  <a:srgbClr val="666666"/>
                </a:solidFill>
                <a:effectLst/>
                <a:latin typeface="Times New Roman" panose="02020603050405020304" pitchFamily="18" charset="0"/>
                <a:cs typeface="Times New Roman" panose="02020603050405020304" pitchFamily="18" charset="0"/>
              </a:rPr>
              <a:t>μ</a:t>
            </a:r>
            <a:r>
              <a:rPr lang="en-US" sz="2000" b="0" i="0" dirty="0">
                <a:solidFill>
                  <a:srgbClr val="666666"/>
                </a:solidFill>
                <a:effectLst/>
                <a:latin typeface="Times New Roman" panose="02020603050405020304" pitchFamily="18" charset="0"/>
                <a:cs typeface="Times New Roman" panose="02020603050405020304" pitchFamily="18" charset="0"/>
              </a:rPr>
              <a:t> so it is in phase with -E</a:t>
            </a:r>
            <a:r>
              <a:rPr lang="en-US" sz="2000" b="0" i="0" baseline="-25000" dirty="0">
                <a:solidFill>
                  <a:srgbClr val="666666"/>
                </a:solidFill>
                <a:effectLst/>
                <a:latin typeface="Times New Roman" panose="02020603050405020304" pitchFamily="18" charset="0"/>
                <a:cs typeface="Times New Roman" panose="02020603050405020304" pitchFamily="18" charset="0"/>
              </a:rPr>
              <a:t>1</a:t>
            </a:r>
            <a:r>
              <a:rPr lang="en-US" sz="2000" b="0" i="0" dirty="0">
                <a:solidFill>
                  <a:srgbClr val="666666"/>
                </a:solidFill>
                <a:effectLst/>
                <a:latin typeface="Times New Roman" panose="02020603050405020304" pitchFamily="18" charset="0"/>
                <a:cs typeface="Times New Roman" panose="02020603050405020304" pitchFamily="18" charset="0"/>
              </a:rPr>
              <a:t> As I</a:t>
            </a:r>
            <a:r>
              <a:rPr lang="en-US" sz="2000" b="0" i="0" baseline="-25000" dirty="0">
                <a:solidFill>
                  <a:srgbClr val="666666"/>
                </a:solidFill>
                <a:effectLst/>
                <a:latin typeface="Times New Roman" panose="02020603050405020304" pitchFamily="18" charset="0"/>
                <a:cs typeface="Times New Roman" panose="02020603050405020304" pitchFamily="18" charset="0"/>
              </a:rPr>
              <a:t>0</a:t>
            </a:r>
            <a:r>
              <a:rPr lang="en-US" sz="2000" b="0" i="0" dirty="0">
                <a:solidFill>
                  <a:srgbClr val="666666"/>
                </a:solidFill>
                <a:effectLst/>
                <a:latin typeface="Times New Roman" panose="02020603050405020304" pitchFamily="18" charset="0"/>
                <a:cs typeface="Times New Roman" panose="02020603050405020304" pitchFamily="18" charset="0"/>
              </a:rPr>
              <a:t> = </a:t>
            </a:r>
            <a:r>
              <a:rPr lang="en-US" sz="2000" b="0" i="0" dirty="0" err="1">
                <a:solidFill>
                  <a:srgbClr val="666666"/>
                </a:solidFill>
                <a:effectLst/>
                <a:latin typeface="Times New Roman" panose="02020603050405020304" pitchFamily="18" charset="0"/>
                <a:cs typeface="Times New Roman" panose="02020603050405020304" pitchFamily="18" charset="0"/>
              </a:rPr>
              <a:t>I</a:t>
            </a:r>
            <a:r>
              <a:rPr lang="en-US" sz="2000" b="0" i="0" baseline="-25000" dirty="0" err="1">
                <a:solidFill>
                  <a:srgbClr val="666666"/>
                </a:solidFill>
                <a:effectLst/>
                <a:latin typeface="Times New Roman" panose="02020603050405020304" pitchFamily="18" charset="0"/>
                <a:cs typeface="Times New Roman" panose="02020603050405020304" pitchFamily="18" charset="0"/>
              </a:rPr>
              <a:t>c</a:t>
            </a:r>
            <a:r>
              <a:rPr lang="en-US" sz="2000" b="0" i="0" baseline="-25000" dirty="0">
                <a:solidFill>
                  <a:srgbClr val="666666"/>
                </a:solidFill>
                <a:effectLst/>
                <a:latin typeface="Times New Roman" panose="02020603050405020304" pitchFamily="18" charset="0"/>
                <a:cs typeface="Times New Roman" panose="02020603050405020304" pitchFamily="18" charset="0"/>
              </a:rPr>
              <a:t> </a:t>
            </a:r>
            <a:r>
              <a:rPr lang="en-US" sz="2000" b="0" i="0" dirty="0">
                <a:solidFill>
                  <a:srgbClr val="666666"/>
                </a:solidFill>
                <a:effectLst/>
                <a:latin typeface="Times New Roman" panose="02020603050405020304" pitchFamily="18" charset="0"/>
                <a:cs typeface="Times New Roman" panose="02020603050405020304" pitchFamily="18" charset="0"/>
              </a:rPr>
              <a:t>+ </a:t>
            </a:r>
            <a:r>
              <a:rPr lang="en-US" sz="2000" b="0" i="0" dirty="0" err="1">
                <a:solidFill>
                  <a:srgbClr val="666666"/>
                </a:solidFill>
                <a:effectLst/>
                <a:latin typeface="Times New Roman" panose="02020603050405020304" pitchFamily="18" charset="0"/>
                <a:cs typeface="Times New Roman" panose="02020603050405020304" pitchFamily="18" charset="0"/>
              </a:rPr>
              <a:t>I</a:t>
            </a:r>
            <a:r>
              <a:rPr lang="en-US" sz="2000" b="0" i="0" baseline="-25000" dirty="0" err="1">
                <a:solidFill>
                  <a:srgbClr val="666666"/>
                </a:solidFill>
                <a:effectLst/>
                <a:latin typeface="Times New Roman" panose="02020603050405020304" pitchFamily="18" charset="0"/>
                <a:cs typeface="Times New Roman" panose="02020603050405020304" pitchFamily="18" charset="0"/>
              </a:rPr>
              <a:t>μ</a:t>
            </a:r>
            <a:r>
              <a:rPr lang="en-US" sz="2000" b="0" i="0" dirty="0">
                <a:solidFill>
                  <a:srgbClr val="666666"/>
                </a:solidFill>
                <a:effectLst/>
                <a:latin typeface="Times New Roman" panose="02020603050405020304" pitchFamily="18" charset="0"/>
                <a:cs typeface="Times New Roman" panose="02020603050405020304" pitchFamily="18" charset="0"/>
              </a:rPr>
              <a:t> , hence the phasor I</a:t>
            </a:r>
            <a:r>
              <a:rPr lang="en-US" sz="2000" b="0" i="0" baseline="-25000" dirty="0">
                <a:solidFill>
                  <a:srgbClr val="666666"/>
                </a:solidFill>
                <a:effectLst/>
                <a:latin typeface="Times New Roman" panose="02020603050405020304" pitchFamily="18" charset="0"/>
                <a:cs typeface="Times New Roman" panose="02020603050405020304" pitchFamily="18" charset="0"/>
              </a:rPr>
              <a:t>0</a:t>
            </a:r>
            <a:r>
              <a:rPr lang="en-US" sz="2000" b="0" i="0" dirty="0">
                <a:solidFill>
                  <a:srgbClr val="666666"/>
                </a:solidFill>
                <a:effectLst/>
                <a:latin typeface="Times New Roman" panose="02020603050405020304" pitchFamily="18" charset="0"/>
                <a:cs typeface="Times New Roman" panose="02020603050405020304" pitchFamily="18" charset="0"/>
              </a:rPr>
              <a:t>.</a:t>
            </a:r>
          </a:p>
          <a:p>
            <a:pPr marL="0" indent="0">
              <a:buNone/>
            </a:pPr>
            <a:br>
              <a:rPr lang="en-US" sz="2000" dirty="0">
                <a:latin typeface="Times New Roman" panose="02020603050405020304" pitchFamily="18" charset="0"/>
                <a:cs typeface="Times New Roman" panose="02020603050405020304" pitchFamily="18" charset="0"/>
              </a:rPr>
            </a:br>
            <a:r>
              <a:rPr lang="en-US" sz="2000" b="0" i="0" dirty="0">
                <a:solidFill>
                  <a:srgbClr val="666666"/>
                </a:solidFill>
                <a:effectLst/>
                <a:latin typeface="Times New Roman" panose="02020603050405020304" pitchFamily="18" charset="0"/>
                <a:cs typeface="Times New Roman" panose="02020603050405020304" pitchFamily="18" charset="0"/>
              </a:rPr>
              <a:t>Now I</a:t>
            </a:r>
            <a:r>
              <a:rPr lang="en-US" sz="2000" b="0" i="0" baseline="-25000" dirty="0">
                <a:solidFill>
                  <a:srgbClr val="666666"/>
                </a:solidFill>
                <a:effectLst/>
                <a:latin typeface="Times New Roman" panose="02020603050405020304" pitchFamily="18" charset="0"/>
                <a:cs typeface="Times New Roman" panose="02020603050405020304" pitchFamily="18" charset="0"/>
              </a:rPr>
              <a:t>0</a:t>
            </a:r>
            <a:r>
              <a:rPr lang="en-US" sz="2000" b="0" i="0" dirty="0">
                <a:solidFill>
                  <a:srgbClr val="666666"/>
                </a:solidFill>
                <a:effectLst/>
                <a:latin typeface="Times New Roman" panose="02020603050405020304" pitchFamily="18" charset="0"/>
                <a:cs typeface="Times New Roman" panose="02020603050405020304" pitchFamily="18" charset="0"/>
              </a:rPr>
              <a:t>R</a:t>
            </a:r>
            <a:r>
              <a:rPr lang="en-US" sz="2000" b="0" i="0" baseline="-25000" dirty="0">
                <a:solidFill>
                  <a:srgbClr val="666666"/>
                </a:solidFill>
                <a:effectLst/>
                <a:latin typeface="Times New Roman" panose="02020603050405020304" pitchFamily="18" charset="0"/>
                <a:cs typeface="Times New Roman" panose="02020603050405020304" pitchFamily="18" charset="0"/>
              </a:rPr>
              <a:t>1</a:t>
            </a:r>
            <a:r>
              <a:rPr lang="en-US" sz="2000" b="0" i="0" dirty="0">
                <a:solidFill>
                  <a:srgbClr val="666666"/>
                </a:solidFill>
                <a:effectLst/>
                <a:latin typeface="Times New Roman" panose="02020603050405020304" pitchFamily="18" charset="0"/>
                <a:cs typeface="Times New Roman" panose="02020603050405020304" pitchFamily="18" charset="0"/>
              </a:rPr>
              <a:t> is voltage drop in R</a:t>
            </a:r>
            <a:r>
              <a:rPr lang="en-US" sz="2000" b="0" i="0" baseline="-25000" dirty="0">
                <a:solidFill>
                  <a:srgbClr val="666666"/>
                </a:solidFill>
                <a:effectLst/>
                <a:latin typeface="Times New Roman" panose="02020603050405020304" pitchFamily="18" charset="0"/>
                <a:cs typeface="Times New Roman" panose="02020603050405020304" pitchFamily="18" charset="0"/>
              </a:rPr>
              <a:t>1</a:t>
            </a:r>
            <a:r>
              <a:rPr lang="en-US" sz="2000" b="0" i="0" dirty="0">
                <a:solidFill>
                  <a:srgbClr val="666666"/>
                </a:solidFill>
                <a:effectLst/>
                <a:latin typeface="Times New Roman" panose="02020603050405020304" pitchFamily="18" charset="0"/>
                <a:cs typeface="Times New Roman" panose="02020603050405020304" pitchFamily="18" charset="0"/>
              </a:rPr>
              <a:t> and it is in phase with I</a:t>
            </a:r>
            <a:r>
              <a:rPr lang="en-US" sz="2000" b="0" i="0" baseline="-25000" dirty="0">
                <a:solidFill>
                  <a:srgbClr val="666666"/>
                </a:solidFill>
                <a:effectLst/>
                <a:latin typeface="Times New Roman" panose="02020603050405020304" pitchFamily="18" charset="0"/>
                <a:cs typeface="Times New Roman" panose="02020603050405020304" pitchFamily="18" charset="0"/>
              </a:rPr>
              <a:t>0</a:t>
            </a:r>
            <a:r>
              <a:rPr lang="en-US" sz="2000" b="0" i="0" dirty="0">
                <a:solidFill>
                  <a:srgbClr val="666666"/>
                </a:solidFill>
                <a:effectLst/>
                <a:latin typeface="Times New Roman" panose="02020603050405020304" pitchFamily="18" charset="0"/>
                <a:cs typeface="Times New Roman" panose="02020603050405020304" pitchFamily="18" charset="0"/>
              </a:rPr>
              <a:t> , and as it is added to -E</a:t>
            </a:r>
            <a:r>
              <a:rPr lang="en-US" sz="2000" b="0" i="0" baseline="-25000" dirty="0">
                <a:solidFill>
                  <a:srgbClr val="666666"/>
                </a:solidFill>
                <a:effectLst/>
                <a:latin typeface="Times New Roman" panose="02020603050405020304" pitchFamily="18" charset="0"/>
                <a:cs typeface="Times New Roman" panose="02020603050405020304" pitchFamily="18" charset="0"/>
              </a:rPr>
              <a:t>1</a:t>
            </a:r>
            <a:r>
              <a:rPr lang="en-US" sz="2000" b="0" i="0" dirty="0">
                <a:solidFill>
                  <a:srgbClr val="666666"/>
                </a:solidFill>
                <a:effectLst/>
                <a:latin typeface="Times New Roman" panose="02020603050405020304" pitchFamily="18" charset="0"/>
                <a:cs typeface="Times New Roman" panose="02020603050405020304" pitchFamily="18" charset="0"/>
              </a:rPr>
              <a:t> so the phasor of I</a:t>
            </a:r>
            <a:r>
              <a:rPr lang="en-US" sz="2000" b="0" i="0" baseline="-25000" dirty="0">
                <a:solidFill>
                  <a:srgbClr val="666666"/>
                </a:solidFill>
                <a:effectLst/>
                <a:latin typeface="Times New Roman" panose="02020603050405020304" pitchFamily="18" charset="0"/>
                <a:cs typeface="Times New Roman" panose="02020603050405020304" pitchFamily="18" charset="0"/>
              </a:rPr>
              <a:t>0</a:t>
            </a:r>
            <a:r>
              <a:rPr lang="en-US" sz="2000" b="0" i="0" dirty="0">
                <a:solidFill>
                  <a:srgbClr val="666666"/>
                </a:solidFill>
                <a:effectLst/>
                <a:latin typeface="Times New Roman" panose="02020603050405020304" pitchFamily="18" charset="0"/>
                <a:cs typeface="Times New Roman" panose="02020603050405020304" pitchFamily="18" charset="0"/>
              </a:rPr>
              <a:t>R</a:t>
            </a:r>
            <a:r>
              <a:rPr lang="en-US" sz="2000" b="0" i="0" baseline="-25000" dirty="0">
                <a:solidFill>
                  <a:srgbClr val="666666"/>
                </a:solidFill>
                <a:effectLst/>
                <a:latin typeface="Times New Roman" panose="02020603050405020304" pitchFamily="18" charset="0"/>
                <a:cs typeface="Times New Roman" panose="02020603050405020304" pitchFamily="18" charset="0"/>
              </a:rPr>
              <a:t>1</a:t>
            </a:r>
            <a:r>
              <a:rPr lang="en-US" sz="2000" b="0" i="0" dirty="0">
                <a:solidFill>
                  <a:srgbClr val="666666"/>
                </a:solidFill>
                <a:effectLst/>
                <a:latin typeface="Times New Roman" panose="02020603050405020304" pitchFamily="18" charset="0"/>
                <a:cs typeface="Times New Roman" panose="02020603050405020304" pitchFamily="18" charset="0"/>
              </a:rPr>
              <a:t> will be drawn at the head of -E</a:t>
            </a:r>
            <a:r>
              <a:rPr lang="en-US" sz="2000" b="0" i="0" baseline="-25000" dirty="0">
                <a:solidFill>
                  <a:srgbClr val="666666"/>
                </a:solidFill>
                <a:effectLst/>
                <a:latin typeface="Times New Roman" panose="02020603050405020304" pitchFamily="18" charset="0"/>
                <a:cs typeface="Times New Roman" panose="02020603050405020304" pitchFamily="18" charset="0"/>
              </a:rPr>
              <a:t>1</a:t>
            </a:r>
            <a:r>
              <a:rPr lang="en-US" sz="2000" b="0" i="0" dirty="0">
                <a:solidFill>
                  <a:srgbClr val="666666"/>
                </a:solidFill>
                <a:effectLst/>
                <a:latin typeface="Times New Roman" panose="02020603050405020304" pitchFamily="18" charset="0"/>
                <a:cs typeface="Times New Roman" panose="02020603050405020304" pitchFamily="18" charset="0"/>
              </a:rPr>
              <a:t>. I</a:t>
            </a:r>
            <a:r>
              <a:rPr lang="en-US" sz="2000" b="0" i="0" baseline="-25000" dirty="0">
                <a:solidFill>
                  <a:srgbClr val="666666"/>
                </a:solidFill>
                <a:effectLst/>
                <a:latin typeface="Times New Roman" panose="02020603050405020304" pitchFamily="18" charset="0"/>
                <a:cs typeface="Times New Roman" panose="02020603050405020304" pitchFamily="18" charset="0"/>
              </a:rPr>
              <a:t>0</a:t>
            </a:r>
            <a:r>
              <a:rPr lang="en-US" sz="2000" b="0" i="0" dirty="0">
                <a:solidFill>
                  <a:srgbClr val="666666"/>
                </a:solidFill>
                <a:effectLst/>
                <a:latin typeface="Times New Roman" panose="02020603050405020304" pitchFamily="18" charset="0"/>
                <a:cs typeface="Times New Roman" panose="02020603050405020304" pitchFamily="18" charset="0"/>
              </a:rPr>
              <a:t>X</a:t>
            </a:r>
            <a:r>
              <a:rPr lang="en-US" sz="2000" b="0" i="0" baseline="-25000" dirty="0">
                <a:solidFill>
                  <a:srgbClr val="666666"/>
                </a:solidFill>
                <a:effectLst/>
                <a:latin typeface="Times New Roman" panose="02020603050405020304" pitchFamily="18" charset="0"/>
                <a:cs typeface="Times New Roman" panose="02020603050405020304" pitchFamily="18" charset="0"/>
              </a:rPr>
              <a:t>1</a:t>
            </a:r>
            <a:r>
              <a:rPr lang="en-US" sz="2000" b="0" i="0" dirty="0">
                <a:solidFill>
                  <a:srgbClr val="666666"/>
                </a:solidFill>
                <a:effectLst/>
                <a:latin typeface="Times New Roman" panose="02020603050405020304" pitchFamily="18" charset="0"/>
                <a:cs typeface="Times New Roman" panose="02020603050405020304" pitchFamily="18" charset="0"/>
              </a:rPr>
              <a:t> is voltage drop across X</a:t>
            </a:r>
            <a:r>
              <a:rPr lang="en-US" sz="2000" b="0" i="0" baseline="-25000" dirty="0">
                <a:solidFill>
                  <a:srgbClr val="666666"/>
                </a:solidFill>
                <a:effectLst/>
                <a:latin typeface="Times New Roman" panose="02020603050405020304" pitchFamily="18" charset="0"/>
                <a:cs typeface="Times New Roman" panose="02020603050405020304" pitchFamily="18" charset="0"/>
              </a:rPr>
              <a:t>1</a:t>
            </a:r>
            <a:r>
              <a:rPr lang="en-US" sz="2000" b="0" i="0" dirty="0">
                <a:solidFill>
                  <a:srgbClr val="666666"/>
                </a:solidFill>
                <a:effectLst/>
                <a:latin typeface="Times New Roman" panose="02020603050405020304" pitchFamily="18" charset="0"/>
                <a:cs typeface="Times New Roman" panose="02020603050405020304" pitchFamily="18" charset="0"/>
              </a:rPr>
              <a:t> and is 90 degrees leading I</a:t>
            </a:r>
            <a:r>
              <a:rPr lang="en-US" sz="2000" b="0" i="0" baseline="-25000" dirty="0">
                <a:solidFill>
                  <a:srgbClr val="666666"/>
                </a:solidFill>
                <a:effectLst/>
                <a:latin typeface="Times New Roman" panose="02020603050405020304" pitchFamily="18" charset="0"/>
                <a:cs typeface="Times New Roman" panose="02020603050405020304" pitchFamily="18" charset="0"/>
              </a:rPr>
              <a:t>0</a:t>
            </a:r>
            <a:r>
              <a:rPr lang="en-US" sz="2000" b="0" i="0" dirty="0">
                <a:solidFill>
                  <a:srgbClr val="666666"/>
                </a:solidFill>
                <a:effectLst/>
                <a:latin typeface="Times New Roman" panose="02020603050405020304" pitchFamily="18" charset="0"/>
                <a:cs typeface="Times New Roman" panose="02020603050405020304" pitchFamily="18" charset="0"/>
              </a:rPr>
              <a:t>R</a:t>
            </a:r>
            <a:r>
              <a:rPr lang="en-US" sz="2000" b="0" i="0" baseline="-25000" dirty="0">
                <a:solidFill>
                  <a:srgbClr val="666666"/>
                </a:solidFill>
                <a:effectLst/>
                <a:latin typeface="Times New Roman" panose="02020603050405020304" pitchFamily="18" charset="0"/>
                <a:cs typeface="Times New Roman" panose="02020603050405020304" pitchFamily="18" charset="0"/>
              </a:rPr>
              <a:t>1</a:t>
            </a:r>
            <a:r>
              <a:rPr lang="en-US" sz="2000" b="0" i="0" dirty="0">
                <a:solidFill>
                  <a:srgbClr val="666666"/>
                </a:solidFill>
                <a:effectLst/>
                <a:latin typeface="Times New Roman" panose="02020603050405020304" pitchFamily="18" charset="0"/>
                <a:cs typeface="Times New Roman" panose="02020603050405020304" pitchFamily="18" charset="0"/>
              </a:rPr>
              <a:t>, so it is drawn perpendicular to I</a:t>
            </a:r>
            <a:r>
              <a:rPr lang="en-US" sz="2000" b="0" i="0" baseline="-25000" dirty="0">
                <a:solidFill>
                  <a:srgbClr val="666666"/>
                </a:solidFill>
                <a:effectLst/>
                <a:latin typeface="Times New Roman" panose="02020603050405020304" pitchFamily="18" charset="0"/>
                <a:cs typeface="Times New Roman" panose="02020603050405020304" pitchFamily="18" charset="0"/>
              </a:rPr>
              <a:t>0</a:t>
            </a:r>
            <a:r>
              <a:rPr lang="en-US" sz="2000" b="0" i="0" dirty="0">
                <a:solidFill>
                  <a:srgbClr val="666666"/>
                </a:solidFill>
                <a:effectLst/>
                <a:latin typeface="Times New Roman" panose="02020603050405020304" pitchFamily="18" charset="0"/>
                <a:cs typeface="Times New Roman" panose="02020603050405020304" pitchFamily="18" charset="0"/>
              </a:rPr>
              <a:t>R</a:t>
            </a:r>
            <a:r>
              <a:rPr lang="en-US" sz="2000" b="0" i="0" baseline="-25000" dirty="0">
                <a:solidFill>
                  <a:srgbClr val="666666"/>
                </a:solidFill>
                <a:effectLst/>
                <a:latin typeface="Times New Roman" panose="02020603050405020304" pitchFamily="18" charset="0"/>
                <a:cs typeface="Times New Roman" panose="02020603050405020304" pitchFamily="18" charset="0"/>
              </a:rPr>
              <a:t>1</a:t>
            </a:r>
            <a:r>
              <a:rPr lang="en-US" sz="2000" b="0" i="0" dirty="0">
                <a:solidFill>
                  <a:srgbClr val="666666"/>
                </a:solidFill>
                <a:effectLst/>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r>
              <a:rPr lang="en-US" sz="2000" b="0" i="0" dirty="0">
                <a:solidFill>
                  <a:srgbClr val="666666"/>
                </a:solidFill>
                <a:effectLst/>
                <a:latin typeface="Times New Roman" panose="02020603050405020304" pitchFamily="18" charset="0"/>
                <a:cs typeface="Times New Roman" panose="02020603050405020304" pitchFamily="18" charset="0"/>
              </a:rPr>
              <a:t>Now following the equation, V</a:t>
            </a:r>
            <a:r>
              <a:rPr lang="en-US" sz="2000" b="0" i="0" baseline="-25000" dirty="0">
                <a:solidFill>
                  <a:srgbClr val="666666"/>
                </a:solidFill>
                <a:effectLst/>
                <a:latin typeface="Times New Roman" panose="02020603050405020304" pitchFamily="18" charset="0"/>
                <a:cs typeface="Times New Roman" panose="02020603050405020304" pitchFamily="18" charset="0"/>
              </a:rPr>
              <a:t>1</a:t>
            </a:r>
            <a:r>
              <a:rPr lang="en-US" sz="2000" b="0" i="0" dirty="0">
                <a:solidFill>
                  <a:srgbClr val="666666"/>
                </a:solidFill>
                <a:effectLst/>
                <a:latin typeface="Times New Roman" panose="02020603050405020304" pitchFamily="18" charset="0"/>
                <a:cs typeface="Times New Roman" panose="02020603050405020304" pitchFamily="18" charset="0"/>
              </a:rPr>
              <a:t> phasor is drawn adding all the quantities given in the equation.</a:t>
            </a:r>
          </a:p>
          <a:p>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3586BF6-54D0-E440-06AE-D9C2A564F2E9}"/>
              </a:ext>
            </a:extLst>
          </p:cNvPr>
          <p:cNvPicPr>
            <a:picLocks noChangeAspect="1"/>
          </p:cNvPicPr>
          <p:nvPr/>
        </p:nvPicPr>
        <p:blipFill>
          <a:blip r:embed="rId2"/>
          <a:stretch>
            <a:fillRect/>
          </a:stretch>
        </p:blipFill>
        <p:spPr>
          <a:xfrm>
            <a:off x="3992137" y="2087495"/>
            <a:ext cx="2949196" cy="342930"/>
          </a:xfrm>
          <a:prstGeom prst="rect">
            <a:avLst/>
          </a:prstGeom>
        </p:spPr>
      </p:pic>
    </p:spTree>
    <p:extLst>
      <p:ext uri="{BB962C8B-B14F-4D97-AF65-F5344CB8AC3E}">
        <p14:creationId xmlns:p14="http://schemas.microsoft.com/office/powerpoint/2010/main" val="16283518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9D3EC-9A73-6B35-7C08-BF1211CB0C05}"/>
              </a:ext>
            </a:extLst>
          </p:cNvPr>
          <p:cNvSpPr>
            <a:spLocks noGrp="1"/>
          </p:cNvSpPr>
          <p:nvPr>
            <p:ph type="title"/>
          </p:nvPr>
        </p:nvSpPr>
        <p:spPr>
          <a:xfrm>
            <a:off x="838200" y="365125"/>
            <a:ext cx="10515600" cy="775417"/>
          </a:xfrm>
        </p:spPr>
        <p:txBody>
          <a:bodyPr>
            <a:normAutofit fontScale="90000"/>
          </a:bodyPr>
          <a:lstStyle/>
          <a:p>
            <a:br>
              <a:rPr lang="en-IN" b="0" i="0" dirty="0">
                <a:solidFill>
                  <a:srgbClr val="283593"/>
                </a:solidFill>
                <a:effectLst/>
                <a:latin typeface="Times New Roman" panose="02020603050405020304" pitchFamily="18" charset="0"/>
                <a:cs typeface="Times New Roman" panose="02020603050405020304" pitchFamily="18" charset="0"/>
              </a:rPr>
            </a:br>
            <a:r>
              <a:rPr lang="en-IN" b="0" i="0" dirty="0">
                <a:solidFill>
                  <a:srgbClr val="283593"/>
                </a:solidFill>
                <a:effectLst/>
                <a:latin typeface="Times New Roman" panose="02020603050405020304" pitchFamily="18" charset="0"/>
                <a:cs typeface="Times New Roman" panose="02020603050405020304" pitchFamily="18" charset="0"/>
              </a:rPr>
              <a:t>Practical Transformer on Load</a:t>
            </a:r>
            <a:br>
              <a:rPr lang="en-IN" b="0" i="0" dirty="0">
                <a:solidFill>
                  <a:srgbClr val="283593"/>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35C6C37-62D8-04A6-34BF-DC5EF8F339B7}"/>
              </a:ext>
            </a:extLst>
          </p:cNvPr>
          <p:cNvSpPr>
            <a:spLocks noGrp="1"/>
          </p:cNvSpPr>
          <p:nvPr>
            <p:ph idx="1"/>
          </p:nvPr>
        </p:nvSpPr>
        <p:spPr>
          <a:xfrm>
            <a:off x="838200" y="1324179"/>
            <a:ext cx="10515600" cy="5168695"/>
          </a:xfrm>
        </p:spPr>
        <p:txBody>
          <a:bodyPr>
            <a:normAutofit/>
          </a:bodyPr>
          <a:lstStyle/>
          <a:p>
            <a:r>
              <a:rPr lang="en-US" sz="2000" b="0" i="0" dirty="0">
                <a:solidFill>
                  <a:srgbClr val="666666"/>
                </a:solidFill>
                <a:effectLst/>
                <a:latin typeface="Times New Roman" panose="02020603050405020304" pitchFamily="18" charset="0"/>
                <a:cs typeface="Times New Roman" panose="02020603050405020304" pitchFamily="18" charset="0"/>
              </a:rPr>
              <a:t>The secondary side is closed-circuited with a load.</a:t>
            </a:r>
          </a:p>
          <a:p>
            <a:endParaRPr lang="en-US" sz="2000" dirty="0">
              <a:solidFill>
                <a:srgbClr val="666666"/>
              </a:solidFill>
              <a:latin typeface="Times New Roman" panose="02020603050405020304" pitchFamily="18" charset="0"/>
              <a:cs typeface="Times New Roman" panose="02020603050405020304" pitchFamily="18" charset="0"/>
            </a:endParaRPr>
          </a:p>
          <a:p>
            <a:endParaRPr lang="en-US" sz="2000" dirty="0">
              <a:solidFill>
                <a:srgbClr val="666666"/>
              </a:solidFill>
              <a:latin typeface="Times New Roman" panose="02020603050405020304" pitchFamily="18" charset="0"/>
              <a:cs typeface="Times New Roman" panose="02020603050405020304" pitchFamily="18" charset="0"/>
            </a:endParaRPr>
          </a:p>
          <a:p>
            <a:endParaRPr lang="en-US" sz="2000" dirty="0">
              <a:solidFill>
                <a:srgbClr val="666666"/>
              </a:solidFill>
              <a:latin typeface="Times New Roman" panose="02020603050405020304" pitchFamily="18" charset="0"/>
              <a:cs typeface="Times New Roman" panose="02020603050405020304" pitchFamily="18" charset="0"/>
            </a:endParaRPr>
          </a:p>
          <a:p>
            <a:endParaRPr lang="en-US" sz="2000" dirty="0">
              <a:solidFill>
                <a:srgbClr val="666666"/>
              </a:solidFill>
              <a:latin typeface="Times New Roman" panose="02020603050405020304" pitchFamily="18" charset="0"/>
              <a:cs typeface="Times New Roman" panose="02020603050405020304" pitchFamily="18" charset="0"/>
            </a:endParaRPr>
          </a:p>
          <a:p>
            <a:endParaRPr lang="en-US" sz="2000" dirty="0">
              <a:solidFill>
                <a:srgbClr val="666666"/>
              </a:solidFill>
              <a:latin typeface="Times New Roman" panose="02020603050405020304" pitchFamily="18" charset="0"/>
              <a:cs typeface="Times New Roman" panose="02020603050405020304" pitchFamily="18" charset="0"/>
            </a:endParaRPr>
          </a:p>
          <a:p>
            <a:r>
              <a:rPr lang="en-IN" sz="2000" b="0" i="0" dirty="0">
                <a:solidFill>
                  <a:srgbClr val="666666"/>
                </a:solidFill>
                <a:effectLst/>
                <a:latin typeface="Times New Roman" panose="02020603050405020304" pitchFamily="18" charset="0"/>
                <a:cs typeface="Times New Roman" panose="02020603050405020304" pitchFamily="18" charset="0"/>
              </a:rPr>
              <a:t>Its equivalent circuit diagram:</a:t>
            </a:r>
            <a:endParaRPr lang="en-IN" sz="20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F88A07C1-CC00-9C36-ECCE-B70AD18138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0634" y="1551169"/>
            <a:ext cx="4178710" cy="24995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CFB3669-D02F-19C6-61A5-1DB64CFA1A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7951" y="4142581"/>
            <a:ext cx="6531973" cy="2335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8432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7D34E0-F134-3031-D8B0-E05865631624}"/>
              </a:ext>
            </a:extLst>
          </p:cNvPr>
          <p:cNvSpPr>
            <a:spLocks noGrp="1"/>
          </p:cNvSpPr>
          <p:nvPr>
            <p:ph idx="1"/>
          </p:nvPr>
        </p:nvSpPr>
        <p:spPr>
          <a:xfrm>
            <a:off x="710381" y="540774"/>
            <a:ext cx="10515600" cy="6056671"/>
          </a:xfrm>
        </p:spPr>
        <p:txBody>
          <a:bodyPr>
            <a:noAutofit/>
          </a:bodyPr>
          <a:lstStyle/>
          <a:p>
            <a:pPr algn="l"/>
            <a:r>
              <a:rPr lang="en-US" sz="2000" b="0" i="0" dirty="0">
                <a:solidFill>
                  <a:srgbClr val="666666"/>
                </a:solidFill>
                <a:effectLst/>
                <a:latin typeface="Times New Roman" panose="02020603050405020304" pitchFamily="18" charset="0"/>
                <a:cs typeface="Times New Roman" panose="02020603050405020304" pitchFamily="18" charset="0"/>
              </a:rPr>
              <a:t>where on primary side,</a:t>
            </a:r>
          </a:p>
          <a:p>
            <a:pPr algn="l">
              <a:buFont typeface="Arial" panose="020B0604020202020204" pitchFamily="34" charset="0"/>
              <a:buChar char="•"/>
            </a:pPr>
            <a:r>
              <a:rPr lang="en-US" sz="2000" b="0" i="0" dirty="0">
                <a:solidFill>
                  <a:srgbClr val="666666"/>
                </a:solidFill>
                <a:effectLst/>
                <a:latin typeface="Times New Roman" panose="02020603050405020304" pitchFamily="18" charset="0"/>
                <a:cs typeface="Times New Roman" panose="02020603050405020304" pitchFamily="18" charset="0"/>
              </a:rPr>
              <a:t>V</a:t>
            </a:r>
            <a:r>
              <a:rPr lang="en-US" sz="2000" b="0" i="0" baseline="-25000" dirty="0">
                <a:solidFill>
                  <a:srgbClr val="666666"/>
                </a:solidFill>
                <a:effectLst/>
                <a:latin typeface="Times New Roman" panose="02020603050405020304" pitchFamily="18" charset="0"/>
                <a:cs typeface="Times New Roman" panose="02020603050405020304" pitchFamily="18" charset="0"/>
              </a:rPr>
              <a:t>1</a:t>
            </a:r>
            <a:r>
              <a:rPr lang="en-US" sz="2000" b="0" i="0" dirty="0">
                <a:solidFill>
                  <a:srgbClr val="666666"/>
                </a:solidFill>
                <a:effectLst/>
                <a:latin typeface="Times New Roman" panose="02020603050405020304" pitchFamily="18" charset="0"/>
                <a:cs typeface="Times New Roman" panose="02020603050405020304" pitchFamily="18" charset="0"/>
              </a:rPr>
              <a:t> is Primary Voltage</a:t>
            </a:r>
          </a:p>
          <a:p>
            <a:pPr algn="l">
              <a:buFont typeface="Arial" panose="020B0604020202020204" pitchFamily="34" charset="0"/>
              <a:buChar char="•"/>
            </a:pPr>
            <a:r>
              <a:rPr lang="en-US" sz="2000" b="0" i="0" dirty="0">
                <a:solidFill>
                  <a:srgbClr val="666666"/>
                </a:solidFill>
                <a:effectLst/>
                <a:latin typeface="Times New Roman" panose="02020603050405020304" pitchFamily="18" charset="0"/>
                <a:cs typeface="Times New Roman" panose="02020603050405020304" pitchFamily="18" charset="0"/>
              </a:rPr>
              <a:t>I</a:t>
            </a:r>
            <a:r>
              <a:rPr lang="en-US" sz="2000" b="0" i="0" baseline="-25000" dirty="0">
                <a:solidFill>
                  <a:srgbClr val="666666"/>
                </a:solidFill>
                <a:effectLst/>
                <a:latin typeface="Times New Roman" panose="02020603050405020304" pitchFamily="18" charset="0"/>
                <a:cs typeface="Times New Roman" panose="02020603050405020304" pitchFamily="18" charset="0"/>
              </a:rPr>
              <a:t>1</a:t>
            </a:r>
            <a:r>
              <a:rPr lang="en-US" sz="2000" b="0" i="0" dirty="0">
                <a:solidFill>
                  <a:srgbClr val="666666"/>
                </a:solidFill>
                <a:effectLst/>
                <a:latin typeface="Times New Roman" panose="02020603050405020304" pitchFamily="18" charset="0"/>
                <a:cs typeface="Times New Roman" panose="02020603050405020304" pitchFamily="18" charset="0"/>
              </a:rPr>
              <a:t> is Primary Current</a:t>
            </a:r>
          </a:p>
          <a:p>
            <a:pPr algn="l">
              <a:buFont typeface="Arial" panose="020B0604020202020204" pitchFamily="34" charset="0"/>
              <a:buChar char="•"/>
            </a:pPr>
            <a:r>
              <a:rPr lang="en-US" sz="2000" b="0" i="0" dirty="0">
                <a:solidFill>
                  <a:srgbClr val="666666"/>
                </a:solidFill>
                <a:effectLst/>
                <a:latin typeface="Times New Roman" panose="02020603050405020304" pitchFamily="18" charset="0"/>
                <a:cs typeface="Times New Roman" panose="02020603050405020304" pitchFamily="18" charset="0"/>
              </a:rPr>
              <a:t>I'</a:t>
            </a:r>
            <a:r>
              <a:rPr lang="en-US" sz="2000" b="0" i="0" baseline="-25000" dirty="0">
                <a:solidFill>
                  <a:srgbClr val="666666"/>
                </a:solidFill>
                <a:effectLst/>
                <a:latin typeface="Times New Roman" panose="02020603050405020304" pitchFamily="18" charset="0"/>
                <a:cs typeface="Times New Roman" panose="02020603050405020304" pitchFamily="18" charset="0"/>
              </a:rPr>
              <a:t>2</a:t>
            </a:r>
            <a:r>
              <a:rPr lang="en-US" sz="2000" b="0" i="0" dirty="0">
                <a:solidFill>
                  <a:srgbClr val="666666"/>
                </a:solidFill>
                <a:effectLst/>
                <a:latin typeface="Times New Roman" panose="02020603050405020304" pitchFamily="18" charset="0"/>
                <a:cs typeface="Times New Roman" panose="02020603050405020304" pitchFamily="18" charset="0"/>
              </a:rPr>
              <a:t> is Primary Current to neutralize the </a:t>
            </a:r>
            <a:r>
              <a:rPr lang="en-US" sz="2000" b="0" i="0" dirty="0" err="1">
                <a:solidFill>
                  <a:srgbClr val="666666"/>
                </a:solidFill>
                <a:effectLst/>
                <a:latin typeface="Times New Roman" panose="02020603050405020304" pitchFamily="18" charset="0"/>
                <a:cs typeface="Times New Roman" panose="02020603050405020304" pitchFamily="18" charset="0"/>
              </a:rPr>
              <a:t>demagnitizing</a:t>
            </a:r>
            <a:endParaRPr lang="en-US" sz="2000" b="0" i="0" dirty="0">
              <a:solidFill>
                <a:srgbClr val="666666"/>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solidFill>
                  <a:srgbClr val="666666"/>
                </a:solidFill>
                <a:effectLst/>
                <a:latin typeface="Times New Roman" panose="02020603050405020304" pitchFamily="18" charset="0"/>
                <a:cs typeface="Times New Roman" panose="02020603050405020304" pitchFamily="18" charset="0"/>
              </a:rPr>
              <a:t>effects of I</a:t>
            </a:r>
            <a:r>
              <a:rPr lang="en-US" sz="2000" b="0" i="0" baseline="-25000" dirty="0">
                <a:solidFill>
                  <a:srgbClr val="666666"/>
                </a:solidFill>
                <a:effectLst/>
                <a:latin typeface="Times New Roman" panose="02020603050405020304" pitchFamily="18" charset="0"/>
                <a:cs typeface="Times New Roman" panose="02020603050405020304" pitchFamily="18" charset="0"/>
              </a:rPr>
              <a:t>2</a:t>
            </a:r>
            <a:r>
              <a:rPr lang="en-US" sz="2000" b="0" i="0" dirty="0">
                <a:solidFill>
                  <a:srgbClr val="666666"/>
                </a:solidFill>
                <a:effectLst/>
                <a:latin typeface="Times New Roman" panose="02020603050405020304" pitchFamily="18" charset="0"/>
                <a:cs typeface="Times New Roman" panose="02020603050405020304" pitchFamily="18" charset="0"/>
              </a:rPr>
              <a:t>, I'</a:t>
            </a:r>
            <a:r>
              <a:rPr lang="en-US" sz="2000" b="0" i="0" baseline="-25000" dirty="0">
                <a:solidFill>
                  <a:srgbClr val="666666"/>
                </a:solidFill>
                <a:effectLst/>
                <a:latin typeface="Times New Roman" panose="02020603050405020304" pitchFamily="18" charset="0"/>
                <a:cs typeface="Times New Roman" panose="02020603050405020304" pitchFamily="18" charset="0"/>
              </a:rPr>
              <a:t>2</a:t>
            </a:r>
            <a:r>
              <a:rPr lang="en-US" sz="2000" b="0" i="0" dirty="0">
                <a:solidFill>
                  <a:srgbClr val="666666"/>
                </a:solidFill>
                <a:effectLst/>
                <a:latin typeface="Times New Roman" panose="02020603050405020304" pitchFamily="18" charset="0"/>
                <a:cs typeface="Times New Roman" panose="02020603050405020304" pitchFamily="18" charset="0"/>
              </a:rPr>
              <a:t> = K I</a:t>
            </a:r>
            <a:r>
              <a:rPr lang="en-US" sz="2000" b="0" i="0" baseline="-25000" dirty="0">
                <a:solidFill>
                  <a:srgbClr val="666666"/>
                </a:solidFill>
                <a:effectLst/>
                <a:latin typeface="Times New Roman" panose="02020603050405020304" pitchFamily="18" charset="0"/>
                <a:cs typeface="Times New Roman" panose="02020603050405020304" pitchFamily="18" charset="0"/>
              </a:rPr>
              <a:t>2</a:t>
            </a:r>
            <a:endParaRPr lang="en-US" sz="2000" b="0" i="0" dirty="0">
              <a:solidFill>
                <a:srgbClr val="666666"/>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solidFill>
                  <a:srgbClr val="666666"/>
                </a:solidFill>
                <a:effectLst/>
                <a:latin typeface="Times New Roman" panose="02020603050405020304" pitchFamily="18" charset="0"/>
                <a:cs typeface="Times New Roman" panose="02020603050405020304" pitchFamily="18" charset="0"/>
              </a:rPr>
              <a:t>I</a:t>
            </a:r>
            <a:r>
              <a:rPr lang="en-US" sz="2000" b="0" i="0" baseline="-25000" dirty="0">
                <a:solidFill>
                  <a:srgbClr val="666666"/>
                </a:solidFill>
                <a:effectLst/>
                <a:latin typeface="Times New Roman" panose="02020603050405020304" pitchFamily="18" charset="0"/>
                <a:cs typeface="Times New Roman" panose="02020603050405020304" pitchFamily="18" charset="0"/>
              </a:rPr>
              <a:t>0</a:t>
            </a:r>
            <a:r>
              <a:rPr lang="en-US" sz="2000" b="0" i="0" dirty="0">
                <a:solidFill>
                  <a:srgbClr val="666666"/>
                </a:solidFill>
                <a:effectLst/>
                <a:latin typeface="Times New Roman" panose="02020603050405020304" pitchFamily="18" charset="0"/>
                <a:cs typeface="Times New Roman" panose="02020603050405020304" pitchFamily="18" charset="0"/>
              </a:rPr>
              <a:t> is No Load Primary Current</a:t>
            </a:r>
          </a:p>
          <a:p>
            <a:pPr algn="l">
              <a:buFont typeface="Arial" panose="020B0604020202020204" pitchFamily="34" charset="0"/>
              <a:buChar char="•"/>
            </a:pPr>
            <a:r>
              <a:rPr lang="en-US" sz="2000" b="0" i="0" dirty="0">
                <a:solidFill>
                  <a:srgbClr val="666666"/>
                </a:solidFill>
                <a:effectLst/>
                <a:latin typeface="Times New Roman" panose="02020603050405020304" pitchFamily="18" charset="0"/>
                <a:cs typeface="Times New Roman" panose="02020603050405020304" pitchFamily="18" charset="0"/>
              </a:rPr>
              <a:t>R</a:t>
            </a:r>
            <a:r>
              <a:rPr lang="en-US" sz="2000" b="0" i="0" baseline="-25000" dirty="0">
                <a:solidFill>
                  <a:srgbClr val="666666"/>
                </a:solidFill>
                <a:effectLst/>
                <a:latin typeface="Times New Roman" panose="02020603050405020304" pitchFamily="18" charset="0"/>
                <a:cs typeface="Times New Roman" panose="02020603050405020304" pitchFamily="18" charset="0"/>
              </a:rPr>
              <a:t>1</a:t>
            </a:r>
            <a:r>
              <a:rPr lang="en-US" sz="2000" b="0" i="0" dirty="0">
                <a:solidFill>
                  <a:srgbClr val="666666"/>
                </a:solidFill>
                <a:effectLst/>
                <a:latin typeface="Times New Roman" panose="02020603050405020304" pitchFamily="18" charset="0"/>
                <a:cs typeface="Times New Roman" panose="02020603050405020304" pitchFamily="18" charset="0"/>
              </a:rPr>
              <a:t> is Primary Winding Resistance</a:t>
            </a:r>
          </a:p>
          <a:p>
            <a:pPr algn="l">
              <a:buFont typeface="Arial" panose="020B0604020202020204" pitchFamily="34" charset="0"/>
              <a:buChar char="•"/>
            </a:pPr>
            <a:r>
              <a:rPr lang="en-US" sz="2000" b="0" i="0" dirty="0">
                <a:solidFill>
                  <a:srgbClr val="666666"/>
                </a:solidFill>
                <a:effectLst/>
                <a:latin typeface="Times New Roman" panose="02020603050405020304" pitchFamily="18" charset="0"/>
                <a:cs typeface="Times New Roman" panose="02020603050405020304" pitchFamily="18" charset="0"/>
              </a:rPr>
              <a:t>X</a:t>
            </a:r>
            <a:r>
              <a:rPr lang="en-US" sz="2000" b="0" i="0" baseline="-25000" dirty="0">
                <a:solidFill>
                  <a:srgbClr val="666666"/>
                </a:solidFill>
                <a:effectLst/>
                <a:latin typeface="Times New Roman" panose="02020603050405020304" pitchFamily="18" charset="0"/>
                <a:cs typeface="Times New Roman" panose="02020603050405020304" pitchFamily="18" charset="0"/>
              </a:rPr>
              <a:t>1</a:t>
            </a:r>
            <a:r>
              <a:rPr lang="en-US" sz="2000" b="0" i="0" dirty="0">
                <a:solidFill>
                  <a:srgbClr val="666666"/>
                </a:solidFill>
                <a:effectLst/>
                <a:latin typeface="Times New Roman" panose="02020603050405020304" pitchFamily="18" charset="0"/>
                <a:cs typeface="Times New Roman" panose="02020603050405020304" pitchFamily="18" charset="0"/>
              </a:rPr>
              <a:t> is Primary Leakage Reactance</a:t>
            </a:r>
          </a:p>
          <a:p>
            <a:pPr algn="l">
              <a:buFont typeface="Arial" panose="020B0604020202020204" pitchFamily="34" charset="0"/>
              <a:buChar char="•"/>
            </a:pPr>
            <a:r>
              <a:rPr lang="en-US" sz="2000" b="0" i="0" dirty="0" err="1">
                <a:solidFill>
                  <a:srgbClr val="666666"/>
                </a:solidFill>
                <a:effectLst/>
                <a:latin typeface="Times New Roman" panose="02020603050405020304" pitchFamily="18" charset="0"/>
                <a:cs typeface="Times New Roman" panose="02020603050405020304" pitchFamily="18" charset="0"/>
              </a:rPr>
              <a:t>I</a:t>
            </a:r>
            <a:r>
              <a:rPr lang="en-US" sz="2000" b="0" i="0" baseline="-25000" dirty="0" err="1">
                <a:solidFill>
                  <a:srgbClr val="666666"/>
                </a:solidFill>
                <a:effectLst/>
                <a:latin typeface="Times New Roman" panose="02020603050405020304" pitchFamily="18" charset="0"/>
                <a:cs typeface="Times New Roman" panose="02020603050405020304" pitchFamily="18" charset="0"/>
              </a:rPr>
              <a:t>c</a:t>
            </a:r>
            <a:r>
              <a:rPr lang="en-US" sz="2000" b="0" i="0" dirty="0">
                <a:solidFill>
                  <a:srgbClr val="666666"/>
                </a:solidFill>
                <a:effectLst/>
                <a:latin typeface="Times New Roman" panose="02020603050405020304" pitchFamily="18" charset="0"/>
                <a:cs typeface="Times New Roman" panose="02020603050405020304" pitchFamily="18" charset="0"/>
              </a:rPr>
              <a:t> is Core Loss component of I</a:t>
            </a:r>
            <a:r>
              <a:rPr lang="en-US" sz="2000" b="0" i="0" baseline="-25000" dirty="0">
                <a:solidFill>
                  <a:srgbClr val="666666"/>
                </a:solidFill>
                <a:effectLst/>
                <a:latin typeface="Times New Roman" panose="02020603050405020304" pitchFamily="18" charset="0"/>
                <a:cs typeface="Times New Roman" panose="02020603050405020304" pitchFamily="18" charset="0"/>
              </a:rPr>
              <a:t>1</a:t>
            </a:r>
            <a:endParaRPr lang="en-US" sz="2000" b="0" i="0" dirty="0">
              <a:solidFill>
                <a:srgbClr val="666666"/>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err="1">
                <a:solidFill>
                  <a:srgbClr val="666666"/>
                </a:solidFill>
                <a:effectLst/>
                <a:latin typeface="Times New Roman" panose="02020603050405020304" pitchFamily="18" charset="0"/>
                <a:cs typeface="Times New Roman" panose="02020603050405020304" pitchFamily="18" charset="0"/>
              </a:rPr>
              <a:t>I</a:t>
            </a:r>
            <a:r>
              <a:rPr lang="en-US" sz="2000" b="0" i="0" baseline="-25000" dirty="0" err="1">
                <a:solidFill>
                  <a:srgbClr val="666666"/>
                </a:solidFill>
                <a:effectLst/>
                <a:latin typeface="Times New Roman" panose="02020603050405020304" pitchFamily="18" charset="0"/>
                <a:cs typeface="Times New Roman" panose="02020603050405020304" pitchFamily="18" charset="0"/>
              </a:rPr>
              <a:t>μ</a:t>
            </a:r>
            <a:r>
              <a:rPr lang="en-US" sz="2000" b="0" i="0" dirty="0">
                <a:solidFill>
                  <a:srgbClr val="666666"/>
                </a:solidFill>
                <a:effectLst/>
                <a:latin typeface="Times New Roman" panose="02020603050405020304" pitchFamily="18" charset="0"/>
                <a:cs typeface="Times New Roman" panose="02020603050405020304" pitchFamily="18" charset="0"/>
              </a:rPr>
              <a:t> is Magnetizing Component of I</a:t>
            </a:r>
            <a:r>
              <a:rPr lang="en-US" sz="2000" b="0" i="0" baseline="-25000" dirty="0">
                <a:solidFill>
                  <a:srgbClr val="666666"/>
                </a:solidFill>
                <a:effectLst/>
                <a:latin typeface="Times New Roman" panose="02020603050405020304" pitchFamily="18" charset="0"/>
                <a:cs typeface="Times New Roman" panose="02020603050405020304" pitchFamily="18" charset="0"/>
              </a:rPr>
              <a:t>1</a:t>
            </a:r>
            <a:endParaRPr lang="en-US" sz="2000" b="0" i="0" dirty="0">
              <a:solidFill>
                <a:srgbClr val="666666"/>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solidFill>
                  <a:srgbClr val="666666"/>
                </a:solidFill>
                <a:effectLst/>
                <a:latin typeface="Times New Roman" panose="02020603050405020304" pitchFamily="18" charset="0"/>
                <a:cs typeface="Times New Roman" panose="02020603050405020304" pitchFamily="18" charset="0"/>
              </a:rPr>
              <a:t>I'</a:t>
            </a:r>
            <a:r>
              <a:rPr lang="en-US" sz="2000" b="0" i="0" baseline="-25000" dirty="0">
                <a:solidFill>
                  <a:srgbClr val="666666"/>
                </a:solidFill>
                <a:effectLst/>
                <a:latin typeface="Times New Roman" panose="02020603050405020304" pitchFamily="18" charset="0"/>
                <a:cs typeface="Times New Roman" panose="02020603050405020304" pitchFamily="18" charset="0"/>
              </a:rPr>
              <a:t>1</a:t>
            </a:r>
            <a:r>
              <a:rPr lang="en-US" sz="2000" b="0" i="0" dirty="0">
                <a:solidFill>
                  <a:srgbClr val="666666"/>
                </a:solidFill>
                <a:effectLst/>
                <a:latin typeface="Times New Roman" panose="02020603050405020304" pitchFamily="18" charset="0"/>
                <a:cs typeface="Times New Roman" panose="02020603050405020304" pitchFamily="18" charset="0"/>
              </a:rPr>
              <a:t> component of I</a:t>
            </a:r>
            <a:r>
              <a:rPr lang="en-US" sz="2000" b="0" i="0" baseline="-25000" dirty="0">
                <a:solidFill>
                  <a:srgbClr val="666666"/>
                </a:solidFill>
                <a:effectLst/>
                <a:latin typeface="Times New Roman" panose="02020603050405020304" pitchFamily="18" charset="0"/>
                <a:cs typeface="Times New Roman" panose="02020603050405020304" pitchFamily="18" charset="0"/>
              </a:rPr>
              <a:t>1</a:t>
            </a:r>
            <a:r>
              <a:rPr lang="en-US" sz="2000" b="0" i="0" dirty="0">
                <a:solidFill>
                  <a:srgbClr val="666666"/>
                </a:solidFill>
                <a:effectLst/>
                <a:latin typeface="Times New Roman" panose="02020603050405020304" pitchFamily="18" charset="0"/>
                <a:cs typeface="Times New Roman" panose="02020603050405020304" pitchFamily="18" charset="0"/>
              </a:rPr>
              <a:t> (doubtful)</a:t>
            </a:r>
          </a:p>
          <a:p>
            <a:pPr algn="l">
              <a:buFont typeface="Arial" panose="020B0604020202020204" pitchFamily="34" charset="0"/>
              <a:buChar char="•"/>
            </a:pPr>
            <a:r>
              <a:rPr lang="en-US" sz="2000" b="0" i="0" dirty="0" err="1">
                <a:solidFill>
                  <a:srgbClr val="666666"/>
                </a:solidFill>
                <a:effectLst/>
                <a:latin typeface="Times New Roman" panose="02020603050405020304" pitchFamily="18" charset="0"/>
                <a:cs typeface="Times New Roman" panose="02020603050405020304" pitchFamily="18" charset="0"/>
              </a:rPr>
              <a:t>R</a:t>
            </a:r>
            <a:r>
              <a:rPr lang="en-US" sz="2000" b="0" i="0" baseline="-25000" dirty="0" err="1">
                <a:solidFill>
                  <a:srgbClr val="666666"/>
                </a:solidFill>
                <a:effectLst/>
                <a:latin typeface="Times New Roman" panose="02020603050405020304" pitchFamily="18" charset="0"/>
                <a:cs typeface="Times New Roman" panose="02020603050405020304" pitchFamily="18" charset="0"/>
              </a:rPr>
              <a:t>c</a:t>
            </a:r>
            <a:r>
              <a:rPr lang="en-US" sz="2000" b="0" i="0" dirty="0">
                <a:solidFill>
                  <a:srgbClr val="666666"/>
                </a:solidFill>
                <a:effectLst/>
                <a:latin typeface="Times New Roman" panose="02020603050405020304" pitchFamily="18" charset="0"/>
                <a:cs typeface="Times New Roman" panose="02020603050405020304" pitchFamily="18" charset="0"/>
              </a:rPr>
              <a:t> is Core loss resistance</a:t>
            </a:r>
          </a:p>
          <a:p>
            <a:pPr algn="l">
              <a:buFont typeface="Arial" panose="020B0604020202020204" pitchFamily="34" charset="0"/>
              <a:buChar char="•"/>
            </a:pPr>
            <a:r>
              <a:rPr lang="en-US" sz="2000" b="0" i="0" dirty="0" err="1">
                <a:solidFill>
                  <a:srgbClr val="666666"/>
                </a:solidFill>
                <a:effectLst/>
                <a:latin typeface="Times New Roman" panose="02020603050405020304" pitchFamily="18" charset="0"/>
                <a:cs typeface="Times New Roman" panose="02020603050405020304" pitchFamily="18" charset="0"/>
              </a:rPr>
              <a:t>X</a:t>
            </a:r>
            <a:r>
              <a:rPr lang="en-US" sz="2000" b="0" i="0" baseline="-25000" dirty="0" err="1">
                <a:solidFill>
                  <a:srgbClr val="666666"/>
                </a:solidFill>
                <a:effectLst/>
                <a:latin typeface="Times New Roman" panose="02020603050405020304" pitchFamily="18" charset="0"/>
                <a:cs typeface="Times New Roman" panose="02020603050405020304" pitchFamily="18" charset="0"/>
              </a:rPr>
              <a:t>m</a:t>
            </a:r>
            <a:r>
              <a:rPr lang="en-US" sz="2000" b="0" i="0" dirty="0">
                <a:solidFill>
                  <a:srgbClr val="666666"/>
                </a:solidFill>
                <a:effectLst/>
                <a:latin typeface="Times New Roman" panose="02020603050405020304" pitchFamily="18" charset="0"/>
                <a:cs typeface="Times New Roman" panose="02020603050405020304" pitchFamily="18" charset="0"/>
              </a:rPr>
              <a:t> is Magnetizing Reactance</a:t>
            </a:r>
          </a:p>
          <a:p>
            <a:pPr algn="l">
              <a:buFont typeface="Arial" panose="020B0604020202020204" pitchFamily="34" charset="0"/>
              <a:buChar char="•"/>
            </a:pPr>
            <a:r>
              <a:rPr lang="en-US" sz="2000" b="0" i="0" dirty="0">
                <a:solidFill>
                  <a:srgbClr val="666666"/>
                </a:solidFill>
                <a:effectLst/>
                <a:latin typeface="Times New Roman" panose="02020603050405020304" pitchFamily="18" charset="0"/>
                <a:cs typeface="Times New Roman" panose="02020603050405020304" pitchFamily="18" charset="0"/>
              </a:rPr>
              <a:t>N</a:t>
            </a:r>
            <a:r>
              <a:rPr lang="en-US" sz="2000" b="0" i="0" baseline="-25000" dirty="0">
                <a:solidFill>
                  <a:srgbClr val="666666"/>
                </a:solidFill>
                <a:effectLst/>
                <a:latin typeface="Times New Roman" panose="02020603050405020304" pitchFamily="18" charset="0"/>
                <a:cs typeface="Times New Roman" panose="02020603050405020304" pitchFamily="18" charset="0"/>
              </a:rPr>
              <a:t>1</a:t>
            </a:r>
            <a:r>
              <a:rPr lang="en-US" sz="2000" b="0" i="0" dirty="0">
                <a:solidFill>
                  <a:srgbClr val="666666"/>
                </a:solidFill>
                <a:effectLst/>
                <a:latin typeface="Times New Roman" panose="02020603050405020304" pitchFamily="18" charset="0"/>
                <a:cs typeface="Times New Roman" panose="02020603050405020304" pitchFamily="18" charset="0"/>
              </a:rPr>
              <a:t> is Number of turns in Primary Winding</a:t>
            </a:r>
          </a:p>
          <a:p>
            <a:pPr algn="l">
              <a:buFont typeface="Arial" panose="020B0604020202020204" pitchFamily="34" charset="0"/>
              <a:buChar char="•"/>
            </a:pPr>
            <a:r>
              <a:rPr lang="en-US" sz="2000" b="0" i="0" dirty="0">
                <a:solidFill>
                  <a:srgbClr val="666666"/>
                </a:solidFill>
                <a:effectLst/>
                <a:latin typeface="Times New Roman" panose="02020603050405020304" pitchFamily="18" charset="0"/>
                <a:cs typeface="Times New Roman" panose="02020603050405020304" pitchFamily="18" charset="0"/>
              </a:rPr>
              <a:t>E</a:t>
            </a:r>
            <a:r>
              <a:rPr lang="en-US" sz="2000" b="0" i="0" baseline="-25000" dirty="0">
                <a:solidFill>
                  <a:srgbClr val="666666"/>
                </a:solidFill>
                <a:effectLst/>
                <a:latin typeface="Times New Roman" panose="02020603050405020304" pitchFamily="18" charset="0"/>
                <a:cs typeface="Times New Roman" panose="02020603050405020304" pitchFamily="18" charset="0"/>
              </a:rPr>
              <a:t>1</a:t>
            </a:r>
            <a:r>
              <a:rPr lang="en-US" sz="2000" b="0" i="0" dirty="0">
                <a:solidFill>
                  <a:srgbClr val="666666"/>
                </a:solidFill>
                <a:effectLst/>
                <a:latin typeface="Times New Roman" panose="02020603050405020304" pitchFamily="18" charset="0"/>
                <a:cs typeface="Times New Roman" panose="02020603050405020304" pitchFamily="18" charset="0"/>
              </a:rPr>
              <a:t> is Primary induced Emf</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75945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739E9D-C747-0D99-CC5C-D8A886CC5D88}"/>
              </a:ext>
            </a:extLst>
          </p:cNvPr>
          <p:cNvSpPr>
            <a:spLocks noGrp="1"/>
          </p:cNvSpPr>
          <p:nvPr>
            <p:ph idx="1"/>
          </p:nvPr>
        </p:nvSpPr>
        <p:spPr>
          <a:xfrm>
            <a:off x="685800" y="635921"/>
            <a:ext cx="10515600" cy="5912364"/>
          </a:xfrm>
        </p:spPr>
        <p:txBody>
          <a:bodyPr>
            <a:normAutofit/>
          </a:bodyPr>
          <a:lstStyle/>
          <a:p>
            <a:pPr algn="l">
              <a:buFont typeface="Arial" panose="020B0604020202020204" pitchFamily="34" charset="0"/>
              <a:buChar char="•"/>
            </a:pPr>
            <a:r>
              <a:rPr lang="en-US" sz="2000" b="0" i="0" dirty="0">
                <a:solidFill>
                  <a:srgbClr val="666666"/>
                </a:solidFill>
                <a:effectLst/>
                <a:latin typeface="Times New Roman" panose="02020603050405020304" pitchFamily="18" charset="0"/>
                <a:cs typeface="Times New Roman" panose="02020603050405020304" pitchFamily="18" charset="0"/>
              </a:rPr>
              <a:t>On secondary side,R</a:t>
            </a:r>
            <a:r>
              <a:rPr lang="en-US" sz="2000" b="0" i="0" baseline="-25000" dirty="0">
                <a:solidFill>
                  <a:srgbClr val="666666"/>
                </a:solidFill>
                <a:effectLst/>
                <a:latin typeface="Times New Roman" panose="02020603050405020304" pitchFamily="18" charset="0"/>
                <a:cs typeface="Times New Roman" panose="02020603050405020304" pitchFamily="18" charset="0"/>
              </a:rPr>
              <a:t>2</a:t>
            </a:r>
            <a:r>
              <a:rPr lang="en-US" sz="2000" b="0" i="0" dirty="0">
                <a:solidFill>
                  <a:srgbClr val="666666"/>
                </a:solidFill>
                <a:effectLst/>
                <a:latin typeface="Times New Roman" panose="02020603050405020304" pitchFamily="18" charset="0"/>
                <a:cs typeface="Times New Roman" panose="02020603050405020304" pitchFamily="18" charset="0"/>
              </a:rPr>
              <a:t> is Secondary winding resistance</a:t>
            </a:r>
          </a:p>
          <a:p>
            <a:pPr algn="l">
              <a:buFont typeface="Arial" panose="020B0604020202020204" pitchFamily="34" charset="0"/>
              <a:buChar char="•"/>
            </a:pPr>
            <a:r>
              <a:rPr lang="en-US" sz="2000" b="0" i="0" dirty="0">
                <a:solidFill>
                  <a:srgbClr val="666666"/>
                </a:solidFill>
                <a:effectLst/>
                <a:latin typeface="Times New Roman" panose="02020603050405020304" pitchFamily="18" charset="0"/>
                <a:cs typeface="Times New Roman" panose="02020603050405020304" pitchFamily="18" charset="0"/>
              </a:rPr>
              <a:t>X</a:t>
            </a:r>
            <a:r>
              <a:rPr lang="en-US" sz="2000" b="0" i="0" baseline="-25000" dirty="0">
                <a:solidFill>
                  <a:srgbClr val="666666"/>
                </a:solidFill>
                <a:effectLst/>
                <a:latin typeface="Times New Roman" panose="02020603050405020304" pitchFamily="18" charset="0"/>
                <a:cs typeface="Times New Roman" panose="02020603050405020304" pitchFamily="18" charset="0"/>
              </a:rPr>
              <a:t>2</a:t>
            </a:r>
            <a:r>
              <a:rPr lang="en-US" sz="2000" b="0" i="0" dirty="0">
                <a:solidFill>
                  <a:srgbClr val="666666"/>
                </a:solidFill>
                <a:effectLst/>
                <a:latin typeface="Times New Roman" panose="02020603050405020304" pitchFamily="18" charset="0"/>
                <a:cs typeface="Times New Roman" panose="02020603050405020304" pitchFamily="18" charset="0"/>
              </a:rPr>
              <a:t> is Secondary leakage reactance</a:t>
            </a:r>
          </a:p>
          <a:p>
            <a:pPr algn="l">
              <a:buFont typeface="Arial" panose="020B0604020202020204" pitchFamily="34" charset="0"/>
              <a:buChar char="•"/>
            </a:pPr>
            <a:r>
              <a:rPr lang="en-US" sz="2000" b="0" i="0" dirty="0">
                <a:solidFill>
                  <a:srgbClr val="666666"/>
                </a:solidFill>
                <a:effectLst/>
                <a:latin typeface="Times New Roman" panose="02020603050405020304" pitchFamily="18" charset="0"/>
                <a:cs typeface="Times New Roman" panose="02020603050405020304" pitchFamily="18" charset="0"/>
              </a:rPr>
              <a:t>N</a:t>
            </a:r>
            <a:r>
              <a:rPr lang="en-US" sz="2000" b="0" i="0" baseline="-25000" dirty="0">
                <a:solidFill>
                  <a:srgbClr val="666666"/>
                </a:solidFill>
                <a:effectLst/>
                <a:latin typeface="Times New Roman" panose="02020603050405020304" pitchFamily="18" charset="0"/>
                <a:cs typeface="Times New Roman" panose="02020603050405020304" pitchFamily="18" charset="0"/>
              </a:rPr>
              <a:t>2</a:t>
            </a:r>
            <a:r>
              <a:rPr lang="en-US" sz="2000" b="0" i="0" dirty="0">
                <a:solidFill>
                  <a:srgbClr val="666666"/>
                </a:solidFill>
                <a:effectLst/>
                <a:latin typeface="Times New Roman" panose="02020603050405020304" pitchFamily="18" charset="0"/>
                <a:cs typeface="Times New Roman" panose="02020603050405020304" pitchFamily="18" charset="0"/>
              </a:rPr>
              <a:t> is Secondary winding turns</a:t>
            </a:r>
          </a:p>
          <a:p>
            <a:pPr algn="l">
              <a:buFont typeface="Arial" panose="020B0604020202020204" pitchFamily="34" charset="0"/>
              <a:buChar char="•"/>
            </a:pPr>
            <a:r>
              <a:rPr lang="en-US" sz="2000" b="0" i="0" dirty="0">
                <a:solidFill>
                  <a:srgbClr val="666666"/>
                </a:solidFill>
                <a:effectLst/>
                <a:latin typeface="Times New Roman" panose="02020603050405020304" pitchFamily="18" charset="0"/>
                <a:cs typeface="Times New Roman" panose="02020603050405020304" pitchFamily="18" charset="0"/>
              </a:rPr>
              <a:t>E</a:t>
            </a:r>
            <a:r>
              <a:rPr lang="en-US" sz="2000" b="0" i="0" baseline="-25000" dirty="0">
                <a:solidFill>
                  <a:srgbClr val="666666"/>
                </a:solidFill>
                <a:effectLst/>
                <a:latin typeface="Times New Roman" panose="02020603050405020304" pitchFamily="18" charset="0"/>
                <a:cs typeface="Times New Roman" panose="02020603050405020304" pitchFamily="18" charset="0"/>
              </a:rPr>
              <a:t>2</a:t>
            </a:r>
            <a:r>
              <a:rPr lang="en-US" sz="2000" b="0" i="0" dirty="0">
                <a:solidFill>
                  <a:srgbClr val="666666"/>
                </a:solidFill>
                <a:effectLst/>
                <a:latin typeface="Times New Roman" panose="02020603050405020304" pitchFamily="18" charset="0"/>
                <a:cs typeface="Times New Roman" panose="02020603050405020304" pitchFamily="18" charset="0"/>
              </a:rPr>
              <a:t> is Secondary induced emf</a:t>
            </a:r>
          </a:p>
          <a:p>
            <a:pPr algn="l">
              <a:buFont typeface="Arial" panose="020B0604020202020204" pitchFamily="34" charset="0"/>
              <a:buChar char="•"/>
            </a:pPr>
            <a:r>
              <a:rPr lang="en-US" sz="2000" b="0" i="0" dirty="0">
                <a:solidFill>
                  <a:srgbClr val="666666"/>
                </a:solidFill>
                <a:effectLst/>
                <a:latin typeface="Times New Roman" panose="02020603050405020304" pitchFamily="18" charset="0"/>
                <a:cs typeface="Times New Roman" panose="02020603050405020304" pitchFamily="18" charset="0"/>
              </a:rPr>
              <a:t>V</a:t>
            </a:r>
            <a:r>
              <a:rPr lang="en-US" sz="2000" b="0" i="0" baseline="-25000" dirty="0">
                <a:solidFill>
                  <a:srgbClr val="666666"/>
                </a:solidFill>
                <a:effectLst/>
                <a:latin typeface="Times New Roman" panose="02020603050405020304" pitchFamily="18" charset="0"/>
                <a:cs typeface="Times New Roman" panose="02020603050405020304" pitchFamily="18" charset="0"/>
              </a:rPr>
              <a:t>2</a:t>
            </a:r>
            <a:r>
              <a:rPr lang="en-US" sz="2000" b="0" i="0" dirty="0">
                <a:solidFill>
                  <a:srgbClr val="666666"/>
                </a:solidFill>
                <a:effectLst/>
                <a:latin typeface="Times New Roman" panose="02020603050405020304" pitchFamily="18" charset="0"/>
                <a:cs typeface="Times New Roman" panose="02020603050405020304" pitchFamily="18" charset="0"/>
              </a:rPr>
              <a:t> is Secondary voltage</a:t>
            </a:r>
          </a:p>
          <a:p>
            <a:pPr algn="l">
              <a:buFont typeface="Arial" panose="020B0604020202020204" pitchFamily="34" charset="0"/>
              <a:buChar char="•"/>
            </a:pPr>
            <a:r>
              <a:rPr lang="en-US" sz="2000" b="0" i="0" dirty="0">
                <a:solidFill>
                  <a:srgbClr val="666666"/>
                </a:solidFill>
                <a:effectLst/>
                <a:latin typeface="Times New Roman" panose="02020603050405020304" pitchFamily="18" charset="0"/>
                <a:cs typeface="Times New Roman" panose="02020603050405020304" pitchFamily="18" charset="0"/>
              </a:rPr>
              <a:t>I</a:t>
            </a:r>
            <a:r>
              <a:rPr lang="en-US" sz="2000" b="0" i="0" baseline="-25000" dirty="0">
                <a:solidFill>
                  <a:srgbClr val="666666"/>
                </a:solidFill>
                <a:effectLst/>
                <a:latin typeface="Times New Roman" panose="02020603050405020304" pitchFamily="18" charset="0"/>
                <a:cs typeface="Times New Roman" panose="02020603050405020304" pitchFamily="18" charset="0"/>
              </a:rPr>
              <a:t>2</a:t>
            </a:r>
            <a:r>
              <a:rPr lang="en-US" sz="2000" b="0" i="0" dirty="0">
                <a:solidFill>
                  <a:srgbClr val="666666"/>
                </a:solidFill>
                <a:effectLst/>
                <a:latin typeface="Times New Roman" panose="02020603050405020304" pitchFamily="18" charset="0"/>
                <a:cs typeface="Times New Roman" panose="02020603050405020304" pitchFamily="18" charset="0"/>
              </a:rPr>
              <a:t> is Secondary current</a:t>
            </a:r>
          </a:p>
          <a:p>
            <a:pPr algn="l"/>
            <a:r>
              <a:rPr lang="en-US" sz="2000" b="0" i="0" dirty="0">
                <a:solidFill>
                  <a:srgbClr val="3F51B5"/>
                </a:solidFill>
                <a:effectLst/>
                <a:latin typeface="Times New Roman" panose="02020603050405020304" pitchFamily="18" charset="0"/>
                <a:cs typeface="Times New Roman" panose="02020603050405020304" pitchFamily="18" charset="0"/>
              </a:rPr>
              <a:t>Phasor Diagram</a:t>
            </a:r>
          </a:p>
          <a:p>
            <a:endParaRPr lang="en-IN" sz="2000" dirty="0">
              <a:latin typeface="Times New Roman" panose="02020603050405020304" pitchFamily="18" charset="0"/>
              <a:cs typeface="Times New Roman" panose="02020603050405020304" pitchFamily="18" charset="0"/>
            </a:endParaRPr>
          </a:p>
        </p:txBody>
      </p:sp>
      <p:sp>
        <p:nvSpPr>
          <p:cNvPr id="4" name="AutoShape 2">
            <a:extLst>
              <a:ext uri="{FF2B5EF4-FFF2-40B4-BE49-F238E27FC236}">
                <a16:creationId xmlns:a16="http://schemas.microsoft.com/office/drawing/2014/main" id="{BCFEFE13-86E9-8C31-8758-6BD70988715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7F48F1F9-8522-8E1A-179A-E0B363897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1938" y="1008334"/>
            <a:ext cx="4043209" cy="5030721"/>
          </a:xfrm>
          <a:prstGeom prst="rect">
            <a:avLst/>
          </a:prstGeom>
        </p:spPr>
      </p:pic>
    </p:spTree>
    <p:extLst>
      <p:ext uri="{BB962C8B-B14F-4D97-AF65-F5344CB8AC3E}">
        <p14:creationId xmlns:p14="http://schemas.microsoft.com/office/powerpoint/2010/main" val="5918997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F4BA60-C5D7-ABEC-7BDF-426F2A326824}"/>
              </a:ext>
            </a:extLst>
          </p:cNvPr>
          <p:cNvSpPr>
            <a:spLocks noGrp="1"/>
          </p:cNvSpPr>
          <p:nvPr>
            <p:ph idx="1"/>
          </p:nvPr>
        </p:nvSpPr>
        <p:spPr>
          <a:xfrm>
            <a:off x="553064" y="478606"/>
            <a:ext cx="10515600" cy="5922194"/>
          </a:xfrm>
        </p:spPr>
        <p:txBody>
          <a:bodyPr>
            <a:normAutofit/>
          </a:bodyPr>
          <a:lstStyle/>
          <a:p>
            <a:pPr algn="l"/>
            <a:r>
              <a:rPr lang="en-US" b="1" i="0" dirty="0">
                <a:solidFill>
                  <a:srgbClr val="3F51B5"/>
                </a:solidFill>
                <a:effectLst/>
                <a:latin typeface="Times New Roman" panose="02020603050405020304" pitchFamily="18" charset="0"/>
                <a:cs typeface="Times New Roman" panose="02020603050405020304" pitchFamily="18" charset="0"/>
              </a:rPr>
              <a:t>Explanation</a:t>
            </a:r>
          </a:p>
          <a:p>
            <a:pPr algn="l"/>
            <a:r>
              <a:rPr lang="en-US" sz="2000" b="0" i="0" dirty="0">
                <a:solidFill>
                  <a:srgbClr val="666666"/>
                </a:solidFill>
                <a:effectLst/>
                <a:latin typeface="Times New Roman" panose="02020603050405020304" pitchFamily="18" charset="0"/>
                <a:cs typeface="Times New Roman" panose="02020603050405020304" pitchFamily="18" charset="0"/>
              </a:rPr>
              <a:t>Again we will start with </a:t>
            </a:r>
            <a:r>
              <a:rPr lang="en-US" sz="2000" b="0" i="0" dirty="0" err="1">
                <a:solidFill>
                  <a:srgbClr val="666666"/>
                </a:solidFill>
                <a:effectLst/>
                <a:latin typeface="Times New Roman" panose="02020603050405020304" pitchFamily="18" charset="0"/>
                <a:cs typeface="Times New Roman" panose="02020603050405020304" pitchFamily="18" charset="0"/>
              </a:rPr>
              <a:t>refrence</a:t>
            </a:r>
            <a:r>
              <a:rPr lang="en-US" sz="2000" b="0" i="0" dirty="0">
                <a:solidFill>
                  <a:srgbClr val="666666"/>
                </a:solidFill>
                <a:effectLst/>
                <a:latin typeface="Times New Roman" panose="02020603050405020304" pitchFamily="18" charset="0"/>
                <a:cs typeface="Times New Roman" panose="02020603050405020304" pitchFamily="18" charset="0"/>
              </a:rPr>
              <a:t> line, here it is φ.</a:t>
            </a:r>
            <a:br>
              <a:rPr lang="en-US" sz="2000" b="0" i="0" dirty="0">
                <a:solidFill>
                  <a:srgbClr val="666666"/>
                </a:solidFill>
                <a:effectLst/>
                <a:latin typeface="Times New Roman" panose="02020603050405020304" pitchFamily="18" charset="0"/>
                <a:cs typeface="Times New Roman" panose="02020603050405020304" pitchFamily="18" charset="0"/>
              </a:rPr>
            </a:br>
            <a:r>
              <a:rPr lang="en-US" sz="2000" b="0" i="0" dirty="0">
                <a:solidFill>
                  <a:srgbClr val="666666"/>
                </a:solidFill>
                <a:effectLst/>
                <a:latin typeface="Times New Roman" panose="02020603050405020304" pitchFamily="18" charset="0"/>
                <a:cs typeface="Times New Roman" panose="02020603050405020304" pitchFamily="18" charset="0"/>
              </a:rPr>
              <a:t>Using KVL in secondary circuit,</a:t>
            </a:r>
          </a:p>
          <a:p>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r>
              <a:rPr lang="en-US" sz="2000" b="0" i="0" dirty="0">
                <a:solidFill>
                  <a:srgbClr val="666666"/>
                </a:solidFill>
                <a:effectLst/>
                <a:latin typeface="Times New Roman" panose="02020603050405020304" pitchFamily="18" charset="0"/>
                <a:cs typeface="Times New Roman" panose="02020603050405020304" pitchFamily="18" charset="0"/>
              </a:rPr>
              <a:t>As there is no direct relation between V</a:t>
            </a:r>
            <a:r>
              <a:rPr lang="en-US" sz="2000" b="0" i="0" baseline="-25000" dirty="0">
                <a:solidFill>
                  <a:srgbClr val="666666"/>
                </a:solidFill>
                <a:effectLst/>
                <a:latin typeface="Times New Roman" panose="02020603050405020304" pitchFamily="18" charset="0"/>
                <a:cs typeface="Times New Roman" panose="02020603050405020304" pitchFamily="18" charset="0"/>
              </a:rPr>
              <a:t>1</a:t>
            </a:r>
            <a:r>
              <a:rPr lang="en-US" sz="2000" b="0" i="0" dirty="0">
                <a:solidFill>
                  <a:srgbClr val="666666"/>
                </a:solidFill>
                <a:effectLst/>
                <a:latin typeface="Times New Roman" panose="02020603050405020304" pitchFamily="18" charset="0"/>
                <a:cs typeface="Times New Roman" panose="02020603050405020304" pitchFamily="18" charset="0"/>
              </a:rPr>
              <a:t> and φ so we will use</a:t>
            </a:r>
            <a:r>
              <a:rPr lang="en-IN" sz="2000" b="0" i="0" dirty="0">
                <a:solidFill>
                  <a:srgbClr val="666666"/>
                </a:solidFill>
                <a:effectLst/>
                <a:latin typeface="Times New Roman" panose="02020603050405020304" pitchFamily="18" charset="0"/>
                <a:cs typeface="Times New Roman" panose="02020603050405020304" pitchFamily="18" charset="0"/>
              </a:rPr>
              <a:t> </a:t>
            </a:r>
            <a:r>
              <a:rPr lang="en-US" sz="2000" b="0" i="0" dirty="0">
                <a:solidFill>
                  <a:srgbClr val="666666"/>
                </a:solidFill>
                <a:effectLst/>
                <a:latin typeface="Times New Roman" panose="02020603050405020304" pitchFamily="18" charset="0"/>
                <a:cs typeface="Times New Roman" panose="02020603050405020304" pitchFamily="18" charset="0"/>
              </a:rPr>
              <a:t>the equation to draw all three quantities and then add them to get V</a:t>
            </a:r>
            <a:r>
              <a:rPr lang="en-US" sz="2000" b="0" i="0" baseline="-25000" dirty="0">
                <a:solidFill>
                  <a:srgbClr val="666666"/>
                </a:solidFill>
                <a:effectLst/>
                <a:latin typeface="Times New Roman" panose="02020603050405020304" pitchFamily="18" charset="0"/>
                <a:cs typeface="Times New Roman" panose="02020603050405020304" pitchFamily="18" charset="0"/>
              </a:rPr>
              <a:t>1</a:t>
            </a:r>
            <a:r>
              <a:rPr lang="en-US" sz="2000" b="0" i="0" dirty="0">
                <a:solidFill>
                  <a:srgbClr val="666666"/>
                </a:solidFill>
                <a:effectLst/>
                <a:latin typeface="Times New Roman" panose="02020603050405020304" pitchFamily="18" charset="0"/>
                <a:cs typeface="Times New Roman" panose="02020603050405020304" pitchFamily="18" charset="0"/>
              </a:rPr>
              <a:t>.</a:t>
            </a:r>
            <a:endParaRPr lang="en-IN" sz="2000" b="0" i="0" dirty="0">
              <a:solidFill>
                <a:srgbClr val="666666"/>
              </a:solidFill>
              <a:effectLst/>
              <a:latin typeface="Times New Roman" panose="02020603050405020304" pitchFamily="18" charset="0"/>
              <a:cs typeface="Times New Roman" panose="02020603050405020304" pitchFamily="18" charset="0"/>
            </a:endParaRPr>
          </a:p>
          <a:p>
            <a:r>
              <a:rPr lang="en-US" sz="2000" b="0" i="0" dirty="0">
                <a:solidFill>
                  <a:srgbClr val="666666"/>
                </a:solidFill>
                <a:effectLst/>
                <a:latin typeface="Times New Roman" panose="02020603050405020304" pitchFamily="18" charset="0"/>
                <a:cs typeface="Times New Roman" panose="02020603050405020304" pitchFamily="18" charset="0"/>
              </a:rPr>
              <a:t>E</a:t>
            </a:r>
            <a:r>
              <a:rPr lang="en-US" sz="2000" b="0" i="0" baseline="-25000" dirty="0">
                <a:solidFill>
                  <a:srgbClr val="666666"/>
                </a:solidFill>
                <a:effectLst/>
                <a:latin typeface="Times New Roman" panose="02020603050405020304" pitchFamily="18" charset="0"/>
                <a:cs typeface="Times New Roman" panose="02020603050405020304" pitchFamily="18" charset="0"/>
              </a:rPr>
              <a:t>2</a:t>
            </a:r>
            <a:r>
              <a:rPr lang="en-US" sz="2000" b="0" i="0" dirty="0">
                <a:solidFill>
                  <a:srgbClr val="666666"/>
                </a:solidFill>
                <a:effectLst/>
                <a:latin typeface="Times New Roman" panose="02020603050405020304" pitchFamily="18" charset="0"/>
                <a:cs typeface="Times New Roman" panose="02020603050405020304" pitchFamily="18" charset="0"/>
              </a:rPr>
              <a:t> and E</a:t>
            </a:r>
            <a:r>
              <a:rPr lang="en-US" sz="2000" b="0" i="0" baseline="-25000" dirty="0">
                <a:solidFill>
                  <a:srgbClr val="666666"/>
                </a:solidFill>
                <a:effectLst/>
                <a:latin typeface="Times New Roman" panose="02020603050405020304" pitchFamily="18" charset="0"/>
                <a:cs typeface="Times New Roman" panose="02020603050405020304" pitchFamily="18" charset="0"/>
              </a:rPr>
              <a:t>1</a:t>
            </a:r>
            <a:r>
              <a:rPr lang="en-US" sz="2000" b="0" i="0" dirty="0">
                <a:solidFill>
                  <a:srgbClr val="666666"/>
                </a:solidFill>
                <a:effectLst/>
                <a:latin typeface="Times New Roman" panose="02020603050405020304" pitchFamily="18" charset="0"/>
                <a:cs typeface="Times New Roman" panose="02020603050405020304" pitchFamily="18" charset="0"/>
              </a:rPr>
              <a:t> lag φ by 90 degrees. Here we will consider E</a:t>
            </a:r>
            <a:r>
              <a:rPr lang="en-US" sz="2000" b="0" i="0" baseline="-25000" dirty="0">
                <a:solidFill>
                  <a:srgbClr val="666666"/>
                </a:solidFill>
                <a:effectLst/>
                <a:latin typeface="Times New Roman" panose="02020603050405020304" pitchFamily="18" charset="0"/>
                <a:cs typeface="Times New Roman" panose="02020603050405020304" pitchFamily="18" charset="0"/>
              </a:rPr>
              <a:t>2</a:t>
            </a:r>
            <a:r>
              <a:rPr lang="en-US" sz="2000" b="0" i="0" dirty="0">
                <a:solidFill>
                  <a:srgbClr val="666666"/>
                </a:solidFill>
                <a:effectLst/>
                <a:latin typeface="Times New Roman" panose="02020603050405020304" pitchFamily="18" charset="0"/>
                <a:cs typeface="Times New Roman" panose="02020603050405020304" pitchFamily="18" charset="0"/>
              </a:rPr>
              <a:t> &lt; E</a:t>
            </a:r>
            <a:r>
              <a:rPr lang="en-US" sz="2000" b="0" i="0" baseline="-25000" dirty="0">
                <a:solidFill>
                  <a:srgbClr val="666666"/>
                </a:solidFill>
                <a:effectLst/>
                <a:latin typeface="Times New Roman" panose="02020603050405020304" pitchFamily="18" charset="0"/>
                <a:cs typeface="Times New Roman" panose="02020603050405020304" pitchFamily="18" charset="0"/>
              </a:rPr>
              <a:t>1</a:t>
            </a:r>
            <a:r>
              <a:rPr lang="en-US" sz="2000" b="0" i="0" dirty="0">
                <a:solidFill>
                  <a:srgbClr val="666666"/>
                </a:solidFill>
                <a:effectLst/>
                <a:latin typeface="Times New Roman" panose="02020603050405020304" pitchFamily="18" charset="0"/>
                <a:cs typeface="Times New Roman" panose="02020603050405020304" pitchFamily="18" charset="0"/>
              </a:rPr>
              <a:t>. I</a:t>
            </a:r>
            <a:r>
              <a:rPr lang="en-US" sz="2000" b="0" i="0" baseline="-25000" dirty="0">
                <a:solidFill>
                  <a:srgbClr val="666666"/>
                </a:solidFill>
                <a:effectLst/>
                <a:latin typeface="Times New Roman" panose="02020603050405020304" pitchFamily="18" charset="0"/>
                <a:cs typeface="Times New Roman" panose="02020603050405020304" pitchFamily="18" charset="0"/>
              </a:rPr>
              <a:t>2</a:t>
            </a:r>
            <a:r>
              <a:rPr lang="en-US" sz="2000" b="0" i="0" dirty="0">
                <a:solidFill>
                  <a:srgbClr val="666666"/>
                </a:solidFill>
                <a:effectLst/>
                <a:latin typeface="Times New Roman" panose="02020603050405020304" pitchFamily="18" charset="0"/>
                <a:cs typeface="Times New Roman" panose="02020603050405020304" pitchFamily="18" charset="0"/>
              </a:rPr>
              <a:t> lags E</a:t>
            </a:r>
            <a:r>
              <a:rPr lang="en-US" sz="2000" b="0" i="0" baseline="-25000" dirty="0">
                <a:solidFill>
                  <a:srgbClr val="666666"/>
                </a:solidFill>
                <a:effectLst/>
                <a:latin typeface="Times New Roman" panose="02020603050405020304" pitchFamily="18" charset="0"/>
                <a:cs typeface="Times New Roman" panose="02020603050405020304" pitchFamily="18" charset="0"/>
              </a:rPr>
              <a:t>2</a:t>
            </a:r>
            <a:r>
              <a:rPr lang="en-US" sz="2000" b="0" i="0" dirty="0">
                <a:solidFill>
                  <a:srgbClr val="666666"/>
                </a:solidFill>
                <a:effectLst/>
                <a:latin typeface="Times New Roman" panose="02020603050405020304" pitchFamily="18" charset="0"/>
                <a:cs typeface="Times New Roman" panose="02020603050405020304" pitchFamily="18" charset="0"/>
              </a:rPr>
              <a:t> by phase difference of φ</a:t>
            </a:r>
            <a:r>
              <a:rPr lang="en-US" sz="2000" b="0" i="0" baseline="-25000" dirty="0">
                <a:solidFill>
                  <a:srgbClr val="666666"/>
                </a:solidFill>
                <a:effectLst/>
                <a:latin typeface="Times New Roman" panose="02020603050405020304" pitchFamily="18" charset="0"/>
                <a:cs typeface="Times New Roman" panose="02020603050405020304" pitchFamily="18" charset="0"/>
              </a:rPr>
              <a:t>2</a:t>
            </a:r>
          </a:p>
          <a:p>
            <a:r>
              <a:rPr lang="en-US" sz="2000" b="0" i="0" dirty="0">
                <a:solidFill>
                  <a:srgbClr val="666666"/>
                </a:solidFill>
                <a:effectLst/>
                <a:latin typeface="Times New Roman" panose="02020603050405020304" pitchFamily="18" charset="0"/>
                <a:cs typeface="Times New Roman" panose="02020603050405020304" pitchFamily="18" charset="0"/>
              </a:rPr>
              <a:t>Now voltage drop I</a:t>
            </a:r>
            <a:r>
              <a:rPr lang="en-US" sz="2000" b="0" i="0" baseline="-25000" dirty="0">
                <a:solidFill>
                  <a:srgbClr val="666666"/>
                </a:solidFill>
                <a:effectLst/>
                <a:latin typeface="Times New Roman" panose="02020603050405020304" pitchFamily="18" charset="0"/>
                <a:cs typeface="Times New Roman" panose="02020603050405020304" pitchFamily="18" charset="0"/>
              </a:rPr>
              <a:t>2</a:t>
            </a:r>
            <a:r>
              <a:rPr lang="en-US" sz="2000" b="0" i="0" dirty="0">
                <a:solidFill>
                  <a:srgbClr val="666666"/>
                </a:solidFill>
                <a:effectLst/>
                <a:latin typeface="Times New Roman" panose="02020603050405020304" pitchFamily="18" charset="0"/>
                <a:cs typeface="Times New Roman" panose="02020603050405020304" pitchFamily="18" charset="0"/>
              </a:rPr>
              <a:t>R</a:t>
            </a:r>
            <a:r>
              <a:rPr lang="en-US" sz="2000" b="0" i="0" baseline="-25000" dirty="0">
                <a:solidFill>
                  <a:srgbClr val="666666"/>
                </a:solidFill>
                <a:effectLst/>
                <a:latin typeface="Times New Roman" panose="02020603050405020304" pitchFamily="18" charset="0"/>
                <a:cs typeface="Times New Roman" panose="02020603050405020304" pitchFamily="18" charset="0"/>
              </a:rPr>
              <a:t>2</a:t>
            </a:r>
            <a:r>
              <a:rPr lang="en-US" sz="2000" b="0" i="0" dirty="0">
                <a:solidFill>
                  <a:srgbClr val="666666"/>
                </a:solidFill>
                <a:effectLst/>
                <a:latin typeface="Times New Roman" panose="02020603050405020304" pitchFamily="18" charset="0"/>
                <a:cs typeface="Times New Roman" panose="02020603050405020304" pitchFamily="18" charset="0"/>
              </a:rPr>
              <a:t> across R</a:t>
            </a:r>
            <a:r>
              <a:rPr lang="en-US" sz="2000" b="0" i="0" baseline="-25000" dirty="0">
                <a:solidFill>
                  <a:srgbClr val="666666"/>
                </a:solidFill>
                <a:effectLst/>
                <a:latin typeface="Times New Roman" panose="02020603050405020304" pitchFamily="18" charset="0"/>
                <a:cs typeface="Times New Roman" panose="02020603050405020304" pitchFamily="18" charset="0"/>
              </a:rPr>
              <a:t>2</a:t>
            </a:r>
            <a:r>
              <a:rPr lang="en-US" sz="2000" b="0" i="0" dirty="0">
                <a:solidFill>
                  <a:srgbClr val="666666"/>
                </a:solidFill>
                <a:effectLst/>
                <a:latin typeface="Times New Roman" panose="02020603050405020304" pitchFamily="18" charset="0"/>
                <a:cs typeface="Times New Roman" panose="02020603050405020304" pitchFamily="18" charset="0"/>
              </a:rPr>
              <a:t> will be in phase with I</a:t>
            </a:r>
            <a:r>
              <a:rPr lang="en-US" sz="2000" b="0" i="0" baseline="-25000" dirty="0">
                <a:solidFill>
                  <a:srgbClr val="666666"/>
                </a:solidFill>
                <a:effectLst/>
                <a:latin typeface="Times New Roman" panose="02020603050405020304" pitchFamily="18" charset="0"/>
                <a:cs typeface="Times New Roman" panose="02020603050405020304" pitchFamily="18" charset="0"/>
              </a:rPr>
              <a:t>2</a:t>
            </a:r>
            <a:r>
              <a:rPr lang="en-US" sz="2000" b="0" i="0" dirty="0">
                <a:solidFill>
                  <a:srgbClr val="666666"/>
                </a:solidFill>
                <a:effectLst/>
                <a:latin typeface="Times New Roman" panose="02020603050405020304" pitchFamily="18" charset="0"/>
                <a:cs typeface="Times New Roman" panose="02020603050405020304" pitchFamily="18" charset="0"/>
              </a:rPr>
              <a:t> but we need -I</a:t>
            </a:r>
            <a:r>
              <a:rPr lang="en-US" sz="2000" b="0" i="0" baseline="-25000" dirty="0">
                <a:solidFill>
                  <a:srgbClr val="666666"/>
                </a:solidFill>
                <a:effectLst/>
                <a:latin typeface="Times New Roman" panose="02020603050405020304" pitchFamily="18" charset="0"/>
                <a:cs typeface="Times New Roman" panose="02020603050405020304" pitchFamily="18" charset="0"/>
              </a:rPr>
              <a:t>2</a:t>
            </a:r>
            <a:r>
              <a:rPr lang="en-US" sz="2000" b="0" i="0" dirty="0">
                <a:solidFill>
                  <a:srgbClr val="666666"/>
                </a:solidFill>
                <a:effectLst/>
                <a:latin typeface="Times New Roman" panose="02020603050405020304" pitchFamily="18" charset="0"/>
                <a:cs typeface="Times New Roman" panose="02020603050405020304" pitchFamily="18" charset="0"/>
              </a:rPr>
              <a:t>R</a:t>
            </a:r>
            <a:r>
              <a:rPr lang="en-US" sz="2000" b="0" i="0" baseline="-25000" dirty="0">
                <a:solidFill>
                  <a:srgbClr val="666666"/>
                </a:solidFill>
                <a:effectLst/>
                <a:latin typeface="Times New Roman" panose="02020603050405020304" pitchFamily="18" charset="0"/>
                <a:cs typeface="Times New Roman" panose="02020603050405020304" pitchFamily="18" charset="0"/>
              </a:rPr>
              <a:t>2</a:t>
            </a:r>
            <a:r>
              <a:rPr lang="en-US" sz="2000" b="0" i="0" dirty="0">
                <a:solidFill>
                  <a:srgbClr val="666666"/>
                </a:solidFill>
                <a:effectLst/>
                <a:latin typeface="Times New Roman" panose="02020603050405020304" pitchFamily="18" charset="0"/>
                <a:cs typeface="Times New Roman" panose="02020603050405020304" pitchFamily="18" charset="0"/>
              </a:rPr>
              <a:t> so we will it in opposite direction of I</a:t>
            </a:r>
            <a:r>
              <a:rPr lang="en-US" sz="2000" b="0" i="0" baseline="-25000" dirty="0">
                <a:solidFill>
                  <a:srgbClr val="666666"/>
                </a:solidFill>
                <a:effectLst/>
                <a:latin typeface="Times New Roman" panose="02020603050405020304" pitchFamily="18" charset="0"/>
                <a:cs typeface="Times New Roman" panose="02020603050405020304" pitchFamily="18" charset="0"/>
              </a:rPr>
              <a:t>2</a:t>
            </a:r>
            <a:r>
              <a:rPr lang="en-US" sz="2000" b="0" i="0" dirty="0">
                <a:solidFill>
                  <a:srgbClr val="666666"/>
                </a:solidFill>
                <a:effectLst/>
                <a:latin typeface="Times New Roman" panose="02020603050405020304" pitchFamily="18" charset="0"/>
                <a:cs typeface="Times New Roman" panose="02020603050405020304" pitchFamily="18" charset="0"/>
              </a:rPr>
              <a:t>. As it is to be</a:t>
            </a:r>
            <a:r>
              <a:rPr lang="en-US" sz="2000" baseline="-25000" dirty="0">
                <a:solidFill>
                  <a:srgbClr val="666666"/>
                </a:solidFill>
                <a:latin typeface="Times New Roman" panose="02020603050405020304" pitchFamily="18" charset="0"/>
                <a:cs typeface="Times New Roman" panose="02020603050405020304" pitchFamily="18" charset="0"/>
              </a:rPr>
              <a:t> </a:t>
            </a:r>
            <a:r>
              <a:rPr lang="en-US" sz="2000" b="0" i="0" dirty="0">
                <a:solidFill>
                  <a:srgbClr val="666666"/>
                </a:solidFill>
                <a:effectLst/>
                <a:latin typeface="Times New Roman" panose="02020603050405020304" pitchFamily="18" charset="0"/>
                <a:cs typeface="Times New Roman" panose="02020603050405020304" pitchFamily="18" charset="0"/>
              </a:rPr>
              <a:t>added to E</a:t>
            </a:r>
            <a:r>
              <a:rPr lang="en-US" sz="2000" b="0" i="0" baseline="-25000" dirty="0">
                <a:solidFill>
                  <a:srgbClr val="666666"/>
                </a:solidFill>
                <a:effectLst/>
                <a:latin typeface="Times New Roman" panose="02020603050405020304" pitchFamily="18" charset="0"/>
                <a:cs typeface="Times New Roman" panose="02020603050405020304" pitchFamily="18" charset="0"/>
              </a:rPr>
              <a:t>2</a:t>
            </a:r>
            <a:r>
              <a:rPr lang="en-US" sz="2000" b="0" i="0" dirty="0">
                <a:solidFill>
                  <a:srgbClr val="666666"/>
                </a:solidFill>
                <a:effectLst/>
                <a:latin typeface="Times New Roman" panose="02020603050405020304" pitchFamily="18" charset="0"/>
                <a:cs typeface="Times New Roman" panose="02020603050405020304" pitchFamily="18" charset="0"/>
              </a:rPr>
              <a:t> so it will be drawn at the head of E</a:t>
            </a:r>
            <a:r>
              <a:rPr lang="en-US" sz="2000" b="0" i="0" baseline="-25000" dirty="0">
                <a:solidFill>
                  <a:srgbClr val="666666"/>
                </a:solidFill>
                <a:effectLst/>
                <a:latin typeface="Times New Roman" panose="02020603050405020304" pitchFamily="18" charset="0"/>
                <a:cs typeface="Times New Roman" panose="02020603050405020304" pitchFamily="18" charset="0"/>
              </a:rPr>
              <a:t>2</a:t>
            </a:r>
            <a:r>
              <a:rPr lang="en-US" sz="2000" b="0" i="0" dirty="0">
                <a:solidFill>
                  <a:srgbClr val="666666"/>
                </a:solidFill>
                <a:effectLst/>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r>
              <a:rPr lang="en-US" sz="2000" b="0" i="0" dirty="0">
                <a:solidFill>
                  <a:srgbClr val="666666"/>
                </a:solidFill>
                <a:effectLst/>
                <a:latin typeface="Times New Roman" panose="02020603050405020304" pitchFamily="18" charset="0"/>
                <a:cs typeface="Times New Roman" panose="02020603050405020304" pitchFamily="18" charset="0"/>
              </a:rPr>
              <a:t>I</a:t>
            </a:r>
            <a:r>
              <a:rPr lang="en-US" sz="2000" b="0" i="0" baseline="-25000" dirty="0">
                <a:solidFill>
                  <a:srgbClr val="666666"/>
                </a:solidFill>
                <a:effectLst/>
                <a:latin typeface="Times New Roman" panose="02020603050405020304" pitchFamily="18" charset="0"/>
                <a:cs typeface="Times New Roman" panose="02020603050405020304" pitchFamily="18" charset="0"/>
              </a:rPr>
              <a:t>2</a:t>
            </a:r>
            <a:r>
              <a:rPr lang="en-US" sz="2000" b="0" i="0" dirty="0">
                <a:solidFill>
                  <a:srgbClr val="666666"/>
                </a:solidFill>
                <a:effectLst/>
                <a:latin typeface="Times New Roman" panose="02020603050405020304" pitchFamily="18" charset="0"/>
                <a:cs typeface="Times New Roman" panose="02020603050405020304" pitchFamily="18" charset="0"/>
              </a:rPr>
              <a:t>X</a:t>
            </a:r>
            <a:r>
              <a:rPr lang="en-US" sz="2000" b="0" i="0" baseline="-25000" dirty="0">
                <a:solidFill>
                  <a:srgbClr val="666666"/>
                </a:solidFill>
                <a:effectLst/>
                <a:latin typeface="Times New Roman" panose="02020603050405020304" pitchFamily="18" charset="0"/>
                <a:cs typeface="Times New Roman" panose="02020603050405020304" pitchFamily="18" charset="0"/>
              </a:rPr>
              <a:t>2</a:t>
            </a:r>
            <a:r>
              <a:rPr lang="en-US" sz="2000" b="0" i="0" dirty="0">
                <a:solidFill>
                  <a:srgbClr val="666666"/>
                </a:solidFill>
                <a:effectLst/>
                <a:latin typeface="Times New Roman" panose="02020603050405020304" pitchFamily="18" charset="0"/>
                <a:cs typeface="Times New Roman" panose="02020603050405020304" pitchFamily="18" charset="0"/>
              </a:rPr>
              <a:t> is voltage drop across X</a:t>
            </a:r>
            <a:r>
              <a:rPr lang="en-US" sz="2000" b="0" i="0" baseline="-25000" dirty="0">
                <a:solidFill>
                  <a:srgbClr val="666666"/>
                </a:solidFill>
                <a:effectLst/>
                <a:latin typeface="Times New Roman" panose="02020603050405020304" pitchFamily="18" charset="0"/>
                <a:cs typeface="Times New Roman" panose="02020603050405020304" pitchFamily="18" charset="0"/>
              </a:rPr>
              <a:t>2</a:t>
            </a:r>
            <a:r>
              <a:rPr lang="en-US" sz="2000" b="0" i="0" dirty="0">
                <a:solidFill>
                  <a:srgbClr val="666666"/>
                </a:solidFill>
                <a:effectLst/>
                <a:latin typeface="Times New Roman" panose="02020603050405020304" pitchFamily="18" charset="0"/>
                <a:cs typeface="Times New Roman" panose="02020603050405020304" pitchFamily="18" charset="0"/>
              </a:rPr>
              <a:t> and is leading by 90 degrees from</a:t>
            </a:r>
            <a:r>
              <a:rPr lang="en-US" sz="2000" baseline="-25000" dirty="0">
                <a:solidFill>
                  <a:srgbClr val="666666"/>
                </a:solidFill>
                <a:latin typeface="Times New Roman" panose="02020603050405020304" pitchFamily="18" charset="0"/>
                <a:cs typeface="Times New Roman" panose="02020603050405020304" pitchFamily="18" charset="0"/>
              </a:rPr>
              <a:t> </a:t>
            </a:r>
            <a:r>
              <a:rPr lang="en-US" sz="2000" b="0" i="0" dirty="0">
                <a:solidFill>
                  <a:srgbClr val="666666"/>
                </a:solidFill>
                <a:effectLst/>
                <a:latin typeface="Times New Roman" panose="02020603050405020304" pitchFamily="18" charset="0"/>
                <a:cs typeface="Times New Roman" panose="02020603050405020304" pitchFamily="18" charset="0"/>
              </a:rPr>
              <a:t>I</a:t>
            </a:r>
            <a:r>
              <a:rPr lang="en-US" sz="2000" b="0" i="0" baseline="-25000" dirty="0">
                <a:solidFill>
                  <a:srgbClr val="666666"/>
                </a:solidFill>
                <a:effectLst/>
                <a:latin typeface="Times New Roman" panose="02020603050405020304" pitchFamily="18" charset="0"/>
                <a:cs typeface="Times New Roman" panose="02020603050405020304" pitchFamily="18" charset="0"/>
              </a:rPr>
              <a:t>2</a:t>
            </a:r>
            <a:r>
              <a:rPr lang="en-US" sz="2000" b="0" i="0" dirty="0">
                <a:solidFill>
                  <a:srgbClr val="666666"/>
                </a:solidFill>
                <a:effectLst/>
                <a:latin typeface="Times New Roman" panose="02020603050405020304" pitchFamily="18" charset="0"/>
                <a:cs typeface="Times New Roman" panose="02020603050405020304" pitchFamily="18" charset="0"/>
              </a:rPr>
              <a:t>R</a:t>
            </a:r>
            <a:r>
              <a:rPr lang="en-US" sz="2000" b="0" i="0" baseline="-25000" dirty="0">
                <a:solidFill>
                  <a:srgbClr val="666666"/>
                </a:solidFill>
                <a:effectLst/>
                <a:latin typeface="Times New Roman" panose="02020603050405020304" pitchFamily="18" charset="0"/>
                <a:cs typeface="Times New Roman" panose="02020603050405020304" pitchFamily="18" charset="0"/>
              </a:rPr>
              <a:t>2</a:t>
            </a:r>
            <a:r>
              <a:rPr lang="en-US" sz="2000" b="0" i="0" dirty="0">
                <a:solidFill>
                  <a:srgbClr val="666666"/>
                </a:solidFill>
                <a:effectLst/>
                <a:latin typeface="Times New Roman" panose="02020603050405020304" pitchFamily="18" charset="0"/>
                <a:cs typeface="Times New Roman" panose="02020603050405020304" pitchFamily="18" charset="0"/>
              </a:rPr>
              <a:t>. Again it is -</a:t>
            </a:r>
            <a:r>
              <a:rPr lang="en-US" sz="2000" b="0" i="0" dirty="0" err="1">
                <a:solidFill>
                  <a:srgbClr val="666666"/>
                </a:solidFill>
                <a:effectLst/>
                <a:latin typeface="Times New Roman" panose="02020603050405020304" pitchFamily="18" charset="0"/>
                <a:cs typeface="Times New Roman" panose="02020603050405020304" pitchFamily="18" charset="0"/>
              </a:rPr>
              <a:t>ve</a:t>
            </a:r>
            <a:r>
              <a:rPr lang="en-US" sz="2000" b="0" i="0" dirty="0">
                <a:solidFill>
                  <a:srgbClr val="666666"/>
                </a:solidFill>
                <a:effectLst/>
                <a:latin typeface="Times New Roman" panose="02020603050405020304" pitchFamily="18" charset="0"/>
                <a:cs typeface="Times New Roman" panose="02020603050405020304" pitchFamily="18" charset="0"/>
              </a:rPr>
              <a:t> in magnitude.</a:t>
            </a:r>
            <a:br>
              <a:rPr lang="en-US" sz="2000" dirty="0">
                <a:latin typeface="Times New Roman" panose="02020603050405020304" pitchFamily="18" charset="0"/>
                <a:cs typeface="Times New Roman" panose="02020603050405020304" pitchFamily="18" charset="0"/>
              </a:rPr>
            </a:br>
            <a:r>
              <a:rPr lang="en-US" sz="2000" b="0" i="0" dirty="0">
                <a:solidFill>
                  <a:srgbClr val="666666"/>
                </a:solidFill>
                <a:effectLst/>
                <a:latin typeface="Times New Roman" panose="02020603050405020304" pitchFamily="18" charset="0"/>
                <a:cs typeface="Times New Roman" panose="02020603050405020304" pitchFamily="18" charset="0"/>
              </a:rPr>
              <a:t>Adding all the quantities we have V</a:t>
            </a:r>
            <a:r>
              <a:rPr lang="en-US" sz="2000" b="0" i="0" baseline="-25000" dirty="0">
                <a:solidFill>
                  <a:srgbClr val="666666"/>
                </a:solidFill>
                <a:effectLst/>
                <a:latin typeface="Times New Roman" panose="02020603050405020304" pitchFamily="18" charset="0"/>
                <a:cs typeface="Times New Roman" panose="02020603050405020304" pitchFamily="18" charset="0"/>
              </a:rPr>
              <a:t>2</a:t>
            </a:r>
            <a:r>
              <a:rPr lang="en-US" sz="2000" b="0" i="0" dirty="0">
                <a:solidFill>
                  <a:srgbClr val="666666"/>
                </a:solidFill>
                <a:effectLst/>
                <a:latin typeface="Times New Roman" panose="02020603050405020304" pitchFamily="18" charset="0"/>
                <a:cs typeface="Times New Roman" panose="02020603050405020304" pitchFamily="18" charset="0"/>
              </a:rPr>
              <a:t>.</a:t>
            </a:r>
          </a:p>
          <a:p>
            <a:r>
              <a:rPr lang="en-IN" sz="2000" b="0" i="0" dirty="0">
                <a:solidFill>
                  <a:srgbClr val="666666"/>
                </a:solidFill>
                <a:effectLst/>
                <a:latin typeface="Times New Roman" panose="02020603050405020304" pitchFamily="18" charset="0"/>
                <a:cs typeface="Times New Roman" panose="02020603050405020304" pitchFamily="18" charset="0"/>
              </a:rPr>
              <a:t>Now in primary circuit,</a:t>
            </a:r>
          </a:p>
          <a:p>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C7A0ABA-2602-6A67-D4E1-CB8A9052868F}"/>
              </a:ext>
            </a:extLst>
          </p:cNvPr>
          <p:cNvPicPr>
            <a:picLocks noChangeAspect="1"/>
          </p:cNvPicPr>
          <p:nvPr/>
        </p:nvPicPr>
        <p:blipFill>
          <a:blip r:embed="rId2"/>
          <a:stretch>
            <a:fillRect/>
          </a:stretch>
        </p:blipFill>
        <p:spPr>
          <a:xfrm>
            <a:off x="3665223" y="4857343"/>
            <a:ext cx="2796782" cy="899238"/>
          </a:xfrm>
          <a:prstGeom prst="rect">
            <a:avLst/>
          </a:prstGeom>
        </p:spPr>
      </p:pic>
      <p:pic>
        <p:nvPicPr>
          <p:cNvPr id="7" name="Picture 6">
            <a:extLst>
              <a:ext uri="{FF2B5EF4-FFF2-40B4-BE49-F238E27FC236}">
                <a16:creationId xmlns:a16="http://schemas.microsoft.com/office/drawing/2014/main" id="{4B007469-D653-51E6-1F7F-52E12FDE9856}"/>
              </a:ext>
            </a:extLst>
          </p:cNvPr>
          <p:cNvPicPr>
            <a:picLocks noChangeAspect="1"/>
          </p:cNvPicPr>
          <p:nvPr/>
        </p:nvPicPr>
        <p:blipFill>
          <a:blip r:embed="rId3"/>
          <a:stretch>
            <a:fillRect/>
          </a:stretch>
        </p:blipFill>
        <p:spPr>
          <a:xfrm>
            <a:off x="3642361" y="1710673"/>
            <a:ext cx="2819644" cy="388654"/>
          </a:xfrm>
          <a:prstGeom prst="rect">
            <a:avLst/>
          </a:prstGeom>
        </p:spPr>
      </p:pic>
    </p:spTree>
    <p:extLst>
      <p:ext uri="{BB962C8B-B14F-4D97-AF65-F5344CB8AC3E}">
        <p14:creationId xmlns:p14="http://schemas.microsoft.com/office/powerpoint/2010/main" val="35982746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0A5B7C-352C-76CB-F386-831B62C9A0B1}"/>
              </a:ext>
            </a:extLst>
          </p:cNvPr>
          <p:cNvSpPr>
            <a:spLocks noGrp="1"/>
          </p:cNvSpPr>
          <p:nvPr>
            <p:ph idx="1"/>
          </p:nvPr>
        </p:nvSpPr>
        <p:spPr>
          <a:xfrm>
            <a:off x="907026" y="832567"/>
            <a:ext cx="10515600" cy="4351338"/>
          </a:xfrm>
        </p:spPr>
        <p:txBody>
          <a:bodyPr>
            <a:normAutofit/>
          </a:bodyPr>
          <a:lstStyle/>
          <a:p>
            <a:r>
              <a:rPr lang="en-US" sz="2000" b="0" i="0" dirty="0">
                <a:solidFill>
                  <a:srgbClr val="666666"/>
                </a:solidFill>
                <a:effectLst/>
                <a:latin typeface="Times New Roman" panose="02020603050405020304" pitchFamily="18" charset="0"/>
                <a:cs typeface="Times New Roman" panose="02020603050405020304" pitchFamily="18" charset="0"/>
              </a:rPr>
              <a:t>Again we will draw </a:t>
            </a:r>
            <a:r>
              <a:rPr lang="en-US" sz="2000" b="0" i="0" dirty="0" err="1">
                <a:solidFill>
                  <a:srgbClr val="666666"/>
                </a:solidFill>
                <a:effectLst/>
                <a:latin typeface="Times New Roman" panose="02020603050405020304" pitchFamily="18" charset="0"/>
                <a:cs typeface="Times New Roman" panose="02020603050405020304" pitchFamily="18" charset="0"/>
              </a:rPr>
              <a:t>I</a:t>
            </a:r>
            <a:r>
              <a:rPr lang="en-US" sz="2000" b="0" i="0" baseline="-25000" dirty="0" err="1">
                <a:solidFill>
                  <a:srgbClr val="666666"/>
                </a:solidFill>
                <a:effectLst/>
                <a:latin typeface="Times New Roman" panose="02020603050405020304" pitchFamily="18" charset="0"/>
                <a:cs typeface="Times New Roman" panose="02020603050405020304" pitchFamily="18" charset="0"/>
              </a:rPr>
              <a:t>μ</a:t>
            </a:r>
            <a:r>
              <a:rPr lang="en-US" sz="2000" b="0" i="0" dirty="0">
                <a:solidFill>
                  <a:srgbClr val="666666"/>
                </a:solidFill>
                <a:effectLst/>
                <a:latin typeface="Times New Roman" panose="02020603050405020304" pitchFamily="18" charset="0"/>
                <a:cs typeface="Times New Roman" panose="02020603050405020304" pitchFamily="18" charset="0"/>
              </a:rPr>
              <a:t> first as it is directly connected to φ, then </a:t>
            </a:r>
            <a:r>
              <a:rPr lang="en-US" sz="2000" b="0" i="0" dirty="0" err="1">
                <a:solidFill>
                  <a:srgbClr val="666666"/>
                </a:solidFill>
                <a:effectLst/>
                <a:latin typeface="Times New Roman" panose="02020603050405020304" pitchFamily="18" charset="0"/>
                <a:cs typeface="Times New Roman" panose="02020603050405020304" pitchFamily="18" charset="0"/>
              </a:rPr>
              <a:t>I</a:t>
            </a:r>
            <a:r>
              <a:rPr lang="en-US" sz="2000" b="0" i="0" baseline="-25000" dirty="0" err="1">
                <a:solidFill>
                  <a:srgbClr val="666666"/>
                </a:solidFill>
                <a:effectLst/>
                <a:latin typeface="Times New Roman" panose="02020603050405020304" pitchFamily="18" charset="0"/>
                <a:cs typeface="Times New Roman" panose="02020603050405020304" pitchFamily="18" charset="0"/>
              </a:rPr>
              <a:t>c</a:t>
            </a:r>
            <a:r>
              <a:rPr lang="en-US" sz="2000" b="0" i="0" dirty="0">
                <a:solidFill>
                  <a:srgbClr val="666666"/>
                </a:solidFill>
                <a:effectLst/>
                <a:latin typeface="Times New Roman" panose="02020603050405020304" pitchFamily="18" charset="0"/>
                <a:cs typeface="Times New Roman" panose="02020603050405020304" pitchFamily="18" charset="0"/>
              </a:rPr>
              <a:t> and then I</a:t>
            </a:r>
            <a:r>
              <a:rPr lang="en-US" sz="2000" b="0" i="0" baseline="-25000" dirty="0">
                <a:solidFill>
                  <a:srgbClr val="666666"/>
                </a:solidFill>
                <a:effectLst/>
                <a:latin typeface="Times New Roman" panose="02020603050405020304" pitchFamily="18" charset="0"/>
                <a:cs typeface="Times New Roman" panose="02020603050405020304" pitchFamily="18" charset="0"/>
              </a:rPr>
              <a:t>0</a:t>
            </a:r>
            <a:r>
              <a:rPr lang="en-US" sz="2000" b="0" i="0" dirty="0">
                <a:solidFill>
                  <a:srgbClr val="666666"/>
                </a:solidFill>
                <a:effectLst/>
                <a:latin typeface="Times New Roman" panose="02020603050405020304" pitchFamily="18" charset="0"/>
                <a:cs typeface="Times New Roman" panose="02020603050405020304" pitchFamily="18" charset="0"/>
              </a:rPr>
              <a:t> .</a:t>
            </a:r>
          </a:p>
          <a:p>
            <a:r>
              <a:rPr lang="en-US" sz="2000" b="0" i="0" dirty="0">
                <a:solidFill>
                  <a:srgbClr val="666666"/>
                </a:solidFill>
                <a:effectLst/>
                <a:latin typeface="Times New Roman" panose="02020603050405020304" pitchFamily="18" charset="0"/>
                <a:cs typeface="Times New Roman" panose="02020603050405020304" pitchFamily="18" charset="0"/>
              </a:rPr>
              <a:t>I'</a:t>
            </a:r>
            <a:r>
              <a:rPr lang="en-US" sz="2000" b="0" i="0" baseline="-25000" dirty="0">
                <a:solidFill>
                  <a:srgbClr val="666666"/>
                </a:solidFill>
                <a:effectLst/>
                <a:latin typeface="Times New Roman" panose="02020603050405020304" pitchFamily="18" charset="0"/>
                <a:cs typeface="Times New Roman" panose="02020603050405020304" pitchFamily="18" charset="0"/>
              </a:rPr>
              <a:t>2</a:t>
            </a:r>
            <a:r>
              <a:rPr lang="en-US" sz="2000" b="0" i="0" dirty="0">
                <a:solidFill>
                  <a:srgbClr val="666666"/>
                </a:solidFill>
                <a:effectLst/>
                <a:latin typeface="Times New Roman" panose="02020603050405020304" pitchFamily="18" charset="0"/>
                <a:cs typeface="Times New Roman" panose="02020603050405020304" pitchFamily="18" charset="0"/>
              </a:rPr>
              <a:t> is opposite to I</a:t>
            </a:r>
            <a:r>
              <a:rPr lang="en-US" sz="2000" b="0" i="0" baseline="-25000" dirty="0">
                <a:solidFill>
                  <a:srgbClr val="666666"/>
                </a:solidFill>
                <a:effectLst/>
                <a:latin typeface="Times New Roman" panose="02020603050405020304" pitchFamily="18" charset="0"/>
                <a:cs typeface="Times New Roman" panose="02020603050405020304" pitchFamily="18" charset="0"/>
              </a:rPr>
              <a:t>2</a:t>
            </a:r>
            <a:r>
              <a:rPr lang="en-US" sz="2000" b="0" i="0" dirty="0">
                <a:solidFill>
                  <a:srgbClr val="666666"/>
                </a:solidFill>
                <a:effectLst/>
                <a:latin typeface="Times New Roman" panose="02020603050405020304" pitchFamily="18" charset="0"/>
                <a:cs typeface="Times New Roman" panose="02020603050405020304" pitchFamily="18" charset="0"/>
              </a:rPr>
              <a:t> and is added to I</a:t>
            </a:r>
            <a:r>
              <a:rPr lang="en-US" sz="2000" b="0" i="0" baseline="-25000" dirty="0">
                <a:solidFill>
                  <a:srgbClr val="666666"/>
                </a:solidFill>
                <a:effectLst/>
                <a:latin typeface="Times New Roman" panose="02020603050405020304" pitchFamily="18" charset="0"/>
                <a:cs typeface="Times New Roman" panose="02020603050405020304" pitchFamily="18" charset="0"/>
              </a:rPr>
              <a:t>0</a:t>
            </a:r>
            <a:r>
              <a:rPr lang="en-US" sz="2000" b="0" i="0" dirty="0">
                <a:solidFill>
                  <a:srgbClr val="666666"/>
                </a:solidFill>
                <a:effectLst/>
                <a:latin typeface="Times New Roman" panose="02020603050405020304" pitchFamily="18" charset="0"/>
                <a:cs typeface="Times New Roman" panose="02020603050405020304" pitchFamily="18" charset="0"/>
              </a:rPr>
              <a:t>. The resultant phasor is I</a:t>
            </a:r>
            <a:r>
              <a:rPr lang="en-US" sz="2000" b="0" i="0" baseline="-25000" dirty="0">
                <a:solidFill>
                  <a:srgbClr val="666666"/>
                </a:solidFill>
                <a:effectLst/>
                <a:latin typeface="Times New Roman" panose="02020603050405020304" pitchFamily="18" charset="0"/>
                <a:cs typeface="Times New Roman" panose="02020603050405020304" pitchFamily="18" charset="0"/>
              </a:rPr>
              <a:t>1</a:t>
            </a:r>
            <a:r>
              <a:rPr lang="en-US" sz="2000" b="0" i="0" dirty="0">
                <a:solidFill>
                  <a:srgbClr val="666666"/>
                </a:solidFill>
                <a:effectLst/>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r>
              <a:rPr lang="en-US" sz="2000" b="0" i="0" dirty="0">
                <a:solidFill>
                  <a:srgbClr val="666666"/>
                </a:solidFill>
                <a:effectLst/>
                <a:latin typeface="Times New Roman" panose="02020603050405020304" pitchFamily="18" charset="0"/>
                <a:cs typeface="Times New Roman" panose="02020603050405020304" pitchFamily="18" charset="0"/>
              </a:rPr>
              <a:t>I</a:t>
            </a:r>
            <a:r>
              <a:rPr lang="en-US" sz="2000" b="0" i="0" baseline="-25000" dirty="0">
                <a:solidFill>
                  <a:srgbClr val="666666"/>
                </a:solidFill>
                <a:effectLst/>
                <a:latin typeface="Times New Roman" panose="02020603050405020304" pitchFamily="18" charset="0"/>
                <a:cs typeface="Times New Roman" panose="02020603050405020304" pitchFamily="18" charset="0"/>
              </a:rPr>
              <a:t>1</a:t>
            </a:r>
            <a:r>
              <a:rPr lang="en-US" sz="2000" b="0" i="0" dirty="0">
                <a:solidFill>
                  <a:srgbClr val="666666"/>
                </a:solidFill>
                <a:effectLst/>
                <a:latin typeface="Times New Roman" panose="02020603050405020304" pitchFamily="18" charset="0"/>
                <a:cs typeface="Times New Roman" panose="02020603050405020304" pitchFamily="18" charset="0"/>
              </a:rPr>
              <a:t>R</a:t>
            </a:r>
            <a:r>
              <a:rPr lang="en-US" sz="2000" b="0" i="0" baseline="-25000" dirty="0">
                <a:solidFill>
                  <a:srgbClr val="666666"/>
                </a:solidFill>
                <a:effectLst/>
                <a:latin typeface="Times New Roman" panose="02020603050405020304" pitchFamily="18" charset="0"/>
                <a:cs typeface="Times New Roman" panose="02020603050405020304" pitchFamily="18" charset="0"/>
              </a:rPr>
              <a:t>1</a:t>
            </a:r>
            <a:r>
              <a:rPr lang="en-US" sz="2000" b="0" i="0" dirty="0">
                <a:solidFill>
                  <a:srgbClr val="666666"/>
                </a:solidFill>
                <a:effectLst/>
                <a:latin typeface="Times New Roman" panose="02020603050405020304" pitchFamily="18" charset="0"/>
                <a:cs typeface="Times New Roman" panose="02020603050405020304" pitchFamily="18" charset="0"/>
              </a:rPr>
              <a:t> is in phase with I</a:t>
            </a:r>
            <a:r>
              <a:rPr lang="en-US" sz="2000" b="0" i="0" baseline="-25000" dirty="0">
                <a:solidFill>
                  <a:srgbClr val="666666"/>
                </a:solidFill>
                <a:effectLst/>
                <a:latin typeface="Times New Roman" panose="02020603050405020304" pitchFamily="18" charset="0"/>
                <a:cs typeface="Times New Roman" panose="02020603050405020304" pitchFamily="18" charset="0"/>
              </a:rPr>
              <a:t>1</a:t>
            </a:r>
            <a:r>
              <a:rPr lang="en-US" sz="2000" b="0" i="0" dirty="0">
                <a:solidFill>
                  <a:srgbClr val="666666"/>
                </a:solidFill>
                <a:effectLst/>
                <a:latin typeface="Times New Roman" panose="02020603050405020304" pitchFamily="18" charset="0"/>
                <a:cs typeface="Times New Roman" panose="02020603050405020304" pitchFamily="18" charset="0"/>
              </a:rPr>
              <a:t> and is added to -E</a:t>
            </a:r>
            <a:r>
              <a:rPr lang="en-US" sz="2000" b="0" i="0" baseline="-25000" dirty="0">
                <a:solidFill>
                  <a:srgbClr val="666666"/>
                </a:solidFill>
                <a:effectLst/>
                <a:latin typeface="Times New Roman" panose="02020603050405020304" pitchFamily="18" charset="0"/>
                <a:cs typeface="Times New Roman" panose="02020603050405020304" pitchFamily="18" charset="0"/>
              </a:rPr>
              <a:t>1</a:t>
            </a:r>
            <a:r>
              <a:rPr lang="en-US" sz="2000" b="0" i="0" dirty="0">
                <a:solidFill>
                  <a:srgbClr val="666666"/>
                </a:solidFill>
                <a:effectLst/>
                <a:latin typeface="Times New Roman" panose="02020603050405020304" pitchFamily="18" charset="0"/>
                <a:cs typeface="Times New Roman" panose="02020603050405020304" pitchFamily="18" charset="0"/>
              </a:rPr>
              <a:t>. I</a:t>
            </a:r>
            <a:r>
              <a:rPr lang="en-US" sz="2000" b="0" i="0" baseline="-25000" dirty="0">
                <a:solidFill>
                  <a:srgbClr val="666666"/>
                </a:solidFill>
                <a:effectLst/>
                <a:latin typeface="Times New Roman" panose="02020603050405020304" pitchFamily="18" charset="0"/>
                <a:cs typeface="Times New Roman" panose="02020603050405020304" pitchFamily="18" charset="0"/>
              </a:rPr>
              <a:t>1</a:t>
            </a:r>
            <a:r>
              <a:rPr lang="en-US" sz="2000" b="0" i="0" dirty="0">
                <a:solidFill>
                  <a:srgbClr val="666666"/>
                </a:solidFill>
                <a:effectLst/>
                <a:latin typeface="Times New Roman" panose="02020603050405020304" pitchFamily="18" charset="0"/>
                <a:cs typeface="Times New Roman" panose="02020603050405020304" pitchFamily="18" charset="0"/>
              </a:rPr>
              <a:t>X</a:t>
            </a:r>
            <a:r>
              <a:rPr lang="en-US" sz="2000" b="0" i="0" baseline="-25000" dirty="0">
                <a:solidFill>
                  <a:srgbClr val="666666"/>
                </a:solidFill>
                <a:effectLst/>
                <a:latin typeface="Times New Roman" panose="02020603050405020304" pitchFamily="18" charset="0"/>
                <a:cs typeface="Times New Roman" panose="02020603050405020304" pitchFamily="18" charset="0"/>
              </a:rPr>
              <a:t>1</a:t>
            </a:r>
            <a:r>
              <a:rPr lang="en-US" sz="2000" b="0" i="0" dirty="0">
                <a:solidFill>
                  <a:srgbClr val="666666"/>
                </a:solidFill>
                <a:effectLst/>
                <a:latin typeface="Times New Roman" panose="02020603050405020304" pitchFamily="18" charset="0"/>
                <a:cs typeface="Times New Roman" panose="02020603050405020304" pitchFamily="18" charset="0"/>
              </a:rPr>
              <a:t> is 90 degrees</a:t>
            </a:r>
            <a:r>
              <a:rPr lang="en-US" sz="2000" dirty="0">
                <a:solidFill>
                  <a:srgbClr val="666666"/>
                </a:solidFill>
                <a:latin typeface="Times New Roman" panose="02020603050405020304" pitchFamily="18" charset="0"/>
                <a:cs typeface="Times New Roman" panose="02020603050405020304" pitchFamily="18" charset="0"/>
              </a:rPr>
              <a:t> </a:t>
            </a:r>
            <a:r>
              <a:rPr lang="en-IN" sz="2000" b="0" i="0" dirty="0">
                <a:solidFill>
                  <a:srgbClr val="666666"/>
                </a:solidFill>
                <a:effectLst/>
                <a:latin typeface="Times New Roman" panose="02020603050405020304" pitchFamily="18" charset="0"/>
                <a:cs typeface="Times New Roman" panose="02020603050405020304" pitchFamily="18" charset="0"/>
              </a:rPr>
              <a:t>leading I</a:t>
            </a:r>
            <a:r>
              <a:rPr lang="en-IN" sz="2000" b="0" i="0" baseline="-25000" dirty="0">
                <a:solidFill>
                  <a:srgbClr val="666666"/>
                </a:solidFill>
                <a:effectLst/>
                <a:latin typeface="Times New Roman" panose="02020603050405020304" pitchFamily="18" charset="0"/>
                <a:cs typeface="Times New Roman" panose="02020603050405020304" pitchFamily="18" charset="0"/>
              </a:rPr>
              <a:t>1</a:t>
            </a:r>
            <a:r>
              <a:rPr lang="en-IN" sz="2000" b="0" i="0" dirty="0">
                <a:solidFill>
                  <a:srgbClr val="666666"/>
                </a:solidFill>
                <a:effectLst/>
                <a:latin typeface="Times New Roman" panose="02020603050405020304" pitchFamily="18" charset="0"/>
                <a:cs typeface="Times New Roman" panose="02020603050405020304" pitchFamily="18" charset="0"/>
              </a:rPr>
              <a:t>R</a:t>
            </a:r>
            <a:r>
              <a:rPr lang="en-IN" sz="2000" b="0" i="0" baseline="-25000" dirty="0">
                <a:solidFill>
                  <a:srgbClr val="666666"/>
                </a:solidFill>
                <a:effectLst/>
                <a:latin typeface="Times New Roman" panose="02020603050405020304" pitchFamily="18" charset="0"/>
                <a:cs typeface="Times New Roman" panose="02020603050405020304" pitchFamily="18" charset="0"/>
              </a:rPr>
              <a:t>1</a:t>
            </a:r>
            <a:r>
              <a:rPr lang="en-IN" sz="2000" b="0" i="0" dirty="0">
                <a:solidFill>
                  <a:srgbClr val="666666"/>
                </a:solidFill>
                <a:effectLst/>
                <a:latin typeface="Times New Roman" panose="02020603050405020304" pitchFamily="18" charset="0"/>
                <a:cs typeface="Times New Roman" panose="02020603050405020304" pitchFamily="18" charset="0"/>
              </a:rPr>
              <a:t>.</a:t>
            </a:r>
            <a:endParaRPr lang="en-US" sz="2000" dirty="0">
              <a:solidFill>
                <a:srgbClr val="666666"/>
              </a:solidFill>
              <a:latin typeface="Times New Roman" panose="02020603050405020304" pitchFamily="18" charset="0"/>
              <a:cs typeface="Times New Roman" panose="02020603050405020304" pitchFamily="18" charset="0"/>
            </a:endParaRPr>
          </a:p>
          <a:p>
            <a:r>
              <a:rPr lang="en-US" sz="2000" b="0" i="0" dirty="0">
                <a:solidFill>
                  <a:srgbClr val="666666"/>
                </a:solidFill>
                <a:effectLst/>
                <a:latin typeface="Times New Roman" panose="02020603050405020304" pitchFamily="18" charset="0"/>
                <a:cs typeface="Times New Roman" panose="02020603050405020304" pitchFamily="18" charset="0"/>
              </a:rPr>
              <a:t>Phase difference between V</a:t>
            </a:r>
            <a:r>
              <a:rPr lang="en-US" sz="2000" b="0" i="0" baseline="-25000" dirty="0">
                <a:solidFill>
                  <a:srgbClr val="666666"/>
                </a:solidFill>
                <a:effectLst/>
                <a:latin typeface="Times New Roman" panose="02020603050405020304" pitchFamily="18" charset="0"/>
                <a:cs typeface="Times New Roman" panose="02020603050405020304" pitchFamily="18" charset="0"/>
              </a:rPr>
              <a:t>1</a:t>
            </a:r>
            <a:r>
              <a:rPr lang="en-US" sz="2000" b="0" i="0" dirty="0">
                <a:solidFill>
                  <a:srgbClr val="666666"/>
                </a:solidFill>
                <a:effectLst/>
                <a:latin typeface="Times New Roman" panose="02020603050405020304" pitchFamily="18" charset="0"/>
                <a:cs typeface="Times New Roman" panose="02020603050405020304" pitchFamily="18" charset="0"/>
              </a:rPr>
              <a:t> and I</a:t>
            </a:r>
            <a:r>
              <a:rPr lang="en-US" sz="2000" b="0" i="0" baseline="-25000" dirty="0">
                <a:solidFill>
                  <a:srgbClr val="666666"/>
                </a:solidFill>
                <a:effectLst/>
                <a:latin typeface="Times New Roman" panose="02020603050405020304" pitchFamily="18" charset="0"/>
                <a:cs typeface="Times New Roman" panose="02020603050405020304" pitchFamily="18" charset="0"/>
              </a:rPr>
              <a:t>1</a:t>
            </a:r>
            <a:r>
              <a:rPr lang="en-US" sz="2000" b="0" i="0" dirty="0">
                <a:solidFill>
                  <a:srgbClr val="666666"/>
                </a:solidFill>
                <a:effectLst/>
                <a:latin typeface="Times New Roman" panose="02020603050405020304" pitchFamily="18" charset="0"/>
                <a:cs typeface="Times New Roman" panose="02020603050405020304" pitchFamily="18" charset="0"/>
              </a:rPr>
              <a:t> is φ</a:t>
            </a:r>
            <a:r>
              <a:rPr lang="en-US" sz="2000" b="0" i="0" baseline="-25000" dirty="0">
                <a:solidFill>
                  <a:srgbClr val="666666"/>
                </a:solidFill>
                <a:effectLst/>
                <a:latin typeface="Times New Roman" panose="02020603050405020304" pitchFamily="18" charset="0"/>
                <a:cs typeface="Times New Roman" panose="02020603050405020304" pitchFamily="18" charset="0"/>
              </a:rPr>
              <a:t>1</a:t>
            </a:r>
          </a:p>
          <a:p>
            <a:r>
              <a:rPr lang="en-US" sz="2000" b="1" i="0" dirty="0">
                <a:solidFill>
                  <a:srgbClr val="666666"/>
                </a:solidFill>
                <a:effectLst/>
                <a:latin typeface="Times New Roman" panose="02020603050405020304" pitchFamily="18" charset="0"/>
                <a:cs typeface="Times New Roman" panose="02020603050405020304" pitchFamily="18" charset="0"/>
              </a:rPr>
              <a:t>Power Factor = cosφ</a:t>
            </a:r>
            <a:r>
              <a:rPr lang="en-US" sz="2000" b="1" i="0" baseline="-25000" dirty="0">
                <a:solidFill>
                  <a:srgbClr val="666666"/>
                </a:solidFill>
                <a:effectLst/>
                <a:latin typeface="Times New Roman" panose="02020603050405020304" pitchFamily="18" charset="0"/>
                <a:cs typeface="Times New Roman" panose="02020603050405020304" pitchFamily="18" charset="0"/>
              </a:rPr>
              <a:t>1</a:t>
            </a:r>
            <a:br>
              <a:rPr lang="en-US" sz="2000" dirty="0">
                <a:latin typeface="Times New Roman" panose="02020603050405020304" pitchFamily="18" charset="0"/>
                <a:cs typeface="Times New Roman" panose="02020603050405020304" pitchFamily="18" charset="0"/>
              </a:rPr>
            </a:br>
            <a:r>
              <a:rPr lang="en-US" sz="2000" b="1" i="0" dirty="0">
                <a:solidFill>
                  <a:srgbClr val="666666"/>
                </a:solidFill>
                <a:effectLst/>
                <a:latin typeface="Times New Roman" panose="02020603050405020304" pitchFamily="18" charset="0"/>
                <a:cs typeface="Times New Roman" panose="02020603050405020304" pitchFamily="18" charset="0"/>
              </a:rPr>
              <a:t>Input Power = V</a:t>
            </a:r>
            <a:r>
              <a:rPr lang="en-US" sz="2000" b="1" i="0" baseline="-25000" dirty="0">
                <a:solidFill>
                  <a:srgbClr val="666666"/>
                </a:solidFill>
                <a:effectLst/>
                <a:latin typeface="Times New Roman" panose="02020603050405020304" pitchFamily="18" charset="0"/>
                <a:cs typeface="Times New Roman" panose="02020603050405020304" pitchFamily="18" charset="0"/>
              </a:rPr>
              <a:t>1</a:t>
            </a:r>
            <a:r>
              <a:rPr lang="en-US" sz="2000" b="1" i="0" dirty="0">
                <a:solidFill>
                  <a:srgbClr val="666666"/>
                </a:solidFill>
                <a:effectLst/>
                <a:latin typeface="Times New Roman" panose="02020603050405020304" pitchFamily="18" charset="0"/>
                <a:cs typeface="Times New Roman" panose="02020603050405020304" pitchFamily="18" charset="0"/>
              </a:rPr>
              <a:t>I</a:t>
            </a:r>
            <a:r>
              <a:rPr lang="en-US" sz="2000" b="1" i="0" baseline="-25000" dirty="0">
                <a:solidFill>
                  <a:srgbClr val="666666"/>
                </a:solidFill>
                <a:effectLst/>
                <a:latin typeface="Times New Roman" panose="02020603050405020304" pitchFamily="18" charset="0"/>
                <a:cs typeface="Times New Roman" panose="02020603050405020304" pitchFamily="18" charset="0"/>
              </a:rPr>
              <a:t>1</a:t>
            </a:r>
            <a:r>
              <a:rPr lang="en-US" sz="2000" b="1" i="0" dirty="0">
                <a:solidFill>
                  <a:srgbClr val="666666"/>
                </a:solidFill>
                <a:effectLst/>
                <a:latin typeface="Times New Roman" panose="02020603050405020304" pitchFamily="18" charset="0"/>
                <a:cs typeface="Times New Roman" panose="02020603050405020304" pitchFamily="18" charset="0"/>
              </a:rPr>
              <a:t>cosφ</a:t>
            </a:r>
            <a:r>
              <a:rPr lang="en-US" sz="2000" b="1" i="0" baseline="-25000" dirty="0">
                <a:solidFill>
                  <a:srgbClr val="666666"/>
                </a:solidFill>
                <a:effectLst/>
                <a:latin typeface="Times New Roman" panose="02020603050405020304" pitchFamily="18" charset="0"/>
                <a:cs typeface="Times New Roman" panose="02020603050405020304" pitchFamily="18" charset="0"/>
              </a:rPr>
              <a:t>1</a:t>
            </a:r>
            <a:endParaRPr lang="en-US" sz="2000" baseline="-25000" dirty="0">
              <a:solidFill>
                <a:srgbClr val="666666"/>
              </a:solidFill>
              <a:latin typeface="Times New Roman" panose="02020603050405020304" pitchFamily="18" charset="0"/>
              <a:cs typeface="Times New Roman" panose="02020603050405020304" pitchFamily="18" charset="0"/>
            </a:endParaRPr>
          </a:p>
          <a:p>
            <a:br>
              <a:rPr lang="en-US" sz="2000" dirty="0">
                <a:latin typeface="Times New Roman" panose="02020603050405020304" pitchFamily="18" charset="0"/>
                <a:cs typeface="Times New Roman" panose="02020603050405020304" pitchFamily="18" charset="0"/>
              </a:rPr>
            </a:br>
            <a:r>
              <a:rPr lang="en-US" sz="2000" b="0" i="0" dirty="0">
                <a:solidFill>
                  <a:srgbClr val="666666"/>
                </a:solidFill>
                <a:effectLst/>
                <a:latin typeface="Times New Roman" panose="02020603050405020304" pitchFamily="18" charset="0"/>
                <a:cs typeface="Times New Roman" panose="02020603050405020304" pitchFamily="18" charset="0"/>
              </a:rPr>
              <a:t>Phase difference between V</a:t>
            </a:r>
            <a:r>
              <a:rPr lang="en-US" sz="2000" b="0" i="0" baseline="-25000" dirty="0">
                <a:solidFill>
                  <a:srgbClr val="666666"/>
                </a:solidFill>
                <a:effectLst/>
                <a:latin typeface="Times New Roman" panose="02020603050405020304" pitchFamily="18" charset="0"/>
                <a:cs typeface="Times New Roman" panose="02020603050405020304" pitchFamily="18" charset="0"/>
              </a:rPr>
              <a:t>2</a:t>
            </a:r>
            <a:r>
              <a:rPr lang="en-US" sz="2000" b="0" i="0" dirty="0">
                <a:solidFill>
                  <a:srgbClr val="666666"/>
                </a:solidFill>
                <a:effectLst/>
                <a:latin typeface="Times New Roman" panose="02020603050405020304" pitchFamily="18" charset="0"/>
                <a:cs typeface="Times New Roman" panose="02020603050405020304" pitchFamily="18" charset="0"/>
              </a:rPr>
              <a:t> and I</a:t>
            </a:r>
            <a:r>
              <a:rPr lang="en-US" sz="2000" b="0" i="0" baseline="-25000" dirty="0">
                <a:solidFill>
                  <a:srgbClr val="666666"/>
                </a:solidFill>
                <a:effectLst/>
                <a:latin typeface="Times New Roman" panose="02020603050405020304" pitchFamily="18" charset="0"/>
                <a:cs typeface="Times New Roman" panose="02020603050405020304" pitchFamily="18" charset="0"/>
              </a:rPr>
              <a:t>2</a:t>
            </a:r>
            <a:r>
              <a:rPr lang="en-US" sz="2000" b="0" i="0" dirty="0">
                <a:solidFill>
                  <a:srgbClr val="666666"/>
                </a:solidFill>
                <a:effectLst/>
                <a:latin typeface="Times New Roman" panose="02020603050405020304" pitchFamily="18" charset="0"/>
                <a:cs typeface="Times New Roman" panose="02020603050405020304" pitchFamily="18" charset="0"/>
              </a:rPr>
              <a:t> is φ</a:t>
            </a:r>
            <a:r>
              <a:rPr lang="en-US" sz="2000" b="0" i="0" baseline="-25000" dirty="0">
                <a:solidFill>
                  <a:srgbClr val="666666"/>
                </a:solidFill>
                <a:effectLst/>
                <a:latin typeface="Times New Roman" panose="02020603050405020304" pitchFamily="18" charset="0"/>
                <a:cs typeface="Times New Roman" panose="02020603050405020304" pitchFamily="18" charset="0"/>
              </a:rPr>
              <a:t>2</a:t>
            </a:r>
          </a:p>
          <a:p>
            <a:r>
              <a:rPr lang="en-US" sz="2000" b="1" i="0" dirty="0">
                <a:solidFill>
                  <a:srgbClr val="666666"/>
                </a:solidFill>
                <a:effectLst/>
                <a:latin typeface="Times New Roman" panose="02020603050405020304" pitchFamily="18" charset="0"/>
                <a:cs typeface="Times New Roman" panose="02020603050405020304" pitchFamily="18" charset="0"/>
              </a:rPr>
              <a:t>Power Factor = cosφ</a:t>
            </a:r>
            <a:r>
              <a:rPr lang="en-US" sz="2000" b="1" i="0" baseline="-25000" dirty="0">
                <a:solidFill>
                  <a:srgbClr val="666666"/>
                </a:solidFill>
                <a:effectLst/>
                <a:latin typeface="Times New Roman" panose="02020603050405020304" pitchFamily="18" charset="0"/>
                <a:cs typeface="Times New Roman" panose="02020603050405020304" pitchFamily="18" charset="0"/>
              </a:rPr>
              <a:t>2</a:t>
            </a:r>
            <a:br>
              <a:rPr lang="en-US" sz="2000" dirty="0">
                <a:latin typeface="Times New Roman" panose="02020603050405020304" pitchFamily="18" charset="0"/>
                <a:cs typeface="Times New Roman" panose="02020603050405020304" pitchFamily="18" charset="0"/>
              </a:rPr>
            </a:br>
            <a:r>
              <a:rPr lang="en-US" sz="2000" b="1" i="0" dirty="0">
                <a:solidFill>
                  <a:srgbClr val="666666"/>
                </a:solidFill>
                <a:effectLst/>
                <a:latin typeface="Times New Roman" panose="02020603050405020304" pitchFamily="18" charset="0"/>
                <a:cs typeface="Times New Roman" panose="02020603050405020304" pitchFamily="18" charset="0"/>
              </a:rPr>
              <a:t>Input Power = V</a:t>
            </a:r>
            <a:r>
              <a:rPr lang="en-US" sz="2000" b="1" i="0" baseline="-25000" dirty="0">
                <a:solidFill>
                  <a:srgbClr val="666666"/>
                </a:solidFill>
                <a:effectLst/>
                <a:latin typeface="Times New Roman" panose="02020603050405020304" pitchFamily="18" charset="0"/>
                <a:cs typeface="Times New Roman" panose="02020603050405020304" pitchFamily="18" charset="0"/>
              </a:rPr>
              <a:t>2</a:t>
            </a:r>
            <a:r>
              <a:rPr lang="en-US" sz="2000" b="1" i="0" dirty="0">
                <a:solidFill>
                  <a:srgbClr val="666666"/>
                </a:solidFill>
                <a:effectLst/>
                <a:latin typeface="Times New Roman" panose="02020603050405020304" pitchFamily="18" charset="0"/>
                <a:cs typeface="Times New Roman" panose="02020603050405020304" pitchFamily="18" charset="0"/>
              </a:rPr>
              <a:t>I</a:t>
            </a:r>
            <a:r>
              <a:rPr lang="en-US" sz="2000" b="1" i="0" baseline="-25000" dirty="0">
                <a:solidFill>
                  <a:srgbClr val="666666"/>
                </a:solidFill>
                <a:effectLst/>
                <a:latin typeface="Times New Roman" panose="02020603050405020304" pitchFamily="18" charset="0"/>
                <a:cs typeface="Times New Roman" panose="02020603050405020304" pitchFamily="18" charset="0"/>
              </a:rPr>
              <a:t>2</a:t>
            </a:r>
            <a:r>
              <a:rPr lang="en-US" sz="2000" b="1" i="0" dirty="0">
                <a:solidFill>
                  <a:srgbClr val="666666"/>
                </a:solidFill>
                <a:effectLst/>
                <a:latin typeface="Times New Roman" panose="02020603050405020304" pitchFamily="18" charset="0"/>
                <a:cs typeface="Times New Roman" panose="02020603050405020304" pitchFamily="18" charset="0"/>
              </a:rPr>
              <a:t>cosφ</a:t>
            </a:r>
            <a:r>
              <a:rPr lang="en-US" sz="2000" b="1" i="0" baseline="-25000" dirty="0">
                <a:solidFill>
                  <a:srgbClr val="666666"/>
                </a:solidFill>
                <a:effectLst/>
                <a:latin typeface="Times New Roman" panose="02020603050405020304" pitchFamily="18" charset="0"/>
                <a:cs typeface="Times New Roman" panose="02020603050405020304" pitchFamily="18" charset="0"/>
              </a:rPr>
              <a:t>2</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81946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724CC-6948-72EF-B8F7-F198BD27C692}"/>
              </a:ext>
            </a:extLst>
          </p:cNvPr>
          <p:cNvSpPr>
            <a:spLocks noGrp="1"/>
          </p:cNvSpPr>
          <p:nvPr>
            <p:ph type="title"/>
          </p:nvPr>
        </p:nvSpPr>
        <p:spPr>
          <a:xfrm>
            <a:off x="838200" y="365125"/>
            <a:ext cx="10515600" cy="765585"/>
          </a:xfrm>
        </p:spPr>
        <p:txBody>
          <a:bodyPr>
            <a:normAutofit fontScale="90000"/>
          </a:bodyPr>
          <a:lstStyle/>
          <a:p>
            <a:br>
              <a:rPr lang="en-US" b="1" i="0" dirty="0">
                <a:solidFill>
                  <a:srgbClr val="2C2F34"/>
                </a:solidFill>
                <a:effectLst/>
                <a:latin typeface="Times New Roman" panose="02020603050405020304" pitchFamily="18" charset="0"/>
                <a:cs typeface="Times New Roman" panose="02020603050405020304" pitchFamily="18" charset="0"/>
              </a:rPr>
            </a:br>
            <a:r>
              <a:rPr lang="en-US" b="1" i="0" dirty="0">
                <a:solidFill>
                  <a:srgbClr val="2C2F34"/>
                </a:solidFill>
                <a:effectLst/>
                <a:latin typeface="Times New Roman" panose="02020603050405020304" pitchFamily="18" charset="0"/>
                <a:cs typeface="Times New Roman" panose="02020603050405020304" pitchFamily="18" charset="0"/>
              </a:rPr>
              <a:t>Equivalent Circuit of Electrical Transformer</a:t>
            </a:r>
            <a:br>
              <a:rPr lang="en-US" b="1" i="0" dirty="0">
                <a:solidFill>
                  <a:srgbClr val="2C2F34"/>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FEA32D-7851-C922-FEE5-1595B8B6FF5B}"/>
              </a:ext>
            </a:extLst>
          </p:cNvPr>
          <p:cNvSpPr>
            <a:spLocks noGrp="1"/>
          </p:cNvSpPr>
          <p:nvPr>
            <p:ph idx="1"/>
          </p:nvPr>
        </p:nvSpPr>
        <p:spPr>
          <a:xfrm>
            <a:off x="838200" y="1471664"/>
            <a:ext cx="10515600" cy="4919304"/>
          </a:xfrm>
        </p:spPr>
        <p:txBody>
          <a:bodyPr>
            <a:normAutofit/>
          </a:bodyPr>
          <a:lstStyle/>
          <a:p>
            <a:r>
              <a:rPr lang="en-US" sz="2400" b="0" i="0" dirty="0">
                <a:solidFill>
                  <a:srgbClr val="2C2F34"/>
                </a:solidFill>
                <a:effectLst/>
                <a:latin typeface="Times New Roman" panose="02020603050405020304" pitchFamily="18" charset="0"/>
                <a:cs typeface="Times New Roman" panose="02020603050405020304" pitchFamily="18" charset="0"/>
              </a:rPr>
              <a:t>An equivalent circuit of a transformer is a graphical representation of a transformer circuit in which the resistance and leakage reactance are imagined to be external to the winding.</a:t>
            </a:r>
          </a:p>
          <a:p>
            <a:r>
              <a:rPr lang="en-US" sz="2400" b="0" i="0" dirty="0">
                <a:solidFill>
                  <a:srgbClr val="2C2F34"/>
                </a:solidFill>
                <a:effectLst/>
                <a:latin typeface="Times New Roman" panose="02020603050405020304" pitchFamily="18" charset="0"/>
                <a:cs typeface="Times New Roman" panose="02020603050405020304" pitchFamily="18" charset="0"/>
              </a:rPr>
              <a:t> The exact equivalent circuit of a transformer can be referred to as the primary or secondary side.</a:t>
            </a:r>
          </a:p>
          <a:p>
            <a:endParaRPr lang="en-US" sz="2400" dirty="0">
              <a:solidFill>
                <a:srgbClr val="2C2F34"/>
              </a:solidFill>
              <a:latin typeface="Times New Roman" panose="02020603050405020304" pitchFamily="18" charset="0"/>
              <a:cs typeface="Times New Roman" panose="02020603050405020304" pitchFamily="18" charset="0"/>
            </a:endParaRPr>
          </a:p>
          <a:p>
            <a:pPr marL="0" indent="0">
              <a:buNone/>
            </a:pPr>
            <a:endParaRPr lang="en-US" sz="2400" b="0" i="0" dirty="0">
              <a:solidFill>
                <a:srgbClr val="2C2F34"/>
              </a:solidFill>
              <a:effectLst/>
              <a:latin typeface="Times New Roman" panose="02020603050405020304" pitchFamily="18" charset="0"/>
              <a:cs typeface="Times New Roman" panose="02020603050405020304" pitchFamily="18" charset="0"/>
            </a:endParaRPr>
          </a:p>
          <a:p>
            <a:r>
              <a:rPr lang="en-US" sz="2400" b="0" i="0" dirty="0">
                <a:solidFill>
                  <a:srgbClr val="2C2F34"/>
                </a:solidFill>
                <a:effectLst/>
                <a:latin typeface="Times New Roman" panose="02020603050405020304" pitchFamily="18" charset="0"/>
                <a:cs typeface="Times New Roman" panose="02020603050405020304" pitchFamily="18" charset="0"/>
              </a:rPr>
              <a:t>First, we derive the equivalent resistance and leakage reactance.</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02143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5C61F1-4CC4-4542-C4BF-D173EE883BB8}"/>
              </a:ext>
            </a:extLst>
          </p:cNvPr>
          <p:cNvSpPr>
            <a:spLocks noGrp="1"/>
          </p:cNvSpPr>
          <p:nvPr>
            <p:ph idx="1"/>
          </p:nvPr>
        </p:nvSpPr>
        <p:spPr>
          <a:xfrm>
            <a:off x="838200" y="340954"/>
            <a:ext cx="10515600" cy="6059846"/>
          </a:xfrm>
        </p:spPr>
        <p:txBody>
          <a:bodyPr>
            <a:normAutofit/>
          </a:bodyPr>
          <a:lstStyle/>
          <a:p>
            <a:pPr algn="just"/>
            <a:r>
              <a:rPr lang="en-US" sz="2000" b="1" i="0" dirty="0">
                <a:solidFill>
                  <a:srgbClr val="2C2F34"/>
                </a:solidFill>
                <a:effectLst/>
                <a:latin typeface="Times New Roman" panose="02020603050405020304" pitchFamily="18" charset="0"/>
                <a:cs typeface="Times New Roman" panose="02020603050405020304" pitchFamily="18" charset="0"/>
              </a:rPr>
              <a:t>Equivalent Resistance</a:t>
            </a:r>
          </a:p>
          <a:p>
            <a:pPr algn="just"/>
            <a:r>
              <a:rPr lang="en-US" sz="2000" b="0" i="0" dirty="0">
                <a:solidFill>
                  <a:srgbClr val="2C2F34"/>
                </a:solidFill>
                <a:effectLst/>
                <a:latin typeface="Times New Roman" panose="02020603050405020304" pitchFamily="18" charset="0"/>
                <a:cs typeface="Times New Roman" panose="02020603050405020304" pitchFamily="18" charset="0"/>
              </a:rPr>
              <a:t>In a </a:t>
            </a:r>
            <a:r>
              <a:rPr lang="en-US" sz="2000" b="0" i="0" u="none" strike="noStrike" dirty="0">
                <a:solidFill>
                  <a:srgbClr val="0669FF"/>
                </a:solidFill>
                <a:effectLst/>
                <a:latin typeface="Times New Roman" panose="02020603050405020304" pitchFamily="18" charset="0"/>
                <a:cs typeface="Times New Roman" panose="02020603050405020304" pitchFamily="18" charset="0"/>
                <a:hlinkClick r:id="rId2"/>
              </a:rPr>
              <a:t>practical transformer</a:t>
            </a:r>
            <a:r>
              <a:rPr lang="en-US" sz="2000" b="0" i="0" dirty="0">
                <a:solidFill>
                  <a:srgbClr val="2C2F34"/>
                </a:solidFill>
                <a:effectLst/>
                <a:latin typeface="Times New Roman" panose="02020603050405020304" pitchFamily="18" charset="0"/>
                <a:cs typeface="Times New Roman" panose="02020603050405020304" pitchFamily="18" charset="0"/>
              </a:rPr>
              <a:t>, we need to consider winding resistance. The resistance of two windings can be transferred to any one of two windings. </a:t>
            </a:r>
          </a:p>
          <a:p>
            <a:pPr algn="just"/>
            <a:r>
              <a:rPr lang="en-US" sz="2000" b="0" i="0" dirty="0">
                <a:solidFill>
                  <a:srgbClr val="2C2F34"/>
                </a:solidFill>
                <a:effectLst/>
                <a:latin typeface="Times New Roman" panose="02020603050405020304" pitchFamily="18" charset="0"/>
                <a:cs typeface="Times New Roman" panose="02020603050405020304" pitchFamily="18" charset="0"/>
              </a:rPr>
              <a:t>It can be transferred to either the primary or secondary side to make calculation easy and simple. </a:t>
            </a:r>
          </a:p>
          <a:p>
            <a:pPr algn="just"/>
            <a:r>
              <a:rPr lang="en-US" sz="2000" b="0" i="0" dirty="0">
                <a:solidFill>
                  <a:srgbClr val="2C2F34"/>
                </a:solidFill>
                <a:effectLst/>
                <a:latin typeface="Times New Roman" panose="02020603050405020304" pitchFamily="18" charset="0"/>
                <a:cs typeface="Times New Roman" panose="02020603050405020304" pitchFamily="18" charset="0"/>
              </a:rPr>
              <a:t>The winding resistance of the transformer is imagined by adding resistance in series as shown in the figure below.</a:t>
            </a:r>
          </a:p>
          <a:p>
            <a:endParaRPr lang="en-IN" sz="2000" dirty="0"/>
          </a:p>
        </p:txBody>
      </p:sp>
      <p:pic>
        <p:nvPicPr>
          <p:cNvPr id="4" name="Picture 2">
            <a:extLst>
              <a:ext uri="{FF2B5EF4-FFF2-40B4-BE49-F238E27FC236}">
                <a16:creationId xmlns:a16="http://schemas.microsoft.com/office/drawing/2014/main" id="{403EF31A-5833-83DA-56E0-06A0C267F4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0465" y="3266050"/>
            <a:ext cx="3489185" cy="2158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1952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639E87-CEA0-6780-F316-C0ED1C4ADF7C}"/>
              </a:ext>
            </a:extLst>
          </p:cNvPr>
          <p:cNvSpPr>
            <a:spLocks noGrp="1"/>
          </p:cNvSpPr>
          <p:nvPr>
            <p:ph idx="1"/>
          </p:nvPr>
        </p:nvSpPr>
        <p:spPr>
          <a:xfrm>
            <a:off x="739878" y="321289"/>
            <a:ext cx="10515600" cy="6040182"/>
          </a:xfrm>
        </p:spPr>
        <p:txBody>
          <a:bodyPr>
            <a:normAutofit/>
          </a:bodyPr>
          <a:lstStyle/>
          <a:p>
            <a:pPr algn="just"/>
            <a:r>
              <a:rPr lang="en-US" sz="2000" b="0" i="0" dirty="0">
                <a:solidFill>
                  <a:srgbClr val="2C2F34"/>
                </a:solidFill>
                <a:effectLst/>
                <a:latin typeface="Times New Roman" panose="02020603050405020304" pitchFamily="18" charset="0"/>
                <a:cs typeface="Times New Roman" panose="02020603050405020304" pitchFamily="18" charset="0"/>
              </a:rPr>
              <a:t>Where,</a:t>
            </a:r>
          </a:p>
          <a:p>
            <a:pPr algn="just">
              <a:buFont typeface="Arial" panose="020B0604020202020204" pitchFamily="34" charset="0"/>
              <a:buChar char="•"/>
            </a:pPr>
            <a:r>
              <a:rPr lang="en-US" sz="2000" b="0" i="0" dirty="0">
                <a:solidFill>
                  <a:srgbClr val="2C2F34"/>
                </a:solidFill>
                <a:effectLst/>
                <a:latin typeface="Times New Roman" panose="02020603050405020304" pitchFamily="18" charset="0"/>
                <a:cs typeface="Times New Roman" panose="02020603050405020304" pitchFamily="18" charset="0"/>
              </a:rPr>
              <a:t>R</a:t>
            </a:r>
            <a:r>
              <a:rPr lang="en-US" sz="2000" b="0" i="0" baseline="-25000" dirty="0">
                <a:solidFill>
                  <a:srgbClr val="2C2F34"/>
                </a:solidFill>
                <a:effectLst/>
                <a:latin typeface="Times New Roman" panose="02020603050405020304" pitchFamily="18" charset="0"/>
                <a:cs typeface="Times New Roman" panose="02020603050405020304" pitchFamily="18" charset="0"/>
              </a:rPr>
              <a:t>1</a:t>
            </a:r>
            <a:r>
              <a:rPr lang="en-US" sz="2000" b="0" i="0" dirty="0">
                <a:solidFill>
                  <a:srgbClr val="2C2F34"/>
                </a:solidFill>
                <a:effectLst/>
                <a:latin typeface="Times New Roman" panose="02020603050405020304" pitchFamily="18" charset="0"/>
                <a:cs typeface="Times New Roman" panose="02020603050405020304" pitchFamily="18" charset="0"/>
              </a:rPr>
              <a:t> = Primary winding resistance</a:t>
            </a:r>
          </a:p>
          <a:p>
            <a:pPr algn="just">
              <a:buFont typeface="Arial" panose="020B0604020202020204" pitchFamily="34" charset="0"/>
              <a:buChar char="•"/>
            </a:pPr>
            <a:r>
              <a:rPr lang="en-US" sz="2000" b="0" i="0" dirty="0">
                <a:solidFill>
                  <a:srgbClr val="2C2F34"/>
                </a:solidFill>
                <a:effectLst/>
                <a:latin typeface="Times New Roman" panose="02020603050405020304" pitchFamily="18" charset="0"/>
                <a:cs typeface="Times New Roman" panose="02020603050405020304" pitchFamily="18" charset="0"/>
              </a:rPr>
              <a:t>R</a:t>
            </a:r>
            <a:r>
              <a:rPr lang="en-US" sz="2000" b="0" i="0" baseline="-25000" dirty="0">
                <a:solidFill>
                  <a:srgbClr val="2C2F34"/>
                </a:solidFill>
                <a:effectLst/>
                <a:latin typeface="Times New Roman" panose="02020603050405020304" pitchFamily="18" charset="0"/>
                <a:cs typeface="Times New Roman" panose="02020603050405020304" pitchFamily="18" charset="0"/>
              </a:rPr>
              <a:t>2</a:t>
            </a:r>
            <a:r>
              <a:rPr lang="en-US" sz="2000" b="0" i="0" dirty="0">
                <a:solidFill>
                  <a:srgbClr val="2C2F34"/>
                </a:solidFill>
                <a:effectLst/>
                <a:latin typeface="Times New Roman" panose="02020603050405020304" pitchFamily="18" charset="0"/>
                <a:cs typeface="Times New Roman" panose="02020603050405020304" pitchFamily="18" charset="0"/>
              </a:rPr>
              <a:t> = Secondary winding resistance</a:t>
            </a:r>
          </a:p>
          <a:p>
            <a:pPr algn="just"/>
            <a:r>
              <a:rPr lang="en-US" sz="2000" b="0" i="0" dirty="0">
                <a:solidFill>
                  <a:srgbClr val="2C2F34"/>
                </a:solidFill>
                <a:effectLst/>
                <a:latin typeface="Times New Roman" panose="02020603050405020304" pitchFamily="18" charset="0"/>
                <a:cs typeface="Times New Roman" panose="02020603050405020304" pitchFamily="18" charset="0"/>
              </a:rPr>
              <a:t>Now, we transfer the primary winding resistance to the secondary side by introducing an additional resistance R</a:t>
            </a:r>
            <a:r>
              <a:rPr lang="en-US" sz="2000" b="0" i="0" baseline="-25000" dirty="0">
                <a:solidFill>
                  <a:srgbClr val="2C2F34"/>
                </a:solidFill>
                <a:effectLst/>
                <a:latin typeface="Times New Roman" panose="02020603050405020304" pitchFamily="18" charset="0"/>
                <a:cs typeface="Times New Roman" panose="02020603050405020304" pitchFamily="18" charset="0"/>
              </a:rPr>
              <a:t>2</a:t>
            </a:r>
            <a:r>
              <a:rPr lang="en-US" sz="2000" b="0" i="0" dirty="0">
                <a:solidFill>
                  <a:srgbClr val="2C2F34"/>
                </a:solidFill>
                <a:effectLst/>
                <a:latin typeface="Times New Roman" panose="02020603050405020304" pitchFamily="18" charset="0"/>
                <a:cs typeface="Times New Roman" panose="02020603050405020304" pitchFamily="18" charset="0"/>
              </a:rPr>
              <a:t>’ in the primary winding. </a:t>
            </a:r>
          </a:p>
          <a:p>
            <a:pPr algn="just"/>
            <a:r>
              <a:rPr lang="en-US" sz="2000" b="0" i="0" dirty="0">
                <a:solidFill>
                  <a:srgbClr val="2C2F34"/>
                </a:solidFill>
                <a:effectLst/>
                <a:latin typeface="Times New Roman" panose="02020603050405020304" pitchFamily="18" charset="0"/>
                <a:cs typeface="Times New Roman" panose="02020603050405020304" pitchFamily="18" charset="0"/>
              </a:rPr>
              <a:t>This new resistance is added in such a way that the power absorbed by the resistance R</a:t>
            </a:r>
            <a:r>
              <a:rPr lang="en-US" sz="2000" b="0" i="0" baseline="-25000" dirty="0">
                <a:solidFill>
                  <a:srgbClr val="2C2F34"/>
                </a:solidFill>
                <a:effectLst/>
                <a:latin typeface="Times New Roman" panose="02020603050405020304" pitchFamily="18" charset="0"/>
                <a:cs typeface="Times New Roman" panose="02020603050405020304" pitchFamily="18" charset="0"/>
              </a:rPr>
              <a:t>2</a:t>
            </a:r>
            <a:r>
              <a:rPr lang="en-US" sz="2000" b="0" i="0" dirty="0">
                <a:solidFill>
                  <a:srgbClr val="2C2F34"/>
                </a:solidFill>
                <a:effectLst/>
                <a:latin typeface="Times New Roman" panose="02020603050405020304" pitchFamily="18" charset="0"/>
                <a:cs typeface="Times New Roman" panose="02020603050405020304" pitchFamily="18" charset="0"/>
              </a:rPr>
              <a:t>’ when carrying primary current I</a:t>
            </a:r>
            <a:r>
              <a:rPr lang="en-US" sz="2000" b="0" i="0" baseline="-25000" dirty="0">
                <a:solidFill>
                  <a:srgbClr val="2C2F34"/>
                </a:solidFill>
                <a:effectLst/>
                <a:latin typeface="Times New Roman" panose="02020603050405020304" pitchFamily="18" charset="0"/>
                <a:cs typeface="Times New Roman" panose="02020603050405020304" pitchFamily="18" charset="0"/>
              </a:rPr>
              <a:t>1</a:t>
            </a:r>
            <a:r>
              <a:rPr lang="en-US" sz="2000" b="0" i="0" dirty="0">
                <a:solidFill>
                  <a:srgbClr val="2C2F34"/>
                </a:solidFill>
                <a:effectLst/>
                <a:latin typeface="Times New Roman" panose="02020603050405020304" pitchFamily="18" charset="0"/>
                <a:cs typeface="Times New Roman" panose="02020603050405020304" pitchFamily="18" charset="0"/>
              </a:rPr>
              <a:t> is equal to the power absorbed by the secondary resistance R</a:t>
            </a:r>
            <a:r>
              <a:rPr lang="en-US" sz="2000" b="0" i="0" baseline="-25000" dirty="0">
                <a:solidFill>
                  <a:srgbClr val="2C2F34"/>
                </a:solidFill>
                <a:effectLst/>
                <a:latin typeface="Times New Roman" panose="02020603050405020304" pitchFamily="18" charset="0"/>
                <a:cs typeface="Times New Roman" panose="02020603050405020304" pitchFamily="18" charset="0"/>
              </a:rPr>
              <a:t>2</a:t>
            </a:r>
            <a:r>
              <a:rPr lang="en-US" sz="2000" b="0" i="0" dirty="0">
                <a:solidFill>
                  <a:srgbClr val="2C2F34"/>
                </a:solidFill>
                <a:effectLst/>
                <a:latin typeface="Times New Roman" panose="02020603050405020304" pitchFamily="18" charset="0"/>
                <a:cs typeface="Times New Roman" panose="02020603050405020304" pitchFamily="18" charset="0"/>
              </a:rPr>
              <a:t> when carrying secondary current I</a:t>
            </a:r>
            <a:r>
              <a:rPr lang="en-US" sz="2000" b="0" i="0" baseline="-25000" dirty="0">
                <a:solidFill>
                  <a:srgbClr val="2C2F34"/>
                </a:solidFill>
                <a:effectLst/>
                <a:latin typeface="Times New Roman" panose="02020603050405020304" pitchFamily="18" charset="0"/>
                <a:cs typeface="Times New Roman" panose="02020603050405020304" pitchFamily="18" charset="0"/>
              </a:rPr>
              <a:t>2</a:t>
            </a:r>
            <a:r>
              <a:rPr lang="en-US" sz="2000" b="0" i="0" dirty="0">
                <a:solidFill>
                  <a:srgbClr val="2C2F34"/>
                </a:solidFill>
                <a:effectLst/>
                <a:latin typeface="Times New Roman" panose="02020603050405020304" pitchFamily="18" charset="0"/>
                <a:cs typeface="Times New Roman" panose="02020603050405020304" pitchFamily="18" charset="0"/>
              </a:rPr>
              <a:t>.</a:t>
            </a:r>
          </a:p>
          <a:p>
            <a:pPr marL="0" indent="0" algn="just">
              <a:buNone/>
            </a:pPr>
            <a:endParaRPr lang="en-US" sz="2000" b="0" i="0" dirty="0">
              <a:solidFill>
                <a:srgbClr val="2C2F34"/>
              </a:solidFill>
              <a:effectLst/>
              <a:latin typeface="Times New Roman" panose="02020603050405020304" pitchFamily="18" charset="0"/>
              <a:cs typeface="Times New Roman" panose="02020603050405020304" pitchFamily="18" charset="0"/>
            </a:endParaRPr>
          </a:p>
          <a:p>
            <a:pPr algn="just"/>
            <a:r>
              <a:rPr lang="en-US" sz="2000" b="0" i="0" dirty="0">
                <a:solidFill>
                  <a:srgbClr val="2C2F34"/>
                </a:solidFill>
                <a:effectLst/>
                <a:latin typeface="Times New Roman" panose="02020603050405020304" pitchFamily="18" charset="0"/>
                <a:cs typeface="Times New Roman" panose="02020603050405020304" pitchFamily="18" charset="0"/>
              </a:rPr>
              <a:t>Therefore,</a:t>
            </a:r>
          </a:p>
          <a:p>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0972217-6963-CFAB-E616-C5950011CC4A}"/>
              </a:ext>
            </a:extLst>
          </p:cNvPr>
          <p:cNvPicPr>
            <a:picLocks noChangeAspect="1"/>
          </p:cNvPicPr>
          <p:nvPr/>
        </p:nvPicPr>
        <p:blipFill>
          <a:blip r:embed="rId2"/>
          <a:stretch>
            <a:fillRect/>
          </a:stretch>
        </p:blipFill>
        <p:spPr>
          <a:xfrm>
            <a:off x="4527449" y="3960591"/>
            <a:ext cx="1873351" cy="1965989"/>
          </a:xfrm>
          <a:prstGeom prst="rect">
            <a:avLst/>
          </a:prstGeom>
        </p:spPr>
      </p:pic>
    </p:spTree>
    <p:extLst>
      <p:ext uri="{BB962C8B-B14F-4D97-AF65-F5344CB8AC3E}">
        <p14:creationId xmlns:p14="http://schemas.microsoft.com/office/powerpoint/2010/main" val="17745496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A368E6-C943-E5AD-DEAE-08ACD2406ED2}"/>
              </a:ext>
            </a:extLst>
          </p:cNvPr>
          <p:cNvSpPr>
            <a:spLocks noGrp="1"/>
          </p:cNvSpPr>
          <p:nvPr>
            <p:ph idx="1"/>
          </p:nvPr>
        </p:nvSpPr>
        <p:spPr>
          <a:xfrm>
            <a:off x="553064" y="454024"/>
            <a:ext cx="10515600" cy="6192581"/>
          </a:xfrm>
        </p:spPr>
        <p:txBody>
          <a:bodyPr>
            <a:normAutofit/>
          </a:bodyPr>
          <a:lstStyle/>
          <a:p>
            <a:pPr algn="just"/>
            <a:r>
              <a:rPr lang="en-US" sz="2000" b="0" i="0" dirty="0">
                <a:solidFill>
                  <a:srgbClr val="2C2F34"/>
                </a:solidFill>
                <a:effectLst/>
                <a:latin typeface="Times New Roman" panose="02020603050405020304" pitchFamily="18" charset="0"/>
                <a:cs typeface="Times New Roman" panose="02020603050405020304" pitchFamily="18" charset="0"/>
              </a:rPr>
              <a:t>Where, K = Transformation ratio = I</a:t>
            </a:r>
            <a:r>
              <a:rPr lang="en-US" sz="2000" b="0" i="0" baseline="-25000" dirty="0">
                <a:solidFill>
                  <a:srgbClr val="2C2F34"/>
                </a:solidFill>
                <a:effectLst/>
                <a:latin typeface="Times New Roman" panose="02020603050405020304" pitchFamily="18" charset="0"/>
                <a:cs typeface="Times New Roman" panose="02020603050405020304" pitchFamily="18" charset="0"/>
              </a:rPr>
              <a:t>1</a:t>
            </a:r>
            <a:r>
              <a:rPr lang="en-US" sz="2000" b="0" i="0" dirty="0">
                <a:solidFill>
                  <a:srgbClr val="2C2F34"/>
                </a:solidFill>
                <a:effectLst/>
                <a:latin typeface="Times New Roman" panose="02020603050405020304" pitchFamily="18" charset="0"/>
                <a:cs typeface="Times New Roman" panose="02020603050405020304" pitchFamily="18" charset="0"/>
              </a:rPr>
              <a:t> / I</a:t>
            </a:r>
            <a:r>
              <a:rPr lang="en-US" sz="2000" b="0" i="0" baseline="-25000" dirty="0">
                <a:solidFill>
                  <a:srgbClr val="2C2F34"/>
                </a:solidFill>
                <a:effectLst/>
                <a:latin typeface="Times New Roman" panose="02020603050405020304" pitchFamily="18" charset="0"/>
                <a:cs typeface="Times New Roman" panose="02020603050405020304" pitchFamily="18" charset="0"/>
              </a:rPr>
              <a:t>2</a:t>
            </a:r>
            <a:endParaRPr lang="en-US" sz="2000" b="0" i="0" dirty="0">
              <a:solidFill>
                <a:srgbClr val="2C2F34"/>
              </a:solidFill>
              <a:effectLst/>
              <a:latin typeface="Times New Roman" panose="02020603050405020304" pitchFamily="18" charset="0"/>
              <a:cs typeface="Times New Roman" panose="02020603050405020304" pitchFamily="18" charset="0"/>
            </a:endParaRPr>
          </a:p>
          <a:p>
            <a:pPr algn="just"/>
            <a:r>
              <a:rPr lang="en-US" sz="2000" b="0" i="0" dirty="0">
                <a:solidFill>
                  <a:srgbClr val="2C2F34"/>
                </a:solidFill>
                <a:effectLst/>
                <a:latin typeface="Times New Roman" panose="02020603050405020304" pitchFamily="18" charset="0"/>
                <a:cs typeface="Times New Roman" panose="02020603050405020304" pitchFamily="18" charset="0"/>
              </a:rPr>
              <a:t>R</a:t>
            </a:r>
            <a:r>
              <a:rPr lang="en-US" sz="2000" b="0" i="0" baseline="-25000" dirty="0">
                <a:solidFill>
                  <a:srgbClr val="2C2F34"/>
                </a:solidFill>
                <a:effectLst/>
                <a:latin typeface="Times New Roman" panose="02020603050405020304" pitchFamily="18" charset="0"/>
                <a:cs typeface="Times New Roman" panose="02020603050405020304" pitchFamily="18" charset="0"/>
              </a:rPr>
              <a:t>2</a:t>
            </a:r>
            <a:r>
              <a:rPr lang="en-US" sz="2000" b="0" i="0" dirty="0">
                <a:solidFill>
                  <a:srgbClr val="2C2F34"/>
                </a:solidFill>
                <a:effectLst/>
                <a:latin typeface="Times New Roman" panose="02020603050405020304" pitchFamily="18" charset="0"/>
                <a:cs typeface="Times New Roman" panose="02020603050405020304" pitchFamily="18" charset="0"/>
              </a:rPr>
              <a:t>’ is equivalent secondary resistance referred to the primary side and it is shown in the figure below.</a:t>
            </a:r>
          </a:p>
          <a:p>
            <a:pPr algn="just"/>
            <a:endParaRPr lang="en-US" sz="2000" dirty="0">
              <a:solidFill>
                <a:srgbClr val="2C2F34"/>
              </a:solidFill>
              <a:latin typeface="Times New Roman" panose="02020603050405020304" pitchFamily="18" charset="0"/>
              <a:cs typeface="Times New Roman" panose="02020603050405020304" pitchFamily="18" charset="0"/>
            </a:endParaRPr>
          </a:p>
          <a:p>
            <a:pPr algn="just"/>
            <a:endParaRPr lang="en-US" sz="2000" b="0" i="0" dirty="0">
              <a:solidFill>
                <a:srgbClr val="2C2F34"/>
              </a:solidFill>
              <a:effectLst/>
              <a:latin typeface="Times New Roman" panose="02020603050405020304" pitchFamily="18" charset="0"/>
              <a:cs typeface="Times New Roman" panose="02020603050405020304" pitchFamily="18" charset="0"/>
            </a:endParaRPr>
          </a:p>
          <a:p>
            <a:pPr algn="just"/>
            <a:endParaRPr lang="en-US" sz="2000" dirty="0">
              <a:solidFill>
                <a:srgbClr val="2C2F34"/>
              </a:solidFill>
              <a:latin typeface="Times New Roman" panose="02020603050405020304" pitchFamily="18" charset="0"/>
              <a:cs typeface="Times New Roman" panose="02020603050405020304" pitchFamily="18" charset="0"/>
            </a:endParaRPr>
          </a:p>
          <a:p>
            <a:pPr algn="just"/>
            <a:endParaRPr lang="en-US" sz="2000" b="0" i="0" dirty="0">
              <a:solidFill>
                <a:srgbClr val="2C2F34"/>
              </a:solidFill>
              <a:effectLst/>
              <a:latin typeface="Times New Roman" panose="02020603050405020304" pitchFamily="18" charset="0"/>
              <a:cs typeface="Times New Roman" panose="02020603050405020304" pitchFamily="18" charset="0"/>
            </a:endParaRPr>
          </a:p>
          <a:p>
            <a:pPr algn="just"/>
            <a:endParaRPr lang="en-US" sz="2000" dirty="0">
              <a:solidFill>
                <a:srgbClr val="2C2F34"/>
              </a:solidFill>
              <a:latin typeface="Times New Roman" panose="02020603050405020304" pitchFamily="18" charset="0"/>
              <a:cs typeface="Times New Roman" panose="02020603050405020304" pitchFamily="18" charset="0"/>
            </a:endParaRPr>
          </a:p>
          <a:p>
            <a:pPr algn="just"/>
            <a:endParaRPr lang="en-US" sz="2000" b="0" i="0" dirty="0">
              <a:solidFill>
                <a:srgbClr val="2C2F34"/>
              </a:solidFill>
              <a:effectLst/>
              <a:latin typeface="Times New Roman" panose="02020603050405020304" pitchFamily="18" charset="0"/>
              <a:cs typeface="Times New Roman" panose="02020603050405020304" pitchFamily="18" charset="0"/>
            </a:endParaRPr>
          </a:p>
          <a:p>
            <a:pPr algn="just"/>
            <a:endParaRPr lang="en-US" sz="2000" b="0" i="0" dirty="0">
              <a:solidFill>
                <a:srgbClr val="2C2F34"/>
              </a:solidFill>
              <a:effectLst/>
              <a:latin typeface="Times New Roman" panose="02020603050405020304" pitchFamily="18" charset="0"/>
              <a:cs typeface="Times New Roman" panose="02020603050405020304" pitchFamily="18" charset="0"/>
            </a:endParaRPr>
          </a:p>
          <a:p>
            <a:pPr algn="just"/>
            <a:r>
              <a:rPr lang="en-US" sz="2000" b="0" i="0" dirty="0">
                <a:solidFill>
                  <a:srgbClr val="2C2F34"/>
                </a:solidFill>
                <a:effectLst/>
                <a:latin typeface="Times New Roman" panose="02020603050405020304" pitchFamily="18" charset="0"/>
                <a:cs typeface="Times New Roman" panose="02020603050405020304" pitchFamily="18" charset="0"/>
              </a:rPr>
              <a:t>As shown in the above figure, the effective resistance of transformer referred to primary sides is R</a:t>
            </a:r>
            <a:r>
              <a:rPr lang="en-US" sz="2000" b="0" i="0" baseline="-25000" dirty="0">
                <a:solidFill>
                  <a:srgbClr val="2C2F34"/>
                </a:solidFill>
                <a:effectLst/>
                <a:latin typeface="Times New Roman" panose="02020603050405020304" pitchFamily="18" charset="0"/>
                <a:cs typeface="Times New Roman" panose="02020603050405020304" pitchFamily="18" charset="0"/>
              </a:rPr>
              <a:t>e1</a:t>
            </a:r>
            <a:r>
              <a:rPr lang="en-US" sz="2000" b="0" i="0" dirty="0">
                <a:solidFill>
                  <a:srgbClr val="2C2F34"/>
                </a:solidFill>
                <a:effectLst/>
                <a:latin typeface="Times New Roman" panose="02020603050405020304" pitchFamily="18" charset="0"/>
                <a:cs typeface="Times New Roman" panose="02020603050405020304" pitchFamily="18" charset="0"/>
              </a:rPr>
              <a:t>;</a:t>
            </a:r>
          </a:p>
          <a:p>
            <a:br>
              <a:rPr lang="en-US" sz="2000" b="0" i="0" u="none" strike="noStrike" dirty="0">
                <a:solidFill>
                  <a:srgbClr val="0669FF"/>
                </a:solidFill>
                <a:effectLst/>
                <a:latin typeface="Times New Roman" panose="02020603050405020304" pitchFamily="18" charset="0"/>
                <a:cs typeface="Times New Roman" panose="02020603050405020304" pitchFamily="18" charset="0"/>
                <a:hlinkClick r:id="rId2"/>
              </a:rPr>
            </a:br>
            <a:endParaRPr lang="en-IN" sz="2000"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9CFEF239-A911-3DC1-DE9E-3760047524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5680" y="1481032"/>
            <a:ext cx="4496875" cy="249442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61A7AB8B-BF35-BF79-3E0D-FE2DB6E631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3500" y="5002468"/>
            <a:ext cx="1905000"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4676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809F8-DD63-14F3-E0BA-CCA94F8851F6}"/>
              </a:ext>
            </a:extLst>
          </p:cNvPr>
          <p:cNvSpPr>
            <a:spLocks noGrp="1"/>
          </p:cNvSpPr>
          <p:nvPr>
            <p:ph type="title"/>
          </p:nvPr>
        </p:nvSpPr>
        <p:spPr/>
        <p:txBody>
          <a:bodyPr>
            <a:normAutofit fontScale="90000"/>
          </a:bodyPr>
          <a:lstStyle/>
          <a:p>
            <a:br>
              <a:rPr lang="en-US" sz="4400" b="1" i="0" dirty="0">
                <a:effectLst/>
                <a:latin typeface="Times New Roman" panose="02020603050405020304" pitchFamily="18" charset="0"/>
                <a:cs typeface="Times New Roman" panose="02020603050405020304" pitchFamily="18" charset="0"/>
              </a:rPr>
            </a:br>
            <a:r>
              <a:rPr lang="en-US" sz="4400" b="1" i="0" dirty="0">
                <a:effectLst/>
                <a:latin typeface="Times New Roman" panose="02020603050405020304" pitchFamily="18" charset="0"/>
                <a:cs typeface="Times New Roman" panose="02020603050405020304" pitchFamily="18" charset="0"/>
              </a:rPr>
              <a:t>What is a Single Phase Transformer?</a:t>
            </a:r>
            <a:br>
              <a:rPr lang="en-US" sz="4400" b="1" i="0" dirty="0">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68D9708-2237-7736-758F-5D32F994E388}"/>
              </a:ext>
            </a:extLst>
          </p:cNvPr>
          <p:cNvSpPr>
            <a:spLocks noGrp="1"/>
          </p:cNvSpPr>
          <p:nvPr>
            <p:ph idx="1"/>
          </p:nvPr>
        </p:nvSpPr>
        <p:spPr/>
        <p:txBody>
          <a:bodyPr>
            <a:normAutofit/>
          </a:bodyPr>
          <a:lstStyle/>
          <a:p>
            <a:pPr algn="l"/>
            <a:r>
              <a:rPr lang="en-US" sz="2000" b="0" i="0" dirty="0">
                <a:effectLst/>
                <a:latin typeface="Times New Roman" panose="02020603050405020304" pitchFamily="18" charset="0"/>
                <a:cs typeface="Times New Roman" panose="02020603050405020304" pitchFamily="18" charset="0"/>
              </a:rPr>
              <a:t>A single phase transformer is a type of transformer which operates on single-phase power. </a:t>
            </a:r>
          </a:p>
          <a:p>
            <a:pPr algn="l"/>
            <a:r>
              <a:rPr lang="en-US" sz="2000" b="0" i="0" dirty="0">
                <a:effectLst/>
                <a:latin typeface="Times New Roman" panose="02020603050405020304" pitchFamily="18" charset="0"/>
                <a:cs typeface="Times New Roman" panose="02020603050405020304" pitchFamily="18" charset="0"/>
              </a:rPr>
              <a:t>A </a:t>
            </a:r>
            <a:r>
              <a:rPr lang="en-US" sz="20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transformer</a:t>
            </a:r>
            <a:r>
              <a:rPr lang="en-US" sz="2000" b="0" i="0" dirty="0">
                <a:effectLst/>
                <a:latin typeface="Times New Roman" panose="02020603050405020304" pitchFamily="18" charset="0"/>
                <a:cs typeface="Times New Roman" panose="02020603050405020304" pitchFamily="18" charset="0"/>
              </a:rPr>
              <a:t> is a </a:t>
            </a:r>
            <a:r>
              <a:rPr lang="en-US" sz="2000" b="0" i="0" u="none"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passive electrical device</a:t>
            </a:r>
            <a:r>
              <a:rPr lang="en-US" sz="2000" b="0" i="0" dirty="0">
                <a:effectLst/>
                <a:latin typeface="Times New Roman" panose="02020603050405020304" pitchFamily="18" charset="0"/>
                <a:cs typeface="Times New Roman" panose="02020603050405020304" pitchFamily="18" charset="0"/>
              </a:rPr>
              <a:t> that transfers electrical energy from one circuit to another through the process of </a:t>
            </a:r>
            <a:r>
              <a:rPr lang="en-US" sz="2000" b="0" i="0" u="none" strike="noStrike"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electromagnetic induction</a:t>
            </a:r>
            <a:r>
              <a:rPr lang="en-US" sz="2000" b="0" i="0" dirty="0">
                <a:effectLst/>
                <a:latin typeface="Times New Roman" panose="02020603050405020304" pitchFamily="18" charset="0"/>
                <a:cs typeface="Times New Roman" panose="02020603050405020304" pitchFamily="18" charset="0"/>
              </a:rPr>
              <a:t>. </a:t>
            </a:r>
          </a:p>
          <a:p>
            <a:pPr algn="l"/>
            <a:r>
              <a:rPr lang="en-US" sz="2000" b="0" i="0" dirty="0">
                <a:effectLst/>
                <a:latin typeface="Times New Roman" panose="02020603050405020304" pitchFamily="18" charset="0"/>
                <a:cs typeface="Times New Roman" panose="02020603050405020304" pitchFamily="18" charset="0"/>
              </a:rPr>
              <a:t>It is most commonly used to increase (‘step up’) or decrease (‘step down’) </a:t>
            </a:r>
            <a:r>
              <a:rPr lang="en-US" sz="2000" b="0" i="0" u="none" strike="noStrike" dirty="0">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voltage</a:t>
            </a:r>
            <a:r>
              <a:rPr lang="en-US" sz="2000" b="0" i="0" dirty="0">
                <a:effectLst/>
                <a:latin typeface="Times New Roman" panose="02020603050405020304" pitchFamily="18" charset="0"/>
                <a:cs typeface="Times New Roman" panose="02020603050405020304" pitchFamily="18" charset="0"/>
              </a:rPr>
              <a:t> levels between circuits.</a:t>
            </a:r>
          </a:p>
          <a:p>
            <a:pPr algn="l"/>
            <a:r>
              <a:rPr lang="en-US" sz="2000" b="0" i="0" dirty="0">
                <a:effectLst/>
                <a:latin typeface="Times New Roman" panose="02020603050405020304" pitchFamily="18" charset="0"/>
                <a:cs typeface="Times New Roman" panose="02020603050405020304" pitchFamily="18" charset="0"/>
              </a:rPr>
              <a:t>A single phase transformer consists of a magnetic iron core serving as a magnetic transformer part and transformer cooper winding serving as an electrical part.</a:t>
            </a:r>
          </a:p>
          <a:p>
            <a:pPr algn="l"/>
            <a:r>
              <a:rPr lang="en-US" sz="2000" b="0" i="0" dirty="0">
                <a:effectLst/>
                <a:latin typeface="Times New Roman" panose="02020603050405020304" pitchFamily="18" charset="0"/>
                <a:cs typeface="Times New Roman" panose="02020603050405020304" pitchFamily="18" charset="0"/>
              </a:rPr>
              <a:t>A single phase transformer is a high-efficiency piece of electrical equipment, and its losses are very low because there isn’t any mechanical friction involved in its operation.</a:t>
            </a:r>
          </a:p>
          <a:p>
            <a:pPr algn="l"/>
            <a:r>
              <a:rPr lang="en-US" sz="2000" b="0" i="0" dirty="0">
                <a:effectLst/>
                <a:latin typeface="Times New Roman" panose="02020603050405020304" pitchFamily="18" charset="0"/>
                <a:cs typeface="Times New Roman" panose="02020603050405020304" pitchFamily="18" charset="0"/>
              </a:rPr>
              <a:t>Transformers are used in almost all electrical systems from low </a:t>
            </a:r>
            <a:r>
              <a:rPr lang="en-US" sz="2000" b="0" i="0" u="none" strike="noStrike" dirty="0">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voltage</a:t>
            </a:r>
            <a:r>
              <a:rPr lang="en-US" sz="2000" b="0" i="0" dirty="0">
                <a:effectLst/>
                <a:latin typeface="Times New Roman" panose="02020603050405020304" pitchFamily="18" charset="0"/>
                <a:cs typeface="Times New Roman" panose="02020603050405020304" pitchFamily="18" charset="0"/>
              </a:rPr>
              <a:t> up to the highest voltage level. It operates only with alternating </a:t>
            </a:r>
            <a:r>
              <a:rPr lang="en-US" sz="2000" b="0" i="0" u="none" strike="noStrike" dirty="0">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current</a:t>
            </a:r>
            <a:r>
              <a:rPr lang="en-US" sz="2000" b="0" i="0" dirty="0">
                <a:effectLst/>
                <a:latin typeface="Times New Roman" panose="02020603050405020304" pitchFamily="18" charset="0"/>
                <a:cs typeface="Times New Roman" panose="02020603050405020304" pitchFamily="18" charset="0"/>
              </a:rPr>
              <a:t> (AC) because </a:t>
            </a:r>
            <a:r>
              <a:rPr lang="en-US" sz="2000" b="0" i="0" u="none" strike="noStrike" dirty="0">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direct current</a:t>
            </a:r>
            <a:r>
              <a:rPr lang="en-US" sz="2000" b="0" i="0" dirty="0">
                <a:effectLst/>
                <a:latin typeface="Times New Roman" panose="02020603050405020304" pitchFamily="18" charset="0"/>
                <a:cs typeface="Times New Roman" panose="02020603050405020304" pitchFamily="18" charset="0"/>
              </a:rPr>
              <a:t> (DC) does not create any electromagnetic induction.</a:t>
            </a:r>
          </a:p>
          <a:p>
            <a:pPr algn="l"/>
            <a:endParaRPr lang="en-US" sz="2000" b="0" i="0" dirty="0">
              <a:effectLst/>
              <a:latin typeface="Times New Roman" panose="02020603050405020304" pitchFamily="18" charset="0"/>
              <a:cs typeface="Times New Roman" panose="02020603050405020304" pitchFamily="18" charset="0"/>
            </a:endParaRPr>
          </a:p>
          <a:p>
            <a:pPr algn="l"/>
            <a:endParaRPr lang="en-US" sz="2000" b="0" i="0" dirty="0">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25141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6A9B51-BB79-F0DF-5112-46B1E89B31DB}"/>
              </a:ext>
            </a:extLst>
          </p:cNvPr>
          <p:cNvSpPr>
            <a:spLocks noGrp="1"/>
          </p:cNvSpPr>
          <p:nvPr>
            <p:ph idx="1"/>
          </p:nvPr>
        </p:nvSpPr>
        <p:spPr>
          <a:xfrm>
            <a:off x="769374" y="409780"/>
            <a:ext cx="10515600" cy="6354814"/>
          </a:xfrm>
        </p:spPr>
        <p:txBody>
          <a:bodyPr>
            <a:noAutofit/>
          </a:bodyPr>
          <a:lstStyle/>
          <a:p>
            <a:pPr algn="just"/>
            <a:r>
              <a:rPr lang="en-US" sz="1800" b="0" i="0" dirty="0">
                <a:solidFill>
                  <a:srgbClr val="2C2F34"/>
                </a:solidFill>
                <a:effectLst/>
                <a:latin typeface="Times New Roman" panose="02020603050405020304" pitchFamily="18" charset="0"/>
                <a:cs typeface="Times New Roman" panose="02020603050405020304" pitchFamily="18" charset="0"/>
              </a:rPr>
              <a:t>Similarly, we can transfer the primary resistance referred to the secondary side.</a:t>
            </a:r>
          </a:p>
          <a:p>
            <a:pPr algn="just"/>
            <a:endParaRPr lang="en-US" sz="1800" dirty="0">
              <a:solidFill>
                <a:srgbClr val="2C2F34"/>
              </a:solidFill>
              <a:latin typeface="Times New Roman" panose="02020603050405020304" pitchFamily="18" charset="0"/>
              <a:cs typeface="Times New Roman" panose="02020603050405020304" pitchFamily="18" charset="0"/>
            </a:endParaRPr>
          </a:p>
          <a:p>
            <a:pPr algn="just"/>
            <a:endParaRPr lang="en-US" sz="1800" b="0" i="0" dirty="0">
              <a:solidFill>
                <a:srgbClr val="2C2F34"/>
              </a:solidFill>
              <a:effectLst/>
              <a:latin typeface="Times New Roman" panose="02020603050405020304" pitchFamily="18" charset="0"/>
              <a:cs typeface="Times New Roman" panose="02020603050405020304" pitchFamily="18" charset="0"/>
            </a:endParaRPr>
          </a:p>
          <a:p>
            <a:pPr algn="just"/>
            <a:endParaRPr lang="en-US" sz="1800" dirty="0">
              <a:solidFill>
                <a:srgbClr val="2C2F34"/>
              </a:solidFill>
              <a:latin typeface="Times New Roman" panose="02020603050405020304" pitchFamily="18" charset="0"/>
              <a:cs typeface="Times New Roman" panose="02020603050405020304" pitchFamily="18" charset="0"/>
            </a:endParaRPr>
          </a:p>
          <a:p>
            <a:pPr algn="just"/>
            <a:endParaRPr lang="en-US" sz="1800" b="0" i="0" dirty="0">
              <a:solidFill>
                <a:srgbClr val="2C2F34"/>
              </a:solidFill>
              <a:effectLst/>
              <a:latin typeface="Times New Roman" panose="02020603050405020304" pitchFamily="18" charset="0"/>
              <a:cs typeface="Times New Roman" panose="02020603050405020304" pitchFamily="18" charset="0"/>
            </a:endParaRPr>
          </a:p>
          <a:p>
            <a:pPr algn="just"/>
            <a:endParaRPr lang="en-US" sz="1800" dirty="0">
              <a:solidFill>
                <a:srgbClr val="2C2F34"/>
              </a:solidFill>
              <a:latin typeface="Times New Roman" panose="02020603050405020304" pitchFamily="18" charset="0"/>
              <a:cs typeface="Times New Roman" panose="02020603050405020304" pitchFamily="18" charset="0"/>
            </a:endParaRPr>
          </a:p>
          <a:p>
            <a:pPr algn="just"/>
            <a:endParaRPr lang="en-US" sz="1800" dirty="0">
              <a:solidFill>
                <a:srgbClr val="2C2F34"/>
              </a:solidFill>
              <a:latin typeface="Times New Roman" panose="02020603050405020304" pitchFamily="18" charset="0"/>
              <a:cs typeface="Times New Roman" panose="02020603050405020304" pitchFamily="18" charset="0"/>
            </a:endParaRPr>
          </a:p>
          <a:p>
            <a:pPr algn="just"/>
            <a:r>
              <a:rPr lang="en-US" sz="1800" b="0" i="0" dirty="0">
                <a:solidFill>
                  <a:srgbClr val="2C2F34"/>
                </a:solidFill>
                <a:effectLst/>
                <a:latin typeface="Times New Roman" panose="02020603050405020304" pitchFamily="18" charset="0"/>
                <a:cs typeface="Times New Roman" panose="02020603050405020304" pitchFamily="18" charset="0"/>
              </a:rPr>
              <a:t>The equivalent circuit referred to as secondary is as shown in the figure below.</a:t>
            </a:r>
          </a:p>
          <a:p>
            <a:pPr algn="just"/>
            <a:endParaRPr lang="en-US" sz="1800" dirty="0">
              <a:solidFill>
                <a:srgbClr val="2C2F34"/>
              </a:solidFill>
              <a:latin typeface="Times New Roman" panose="02020603050405020304" pitchFamily="18" charset="0"/>
              <a:cs typeface="Times New Roman" panose="02020603050405020304" pitchFamily="18" charset="0"/>
            </a:endParaRPr>
          </a:p>
          <a:p>
            <a:pPr algn="just"/>
            <a:endParaRPr lang="en-US" sz="1800" b="0" i="0" dirty="0">
              <a:solidFill>
                <a:srgbClr val="2C2F34"/>
              </a:solidFill>
              <a:effectLst/>
              <a:latin typeface="Times New Roman" panose="02020603050405020304" pitchFamily="18" charset="0"/>
              <a:cs typeface="Times New Roman" panose="02020603050405020304" pitchFamily="18" charset="0"/>
            </a:endParaRPr>
          </a:p>
          <a:p>
            <a:pPr algn="just"/>
            <a:endParaRPr lang="en-US" sz="1800" b="0" i="0" dirty="0">
              <a:solidFill>
                <a:srgbClr val="2C2F34"/>
              </a:solidFill>
              <a:effectLst/>
              <a:latin typeface="Times New Roman" panose="02020603050405020304" pitchFamily="18" charset="0"/>
              <a:cs typeface="Times New Roman" panose="02020603050405020304" pitchFamily="18" charset="0"/>
            </a:endParaRPr>
          </a:p>
          <a:p>
            <a:pPr algn="just"/>
            <a:endParaRPr lang="en-US" sz="1800" dirty="0">
              <a:solidFill>
                <a:srgbClr val="2C2F34"/>
              </a:solidFill>
              <a:latin typeface="Times New Roman" panose="02020603050405020304" pitchFamily="18" charset="0"/>
              <a:cs typeface="Times New Roman" panose="02020603050405020304" pitchFamily="18" charset="0"/>
            </a:endParaRPr>
          </a:p>
          <a:p>
            <a:pPr algn="just"/>
            <a:endParaRPr lang="en-US" sz="1800" b="0" i="0" dirty="0">
              <a:solidFill>
                <a:srgbClr val="2C2F34"/>
              </a:solidFill>
              <a:effectLst/>
              <a:latin typeface="Times New Roman" panose="02020603050405020304" pitchFamily="18" charset="0"/>
              <a:cs typeface="Times New Roman" panose="02020603050405020304" pitchFamily="18" charset="0"/>
            </a:endParaRPr>
          </a:p>
          <a:p>
            <a:pPr algn="just"/>
            <a:endParaRPr lang="en-US" sz="1800" dirty="0">
              <a:solidFill>
                <a:srgbClr val="2C2F34"/>
              </a:solidFill>
              <a:latin typeface="Times New Roman" panose="02020603050405020304" pitchFamily="18" charset="0"/>
              <a:cs typeface="Times New Roman" panose="02020603050405020304" pitchFamily="18" charset="0"/>
            </a:endParaRPr>
          </a:p>
          <a:p>
            <a:pPr marL="0" indent="0" algn="just">
              <a:buNone/>
            </a:pPr>
            <a:endParaRPr lang="en-US" sz="1800" b="0" i="0" dirty="0">
              <a:solidFill>
                <a:srgbClr val="2C2F34"/>
              </a:solidFill>
              <a:effectLst/>
              <a:latin typeface="Times New Roman" panose="02020603050405020304" pitchFamily="18" charset="0"/>
              <a:cs typeface="Times New Roman" panose="02020603050405020304" pitchFamily="18" charset="0"/>
            </a:endParaRPr>
          </a:p>
          <a:p>
            <a:pPr algn="just"/>
            <a:endParaRPr lang="en-US" sz="1800" b="0" i="0" dirty="0">
              <a:solidFill>
                <a:srgbClr val="2C2F34"/>
              </a:solidFill>
              <a:effectLst/>
              <a:latin typeface="Times New Roman" panose="02020603050405020304" pitchFamily="18" charset="0"/>
              <a:cs typeface="Times New Roman" panose="02020603050405020304" pitchFamily="18" charset="0"/>
            </a:endParaRPr>
          </a:p>
          <a:p>
            <a:pPr marL="0" indent="0">
              <a:buNone/>
            </a:pPr>
            <a:br>
              <a:rPr lang="en-US" sz="1800" b="0" i="0" u="none" strike="noStrike" dirty="0">
                <a:solidFill>
                  <a:srgbClr val="0669FF"/>
                </a:solidFill>
                <a:effectLst/>
                <a:latin typeface="Times New Roman" panose="02020603050405020304" pitchFamily="18" charset="0"/>
                <a:cs typeface="Times New Roman" panose="02020603050405020304" pitchFamily="18" charset="0"/>
                <a:hlinkClick r:id="rId2"/>
              </a:rPr>
            </a:br>
            <a:endParaRPr lang="en-US" sz="1800" b="0" i="0" dirty="0">
              <a:solidFill>
                <a:srgbClr val="2C2F34"/>
              </a:solidFill>
              <a:effectLst/>
              <a:latin typeface="Times New Roman" panose="02020603050405020304" pitchFamily="18" charset="0"/>
              <a:cs typeface="Times New Roman" panose="02020603050405020304" pitchFamily="18" charset="0"/>
            </a:endParaRPr>
          </a:p>
          <a:p>
            <a:pPr marL="0" indent="0">
              <a:buNone/>
            </a:pPr>
            <a:br>
              <a:rPr lang="en-US" sz="1800" b="0" i="0" u="none" strike="noStrike" dirty="0">
                <a:solidFill>
                  <a:srgbClr val="0669FF"/>
                </a:solidFill>
                <a:effectLst/>
                <a:latin typeface="Times New Roman" panose="02020603050405020304" pitchFamily="18" charset="0"/>
                <a:cs typeface="Times New Roman" panose="02020603050405020304" pitchFamily="18" charset="0"/>
                <a:hlinkClick r:id="rId3"/>
              </a:rPr>
            </a:br>
            <a:endParaRPr lang="en-IN" sz="1800" dirty="0">
              <a:latin typeface="Times New Roman" panose="02020603050405020304" pitchFamily="18" charset="0"/>
              <a:cs typeface="Times New Roman" panose="02020603050405020304" pitchFamily="18" charset="0"/>
            </a:endParaRPr>
          </a:p>
        </p:txBody>
      </p:sp>
      <p:pic>
        <p:nvPicPr>
          <p:cNvPr id="6146" name="Picture 2">
            <a:extLst>
              <a:ext uri="{FF2B5EF4-FFF2-40B4-BE49-F238E27FC236}">
                <a16:creationId xmlns:a16="http://schemas.microsoft.com/office/drawing/2014/main" id="{39E3CAEF-925C-6B8F-44C2-F55B72ECD0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0565" y="920196"/>
            <a:ext cx="1541358" cy="176155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4349D11B-6074-E2DF-89B8-6F8CC50A32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3281072"/>
            <a:ext cx="4133390" cy="2301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9799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1DDA1-3BD4-C2A1-3C9C-2422182E6CF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5092D34-80C6-C9D1-35BA-D77AAFFAA9C3}"/>
              </a:ext>
            </a:extLst>
          </p:cNvPr>
          <p:cNvSpPr>
            <a:spLocks noGrp="1"/>
          </p:cNvSpPr>
          <p:nvPr>
            <p:ph idx="1"/>
          </p:nvPr>
        </p:nvSpPr>
        <p:spPr/>
        <p:txBody>
          <a:bodyPr>
            <a:normAutofit/>
          </a:bodyPr>
          <a:lstStyle/>
          <a:p>
            <a:r>
              <a:rPr lang="en-US" sz="2000" b="0" i="0" dirty="0">
                <a:solidFill>
                  <a:srgbClr val="2C2F34"/>
                </a:solidFill>
                <a:effectLst/>
                <a:latin typeface="Times New Roman" panose="02020603050405020304" pitchFamily="18" charset="0"/>
                <a:cs typeface="Times New Roman" panose="02020603050405020304" pitchFamily="18" charset="0"/>
              </a:rPr>
              <a:t>The total resistance of the transformer referred to secondary side is R</a:t>
            </a:r>
            <a:r>
              <a:rPr lang="en-US" sz="2000" b="0" i="0" baseline="-25000" dirty="0">
                <a:solidFill>
                  <a:srgbClr val="2C2F34"/>
                </a:solidFill>
                <a:effectLst/>
                <a:latin typeface="Times New Roman" panose="02020603050405020304" pitchFamily="18" charset="0"/>
                <a:cs typeface="Times New Roman" panose="02020603050405020304" pitchFamily="18" charset="0"/>
              </a:rPr>
              <a:t>e2</a:t>
            </a:r>
            <a:r>
              <a:rPr lang="en-US" sz="2000" b="0" i="0" dirty="0">
                <a:solidFill>
                  <a:srgbClr val="2C2F34"/>
                </a:solidFill>
                <a:effectLst/>
                <a:latin typeface="Times New Roman" panose="02020603050405020304" pitchFamily="18" charset="0"/>
                <a:cs typeface="Times New Roman" panose="02020603050405020304" pitchFamily="18" charset="0"/>
              </a:rPr>
              <a:t>.</a:t>
            </a:r>
            <a:r>
              <a:rPr lang="pt-BR" sz="2000" b="0" i="1" dirty="0">
                <a:solidFill>
                  <a:srgbClr val="2C2F34"/>
                </a:solidFill>
                <a:effectLst/>
                <a:latin typeface="Times New Roman" panose="02020603050405020304" pitchFamily="18" charset="0"/>
                <a:cs typeface="Times New Roman" panose="02020603050405020304" pitchFamily="18" charset="0"/>
              </a:rPr>
              <a:t> </a:t>
            </a:r>
          </a:p>
          <a:p>
            <a:pPr algn="ctr"/>
            <a:r>
              <a:rPr lang="pt-BR" sz="2000" b="0" i="1" dirty="0">
                <a:solidFill>
                  <a:srgbClr val="2C2F34"/>
                </a:solidFill>
                <a:effectLst/>
                <a:latin typeface="Times New Roman" panose="02020603050405020304" pitchFamily="18" charset="0"/>
                <a:cs typeface="Times New Roman" panose="02020603050405020304" pitchFamily="18" charset="0"/>
              </a:rPr>
              <a:t>R</a:t>
            </a:r>
            <a:r>
              <a:rPr lang="pt-BR" sz="2000" b="0" i="1" baseline="-25000" dirty="0">
                <a:solidFill>
                  <a:srgbClr val="2C2F34"/>
                </a:solidFill>
                <a:effectLst/>
                <a:latin typeface="Times New Roman" panose="02020603050405020304" pitchFamily="18" charset="0"/>
                <a:cs typeface="Times New Roman" panose="02020603050405020304" pitchFamily="18" charset="0"/>
              </a:rPr>
              <a:t>e</a:t>
            </a:r>
            <a:r>
              <a:rPr lang="pt-BR" sz="2000" b="0" i="0" baseline="-25000" dirty="0">
                <a:solidFill>
                  <a:srgbClr val="2C2F34"/>
                </a:solidFill>
                <a:effectLst/>
                <a:latin typeface="Times New Roman" panose="02020603050405020304" pitchFamily="18" charset="0"/>
                <a:cs typeface="Times New Roman" panose="02020603050405020304" pitchFamily="18" charset="0"/>
              </a:rPr>
              <a:t>2</a:t>
            </a:r>
            <a:r>
              <a:rPr lang="pt-BR" sz="2000" b="0" i="1" dirty="0">
                <a:solidFill>
                  <a:srgbClr val="2C2F34"/>
                </a:solidFill>
                <a:effectLst/>
                <a:latin typeface="Times New Roman" panose="02020603050405020304" pitchFamily="18" charset="0"/>
                <a:cs typeface="Times New Roman" panose="02020603050405020304" pitchFamily="18" charset="0"/>
              </a:rPr>
              <a:t> = R</a:t>
            </a:r>
            <a:r>
              <a:rPr lang="pt-BR" sz="2000" b="0" i="0" baseline="-25000" dirty="0">
                <a:solidFill>
                  <a:srgbClr val="2C2F34"/>
                </a:solidFill>
                <a:effectLst/>
                <a:latin typeface="Times New Roman" panose="02020603050405020304" pitchFamily="18" charset="0"/>
                <a:cs typeface="Times New Roman" panose="02020603050405020304" pitchFamily="18" charset="0"/>
              </a:rPr>
              <a:t>2</a:t>
            </a:r>
            <a:r>
              <a:rPr lang="pt-BR" sz="2000" b="0" i="1" dirty="0">
                <a:solidFill>
                  <a:srgbClr val="2C2F34"/>
                </a:solidFill>
                <a:effectLst/>
                <a:latin typeface="Times New Roman" panose="02020603050405020304" pitchFamily="18" charset="0"/>
                <a:cs typeface="Times New Roman" panose="02020603050405020304" pitchFamily="18" charset="0"/>
              </a:rPr>
              <a:t> + R</a:t>
            </a:r>
            <a:r>
              <a:rPr lang="pt-BR" sz="2000" b="0" i="0" baseline="-25000" dirty="0">
                <a:solidFill>
                  <a:srgbClr val="2C2F34"/>
                </a:solidFill>
                <a:effectLst/>
                <a:latin typeface="Times New Roman" panose="02020603050405020304" pitchFamily="18" charset="0"/>
                <a:cs typeface="Times New Roman" panose="02020603050405020304" pitchFamily="18" charset="0"/>
              </a:rPr>
              <a:t>1</a:t>
            </a:r>
            <a:r>
              <a:rPr lang="pt-BR" sz="2000" b="0" i="1" dirty="0">
                <a:solidFill>
                  <a:srgbClr val="2C2F34"/>
                </a:solidFill>
                <a:effectLst/>
                <a:latin typeface="Times New Roman" panose="02020603050405020304" pitchFamily="18" charset="0"/>
                <a:cs typeface="Times New Roman" panose="02020603050405020304" pitchFamily="18" charset="0"/>
              </a:rPr>
              <a:t>‘</a:t>
            </a:r>
            <a:endParaRPr lang="pt-BR" sz="2000" b="0" i="0" dirty="0">
              <a:solidFill>
                <a:srgbClr val="2C2F34"/>
              </a:solidFill>
              <a:effectLst/>
              <a:latin typeface="Times New Roman" panose="02020603050405020304" pitchFamily="18" charset="0"/>
              <a:cs typeface="Times New Roman" panose="02020603050405020304" pitchFamily="18" charset="0"/>
            </a:endParaRPr>
          </a:p>
          <a:p>
            <a:pPr algn="ctr"/>
            <a:r>
              <a:rPr lang="pt-BR" sz="2000" b="0" i="1" dirty="0">
                <a:solidFill>
                  <a:srgbClr val="2C2F34"/>
                </a:solidFill>
                <a:effectLst/>
                <a:latin typeface="Times New Roman" panose="02020603050405020304" pitchFamily="18" charset="0"/>
                <a:cs typeface="Times New Roman" panose="02020603050405020304" pitchFamily="18" charset="0"/>
              </a:rPr>
              <a:t>R</a:t>
            </a:r>
            <a:r>
              <a:rPr lang="pt-BR" sz="2000" b="0" i="1" baseline="-25000" dirty="0">
                <a:solidFill>
                  <a:srgbClr val="2C2F34"/>
                </a:solidFill>
                <a:effectLst/>
                <a:latin typeface="Times New Roman" panose="02020603050405020304" pitchFamily="18" charset="0"/>
                <a:cs typeface="Times New Roman" panose="02020603050405020304" pitchFamily="18" charset="0"/>
              </a:rPr>
              <a:t>e</a:t>
            </a:r>
            <a:r>
              <a:rPr lang="pt-BR" sz="2000" b="0" i="0" baseline="-25000" dirty="0">
                <a:solidFill>
                  <a:srgbClr val="2C2F34"/>
                </a:solidFill>
                <a:effectLst/>
                <a:latin typeface="Times New Roman" panose="02020603050405020304" pitchFamily="18" charset="0"/>
                <a:cs typeface="Times New Roman" panose="02020603050405020304" pitchFamily="18" charset="0"/>
              </a:rPr>
              <a:t>2</a:t>
            </a:r>
            <a:r>
              <a:rPr lang="pt-BR" sz="2000" b="0" i="1" dirty="0">
                <a:solidFill>
                  <a:srgbClr val="2C2F34"/>
                </a:solidFill>
                <a:effectLst/>
                <a:latin typeface="Times New Roman" panose="02020603050405020304" pitchFamily="18" charset="0"/>
                <a:cs typeface="Times New Roman" panose="02020603050405020304" pitchFamily="18" charset="0"/>
              </a:rPr>
              <a:t> =R</a:t>
            </a:r>
            <a:r>
              <a:rPr lang="pt-BR" sz="2000" b="0" i="0" baseline="-25000" dirty="0">
                <a:solidFill>
                  <a:srgbClr val="2C2F34"/>
                </a:solidFill>
                <a:effectLst/>
                <a:latin typeface="Times New Roman" panose="02020603050405020304" pitchFamily="18" charset="0"/>
                <a:cs typeface="Times New Roman" panose="02020603050405020304" pitchFamily="18" charset="0"/>
              </a:rPr>
              <a:t>2</a:t>
            </a:r>
            <a:r>
              <a:rPr lang="pt-BR" sz="2000" b="0" i="1" dirty="0">
                <a:solidFill>
                  <a:srgbClr val="2C2F34"/>
                </a:solidFill>
                <a:effectLst/>
                <a:latin typeface="Times New Roman" panose="02020603050405020304" pitchFamily="18" charset="0"/>
                <a:cs typeface="Times New Roman" panose="02020603050405020304" pitchFamily="18" charset="0"/>
              </a:rPr>
              <a:t> + K</a:t>
            </a:r>
            <a:r>
              <a:rPr lang="pt-BR" sz="2000" b="0" i="0" baseline="30000" dirty="0">
                <a:solidFill>
                  <a:srgbClr val="2C2F34"/>
                </a:solidFill>
                <a:effectLst/>
                <a:latin typeface="Times New Roman" panose="02020603050405020304" pitchFamily="18" charset="0"/>
                <a:cs typeface="Times New Roman" panose="02020603050405020304" pitchFamily="18" charset="0"/>
              </a:rPr>
              <a:t>2</a:t>
            </a:r>
            <a:r>
              <a:rPr lang="pt-BR" sz="2000" b="0" i="1" dirty="0">
                <a:solidFill>
                  <a:srgbClr val="2C2F34"/>
                </a:solidFill>
                <a:effectLst/>
                <a:latin typeface="Times New Roman" panose="02020603050405020304" pitchFamily="18" charset="0"/>
                <a:cs typeface="Times New Roman" panose="02020603050405020304" pitchFamily="18" charset="0"/>
              </a:rPr>
              <a:t> R</a:t>
            </a:r>
            <a:r>
              <a:rPr lang="pt-BR" sz="2000" b="0" i="0" baseline="-25000" dirty="0">
                <a:solidFill>
                  <a:srgbClr val="2C2F34"/>
                </a:solidFill>
                <a:effectLst/>
                <a:latin typeface="Times New Roman" panose="02020603050405020304" pitchFamily="18" charset="0"/>
                <a:cs typeface="Times New Roman" panose="02020603050405020304" pitchFamily="18" charset="0"/>
              </a:rPr>
              <a:t>1</a:t>
            </a:r>
            <a:endParaRPr lang="pt-BR" sz="2000" b="0" i="0" dirty="0">
              <a:solidFill>
                <a:srgbClr val="2C2F34"/>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98750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FFA002-D117-9172-196A-03ADC36BB331}"/>
              </a:ext>
            </a:extLst>
          </p:cNvPr>
          <p:cNvSpPr>
            <a:spLocks noGrp="1"/>
          </p:cNvSpPr>
          <p:nvPr>
            <p:ph idx="1"/>
          </p:nvPr>
        </p:nvSpPr>
        <p:spPr>
          <a:xfrm>
            <a:off x="838200" y="370450"/>
            <a:ext cx="10515600" cy="6030349"/>
          </a:xfrm>
        </p:spPr>
        <p:txBody>
          <a:bodyPr>
            <a:normAutofit/>
          </a:bodyPr>
          <a:lstStyle/>
          <a:p>
            <a:pPr algn="just"/>
            <a:r>
              <a:rPr lang="en-US" sz="2000" b="1" i="0" dirty="0">
                <a:solidFill>
                  <a:srgbClr val="2C2F34"/>
                </a:solidFill>
                <a:effectLst/>
                <a:latin typeface="Times New Roman" panose="02020603050405020304" pitchFamily="18" charset="0"/>
                <a:cs typeface="Times New Roman" panose="02020603050405020304" pitchFamily="18" charset="0"/>
              </a:rPr>
              <a:t>Equivalent Leakage Reactance</a:t>
            </a:r>
          </a:p>
          <a:p>
            <a:pPr algn="just"/>
            <a:r>
              <a:rPr lang="en-US" sz="2000" b="0" i="0" dirty="0">
                <a:solidFill>
                  <a:srgbClr val="2C2F34"/>
                </a:solidFill>
                <a:effectLst/>
                <a:latin typeface="Times New Roman" panose="02020603050405020304" pitchFamily="18" charset="0"/>
                <a:cs typeface="Times New Roman" panose="02020603050405020304" pitchFamily="18" charset="0"/>
              </a:rPr>
              <a:t>The leakage reactance of both windings can be transferred to any one of winding similar to the resistance. The imaginary reactance of both windings is added as shown in the figure below.</a:t>
            </a:r>
          </a:p>
          <a:p>
            <a:pPr algn="just"/>
            <a:endParaRPr lang="en-US" sz="2000" dirty="0">
              <a:solidFill>
                <a:srgbClr val="2C2F34"/>
              </a:solidFill>
              <a:latin typeface="Times New Roman" panose="02020603050405020304" pitchFamily="18" charset="0"/>
              <a:cs typeface="Times New Roman" panose="02020603050405020304" pitchFamily="18" charset="0"/>
            </a:endParaRPr>
          </a:p>
          <a:p>
            <a:pPr algn="just"/>
            <a:endParaRPr lang="en-US" sz="2000" b="0" i="0" dirty="0">
              <a:solidFill>
                <a:srgbClr val="2C2F34"/>
              </a:solidFill>
              <a:effectLst/>
              <a:latin typeface="Times New Roman" panose="02020603050405020304" pitchFamily="18" charset="0"/>
              <a:cs typeface="Times New Roman" panose="02020603050405020304" pitchFamily="18" charset="0"/>
            </a:endParaRPr>
          </a:p>
          <a:p>
            <a:pPr algn="just"/>
            <a:endParaRPr lang="en-US" sz="2000" dirty="0">
              <a:solidFill>
                <a:srgbClr val="2C2F34"/>
              </a:solidFill>
              <a:latin typeface="Times New Roman" panose="02020603050405020304" pitchFamily="18" charset="0"/>
              <a:cs typeface="Times New Roman" panose="02020603050405020304" pitchFamily="18" charset="0"/>
            </a:endParaRPr>
          </a:p>
          <a:p>
            <a:pPr algn="just"/>
            <a:endParaRPr lang="en-US" sz="2000" b="0" i="0" dirty="0">
              <a:solidFill>
                <a:srgbClr val="2C2F34"/>
              </a:solidFill>
              <a:effectLst/>
              <a:latin typeface="Times New Roman" panose="02020603050405020304" pitchFamily="18" charset="0"/>
              <a:cs typeface="Times New Roman" panose="02020603050405020304" pitchFamily="18" charset="0"/>
            </a:endParaRPr>
          </a:p>
          <a:p>
            <a:pPr algn="just"/>
            <a:endParaRPr lang="en-US" sz="2000" dirty="0">
              <a:solidFill>
                <a:srgbClr val="2C2F34"/>
              </a:solidFill>
              <a:latin typeface="Times New Roman" panose="02020603050405020304" pitchFamily="18" charset="0"/>
              <a:cs typeface="Times New Roman" panose="02020603050405020304" pitchFamily="18" charset="0"/>
            </a:endParaRPr>
          </a:p>
          <a:p>
            <a:pPr algn="just"/>
            <a:endParaRPr lang="en-US" sz="2000" b="0" i="0" dirty="0">
              <a:solidFill>
                <a:srgbClr val="2C2F34"/>
              </a:solidFill>
              <a:effectLst/>
              <a:latin typeface="Times New Roman" panose="02020603050405020304" pitchFamily="18" charset="0"/>
              <a:cs typeface="Times New Roman" panose="02020603050405020304" pitchFamily="18" charset="0"/>
            </a:endParaRPr>
          </a:p>
          <a:p>
            <a:pPr algn="just"/>
            <a:endParaRPr lang="en-US" sz="2000" dirty="0">
              <a:solidFill>
                <a:srgbClr val="2C2F34"/>
              </a:solidFill>
              <a:latin typeface="Times New Roman" panose="02020603050405020304" pitchFamily="18" charset="0"/>
              <a:cs typeface="Times New Roman" panose="02020603050405020304" pitchFamily="18" charset="0"/>
            </a:endParaRPr>
          </a:p>
          <a:p>
            <a:pPr algn="just"/>
            <a:r>
              <a:rPr lang="en-US" sz="1400" b="0" i="0" dirty="0">
                <a:solidFill>
                  <a:srgbClr val="2C2F34"/>
                </a:solidFill>
                <a:effectLst/>
                <a:latin typeface="arial" panose="020B0604020202020204" pitchFamily="34" charset="0"/>
              </a:rPr>
              <a:t>The equivalent secondary leakage reactance referred to the primary winding is X</a:t>
            </a:r>
            <a:r>
              <a:rPr lang="en-US" sz="1400" b="0" i="0" baseline="-25000" dirty="0">
                <a:solidFill>
                  <a:srgbClr val="2C2F34"/>
                </a:solidFill>
                <a:effectLst/>
                <a:latin typeface="arial" panose="020B0604020202020204" pitchFamily="34" charset="0"/>
              </a:rPr>
              <a:t>2</a:t>
            </a:r>
            <a:r>
              <a:rPr lang="en-US" sz="1800" b="0" i="1" dirty="0">
                <a:solidFill>
                  <a:srgbClr val="2C2F34"/>
                </a:solidFill>
                <a:effectLst/>
                <a:latin typeface="tahoma" panose="020B0604030504040204" pitchFamily="34" charset="0"/>
              </a:rPr>
              <a:t>‘</a:t>
            </a:r>
            <a:r>
              <a:rPr lang="en-US" sz="1400" b="0" i="0" dirty="0">
                <a:solidFill>
                  <a:srgbClr val="2C2F34"/>
                </a:solidFill>
                <a:effectLst/>
                <a:latin typeface="arial" panose="020B0604020202020204" pitchFamily="34" charset="0"/>
              </a:rPr>
              <a:t>;</a:t>
            </a:r>
            <a:endParaRPr lang="en-US" sz="2000" b="0" i="0" dirty="0">
              <a:solidFill>
                <a:srgbClr val="2C2F34"/>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7170" name="Picture 2">
            <a:extLst>
              <a:ext uri="{FF2B5EF4-FFF2-40B4-BE49-F238E27FC236}">
                <a16:creationId xmlns:a16="http://schemas.microsoft.com/office/drawing/2014/main" id="{35958DA5-6A57-9F9D-C2FD-268580BCE0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2671" y="1847228"/>
            <a:ext cx="4650658" cy="2120947"/>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2E102BA2-4ED0-FDD4-56CD-4AACB8D348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0" y="4750242"/>
            <a:ext cx="123825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310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C36B64-6B01-9A67-374B-B8F736C53A0E}"/>
              </a:ext>
            </a:extLst>
          </p:cNvPr>
          <p:cNvSpPr>
            <a:spLocks noGrp="1"/>
          </p:cNvSpPr>
          <p:nvPr>
            <p:ph idx="1"/>
          </p:nvPr>
        </p:nvSpPr>
        <p:spPr>
          <a:xfrm>
            <a:off x="838200" y="428600"/>
            <a:ext cx="10515600" cy="5972200"/>
          </a:xfrm>
        </p:spPr>
        <p:txBody>
          <a:bodyPr>
            <a:normAutofit/>
          </a:bodyPr>
          <a:lstStyle/>
          <a:p>
            <a:r>
              <a:rPr lang="en-US" sz="2000" b="0" i="0" dirty="0">
                <a:solidFill>
                  <a:srgbClr val="2C2F34"/>
                </a:solidFill>
                <a:effectLst/>
                <a:latin typeface="Times New Roman" panose="02020603050405020304" pitchFamily="18" charset="0"/>
                <a:cs typeface="Times New Roman" panose="02020603050405020304" pitchFamily="18" charset="0"/>
              </a:rPr>
              <a:t>The total equivalent reactance of transformer referred to the primary side is X</a:t>
            </a:r>
            <a:r>
              <a:rPr lang="en-US" sz="2000" b="0" i="0" baseline="-25000" dirty="0">
                <a:solidFill>
                  <a:srgbClr val="2C2F34"/>
                </a:solidFill>
                <a:effectLst/>
                <a:latin typeface="Times New Roman" panose="02020603050405020304" pitchFamily="18" charset="0"/>
                <a:cs typeface="Times New Roman" panose="02020603050405020304" pitchFamily="18" charset="0"/>
              </a:rPr>
              <a:t>e1</a:t>
            </a:r>
            <a:r>
              <a:rPr lang="en-US" sz="2000" b="0" i="0" dirty="0">
                <a:solidFill>
                  <a:srgbClr val="2C2F34"/>
                </a:solidFill>
                <a:effectLst/>
                <a:latin typeface="Times New Roman" panose="02020603050405020304" pitchFamily="18" charset="0"/>
                <a:cs typeface="Times New Roman" panose="02020603050405020304" pitchFamily="18" charset="0"/>
              </a:rPr>
              <a:t>;</a:t>
            </a:r>
          </a:p>
          <a:p>
            <a:endParaRPr lang="en-US" sz="2000" dirty="0">
              <a:solidFill>
                <a:srgbClr val="2C2F34"/>
              </a:solidFill>
              <a:latin typeface="Times New Roman" panose="02020603050405020304" pitchFamily="18" charset="0"/>
              <a:cs typeface="Times New Roman" panose="02020603050405020304" pitchFamily="18" charset="0"/>
            </a:endParaRPr>
          </a:p>
          <a:p>
            <a:endParaRPr lang="en-US" sz="2000" dirty="0">
              <a:solidFill>
                <a:srgbClr val="2C2F34"/>
              </a:solidFill>
              <a:latin typeface="Times New Roman" panose="02020603050405020304" pitchFamily="18" charset="0"/>
              <a:cs typeface="Times New Roman" panose="02020603050405020304" pitchFamily="18" charset="0"/>
            </a:endParaRPr>
          </a:p>
          <a:p>
            <a:endParaRPr lang="en-US" sz="2000" dirty="0">
              <a:solidFill>
                <a:srgbClr val="2C2F34"/>
              </a:solidFill>
              <a:latin typeface="Times New Roman" panose="02020603050405020304" pitchFamily="18" charset="0"/>
              <a:cs typeface="Times New Roman" panose="02020603050405020304" pitchFamily="18" charset="0"/>
            </a:endParaRPr>
          </a:p>
          <a:p>
            <a:endParaRPr lang="en-US" sz="2000" dirty="0">
              <a:solidFill>
                <a:srgbClr val="2C2F34"/>
              </a:solidFill>
              <a:latin typeface="Times New Roman" panose="02020603050405020304" pitchFamily="18" charset="0"/>
              <a:cs typeface="Times New Roman" panose="02020603050405020304" pitchFamily="18" charset="0"/>
            </a:endParaRPr>
          </a:p>
          <a:p>
            <a:endParaRPr lang="en-US" sz="2000" dirty="0">
              <a:solidFill>
                <a:srgbClr val="2C2F34"/>
              </a:solidFill>
              <a:latin typeface="Times New Roman" panose="02020603050405020304" pitchFamily="18" charset="0"/>
              <a:cs typeface="Times New Roman" panose="02020603050405020304" pitchFamily="18" charset="0"/>
            </a:endParaRPr>
          </a:p>
          <a:p>
            <a:endParaRPr lang="en-US" sz="2000" dirty="0">
              <a:solidFill>
                <a:srgbClr val="2C2F34"/>
              </a:solidFill>
              <a:latin typeface="Times New Roman" panose="02020603050405020304" pitchFamily="18" charset="0"/>
              <a:cs typeface="Times New Roman" panose="02020603050405020304" pitchFamily="18" charset="0"/>
            </a:endParaRPr>
          </a:p>
          <a:p>
            <a:endParaRPr lang="en-US" sz="2000" dirty="0">
              <a:solidFill>
                <a:srgbClr val="2C2F34"/>
              </a:solidFill>
              <a:latin typeface="Times New Roman" panose="02020603050405020304" pitchFamily="18" charset="0"/>
              <a:cs typeface="Times New Roman" panose="02020603050405020304" pitchFamily="18" charset="0"/>
            </a:endParaRPr>
          </a:p>
          <a:p>
            <a:endParaRPr lang="en-US" sz="2000" dirty="0">
              <a:solidFill>
                <a:srgbClr val="2C2F34"/>
              </a:solidFill>
              <a:latin typeface="Times New Roman" panose="02020603050405020304" pitchFamily="18" charset="0"/>
              <a:cs typeface="Times New Roman" panose="02020603050405020304" pitchFamily="18" charset="0"/>
            </a:endParaRPr>
          </a:p>
          <a:p>
            <a:endParaRPr lang="en-US" sz="2000" dirty="0">
              <a:solidFill>
                <a:srgbClr val="2C2F34"/>
              </a:solidFill>
              <a:latin typeface="Times New Roman" panose="02020603050405020304" pitchFamily="18" charset="0"/>
              <a:cs typeface="Times New Roman" panose="02020603050405020304" pitchFamily="18" charset="0"/>
            </a:endParaRPr>
          </a:p>
          <a:p>
            <a:endParaRPr lang="en-US" sz="2000" dirty="0">
              <a:solidFill>
                <a:srgbClr val="2C2F34"/>
              </a:solidFill>
              <a:latin typeface="Times New Roman" panose="02020603050405020304" pitchFamily="18" charset="0"/>
              <a:cs typeface="Times New Roman" panose="02020603050405020304" pitchFamily="18" charset="0"/>
            </a:endParaRPr>
          </a:p>
          <a:p>
            <a:r>
              <a:rPr lang="en-US" sz="1400" b="0" i="0" dirty="0">
                <a:solidFill>
                  <a:srgbClr val="2C2F34"/>
                </a:solidFill>
                <a:effectLst/>
                <a:latin typeface="arial" panose="020B0604020202020204" pitchFamily="34" charset="0"/>
              </a:rPr>
              <a:t>Similarly, equivalent primary leakage reactance referred to secondary is X</a:t>
            </a:r>
            <a:r>
              <a:rPr lang="en-US" sz="1400" b="0" i="0" baseline="-25000" dirty="0">
                <a:solidFill>
                  <a:srgbClr val="2C2F34"/>
                </a:solidFill>
                <a:effectLst/>
                <a:latin typeface="arial" panose="020B0604020202020204" pitchFamily="34" charset="0"/>
              </a:rPr>
              <a:t>1</a:t>
            </a:r>
            <a:r>
              <a:rPr lang="en-US" sz="1400" b="0" i="0" dirty="0">
                <a:solidFill>
                  <a:srgbClr val="2C2F34"/>
                </a:solidFill>
                <a:effectLst/>
                <a:latin typeface="arial" panose="020B0604020202020204" pitchFamily="34" charset="0"/>
              </a:rPr>
              <a:t>’;</a:t>
            </a:r>
            <a:endParaRPr lang="en-US" sz="2000" b="0" i="0" dirty="0">
              <a:solidFill>
                <a:srgbClr val="2C2F34"/>
              </a:solidFill>
              <a:effectLst/>
              <a:latin typeface="Times New Roman" panose="02020603050405020304" pitchFamily="18" charset="0"/>
              <a:cs typeface="Times New Roman" panose="02020603050405020304" pitchFamily="18" charset="0"/>
            </a:endParaRPr>
          </a:p>
          <a:p>
            <a:r>
              <a:rPr lang="en-IN" sz="1800" b="0" i="1" dirty="0">
                <a:solidFill>
                  <a:srgbClr val="2C2F34"/>
                </a:solidFill>
                <a:effectLst/>
                <a:latin typeface="times new roman" panose="02020603050405020304" pitchFamily="18" charset="0"/>
              </a:rPr>
              <a:t>X</a:t>
            </a:r>
            <a:r>
              <a:rPr lang="en-IN" sz="1800" b="0" i="0" baseline="-25000" dirty="0">
                <a:solidFill>
                  <a:srgbClr val="2C2F34"/>
                </a:solidFill>
                <a:effectLst/>
                <a:latin typeface="times new roman" panose="02020603050405020304" pitchFamily="18" charset="0"/>
              </a:rPr>
              <a:t>1</a:t>
            </a:r>
            <a:r>
              <a:rPr lang="en-IN" sz="1800" b="0" i="1" baseline="-25000" dirty="0">
                <a:solidFill>
                  <a:srgbClr val="2C2F34"/>
                </a:solidFill>
                <a:effectLst/>
                <a:latin typeface="tahoma" panose="020B0604030504040204" pitchFamily="34" charset="0"/>
              </a:rPr>
              <a:t>‘</a:t>
            </a:r>
            <a:r>
              <a:rPr lang="en-IN" sz="1800" b="0" i="1" dirty="0">
                <a:solidFill>
                  <a:srgbClr val="2C2F34"/>
                </a:solidFill>
                <a:effectLst/>
                <a:latin typeface="tahoma" panose="020B0604030504040204" pitchFamily="34" charset="0"/>
              </a:rPr>
              <a:t> </a:t>
            </a:r>
            <a:r>
              <a:rPr lang="en-IN" sz="1800" b="0" i="1" dirty="0">
                <a:solidFill>
                  <a:srgbClr val="2C2F34"/>
                </a:solidFill>
                <a:effectLst/>
                <a:latin typeface="times new roman" panose="02020603050405020304" pitchFamily="18" charset="0"/>
              </a:rPr>
              <a:t>= K</a:t>
            </a:r>
            <a:r>
              <a:rPr lang="en-IN" sz="1800" b="0" i="0" baseline="30000" dirty="0">
                <a:solidFill>
                  <a:srgbClr val="2C2F34"/>
                </a:solidFill>
                <a:effectLst/>
                <a:latin typeface="times new roman" panose="02020603050405020304" pitchFamily="18" charset="0"/>
              </a:rPr>
              <a:t>2</a:t>
            </a:r>
            <a:r>
              <a:rPr lang="en-IN" sz="1800" b="0" i="1" dirty="0">
                <a:solidFill>
                  <a:srgbClr val="2C2F34"/>
                </a:solidFill>
                <a:effectLst/>
                <a:latin typeface="times new roman" panose="02020603050405020304" pitchFamily="18" charset="0"/>
              </a:rPr>
              <a:t> X</a:t>
            </a:r>
            <a:r>
              <a:rPr lang="en-IN" sz="1800" b="0" i="0" baseline="-25000" dirty="0">
                <a:solidFill>
                  <a:srgbClr val="2C2F34"/>
                </a:solidFill>
                <a:effectLst/>
                <a:latin typeface="times new roman" panose="02020603050405020304" pitchFamily="18" charset="0"/>
              </a:rPr>
              <a:t>1</a:t>
            </a:r>
            <a:endParaRPr lang="en-IN" sz="2000" dirty="0">
              <a:latin typeface="Times New Roman" panose="02020603050405020304" pitchFamily="18" charset="0"/>
              <a:cs typeface="Times New Roman" panose="02020603050405020304" pitchFamily="18" charset="0"/>
            </a:endParaRPr>
          </a:p>
        </p:txBody>
      </p:sp>
      <p:pic>
        <p:nvPicPr>
          <p:cNvPr id="8194" name="Picture 2">
            <a:extLst>
              <a:ext uri="{FF2B5EF4-FFF2-40B4-BE49-F238E27FC236}">
                <a16:creationId xmlns:a16="http://schemas.microsoft.com/office/drawing/2014/main" id="{52C2AF7F-3F03-8318-0130-31412DFA0C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0519" y="972114"/>
            <a:ext cx="1809750" cy="127635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761E5D66-8DDA-C16D-73AA-383F502185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3776" y="2518902"/>
            <a:ext cx="4920457" cy="2215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1887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313832-6790-CF4C-B01C-CADB9BEA4320}"/>
              </a:ext>
            </a:extLst>
          </p:cNvPr>
          <p:cNvSpPr>
            <a:spLocks noGrp="1"/>
          </p:cNvSpPr>
          <p:nvPr>
            <p:ph idx="1"/>
          </p:nvPr>
        </p:nvSpPr>
        <p:spPr>
          <a:xfrm>
            <a:off x="533400" y="585283"/>
            <a:ext cx="10515600" cy="5992498"/>
          </a:xfrm>
        </p:spPr>
        <p:txBody>
          <a:bodyPr>
            <a:normAutofit/>
          </a:bodyPr>
          <a:lstStyle/>
          <a:p>
            <a:pPr algn="just"/>
            <a:r>
              <a:rPr lang="en-US" sz="2000" b="0" i="0" dirty="0">
                <a:solidFill>
                  <a:srgbClr val="2C2F34"/>
                </a:solidFill>
                <a:effectLst/>
                <a:latin typeface="Times New Roman" panose="02020603050405020304" pitchFamily="18" charset="0"/>
                <a:cs typeface="Times New Roman" panose="02020603050405020304" pitchFamily="18" charset="0"/>
              </a:rPr>
              <a:t>The total equivalent reactance of transformer referred to secondary side is X</a:t>
            </a:r>
            <a:r>
              <a:rPr lang="en-US" sz="2000" b="0" i="0" baseline="-25000" dirty="0">
                <a:solidFill>
                  <a:srgbClr val="2C2F34"/>
                </a:solidFill>
                <a:effectLst/>
                <a:latin typeface="Times New Roman" panose="02020603050405020304" pitchFamily="18" charset="0"/>
                <a:cs typeface="Times New Roman" panose="02020603050405020304" pitchFamily="18" charset="0"/>
              </a:rPr>
              <a:t>e2</a:t>
            </a:r>
            <a:r>
              <a:rPr lang="en-US" sz="2000" b="0" i="0" dirty="0">
                <a:solidFill>
                  <a:srgbClr val="2C2F34"/>
                </a:solidFill>
                <a:effectLst/>
                <a:latin typeface="Times New Roman" panose="02020603050405020304" pitchFamily="18" charset="0"/>
                <a:cs typeface="Times New Roman" panose="02020603050405020304" pitchFamily="18" charset="0"/>
              </a:rPr>
              <a:t>.</a:t>
            </a:r>
          </a:p>
          <a:p>
            <a:pPr marL="0" indent="0" algn="ctr">
              <a:buNone/>
            </a:pPr>
            <a:br>
              <a:rPr lang="en-US" sz="2000" dirty="0">
                <a:latin typeface="Times New Roman" panose="02020603050405020304" pitchFamily="18" charset="0"/>
                <a:cs typeface="Times New Roman" panose="02020603050405020304" pitchFamily="18" charset="0"/>
              </a:rPr>
            </a:br>
            <a:r>
              <a:rPr lang="en-IN" sz="2000" b="0" i="1" dirty="0">
                <a:solidFill>
                  <a:srgbClr val="2C2F34"/>
                </a:solidFill>
                <a:effectLst/>
                <a:latin typeface="Times New Roman" panose="02020603050405020304" pitchFamily="18" charset="0"/>
                <a:cs typeface="Times New Roman" panose="02020603050405020304" pitchFamily="18" charset="0"/>
              </a:rPr>
              <a:t>X</a:t>
            </a:r>
            <a:r>
              <a:rPr lang="en-IN" sz="2000" b="0" i="1" baseline="-25000" dirty="0">
                <a:solidFill>
                  <a:srgbClr val="2C2F34"/>
                </a:solidFill>
                <a:effectLst/>
                <a:latin typeface="Times New Roman" panose="02020603050405020304" pitchFamily="18" charset="0"/>
                <a:cs typeface="Times New Roman" panose="02020603050405020304" pitchFamily="18" charset="0"/>
              </a:rPr>
              <a:t>e</a:t>
            </a:r>
            <a:r>
              <a:rPr lang="en-IN" sz="2000" b="0" i="0" baseline="-25000" dirty="0">
                <a:solidFill>
                  <a:srgbClr val="2C2F34"/>
                </a:solidFill>
                <a:effectLst/>
                <a:latin typeface="Times New Roman" panose="02020603050405020304" pitchFamily="18" charset="0"/>
                <a:cs typeface="Times New Roman" panose="02020603050405020304" pitchFamily="18" charset="0"/>
              </a:rPr>
              <a:t>2</a:t>
            </a:r>
            <a:r>
              <a:rPr lang="en-IN" sz="2000" b="0" i="1" dirty="0">
                <a:solidFill>
                  <a:srgbClr val="2C2F34"/>
                </a:solidFill>
                <a:effectLst/>
                <a:latin typeface="Times New Roman" panose="02020603050405020304" pitchFamily="18" charset="0"/>
                <a:cs typeface="Times New Roman" panose="02020603050405020304" pitchFamily="18" charset="0"/>
              </a:rPr>
              <a:t> = X</a:t>
            </a:r>
            <a:r>
              <a:rPr lang="en-IN" sz="2000" b="0" i="0" baseline="-25000" dirty="0">
                <a:solidFill>
                  <a:srgbClr val="2C2F34"/>
                </a:solidFill>
                <a:effectLst/>
                <a:latin typeface="Times New Roman" panose="02020603050405020304" pitchFamily="18" charset="0"/>
                <a:cs typeface="Times New Roman" panose="02020603050405020304" pitchFamily="18" charset="0"/>
              </a:rPr>
              <a:t>2</a:t>
            </a:r>
            <a:r>
              <a:rPr lang="en-IN" sz="2000" b="0" i="1" dirty="0">
                <a:solidFill>
                  <a:srgbClr val="2C2F34"/>
                </a:solidFill>
                <a:effectLst/>
                <a:latin typeface="Times New Roman" panose="02020603050405020304" pitchFamily="18" charset="0"/>
                <a:cs typeface="Times New Roman" panose="02020603050405020304" pitchFamily="18" charset="0"/>
              </a:rPr>
              <a:t> +X</a:t>
            </a:r>
            <a:r>
              <a:rPr lang="en-IN" sz="2000" b="0" i="0" baseline="-25000" dirty="0">
                <a:solidFill>
                  <a:srgbClr val="2C2F34"/>
                </a:solidFill>
                <a:effectLst/>
                <a:latin typeface="Times New Roman" panose="02020603050405020304" pitchFamily="18" charset="0"/>
                <a:cs typeface="Times New Roman" panose="02020603050405020304" pitchFamily="18" charset="0"/>
              </a:rPr>
              <a:t>1</a:t>
            </a:r>
            <a:r>
              <a:rPr lang="en-IN" sz="2000" b="0" i="1" baseline="-25000" dirty="0">
                <a:solidFill>
                  <a:srgbClr val="2C2F34"/>
                </a:solidFill>
                <a:effectLst/>
                <a:latin typeface="Times New Roman" panose="02020603050405020304" pitchFamily="18" charset="0"/>
                <a:cs typeface="Times New Roman" panose="02020603050405020304" pitchFamily="18" charset="0"/>
              </a:rPr>
              <a:t>‘</a:t>
            </a:r>
            <a:endParaRPr lang="en-IN" sz="2000" b="0" i="0" dirty="0">
              <a:solidFill>
                <a:srgbClr val="2C2F34"/>
              </a:solidFill>
              <a:effectLst/>
              <a:latin typeface="Times New Roman" panose="02020603050405020304" pitchFamily="18" charset="0"/>
              <a:cs typeface="Times New Roman" panose="02020603050405020304" pitchFamily="18" charset="0"/>
            </a:endParaRPr>
          </a:p>
          <a:p>
            <a:pPr marL="0" indent="0" algn="ctr">
              <a:buNone/>
            </a:pPr>
            <a:r>
              <a:rPr lang="en-IN" sz="2000" b="0" i="1" dirty="0">
                <a:solidFill>
                  <a:srgbClr val="2C2F34"/>
                </a:solidFill>
                <a:effectLst/>
                <a:latin typeface="Times New Roman" panose="02020603050405020304" pitchFamily="18" charset="0"/>
                <a:cs typeface="Times New Roman" panose="02020603050405020304" pitchFamily="18" charset="0"/>
              </a:rPr>
              <a:t>X</a:t>
            </a:r>
            <a:r>
              <a:rPr lang="en-IN" sz="2000" b="0" i="1" baseline="-25000" dirty="0">
                <a:solidFill>
                  <a:srgbClr val="2C2F34"/>
                </a:solidFill>
                <a:effectLst/>
                <a:latin typeface="Times New Roman" panose="02020603050405020304" pitchFamily="18" charset="0"/>
                <a:cs typeface="Times New Roman" panose="02020603050405020304" pitchFamily="18" charset="0"/>
              </a:rPr>
              <a:t>e</a:t>
            </a:r>
            <a:r>
              <a:rPr lang="en-IN" sz="2000" b="0" i="0" baseline="-25000" dirty="0">
                <a:solidFill>
                  <a:srgbClr val="2C2F34"/>
                </a:solidFill>
                <a:effectLst/>
                <a:latin typeface="Times New Roman" panose="02020603050405020304" pitchFamily="18" charset="0"/>
                <a:cs typeface="Times New Roman" panose="02020603050405020304" pitchFamily="18" charset="0"/>
              </a:rPr>
              <a:t>2</a:t>
            </a:r>
            <a:r>
              <a:rPr lang="en-IN" sz="2000" b="0" i="1" dirty="0">
                <a:solidFill>
                  <a:srgbClr val="2C2F34"/>
                </a:solidFill>
                <a:effectLst/>
                <a:latin typeface="Times New Roman" panose="02020603050405020304" pitchFamily="18" charset="0"/>
                <a:cs typeface="Times New Roman" panose="02020603050405020304" pitchFamily="18" charset="0"/>
              </a:rPr>
              <a:t> = X</a:t>
            </a:r>
            <a:r>
              <a:rPr lang="en-IN" sz="2000" b="0" i="0" baseline="-25000" dirty="0">
                <a:solidFill>
                  <a:srgbClr val="2C2F34"/>
                </a:solidFill>
                <a:effectLst/>
                <a:latin typeface="Times New Roman" panose="02020603050405020304" pitchFamily="18" charset="0"/>
                <a:cs typeface="Times New Roman" panose="02020603050405020304" pitchFamily="18" charset="0"/>
              </a:rPr>
              <a:t>2</a:t>
            </a:r>
            <a:r>
              <a:rPr lang="en-IN" sz="2000" b="0" i="1" dirty="0">
                <a:solidFill>
                  <a:srgbClr val="2C2F34"/>
                </a:solidFill>
                <a:effectLst/>
                <a:latin typeface="Times New Roman" panose="02020603050405020304" pitchFamily="18" charset="0"/>
                <a:cs typeface="Times New Roman" panose="02020603050405020304" pitchFamily="18" charset="0"/>
              </a:rPr>
              <a:t> +K</a:t>
            </a:r>
            <a:r>
              <a:rPr lang="en-IN" sz="2000" b="0" i="0" baseline="30000" dirty="0">
                <a:solidFill>
                  <a:srgbClr val="2C2F34"/>
                </a:solidFill>
                <a:effectLst/>
                <a:latin typeface="Times New Roman" panose="02020603050405020304" pitchFamily="18" charset="0"/>
                <a:cs typeface="Times New Roman" panose="02020603050405020304" pitchFamily="18" charset="0"/>
              </a:rPr>
              <a:t>2</a:t>
            </a:r>
            <a:r>
              <a:rPr lang="en-IN" sz="2000" b="0" i="1" dirty="0">
                <a:solidFill>
                  <a:srgbClr val="2C2F34"/>
                </a:solidFill>
                <a:effectLst/>
                <a:latin typeface="Times New Roman" panose="02020603050405020304" pitchFamily="18" charset="0"/>
                <a:cs typeface="Times New Roman" panose="02020603050405020304" pitchFamily="18" charset="0"/>
              </a:rPr>
              <a:t> X</a:t>
            </a:r>
            <a:r>
              <a:rPr lang="en-IN" sz="2000" b="0" i="0" baseline="-25000" dirty="0">
                <a:solidFill>
                  <a:srgbClr val="2C2F34"/>
                </a:solidFill>
                <a:effectLst/>
                <a:latin typeface="Times New Roman" panose="02020603050405020304" pitchFamily="18" charset="0"/>
                <a:cs typeface="Times New Roman" panose="02020603050405020304" pitchFamily="18" charset="0"/>
              </a:rPr>
              <a:t>1</a:t>
            </a:r>
          </a:p>
          <a:p>
            <a:pPr marL="0" indent="0" algn="ctr">
              <a:buNone/>
            </a:pPr>
            <a:endParaRPr lang="en-IN" sz="2000" baseline="-25000" dirty="0">
              <a:solidFill>
                <a:srgbClr val="2C2F34"/>
              </a:solidFill>
              <a:latin typeface="Times New Roman" panose="02020603050405020304" pitchFamily="18" charset="0"/>
              <a:cs typeface="Times New Roman" panose="02020603050405020304" pitchFamily="18" charset="0"/>
            </a:endParaRPr>
          </a:p>
          <a:p>
            <a:pPr marL="0" indent="0" algn="ctr">
              <a:buNone/>
            </a:pPr>
            <a:endParaRPr lang="en-IN" sz="2000" b="0" i="0" baseline="-25000" dirty="0">
              <a:solidFill>
                <a:srgbClr val="2C2F34"/>
              </a:solidFill>
              <a:effectLst/>
              <a:latin typeface="Times New Roman" panose="02020603050405020304" pitchFamily="18" charset="0"/>
              <a:cs typeface="Times New Roman" panose="02020603050405020304" pitchFamily="18" charset="0"/>
            </a:endParaRPr>
          </a:p>
          <a:p>
            <a:pPr marL="0" indent="0" algn="ctr">
              <a:buNone/>
            </a:pPr>
            <a:endParaRPr lang="en-IN" sz="2000" baseline="-25000" dirty="0">
              <a:solidFill>
                <a:srgbClr val="2C2F34"/>
              </a:solidFill>
              <a:latin typeface="Times New Roman" panose="02020603050405020304" pitchFamily="18" charset="0"/>
              <a:cs typeface="Times New Roman" panose="02020603050405020304" pitchFamily="18" charset="0"/>
            </a:endParaRPr>
          </a:p>
          <a:p>
            <a:pPr marL="0" indent="0" algn="ctr">
              <a:buNone/>
            </a:pPr>
            <a:endParaRPr lang="en-IN" sz="2000" b="0" i="0" baseline="-25000" dirty="0">
              <a:solidFill>
                <a:srgbClr val="2C2F34"/>
              </a:solidFill>
              <a:effectLst/>
              <a:latin typeface="Times New Roman" panose="02020603050405020304" pitchFamily="18" charset="0"/>
              <a:cs typeface="Times New Roman" panose="02020603050405020304" pitchFamily="18" charset="0"/>
            </a:endParaRPr>
          </a:p>
          <a:p>
            <a:pPr marL="0" indent="0" algn="ctr">
              <a:buNone/>
            </a:pPr>
            <a:endParaRPr lang="en-IN" sz="2000" baseline="-25000" dirty="0">
              <a:solidFill>
                <a:srgbClr val="2C2F34"/>
              </a:solidFill>
              <a:latin typeface="Times New Roman" panose="02020603050405020304" pitchFamily="18" charset="0"/>
              <a:cs typeface="Times New Roman" panose="02020603050405020304" pitchFamily="18" charset="0"/>
            </a:endParaRPr>
          </a:p>
          <a:p>
            <a:pPr marL="0" indent="0" algn="ctr">
              <a:buNone/>
            </a:pPr>
            <a:endParaRPr lang="en-IN" sz="2000" b="0" i="0" baseline="-25000" dirty="0">
              <a:solidFill>
                <a:srgbClr val="2C2F34"/>
              </a:solidFill>
              <a:effectLst/>
              <a:latin typeface="Times New Roman" panose="02020603050405020304" pitchFamily="18" charset="0"/>
              <a:cs typeface="Times New Roman" panose="02020603050405020304" pitchFamily="18" charset="0"/>
            </a:endParaRPr>
          </a:p>
          <a:p>
            <a:pPr marL="0" indent="0" algn="ctr">
              <a:buNone/>
            </a:pPr>
            <a:endParaRPr lang="en-IN" sz="2000" baseline="-25000" dirty="0">
              <a:solidFill>
                <a:srgbClr val="2C2F34"/>
              </a:solidFill>
              <a:latin typeface="Times New Roman" panose="02020603050405020304" pitchFamily="18" charset="0"/>
              <a:cs typeface="Times New Roman" panose="02020603050405020304" pitchFamily="18" charset="0"/>
            </a:endParaRPr>
          </a:p>
          <a:p>
            <a:pPr marL="0" indent="0" algn="ctr">
              <a:buNone/>
            </a:pPr>
            <a:endParaRPr lang="en-IN" sz="2000" b="0" i="0" baseline="-25000" dirty="0">
              <a:solidFill>
                <a:srgbClr val="2C2F34"/>
              </a:solidFill>
              <a:effectLst/>
              <a:latin typeface="Times New Roman" panose="02020603050405020304" pitchFamily="18" charset="0"/>
              <a:cs typeface="Times New Roman" panose="02020603050405020304" pitchFamily="18" charset="0"/>
            </a:endParaRPr>
          </a:p>
          <a:p>
            <a:pPr marL="0" indent="0" algn="ctr">
              <a:buNone/>
            </a:pPr>
            <a:endParaRPr lang="en-IN" sz="2000" baseline="-25000" dirty="0">
              <a:solidFill>
                <a:srgbClr val="2C2F34"/>
              </a:solidFill>
              <a:latin typeface="Times New Roman" panose="02020603050405020304" pitchFamily="18" charset="0"/>
              <a:cs typeface="Times New Roman" panose="02020603050405020304" pitchFamily="18" charset="0"/>
            </a:endParaRPr>
          </a:p>
          <a:p>
            <a:pPr marL="0" indent="0" algn="ctr">
              <a:buNone/>
            </a:pPr>
            <a:r>
              <a:rPr lang="en-US" sz="2000" b="0" i="0" dirty="0">
                <a:solidFill>
                  <a:srgbClr val="2C2F34"/>
                </a:solidFill>
                <a:effectLst/>
                <a:latin typeface="Times New Roman" panose="02020603050405020304" pitchFamily="18" charset="0"/>
                <a:cs typeface="Times New Roman" panose="02020603050405020304" pitchFamily="18" charset="0"/>
              </a:rPr>
              <a:t>Now, Let’s find the equivalent impedance of the transformer by adding equivalent resistance and reactance.</a:t>
            </a:r>
            <a:endParaRPr lang="en-IN" sz="2000" b="0" i="0" dirty="0">
              <a:solidFill>
                <a:srgbClr val="2C2F34"/>
              </a:solidFill>
              <a:effectLst/>
              <a:latin typeface="Times New Roman" panose="02020603050405020304" pitchFamily="18" charset="0"/>
              <a:cs typeface="Times New Roman" panose="02020603050405020304" pitchFamily="18" charset="0"/>
            </a:endParaRPr>
          </a:p>
          <a:p>
            <a:pPr marL="0" indent="0">
              <a:buNone/>
            </a:pPr>
            <a:br>
              <a:rPr lang="en-IN" sz="2000" b="0" i="0" u="none" strike="noStrike" dirty="0">
                <a:solidFill>
                  <a:srgbClr val="0669FF"/>
                </a:solidFill>
                <a:effectLst/>
                <a:latin typeface="Times New Roman" panose="02020603050405020304" pitchFamily="18" charset="0"/>
                <a:cs typeface="Times New Roman" panose="02020603050405020304" pitchFamily="18" charset="0"/>
                <a:hlinkClick r:id="rId2"/>
              </a:rPr>
            </a:br>
            <a:endParaRPr lang="en-IN" sz="2000" dirty="0">
              <a:latin typeface="Times New Roman" panose="02020603050405020304" pitchFamily="18" charset="0"/>
              <a:cs typeface="Times New Roman" panose="02020603050405020304" pitchFamily="18" charset="0"/>
            </a:endParaRPr>
          </a:p>
        </p:txBody>
      </p:sp>
      <p:pic>
        <p:nvPicPr>
          <p:cNvPr id="9218" name="Picture 2">
            <a:extLst>
              <a:ext uri="{FF2B5EF4-FFF2-40B4-BE49-F238E27FC236}">
                <a16:creationId xmlns:a16="http://schemas.microsoft.com/office/drawing/2014/main" id="{4F63A284-12DD-3C27-469C-64A6F669A8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9247" y="2515252"/>
            <a:ext cx="4754819" cy="2132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1972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175971-6178-1497-89AF-C913B6364221}"/>
              </a:ext>
            </a:extLst>
          </p:cNvPr>
          <p:cNvSpPr>
            <a:spLocks noGrp="1"/>
          </p:cNvSpPr>
          <p:nvPr>
            <p:ph idx="1"/>
          </p:nvPr>
        </p:nvSpPr>
        <p:spPr>
          <a:xfrm>
            <a:off x="631722" y="390114"/>
            <a:ext cx="10515600" cy="6325317"/>
          </a:xfrm>
        </p:spPr>
        <p:txBody>
          <a:bodyPr>
            <a:normAutofit/>
          </a:bodyPr>
          <a:lstStyle/>
          <a:p>
            <a:pPr algn="just"/>
            <a:r>
              <a:rPr lang="en-US" sz="2000" b="0" i="0" dirty="0">
                <a:solidFill>
                  <a:srgbClr val="2C2F34"/>
                </a:solidFill>
                <a:effectLst/>
                <a:latin typeface="arial" panose="020B0604020202020204" pitchFamily="34" charset="0"/>
              </a:rPr>
              <a:t>Equivalent impedance referred to the primary side is Z</a:t>
            </a:r>
            <a:r>
              <a:rPr lang="en-US" sz="2000" b="0" i="0" baseline="-25000" dirty="0">
                <a:solidFill>
                  <a:srgbClr val="2C2F34"/>
                </a:solidFill>
                <a:effectLst/>
                <a:latin typeface="arial" panose="020B0604020202020204" pitchFamily="34" charset="0"/>
              </a:rPr>
              <a:t>e1</a:t>
            </a:r>
            <a:r>
              <a:rPr lang="en-US" sz="2000" b="0" i="0" dirty="0">
                <a:solidFill>
                  <a:srgbClr val="2C2F34"/>
                </a:solidFill>
                <a:effectLst/>
                <a:latin typeface="arial" panose="020B0604020202020204" pitchFamily="34" charset="0"/>
              </a:rPr>
              <a:t>;</a:t>
            </a:r>
            <a:endParaRPr lang="en-US" sz="2000" b="0" i="0" dirty="0">
              <a:solidFill>
                <a:srgbClr val="2C2F34"/>
              </a:solidFill>
              <a:effectLst/>
              <a:latin typeface="Arial" panose="020B0604020202020204" pitchFamily="34" charset="0"/>
            </a:endParaRPr>
          </a:p>
          <a:p>
            <a:pPr algn="ctr"/>
            <a:r>
              <a:rPr lang="en-US" sz="2000" b="0" i="1" dirty="0">
                <a:solidFill>
                  <a:srgbClr val="2C2F34"/>
                </a:solidFill>
                <a:effectLst/>
                <a:latin typeface="times new roman" panose="02020603050405020304" pitchFamily="18" charset="0"/>
              </a:rPr>
              <a:t>Z</a:t>
            </a:r>
            <a:r>
              <a:rPr lang="en-US" sz="2000" b="0" i="1" baseline="-25000" dirty="0">
                <a:solidFill>
                  <a:srgbClr val="2C2F34"/>
                </a:solidFill>
                <a:effectLst/>
                <a:latin typeface="times new roman" panose="02020603050405020304" pitchFamily="18" charset="0"/>
              </a:rPr>
              <a:t>e</a:t>
            </a:r>
            <a:r>
              <a:rPr lang="en-US" sz="2000" b="0" i="0" baseline="-25000" dirty="0">
                <a:solidFill>
                  <a:srgbClr val="2C2F34"/>
                </a:solidFill>
                <a:effectLst/>
                <a:latin typeface="times new roman" panose="02020603050405020304" pitchFamily="18" charset="0"/>
              </a:rPr>
              <a:t>1</a:t>
            </a:r>
            <a:r>
              <a:rPr lang="en-US" sz="2000" b="0" i="1" dirty="0">
                <a:solidFill>
                  <a:srgbClr val="2C2F34"/>
                </a:solidFill>
                <a:effectLst/>
                <a:latin typeface="times new roman" panose="02020603050405020304" pitchFamily="18" charset="0"/>
              </a:rPr>
              <a:t> = R</a:t>
            </a:r>
            <a:r>
              <a:rPr lang="en-US" sz="2000" b="0" i="1" baseline="-25000" dirty="0">
                <a:solidFill>
                  <a:srgbClr val="2C2F34"/>
                </a:solidFill>
                <a:effectLst/>
                <a:latin typeface="times new roman" panose="02020603050405020304" pitchFamily="18" charset="0"/>
              </a:rPr>
              <a:t>e</a:t>
            </a:r>
            <a:r>
              <a:rPr lang="en-US" sz="2000" b="0" i="0" baseline="-25000" dirty="0">
                <a:solidFill>
                  <a:srgbClr val="2C2F34"/>
                </a:solidFill>
                <a:effectLst/>
                <a:latin typeface="times new roman" panose="02020603050405020304" pitchFamily="18" charset="0"/>
              </a:rPr>
              <a:t>1</a:t>
            </a:r>
            <a:r>
              <a:rPr lang="en-US" sz="2000" b="0" i="1" dirty="0">
                <a:solidFill>
                  <a:srgbClr val="2C2F34"/>
                </a:solidFill>
                <a:effectLst/>
                <a:latin typeface="times new roman" panose="02020603050405020304" pitchFamily="18" charset="0"/>
              </a:rPr>
              <a:t> + X</a:t>
            </a:r>
            <a:r>
              <a:rPr lang="en-US" sz="2000" b="0" i="1" baseline="-25000" dirty="0">
                <a:solidFill>
                  <a:srgbClr val="2C2F34"/>
                </a:solidFill>
                <a:effectLst/>
                <a:latin typeface="times new roman" panose="02020603050405020304" pitchFamily="18" charset="0"/>
              </a:rPr>
              <a:t>e</a:t>
            </a:r>
            <a:r>
              <a:rPr lang="en-US" sz="2000" b="0" i="0" baseline="-25000" dirty="0">
                <a:solidFill>
                  <a:srgbClr val="2C2F34"/>
                </a:solidFill>
                <a:effectLst/>
                <a:latin typeface="times new roman" panose="02020603050405020304" pitchFamily="18" charset="0"/>
              </a:rPr>
              <a:t>1</a:t>
            </a:r>
            <a:endParaRPr lang="en-US" sz="2000" b="0" i="0" dirty="0">
              <a:solidFill>
                <a:srgbClr val="2C2F34"/>
              </a:solidFill>
              <a:effectLst/>
              <a:latin typeface="Arial" panose="020B0604020202020204" pitchFamily="34" charset="0"/>
            </a:endParaRPr>
          </a:p>
          <a:p>
            <a:endParaRPr lang="en-IN" sz="2000" dirty="0"/>
          </a:p>
        </p:txBody>
      </p:sp>
      <p:pic>
        <p:nvPicPr>
          <p:cNvPr id="10242" name="Picture 2">
            <a:extLst>
              <a:ext uri="{FF2B5EF4-FFF2-40B4-BE49-F238E27FC236}">
                <a16:creationId xmlns:a16="http://schemas.microsoft.com/office/drawing/2014/main" id="{D8C63E14-A32E-87D8-772C-5C7586FC17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0721" y="1370636"/>
            <a:ext cx="4909215" cy="2875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4022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3ED6AB-9BB1-1FC4-6311-34A53975B6B4}"/>
              </a:ext>
            </a:extLst>
          </p:cNvPr>
          <p:cNvSpPr>
            <a:spLocks noGrp="1"/>
          </p:cNvSpPr>
          <p:nvPr>
            <p:ph idx="1"/>
          </p:nvPr>
        </p:nvSpPr>
        <p:spPr>
          <a:xfrm>
            <a:off x="720213" y="370450"/>
            <a:ext cx="10515600" cy="6109007"/>
          </a:xfrm>
        </p:spPr>
        <p:txBody>
          <a:bodyPr>
            <a:normAutofit/>
          </a:bodyPr>
          <a:lstStyle/>
          <a:p>
            <a:r>
              <a:rPr lang="en-US" sz="2000" b="0" i="0" dirty="0">
                <a:solidFill>
                  <a:srgbClr val="2C2F34"/>
                </a:solidFill>
                <a:effectLst/>
                <a:latin typeface="Times New Roman" panose="02020603050405020304" pitchFamily="18" charset="0"/>
                <a:cs typeface="Times New Roman" panose="02020603050405020304" pitchFamily="18" charset="0"/>
              </a:rPr>
              <a:t>Equivalent impedance referred to secondary side is Z</a:t>
            </a:r>
            <a:r>
              <a:rPr lang="en-US" sz="2000" b="0" i="0" baseline="-25000" dirty="0">
                <a:solidFill>
                  <a:srgbClr val="2C2F34"/>
                </a:solidFill>
                <a:effectLst/>
                <a:latin typeface="Times New Roman" panose="02020603050405020304" pitchFamily="18" charset="0"/>
                <a:cs typeface="Times New Roman" panose="02020603050405020304" pitchFamily="18" charset="0"/>
              </a:rPr>
              <a:t>e2</a:t>
            </a:r>
            <a:r>
              <a:rPr lang="en-US" sz="2000" b="0" i="0" dirty="0">
                <a:solidFill>
                  <a:srgbClr val="2C2F34"/>
                </a:solidFill>
                <a:effectLst/>
                <a:latin typeface="Times New Roman" panose="02020603050405020304" pitchFamily="18" charset="0"/>
                <a:cs typeface="Times New Roman" panose="02020603050405020304" pitchFamily="18" charset="0"/>
              </a:rPr>
              <a:t>.</a:t>
            </a:r>
          </a:p>
          <a:p>
            <a:pPr algn="ctr"/>
            <a:r>
              <a:rPr lang="en-IN" sz="2000" b="0" i="1" dirty="0">
                <a:solidFill>
                  <a:srgbClr val="2C2F34"/>
                </a:solidFill>
                <a:effectLst/>
                <a:latin typeface="Times New Roman" panose="02020603050405020304" pitchFamily="18" charset="0"/>
                <a:cs typeface="Times New Roman" panose="02020603050405020304" pitchFamily="18" charset="0"/>
              </a:rPr>
              <a:t>Z</a:t>
            </a:r>
            <a:r>
              <a:rPr lang="en-IN" sz="2000" b="0" i="1" baseline="-25000" dirty="0">
                <a:solidFill>
                  <a:srgbClr val="2C2F34"/>
                </a:solidFill>
                <a:effectLst/>
                <a:latin typeface="Times New Roman" panose="02020603050405020304" pitchFamily="18" charset="0"/>
                <a:cs typeface="Times New Roman" panose="02020603050405020304" pitchFamily="18" charset="0"/>
              </a:rPr>
              <a:t>e</a:t>
            </a:r>
            <a:r>
              <a:rPr lang="en-IN" sz="2000" b="0" i="0" baseline="-25000" dirty="0">
                <a:solidFill>
                  <a:srgbClr val="2C2F34"/>
                </a:solidFill>
                <a:effectLst/>
                <a:latin typeface="Times New Roman" panose="02020603050405020304" pitchFamily="18" charset="0"/>
                <a:cs typeface="Times New Roman" panose="02020603050405020304" pitchFamily="18" charset="0"/>
              </a:rPr>
              <a:t>2</a:t>
            </a:r>
            <a:r>
              <a:rPr lang="en-IN" sz="2000" b="0" i="1" dirty="0">
                <a:solidFill>
                  <a:srgbClr val="2C2F34"/>
                </a:solidFill>
                <a:effectLst/>
                <a:latin typeface="Times New Roman" panose="02020603050405020304" pitchFamily="18" charset="0"/>
                <a:cs typeface="Times New Roman" panose="02020603050405020304" pitchFamily="18" charset="0"/>
              </a:rPr>
              <a:t> = R</a:t>
            </a:r>
            <a:r>
              <a:rPr lang="en-IN" sz="2000" b="0" i="1" baseline="-25000" dirty="0">
                <a:solidFill>
                  <a:srgbClr val="2C2F34"/>
                </a:solidFill>
                <a:effectLst/>
                <a:latin typeface="Times New Roman" panose="02020603050405020304" pitchFamily="18" charset="0"/>
                <a:cs typeface="Times New Roman" panose="02020603050405020304" pitchFamily="18" charset="0"/>
              </a:rPr>
              <a:t>e</a:t>
            </a:r>
            <a:r>
              <a:rPr lang="en-IN" sz="2000" b="0" i="0" baseline="-25000" dirty="0">
                <a:solidFill>
                  <a:srgbClr val="2C2F34"/>
                </a:solidFill>
                <a:effectLst/>
                <a:latin typeface="Times New Roman" panose="02020603050405020304" pitchFamily="18" charset="0"/>
                <a:cs typeface="Times New Roman" panose="02020603050405020304" pitchFamily="18" charset="0"/>
              </a:rPr>
              <a:t>2</a:t>
            </a:r>
            <a:r>
              <a:rPr lang="en-IN" sz="2000" b="0" i="1" dirty="0">
                <a:solidFill>
                  <a:srgbClr val="2C2F34"/>
                </a:solidFill>
                <a:effectLst/>
                <a:latin typeface="Times New Roman" panose="02020603050405020304" pitchFamily="18" charset="0"/>
                <a:cs typeface="Times New Roman" panose="02020603050405020304" pitchFamily="18" charset="0"/>
              </a:rPr>
              <a:t> + X</a:t>
            </a:r>
            <a:r>
              <a:rPr lang="en-IN" sz="2000" b="0" i="1" baseline="-25000" dirty="0">
                <a:solidFill>
                  <a:srgbClr val="2C2F34"/>
                </a:solidFill>
                <a:effectLst/>
                <a:latin typeface="Times New Roman" panose="02020603050405020304" pitchFamily="18" charset="0"/>
                <a:cs typeface="Times New Roman" panose="02020603050405020304" pitchFamily="18" charset="0"/>
              </a:rPr>
              <a:t>e</a:t>
            </a:r>
            <a:r>
              <a:rPr lang="en-IN" sz="2000" b="0" i="0" baseline="-25000" dirty="0">
                <a:solidFill>
                  <a:srgbClr val="2C2F34"/>
                </a:solidFill>
                <a:effectLst/>
                <a:latin typeface="Times New Roman" panose="02020603050405020304" pitchFamily="18" charset="0"/>
                <a:cs typeface="Times New Roman" panose="02020603050405020304" pitchFamily="18" charset="0"/>
              </a:rPr>
              <a:t>2</a:t>
            </a:r>
            <a:endParaRPr lang="en-IN" sz="2000" b="0" i="0" dirty="0">
              <a:solidFill>
                <a:srgbClr val="2C2F34"/>
              </a:solidFill>
              <a:effectLst/>
              <a:latin typeface="Times New Roman" panose="02020603050405020304" pitchFamily="18" charset="0"/>
              <a:cs typeface="Times New Roman" panose="02020603050405020304" pitchFamily="18" charset="0"/>
            </a:endParaRPr>
          </a:p>
          <a:p>
            <a:br>
              <a:rPr lang="en-IN" sz="2000" b="0" i="0" u="none" strike="noStrike" dirty="0">
                <a:solidFill>
                  <a:srgbClr val="0669FF"/>
                </a:solidFill>
                <a:effectLst/>
                <a:latin typeface="Times New Roman" panose="02020603050405020304" pitchFamily="18" charset="0"/>
                <a:cs typeface="Times New Roman" panose="02020603050405020304" pitchFamily="18" charset="0"/>
                <a:hlinkClick r:id="rId2"/>
              </a:rPr>
            </a:br>
            <a:endParaRPr lang="en-IN" sz="2000" dirty="0">
              <a:latin typeface="Times New Roman" panose="02020603050405020304" pitchFamily="18" charset="0"/>
              <a:cs typeface="Times New Roman" panose="02020603050405020304" pitchFamily="18" charset="0"/>
            </a:endParaRPr>
          </a:p>
        </p:txBody>
      </p:sp>
      <p:pic>
        <p:nvPicPr>
          <p:cNvPr id="11266" name="Picture 2">
            <a:extLst>
              <a:ext uri="{FF2B5EF4-FFF2-40B4-BE49-F238E27FC236}">
                <a16:creationId xmlns:a16="http://schemas.microsoft.com/office/drawing/2014/main" id="{CD2EDD22-FE3E-E0C0-FC00-59F7AB21B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2136" y="1310970"/>
            <a:ext cx="5292367" cy="2990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110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AF687-3D00-5EBC-9A08-B96ABDC8F826}"/>
              </a:ext>
            </a:extLst>
          </p:cNvPr>
          <p:cNvSpPr>
            <a:spLocks noGrp="1"/>
          </p:cNvSpPr>
          <p:nvPr>
            <p:ph type="title"/>
          </p:nvPr>
        </p:nvSpPr>
        <p:spPr>
          <a:xfrm>
            <a:off x="838200" y="365125"/>
            <a:ext cx="10515600" cy="863907"/>
          </a:xfrm>
        </p:spPr>
        <p:txBody>
          <a:bodyPr>
            <a:normAutofit fontScale="90000"/>
          </a:bodyPr>
          <a:lstStyle/>
          <a:p>
            <a:br>
              <a:rPr lang="en-US" sz="4400" b="1" i="0" dirty="0">
                <a:solidFill>
                  <a:srgbClr val="2C2F34"/>
                </a:solidFill>
                <a:effectLst/>
                <a:latin typeface="arial" panose="020B0604020202020204" pitchFamily="34" charset="0"/>
              </a:rPr>
            </a:br>
            <a:r>
              <a:rPr lang="en-US" sz="4400" b="1" i="0" dirty="0">
                <a:solidFill>
                  <a:srgbClr val="2C2F34"/>
                </a:solidFill>
                <a:effectLst/>
                <a:latin typeface="arial" panose="020B0604020202020204" pitchFamily="34" charset="0"/>
              </a:rPr>
              <a:t>Equivalent Circuit of Transformer</a:t>
            </a:r>
            <a:br>
              <a:rPr lang="en-US" b="1" i="0" dirty="0">
                <a:solidFill>
                  <a:srgbClr val="2C2F34"/>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C5391CBC-4F91-C5EE-BDD4-0ADC35968CF2}"/>
              </a:ext>
            </a:extLst>
          </p:cNvPr>
          <p:cNvSpPr>
            <a:spLocks noGrp="1"/>
          </p:cNvSpPr>
          <p:nvPr>
            <p:ph idx="1"/>
          </p:nvPr>
        </p:nvSpPr>
        <p:spPr>
          <a:xfrm>
            <a:off x="720213" y="1353675"/>
            <a:ext cx="10515600" cy="5066789"/>
          </a:xfrm>
        </p:spPr>
        <p:txBody>
          <a:bodyPr>
            <a:normAutofit/>
          </a:bodyPr>
          <a:lstStyle/>
          <a:p>
            <a:pPr algn="just"/>
            <a:r>
              <a:rPr lang="en-US" sz="2000" b="0" i="0" dirty="0">
                <a:solidFill>
                  <a:srgbClr val="2C2F34"/>
                </a:solidFill>
                <a:effectLst/>
                <a:latin typeface="Times New Roman" panose="02020603050405020304" pitchFamily="18" charset="0"/>
                <a:cs typeface="Times New Roman" panose="02020603050405020304" pitchFamily="18" charset="0"/>
              </a:rPr>
              <a:t>In the exact equivalent circuit of a transformer based on </a:t>
            </a:r>
            <a:r>
              <a:rPr lang="en-US" sz="2000" b="0" i="0" u="none" strike="noStrike" dirty="0">
                <a:solidFill>
                  <a:srgbClr val="0669FF"/>
                </a:solidFill>
                <a:effectLst/>
                <a:latin typeface="Times New Roman" panose="02020603050405020304" pitchFamily="18" charset="0"/>
                <a:cs typeface="Times New Roman" panose="02020603050405020304" pitchFamily="18" charset="0"/>
                <a:hlinkClick r:id="rId2"/>
              </a:rPr>
              <a:t>ideal transformer</a:t>
            </a:r>
            <a:r>
              <a:rPr lang="en-US" sz="2000" b="0" i="0" dirty="0">
                <a:solidFill>
                  <a:srgbClr val="2C2F34"/>
                </a:solidFill>
                <a:effectLst/>
                <a:latin typeface="Times New Roman" panose="02020603050405020304" pitchFamily="18" charset="0"/>
                <a:cs typeface="Times New Roman" panose="02020603050405020304" pitchFamily="18" charset="0"/>
              </a:rPr>
              <a:t>, we need to consider the no-load current. </a:t>
            </a:r>
          </a:p>
          <a:p>
            <a:pPr algn="just"/>
            <a:r>
              <a:rPr lang="en-US" sz="2000" b="0" i="0" dirty="0">
                <a:solidFill>
                  <a:srgbClr val="2C2F34"/>
                </a:solidFill>
                <a:effectLst/>
                <a:latin typeface="Times New Roman" panose="02020603050405020304" pitchFamily="18" charset="0"/>
                <a:cs typeface="Times New Roman" panose="02020603050405020304" pitchFamily="18" charset="0"/>
              </a:rPr>
              <a:t>No-load current is a vector summation of working component I</a:t>
            </a:r>
            <a:r>
              <a:rPr lang="en-US" sz="2000" b="0" i="0" baseline="-25000" dirty="0">
                <a:solidFill>
                  <a:srgbClr val="2C2F34"/>
                </a:solidFill>
                <a:effectLst/>
                <a:latin typeface="Times New Roman" panose="02020603050405020304" pitchFamily="18" charset="0"/>
                <a:cs typeface="Times New Roman" panose="02020603050405020304" pitchFamily="18" charset="0"/>
              </a:rPr>
              <a:t>W</a:t>
            </a:r>
            <a:r>
              <a:rPr lang="en-US" sz="2000" b="0" i="0" dirty="0">
                <a:solidFill>
                  <a:srgbClr val="2C2F34"/>
                </a:solidFill>
                <a:effectLst/>
                <a:latin typeface="Times New Roman" panose="02020603050405020304" pitchFamily="18" charset="0"/>
                <a:cs typeface="Times New Roman" panose="02020603050405020304" pitchFamily="18" charset="0"/>
              </a:rPr>
              <a:t> and magnetizing component </a:t>
            </a:r>
            <a:r>
              <a:rPr lang="en-US" sz="2000" b="0" i="0" dirty="0" err="1">
                <a:solidFill>
                  <a:srgbClr val="2C2F34"/>
                </a:solidFill>
                <a:effectLst/>
                <a:latin typeface="Times New Roman" panose="02020603050405020304" pitchFamily="18" charset="0"/>
                <a:cs typeface="Times New Roman" panose="02020603050405020304" pitchFamily="18" charset="0"/>
              </a:rPr>
              <a:t>I</a:t>
            </a:r>
            <a:r>
              <a:rPr lang="en-US" sz="2000" b="0" i="0" baseline="-25000" dirty="0" err="1">
                <a:solidFill>
                  <a:srgbClr val="2C2F34"/>
                </a:solidFill>
                <a:effectLst/>
                <a:latin typeface="Times New Roman" panose="02020603050405020304" pitchFamily="18" charset="0"/>
                <a:cs typeface="Times New Roman" panose="02020603050405020304" pitchFamily="18" charset="0"/>
              </a:rPr>
              <a:t>μ</a:t>
            </a:r>
            <a:r>
              <a:rPr lang="en-US" sz="2000" b="0" i="0" dirty="0">
                <a:solidFill>
                  <a:srgbClr val="2C2F34"/>
                </a:solidFill>
                <a:effectLst/>
                <a:latin typeface="Times New Roman" panose="02020603050405020304" pitchFamily="18" charset="0"/>
                <a:cs typeface="Times New Roman" panose="02020603050405020304" pitchFamily="18" charset="0"/>
              </a:rPr>
              <a:t>. The working component of the no-load current passes through the pure resistance R</a:t>
            </a:r>
            <a:r>
              <a:rPr lang="en-US" sz="2000" b="0" i="0" baseline="-25000" dirty="0">
                <a:solidFill>
                  <a:srgbClr val="2C2F34"/>
                </a:solidFill>
                <a:effectLst/>
                <a:latin typeface="Times New Roman" panose="02020603050405020304" pitchFamily="18" charset="0"/>
                <a:cs typeface="Times New Roman" panose="02020603050405020304" pitchFamily="18" charset="0"/>
              </a:rPr>
              <a:t>0</a:t>
            </a:r>
            <a:r>
              <a:rPr lang="en-US" sz="2000" b="0" i="0" dirty="0">
                <a:solidFill>
                  <a:srgbClr val="2C2F34"/>
                </a:solidFill>
                <a:effectLst/>
                <a:latin typeface="Times New Roman" panose="02020603050405020304" pitchFamily="18" charset="0"/>
                <a:cs typeface="Times New Roman" panose="02020603050405020304" pitchFamily="18" charset="0"/>
              </a:rPr>
              <a:t> and magnetizing component passes through the pure inductance X</a:t>
            </a:r>
            <a:r>
              <a:rPr lang="en-US" sz="2000" b="0" i="0" baseline="-25000" dirty="0">
                <a:solidFill>
                  <a:srgbClr val="2C2F34"/>
                </a:solidFill>
                <a:effectLst/>
                <a:latin typeface="Times New Roman" panose="02020603050405020304" pitchFamily="18" charset="0"/>
                <a:cs typeface="Times New Roman" panose="02020603050405020304" pitchFamily="18" charset="0"/>
              </a:rPr>
              <a:t>0</a:t>
            </a:r>
            <a:r>
              <a:rPr lang="en-US" sz="2000" b="0" i="0" dirty="0">
                <a:solidFill>
                  <a:srgbClr val="2C2F34"/>
                </a:solidFill>
                <a:effectLst/>
                <a:latin typeface="Times New Roman" panose="02020603050405020304" pitchFamily="18" charset="0"/>
                <a:cs typeface="Times New Roman" panose="02020603050405020304" pitchFamily="18" charset="0"/>
              </a:rPr>
              <a:t>.</a:t>
            </a:r>
          </a:p>
          <a:p>
            <a:pPr algn="just"/>
            <a:r>
              <a:rPr lang="en-US" sz="2000" b="0" i="0" dirty="0">
                <a:solidFill>
                  <a:srgbClr val="2C2F34"/>
                </a:solidFill>
                <a:effectLst/>
                <a:latin typeface="Times New Roman" panose="02020603050405020304" pitchFamily="18" charset="0"/>
                <a:cs typeface="Times New Roman" panose="02020603050405020304" pitchFamily="18" charset="0"/>
              </a:rPr>
              <a:t>We can find the exact equivalent circuit of a transformer by adding a no-load component with resistances and </a:t>
            </a:r>
            <a:r>
              <a:rPr lang="en-US" sz="2000" b="0" i="0" dirty="0" err="1">
                <a:solidFill>
                  <a:srgbClr val="2C2F34"/>
                </a:solidFill>
                <a:effectLst/>
                <a:latin typeface="Times New Roman" panose="02020603050405020304" pitchFamily="18" charset="0"/>
                <a:cs typeface="Times New Roman" panose="02020603050405020304" pitchFamily="18" charset="0"/>
              </a:rPr>
              <a:t>reactances</a:t>
            </a:r>
            <a:r>
              <a:rPr lang="en-US" sz="2000" b="0" i="0" dirty="0">
                <a:solidFill>
                  <a:srgbClr val="2C2F34"/>
                </a:solidFill>
                <a:effectLst/>
                <a:latin typeface="Times New Roman" panose="02020603050405020304" pitchFamily="18" charset="0"/>
                <a:cs typeface="Times New Roman" panose="02020603050405020304" pitchFamily="18" charset="0"/>
              </a:rPr>
              <a:t> as shown in the figure below.</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13947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5A131D6B-D885-6EC9-0258-C6BD65C73A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00623" y="1029212"/>
            <a:ext cx="819075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03903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6B9C8F-27C2-6FD0-C676-011B737646C6}"/>
              </a:ext>
            </a:extLst>
          </p:cNvPr>
          <p:cNvSpPr>
            <a:spLocks noGrp="1"/>
          </p:cNvSpPr>
          <p:nvPr>
            <p:ph idx="1"/>
          </p:nvPr>
        </p:nvSpPr>
        <p:spPr>
          <a:xfrm>
            <a:off x="503904" y="694914"/>
            <a:ext cx="10515600" cy="5863201"/>
          </a:xfrm>
        </p:spPr>
        <p:txBody>
          <a:bodyPr>
            <a:normAutofit/>
          </a:bodyPr>
          <a:lstStyle/>
          <a:p>
            <a:pPr algn="just"/>
            <a:r>
              <a:rPr lang="en-US" sz="2000" b="0" i="0" dirty="0">
                <a:solidFill>
                  <a:srgbClr val="2C2F34"/>
                </a:solidFill>
                <a:effectLst/>
                <a:latin typeface="Times New Roman" panose="02020603050405020304" pitchFamily="18" charset="0"/>
                <a:cs typeface="Times New Roman" panose="02020603050405020304" pitchFamily="18" charset="0"/>
              </a:rPr>
              <a:t>Where,</a:t>
            </a:r>
          </a:p>
          <a:p>
            <a:pPr algn="just">
              <a:buFont typeface="Arial" panose="020B0604020202020204" pitchFamily="34" charset="0"/>
              <a:buChar char="•"/>
            </a:pPr>
            <a:r>
              <a:rPr lang="en-US" sz="2000" b="0" i="0" dirty="0">
                <a:solidFill>
                  <a:srgbClr val="2C2F34"/>
                </a:solidFill>
                <a:effectLst/>
                <a:latin typeface="Times New Roman" panose="02020603050405020304" pitchFamily="18" charset="0"/>
                <a:cs typeface="Times New Roman" panose="02020603050405020304" pitchFamily="18" charset="0"/>
              </a:rPr>
              <a:t>V</a:t>
            </a:r>
            <a:r>
              <a:rPr lang="en-US" sz="2000" b="0" i="0" baseline="-25000" dirty="0">
                <a:solidFill>
                  <a:srgbClr val="2C2F34"/>
                </a:solidFill>
                <a:effectLst/>
                <a:latin typeface="Times New Roman" panose="02020603050405020304" pitchFamily="18" charset="0"/>
                <a:cs typeface="Times New Roman" panose="02020603050405020304" pitchFamily="18" charset="0"/>
              </a:rPr>
              <a:t>1</a:t>
            </a:r>
            <a:r>
              <a:rPr lang="en-US" sz="2000" b="0" i="0" dirty="0">
                <a:solidFill>
                  <a:srgbClr val="2C2F34"/>
                </a:solidFill>
                <a:effectLst/>
                <a:latin typeface="Times New Roman" panose="02020603050405020304" pitchFamily="18" charset="0"/>
                <a:cs typeface="Times New Roman" panose="02020603050405020304" pitchFamily="18" charset="0"/>
              </a:rPr>
              <a:t> = Supply voltage to the primary winding</a:t>
            </a:r>
          </a:p>
          <a:p>
            <a:pPr algn="just">
              <a:buFont typeface="Arial" panose="020B0604020202020204" pitchFamily="34" charset="0"/>
              <a:buChar char="•"/>
            </a:pPr>
            <a:r>
              <a:rPr lang="en-US" sz="2000" b="0" i="0" dirty="0">
                <a:solidFill>
                  <a:srgbClr val="2C2F34"/>
                </a:solidFill>
                <a:effectLst/>
                <a:latin typeface="Times New Roman" panose="02020603050405020304" pitchFamily="18" charset="0"/>
                <a:cs typeface="Times New Roman" panose="02020603050405020304" pitchFamily="18" charset="0"/>
              </a:rPr>
              <a:t>V</a:t>
            </a:r>
            <a:r>
              <a:rPr lang="en-US" sz="2000" b="0" i="0" baseline="-25000" dirty="0">
                <a:solidFill>
                  <a:srgbClr val="2C2F34"/>
                </a:solidFill>
                <a:effectLst/>
                <a:latin typeface="Times New Roman" panose="02020603050405020304" pitchFamily="18" charset="0"/>
                <a:cs typeface="Times New Roman" panose="02020603050405020304" pitchFamily="18" charset="0"/>
              </a:rPr>
              <a:t>2</a:t>
            </a:r>
            <a:r>
              <a:rPr lang="en-US" sz="2000" b="0" i="0" dirty="0">
                <a:solidFill>
                  <a:srgbClr val="2C2F34"/>
                </a:solidFill>
                <a:effectLst/>
                <a:latin typeface="Times New Roman" panose="02020603050405020304" pitchFamily="18" charset="0"/>
                <a:cs typeface="Times New Roman" panose="02020603050405020304" pitchFamily="18" charset="0"/>
              </a:rPr>
              <a:t> = Load voltage</a:t>
            </a:r>
          </a:p>
          <a:p>
            <a:pPr algn="ctr"/>
            <a:r>
              <a:rPr lang="en-US" sz="2000" b="0" i="1" dirty="0">
                <a:solidFill>
                  <a:srgbClr val="2C2F34"/>
                </a:solidFill>
                <a:effectLst/>
                <a:latin typeface="Times New Roman" panose="02020603050405020304" pitchFamily="18" charset="0"/>
                <a:cs typeface="Times New Roman" panose="02020603050405020304" pitchFamily="18" charset="0"/>
              </a:rPr>
              <a:t>V</a:t>
            </a:r>
            <a:r>
              <a:rPr lang="en-US" sz="2000" b="0" i="0" baseline="-25000" dirty="0">
                <a:solidFill>
                  <a:srgbClr val="2C2F34"/>
                </a:solidFill>
                <a:effectLst/>
                <a:latin typeface="Times New Roman" panose="02020603050405020304" pitchFamily="18" charset="0"/>
                <a:cs typeface="Times New Roman" panose="02020603050405020304" pitchFamily="18" charset="0"/>
              </a:rPr>
              <a:t>1</a:t>
            </a:r>
            <a:r>
              <a:rPr lang="en-US" sz="2000" b="0" i="0" dirty="0">
                <a:solidFill>
                  <a:srgbClr val="2C2F34"/>
                </a:solidFill>
                <a:effectLst/>
                <a:latin typeface="Times New Roman" panose="02020603050405020304" pitchFamily="18" charset="0"/>
                <a:cs typeface="Times New Roman" panose="02020603050405020304" pitchFamily="18" charset="0"/>
              </a:rPr>
              <a:t> </a:t>
            </a:r>
            <a:r>
              <a:rPr lang="en-US" sz="2000" b="0" i="1" dirty="0">
                <a:solidFill>
                  <a:srgbClr val="2C2F34"/>
                </a:solidFill>
                <a:effectLst/>
                <a:latin typeface="Times New Roman" panose="02020603050405020304" pitchFamily="18" charset="0"/>
                <a:cs typeface="Times New Roman" panose="02020603050405020304" pitchFamily="18" charset="0"/>
              </a:rPr>
              <a:t>= E</a:t>
            </a:r>
            <a:r>
              <a:rPr lang="en-US" sz="2000" b="0" i="0" baseline="-25000" dirty="0">
                <a:solidFill>
                  <a:srgbClr val="2C2F34"/>
                </a:solidFill>
                <a:effectLst/>
                <a:latin typeface="Times New Roman" panose="02020603050405020304" pitchFamily="18" charset="0"/>
                <a:cs typeface="Times New Roman" panose="02020603050405020304" pitchFamily="18" charset="0"/>
              </a:rPr>
              <a:t>1</a:t>
            </a:r>
            <a:r>
              <a:rPr lang="en-US" sz="2000" b="0" i="1" dirty="0">
                <a:solidFill>
                  <a:srgbClr val="2C2F34"/>
                </a:solidFill>
                <a:effectLst/>
                <a:latin typeface="Times New Roman" panose="02020603050405020304" pitchFamily="18" charset="0"/>
                <a:cs typeface="Times New Roman" panose="02020603050405020304" pitchFamily="18" charset="0"/>
              </a:rPr>
              <a:t> + I</a:t>
            </a:r>
            <a:r>
              <a:rPr lang="en-US" sz="2000" b="0" i="0" baseline="-25000" dirty="0">
                <a:solidFill>
                  <a:srgbClr val="2C2F34"/>
                </a:solidFill>
                <a:effectLst/>
                <a:latin typeface="Times New Roman" panose="02020603050405020304" pitchFamily="18" charset="0"/>
                <a:cs typeface="Times New Roman" panose="02020603050405020304" pitchFamily="18" charset="0"/>
              </a:rPr>
              <a:t>1</a:t>
            </a:r>
            <a:r>
              <a:rPr lang="en-US" sz="2000" b="0" i="1" dirty="0">
                <a:solidFill>
                  <a:srgbClr val="2C2F34"/>
                </a:solidFill>
                <a:effectLst/>
                <a:latin typeface="Times New Roman" panose="02020603050405020304" pitchFamily="18" charset="0"/>
                <a:cs typeface="Times New Roman" panose="02020603050405020304" pitchFamily="18" charset="0"/>
              </a:rPr>
              <a:t> Z</a:t>
            </a:r>
            <a:r>
              <a:rPr lang="en-US" sz="2000" b="0" i="0" baseline="-25000" dirty="0">
                <a:solidFill>
                  <a:srgbClr val="2C2F34"/>
                </a:solidFill>
                <a:effectLst/>
                <a:latin typeface="Times New Roman" panose="02020603050405020304" pitchFamily="18" charset="0"/>
                <a:cs typeface="Times New Roman" panose="02020603050405020304" pitchFamily="18" charset="0"/>
              </a:rPr>
              <a:t>1</a:t>
            </a:r>
            <a:endParaRPr lang="en-US" sz="2000" b="0" i="0" dirty="0">
              <a:solidFill>
                <a:srgbClr val="2C2F34"/>
              </a:solidFill>
              <a:effectLst/>
              <a:latin typeface="Times New Roman" panose="02020603050405020304" pitchFamily="18" charset="0"/>
              <a:cs typeface="Times New Roman" panose="02020603050405020304" pitchFamily="18" charset="0"/>
            </a:endParaRPr>
          </a:p>
          <a:p>
            <a:pPr algn="ctr"/>
            <a:r>
              <a:rPr lang="en-US" sz="2000" b="0" i="1" dirty="0">
                <a:solidFill>
                  <a:srgbClr val="2C2F34"/>
                </a:solidFill>
                <a:effectLst/>
                <a:latin typeface="Times New Roman" panose="02020603050405020304" pitchFamily="18" charset="0"/>
                <a:cs typeface="Times New Roman" panose="02020603050405020304" pitchFamily="18" charset="0"/>
              </a:rPr>
              <a:t>E</a:t>
            </a:r>
            <a:r>
              <a:rPr lang="en-US" sz="2000" b="0" i="0" baseline="-25000" dirty="0">
                <a:solidFill>
                  <a:srgbClr val="2C2F34"/>
                </a:solidFill>
                <a:effectLst/>
                <a:latin typeface="Times New Roman" panose="02020603050405020304" pitchFamily="18" charset="0"/>
                <a:cs typeface="Times New Roman" panose="02020603050405020304" pitchFamily="18" charset="0"/>
              </a:rPr>
              <a:t>2</a:t>
            </a:r>
            <a:r>
              <a:rPr lang="en-US" sz="2000" b="0" i="1" dirty="0">
                <a:solidFill>
                  <a:srgbClr val="2C2F34"/>
                </a:solidFill>
                <a:effectLst/>
                <a:latin typeface="Times New Roman" panose="02020603050405020304" pitchFamily="18" charset="0"/>
                <a:cs typeface="Times New Roman" panose="02020603050405020304" pitchFamily="18" charset="0"/>
              </a:rPr>
              <a:t> = V</a:t>
            </a:r>
            <a:r>
              <a:rPr lang="en-US" sz="2000" b="0" i="0" baseline="-25000" dirty="0">
                <a:solidFill>
                  <a:srgbClr val="2C2F34"/>
                </a:solidFill>
                <a:effectLst/>
                <a:latin typeface="Times New Roman" panose="02020603050405020304" pitchFamily="18" charset="0"/>
                <a:cs typeface="Times New Roman" panose="02020603050405020304" pitchFamily="18" charset="0"/>
              </a:rPr>
              <a:t>2</a:t>
            </a:r>
            <a:r>
              <a:rPr lang="en-US" sz="2000" b="0" i="1" dirty="0">
                <a:solidFill>
                  <a:srgbClr val="2C2F34"/>
                </a:solidFill>
                <a:effectLst/>
                <a:latin typeface="Times New Roman" panose="02020603050405020304" pitchFamily="18" charset="0"/>
                <a:cs typeface="Times New Roman" panose="02020603050405020304" pitchFamily="18" charset="0"/>
              </a:rPr>
              <a:t> + I</a:t>
            </a:r>
            <a:r>
              <a:rPr lang="en-US" sz="2000" b="0" i="0" baseline="-25000" dirty="0">
                <a:solidFill>
                  <a:srgbClr val="2C2F34"/>
                </a:solidFill>
                <a:effectLst/>
                <a:latin typeface="Times New Roman" panose="02020603050405020304" pitchFamily="18" charset="0"/>
                <a:cs typeface="Times New Roman" panose="02020603050405020304" pitchFamily="18" charset="0"/>
              </a:rPr>
              <a:t>2</a:t>
            </a:r>
            <a:r>
              <a:rPr lang="en-US" sz="2000" b="0" i="1" dirty="0">
                <a:solidFill>
                  <a:srgbClr val="2C2F34"/>
                </a:solidFill>
                <a:effectLst/>
                <a:latin typeface="Times New Roman" panose="02020603050405020304" pitchFamily="18" charset="0"/>
                <a:cs typeface="Times New Roman" panose="02020603050405020304" pitchFamily="18" charset="0"/>
              </a:rPr>
              <a:t> Z</a:t>
            </a:r>
            <a:r>
              <a:rPr lang="en-US" sz="2000" b="0" i="0" baseline="-25000" dirty="0">
                <a:solidFill>
                  <a:srgbClr val="2C2F34"/>
                </a:solidFill>
                <a:effectLst/>
                <a:latin typeface="Times New Roman" panose="02020603050405020304" pitchFamily="18" charset="0"/>
                <a:cs typeface="Times New Roman" panose="02020603050405020304" pitchFamily="18" charset="0"/>
              </a:rPr>
              <a:t>2</a:t>
            </a:r>
            <a:endParaRPr lang="en-US" sz="2000" b="0" i="0" dirty="0">
              <a:solidFill>
                <a:srgbClr val="2C2F34"/>
              </a:solidFill>
              <a:effectLst/>
              <a:latin typeface="Times New Roman" panose="02020603050405020304" pitchFamily="18" charset="0"/>
              <a:cs typeface="Times New Roman" panose="02020603050405020304" pitchFamily="18" charset="0"/>
            </a:endParaRPr>
          </a:p>
          <a:p>
            <a:pPr algn="just"/>
            <a:r>
              <a:rPr lang="en-US" sz="2000" b="0" i="0" dirty="0">
                <a:solidFill>
                  <a:srgbClr val="2C2F34"/>
                </a:solidFill>
                <a:effectLst/>
                <a:latin typeface="Times New Roman" panose="02020603050405020304" pitchFamily="18" charset="0"/>
                <a:cs typeface="Times New Roman" panose="02020603050405020304" pitchFamily="18" charset="0"/>
              </a:rPr>
              <a:t>No-load resistance R</a:t>
            </a:r>
            <a:r>
              <a:rPr lang="en-US" sz="2000" b="0" i="0" baseline="-25000" dirty="0">
                <a:solidFill>
                  <a:srgbClr val="2C2F34"/>
                </a:solidFill>
                <a:effectLst/>
                <a:latin typeface="Times New Roman" panose="02020603050405020304" pitchFamily="18" charset="0"/>
                <a:cs typeface="Times New Roman" panose="02020603050405020304" pitchFamily="18" charset="0"/>
              </a:rPr>
              <a:t>0</a:t>
            </a:r>
            <a:r>
              <a:rPr lang="en-US" sz="2000" b="0" i="0" dirty="0">
                <a:solidFill>
                  <a:srgbClr val="2C2F34"/>
                </a:solidFill>
                <a:effectLst/>
                <a:latin typeface="Times New Roman" panose="02020603050405020304" pitchFamily="18" charset="0"/>
                <a:cs typeface="Times New Roman" panose="02020603050405020304" pitchFamily="18" charset="0"/>
              </a:rPr>
              <a:t> represents the iron and core losses and the working component IW supplies the core losses. No-load inductance X</a:t>
            </a:r>
            <a:r>
              <a:rPr lang="en-US" sz="2000" b="0" i="0" baseline="-25000" dirty="0">
                <a:solidFill>
                  <a:srgbClr val="2C2F34"/>
                </a:solidFill>
                <a:effectLst/>
                <a:latin typeface="Times New Roman" panose="02020603050405020304" pitchFamily="18" charset="0"/>
                <a:cs typeface="Times New Roman" panose="02020603050405020304" pitchFamily="18" charset="0"/>
              </a:rPr>
              <a:t>0</a:t>
            </a:r>
            <a:r>
              <a:rPr lang="en-US" sz="2000" b="0" i="0" dirty="0">
                <a:solidFill>
                  <a:srgbClr val="2C2F34"/>
                </a:solidFill>
                <a:effectLst/>
                <a:latin typeface="Times New Roman" panose="02020603050405020304" pitchFamily="18" charset="0"/>
                <a:cs typeface="Times New Roman" panose="02020603050405020304" pitchFamily="18" charset="0"/>
              </a:rPr>
              <a:t> represents a loss-free coil and the magnetizing component </a:t>
            </a:r>
            <a:r>
              <a:rPr lang="en-US" sz="2000" b="0" i="0" dirty="0" err="1">
                <a:solidFill>
                  <a:srgbClr val="2C2F34"/>
                </a:solidFill>
                <a:effectLst/>
                <a:latin typeface="Times New Roman" panose="02020603050405020304" pitchFamily="18" charset="0"/>
                <a:cs typeface="Times New Roman" panose="02020603050405020304" pitchFamily="18" charset="0"/>
              </a:rPr>
              <a:t>I</a:t>
            </a:r>
            <a:r>
              <a:rPr lang="en-US" sz="2000" b="0" i="0" baseline="-25000" dirty="0" err="1">
                <a:solidFill>
                  <a:srgbClr val="2C2F34"/>
                </a:solidFill>
                <a:effectLst/>
                <a:latin typeface="Times New Roman" panose="02020603050405020304" pitchFamily="18" charset="0"/>
                <a:cs typeface="Times New Roman" panose="02020603050405020304" pitchFamily="18" charset="0"/>
              </a:rPr>
              <a:t>μ</a:t>
            </a:r>
            <a:r>
              <a:rPr lang="en-US" sz="2000" b="0" i="0" dirty="0">
                <a:solidFill>
                  <a:srgbClr val="2C2F34"/>
                </a:solidFill>
                <a:effectLst/>
                <a:latin typeface="Times New Roman" panose="02020603050405020304" pitchFamily="18" charset="0"/>
                <a:cs typeface="Times New Roman" panose="02020603050405020304" pitchFamily="18" charset="0"/>
              </a:rPr>
              <a:t> passes through X</a:t>
            </a:r>
            <a:r>
              <a:rPr lang="en-US" sz="2000" b="0" i="0" baseline="-25000" dirty="0">
                <a:solidFill>
                  <a:srgbClr val="2C2F34"/>
                </a:solidFill>
                <a:effectLst/>
                <a:latin typeface="Times New Roman" panose="02020603050405020304" pitchFamily="18" charset="0"/>
                <a:cs typeface="Times New Roman" panose="02020603050405020304" pitchFamily="18" charset="0"/>
              </a:rPr>
              <a:t>0</a:t>
            </a:r>
            <a:r>
              <a:rPr lang="en-US" sz="2000" b="0" i="0" dirty="0">
                <a:solidFill>
                  <a:srgbClr val="2C2F34"/>
                </a:solidFill>
                <a:effectLst/>
                <a:latin typeface="Times New Roman" panose="02020603050405020304" pitchFamily="18" charset="0"/>
                <a:cs typeface="Times New Roman" panose="02020603050405020304" pitchFamily="18" charset="0"/>
              </a:rPr>
              <a:t>.</a:t>
            </a:r>
          </a:p>
          <a:p>
            <a:pPr algn="just"/>
            <a:r>
              <a:rPr lang="en-US" sz="2000" b="0" i="0" dirty="0">
                <a:solidFill>
                  <a:srgbClr val="2C2F34"/>
                </a:solidFill>
                <a:effectLst/>
                <a:latin typeface="Times New Roman" panose="02020603050405020304" pitchFamily="18" charset="0"/>
                <a:cs typeface="Times New Roman" panose="02020603050405020304" pitchFamily="18" charset="0"/>
              </a:rPr>
              <a:t>Now, to simplify the above equivalent circuit, transfer the resistance, reactance, voltage, and current either to the primary or secondary side.</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7894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Diagram, schematic&#10;&#10;Description automatically generated">
            <a:extLst>
              <a:ext uri="{FF2B5EF4-FFF2-40B4-BE49-F238E27FC236}">
                <a16:creationId xmlns:a16="http://schemas.microsoft.com/office/drawing/2014/main" id="{15745AB3-DD37-D78C-030C-A277950228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236469" y="173601"/>
            <a:ext cx="6834157" cy="406492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568F5502-5727-1B56-DA69-2547D34505CF}"/>
              </a:ext>
            </a:extLst>
          </p:cNvPr>
          <p:cNvPicPr>
            <a:picLocks noChangeAspect="1"/>
          </p:cNvPicPr>
          <p:nvPr/>
        </p:nvPicPr>
        <p:blipFill>
          <a:blip r:embed="rId3"/>
          <a:stretch>
            <a:fillRect/>
          </a:stretch>
        </p:blipFill>
        <p:spPr>
          <a:xfrm>
            <a:off x="3952808" y="4744417"/>
            <a:ext cx="2949196" cy="358171"/>
          </a:xfrm>
          <a:prstGeom prst="rect">
            <a:avLst/>
          </a:prstGeom>
        </p:spPr>
      </p:pic>
      <p:sp>
        <p:nvSpPr>
          <p:cNvPr id="13" name="TextBox 12">
            <a:extLst>
              <a:ext uri="{FF2B5EF4-FFF2-40B4-BE49-F238E27FC236}">
                <a16:creationId xmlns:a16="http://schemas.microsoft.com/office/drawing/2014/main" id="{B2907001-D7F3-24E0-851C-B825DFE51896}"/>
              </a:ext>
            </a:extLst>
          </p:cNvPr>
          <p:cNvSpPr txBox="1"/>
          <p:nvPr/>
        </p:nvSpPr>
        <p:spPr>
          <a:xfrm>
            <a:off x="1071715" y="5393884"/>
            <a:ext cx="9714271" cy="1323439"/>
          </a:xfrm>
          <a:prstGeom prst="rect">
            <a:avLst/>
          </a:prstGeom>
          <a:noFill/>
        </p:spPr>
        <p:txBody>
          <a:bodyPr wrap="square">
            <a:spAutoFit/>
          </a:bodyPr>
          <a:lstStyle/>
          <a:p>
            <a:r>
              <a:rPr lang="en-US" sz="2000" dirty="0">
                <a:effectLst/>
                <a:latin typeface="Times New Roman" panose="02020603050405020304" pitchFamily="18" charset="0"/>
                <a:cs typeface="Times New Roman" panose="02020603050405020304" pitchFamily="18" charset="0"/>
              </a:rPr>
              <a:t>Depending on the electrical network where the transformer is installed, there are two transformer types, three-phase transformers and </a:t>
            </a:r>
            <a:r>
              <a:rPr lang="en-US" sz="2000" b="1" dirty="0">
                <a:effectLst/>
                <a:latin typeface="Times New Roman" panose="02020603050405020304" pitchFamily="18" charset="0"/>
                <a:cs typeface="Times New Roman" panose="02020603050405020304" pitchFamily="18" charset="0"/>
              </a:rPr>
              <a:t>single phase transformers</a:t>
            </a:r>
            <a:r>
              <a:rPr lang="en-US" sz="2000" dirty="0">
                <a:effectLst/>
                <a:latin typeface="Times New Roman" panose="02020603050405020304" pitchFamily="18" charset="0"/>
                <a:cs typeface="Times New Roman" panose="02020603050405020304" pitchFamily="18" charset="0"/>
              </a:rPr>
              <a:t>.</a:t>
            </a:r>
          </a:p>
          <a:p>
            <a:br>
              <a:rPr lang="en-US" sz="2000" b="0" i="0" dirty="0">
                <a:effectLst/>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61148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A0764-71E4-080C-2EA9-257A3550D103}"/>
              </a:ext>
            </a:extLst>
          </p:cNvPr>
          <p:cNvSpPr>
            <a:spLocks noGrp="1"/>
          </p:cNvSpPr>
          <p:nvPr>
            <p:ph type="title"/>
          </p:nvPr>
        </p:nvSpPr>
        <p:spPr>
          <a:xfrm>
            <a:off x="838200" y="365126"/>
            <a:ext cx="10515600" cy="1050720"/>
          </a:xfrm>
        </p:spPr>
        <p:txBody>
          <a:bodyPr>
            <a:normAutofit fontScale="90000"/>
          </a:bodyPr>
          <a:lstStyle/>
          <a:p>
            <a:br>
              <a:rPr lang="en-US" sz="4400" b="1" i="0" dirty="0">
                <a:solidFill>
                  <a:srgbClr val="2C2F34"/>
                </a:solidFill>
                <a:effectLst/>
                <a:latin typeface="Times New Roman" panose="02020603050405020304" pitchFamily="18" charset="0"/>
                <a:cs typeface="Times New Roman" panose="02020603050405020304" pitchFamily="18" charset="0"/>
              </a:rPr>
            </a:br>
            <a:r>
              <a:rPr lang="en-US" sz="4400" b="1" i="0" dirty="0">
                <a:solidFill>
                  <a:srgbClr val="2C2F34"/>
                </a:solidFill>
                <a:effectLst/>
                <a:latin typeface="Times New Roman" panose="02020603050405020304" pitchFamily="18" charset="0"/>
                <a:cs typeface="Times New Roman" panose="02020603050405020304" pitchFamily="18" charset="0"/>
              </a:rPr>
              <a:t>Equivalent Circuit Referred to Primary Side</a:t>
            </a:r>
            <a:br>
              <a:rPr lang="en-US" b="1" i="0" dirty="0">
                <a:solidFill>
                  <a:srgbClr val="2C2F34"/>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124B6C8-0B07-1437-6162-A6806BD7BB07}"/>
              </a:ext>
            </a:extLst>
          </p:cNvPr>
          <p:cNvSpPr>
            <a:spLocks noGrp="1"/>
          </p:cNvSpPr>
          <p:nvPr>
            <p:ph idx="1"/>
          </p:nvPr>
        </p:nvSpPr>
        <p:spPr>
          <a:xfrm>
            <a:off x="582561" y="1684338"/>
            <a:ext cx="10515600" cy="5077028"/>
          </a:xfrm>
        </p:spPr>
        <p:txBody>
          <a:bodyPr>
            <a:normAutofit/>
          </a:bodyPr>
          <a:lstStyle/>
          <a:p>
            <a:pPr algn="just"/>
            <a:r>
              <a:rPr lang="en-US" sz="2000" b="0" i="0" dirty="0">
                <a:solidFill>
                  <a:srgbClr val="2C2F34"/>
                </a:solidFill>
                <a:effectLst/>
                <a:latin typeface="Times New Roman" panose="02020603050405020304" pitchFamily="18" charset="0"/>
                <a:cs typeface="Times New Roman" panose="02020603050405020304" pitchFamily="18" charset="0"/>
              </a:rPr>
              <a:t>In an equivalent circuit referred to the primary side, we will transfer all elements of the secondary side to the primary side.</a:t>
            </a:r>
          </a:p>
          <a:p>
            <a:pPr algn="just"/>
            <a:r>
              <a:rPr lang="en-US" sz="2000" b="0" i="0" dirty="0">
                <a:solidFill>
                  <a:srgbClr val="2C2F34"/>
                </a:solidFill>
                <a:effectLst/>
                <a:latin typeface="Times New Roman" panose="02020603050405020304" pitchFamily="18" charset="0"/>
                <a:cs typeface="Times New Roman" panose="02020603050405020304" pitchFamily="18" charset="0"/>
              </a:rPr>
              <a:t>Secondary induced EMF E</a:t>
            </a:r>
            <a:r>
              <a:rPr lang="en-US" sz="2000" b="0" i="0" baseline="-25000" dirty="0">
                <a:solidFill>
                  <a:srgbClr val="2C2F34"/>
                </a:solidFill>
                <a:effectLst/>
                <a:latin typeface="Times New Roman" panose="02020603050405020304" pitchFamily="18" charset="0"/>
                <a:cs typeface="Times New Roman" panose="02020603050405020304" pitchFamily="18" charset="0"/>
              </a:rPr>
              <a:t>2</a:t>
            </a:r>
            <a:r>
              <a:rPr lang="en-US" sz="2000" b="0" i="0" dirty="0">
                <a:solidFill>
                  <a:srgbClr val="2C2F34"/>
                </a:solidFill>
                <a:effectLst/>
                <a:latin typeface="Times New Roman" panose="02020603050405020304" pitchFamily="18" charset="0"/>
                <a:cs typeface="Times New Roman" panose="02020603050405020304" pitchFamily="18" charset="0"/>
              </a:rPr>
              <a:t> referred to primary side;</a:t>
            </a:r>
          </a:p>
          <a:p>
            <a:pPr algn="just"/>
            <a:endParaRPr lang="en-US" sz="2000" dirty="0">
              <a:solidFill>
                <a:srgbClr val="2C2F34"/>
              </a:solidFill>
              <a:latin typeface="Times New Roman" panose="02020603050405020304" pitchFamily="18" charset="0"/>
              <a:cs typeface="Times New Roman" panose="02020603050405020304" pitchFamily="18" charset="0"/>
            </a:endParaRPr>
          </a:p>
          <a:p>
            <a:pPr algn="just"/>
            <a:endParaRPr lang="en-US" sz="2000" b="0" i="0" dirty="0">
              <a:solidFill>
                <a:srgbClr val="2C2F34"/>
              </a:solidFill>
              <a:effectLst/>
              <a:latin typeface="Times New Roman" panose="02020603050405020304" pitchFamily="18" charset="0"/>
              <a:cs typeface="Times New Roman" panose="02020603050405020304" pitchFamily="18" charset="0"/>
            </a:endParaRPr>
          </a:p>
          <a:p>
            <a:pPr algn="just"/>
            <a:r>
              <a:rPr lang="en-US" sz="2000" b="0" i="0" dirty="0">
                <a:solidFill>
                  <a:srgbClr val="2C2F34"/>
                </a:solidFill>
                <a:effectLst/>
                <a:latin typeface="Times New Roman" panose="02020603050405020304" pitchFamily="18" charset="0"/>
                <a:cs typeface="Times New Roman" panose="02020603050405020304" pitchFamily="18" charset="0"/>
              </a:rPr>
              <a:t>Secondary terminal voltage (load voltage) V</a:t>
            </a:r>
            <a:r>
              <a:rPr lang="en-US" sz="2000" b="0" i="0" baseline="-25000" dirty="0">
                <a:solidFill>
                  <a:srgbClr val="2C2F34"/>
                </a:solidFill>
                <a:effectLst/>
                <a:latin typeface="Times New Roman" panose="02020603050405020304" pitchFamily="18" charset="0"/>
                <a:cs typeface="Times New Roman" panose="02020603050405020304" pitchFamily="18" charset="0"/>
              </a:rPr>
              <a:t>2</a:t>
            </a:r>
            <a:r>
              <a:rPr lang="en-US" sz="2000" b="0" i="0" dirty="0">
                <a:solidFill>
                  <a:srgbClr val="2C2F34"/>
                </a:solidFill>
                <a:effectLst/>
                <a:latin typeface="Times New Roman" panose="02020603050405020304" pitchFamily="18" charset="0"/>
                <a:cs typeface="Times New Roman" panose="02020603050405020304" pitchFamily="18" charset="0"/>
              </a:rPr>
              <a:t> referred to the primary side;</a:t>
            </a:r>
          </a:p>
          <a:p>
            <a:pPr algn="just"/>
            <a:endParaRPr lang="en-US" sz="2000" dirty="0">
              <a:solidFill>
                <a:srgbClr val="2C2F34"/>
              </a:solidFill>
              <a:latin typeface="Times New Roman" panose="02020603050405020304" pitchFamily="18" charset="0"/>
              <a:cs typeface="Times New Roman" panose="02020603050405020304" pitchFamily="18" charset="0"/>
            </a:endParaRPr>
          </a:p>
          <a:p>
            <a:pPr algn="just"/>
            <a:endParaRPr lang="en-US" sz="2000" b="0" i="0" dirty="0">
              <a:solidFill>
                <a:srgbClr val="2C2F34"/>
              </a:solidFill>
              <a:effectLst/>
              <a:latin typeface="Times New Roman" panose="02020603050405020304" pitchFamily="18" charset="0"/>
              <a:cs typeface="Times New Roman" panose="02020603050405020304" pitchFamily="18" charset="0"/>
            </a:endParaRPr>
          </a:p>
          <a:p>
            <a:pPr algn="just"/>
            <a:r>
              <a:rPr lang="en-US" sz="2000" b="0" i="0" dirty="0">
                <a:solidFill>
                  <a:srgbClr val="2C2F34"/>
                </a:solidFill>
                <a:effectLst/>
                <a:latin typeface="Times New Roman" panose="02020603050405020304" pitchFamily="18" charset="0"/>
                <a:cs typeface="Times New Roman" panose="02020603050405020304" pitchFamily="18" charset="0"/>
              </a:rPr>
              <a:t>Secondary resistance R</a:t>
            </a:r>
            <a:r>
              <a:rPr lang="en-US" sz="2000" b="0" i="0" baseline="-25000" dirty="0">
                <a:solidFill>
                  <a:srgbClr val="2C2F34"/>
                </a:solidFill>
                <a:effectLst/>
                <a:latin typeface="Times New Roman" panose="02020603050405020304" pitchFamily="18" charset="0"/>
                <a:cs typeface="Times New Roman" panose="02020603050405020304" pitchFamily="18" charset="0"/>
              </a:rPr>
              <a:t>2</a:t>
            </a:r>
            <a:r>
              <a:rPr lang="en-US" sz="2000" b="0" i="0" dirty="0">
                <a:solidFill>
                  <a:srgbClr val="2C2F34"/>
                </a:solidFill>
                <a:effectLst/>
                <a:latin typeface="Times New Roman" panose="02020603050405020304" pitchFamily="18" charset="0"/>
                <a:cs typeface="Times New Roman" panose="02020603050405020304" pitchFamily="18" charset="0"/>
              </a:rPr>
              <a:t> referred to the primary side;</a:t>
            </a:r>
          </a:p>
          <a:p>
            <a:br>
              <a:rPr lang="en-US" sz="2000" b="0" i="0" u="none" strike="noStrike" dirty="0">
                <a:solidFill>
                  <a:srgbClr val="0669FF"/>
                </a:solidFill>
                <a:effectLst/>
                <a:latin typeface="Times New Roman" panose="02020603050405020304" pitchFamily="18" charset="0"/>
                <a:cs typeface="Times New Roman" panose="02020603050405020304" pitchFamily="18" charset="0"/>
                <a:hlinkClick r:id="rId2"/>
              </a:rPr>
            </a:br>
            <a:endParaRPr lang="en-US" sz="2000" b="0" i="0" dirty="0">
              <a:solidFill>
                <a:srgbClr val="2C2F34"/>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14338" name="Picture 2">
            <a:extLst>
              <a:ext uri="{FF2B5EF4-FFF2-40B4-BE49-F238E27FC236}">
                <a16:creationId xmlns:a16="http://schemas.microsoft.com/office/drawing/2014/main" id="{1F363A29-7821-8AEB-785C-6BC160BEDC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8861" y="2659856"/>
            <a:ext cx="1143000" cy="714375"/>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21984283-407F-B294-756E-73884346CC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7184" y="3996236"/>
            <a:ext cx="1143000" cy="714375"/>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a:extLst>
              <a:ext uri="{FF2B5EF4-FFF2-40B4-BE49-F238E27FC236}">
                <a16:creationId xmlns:a16="http://schemas.microsoft.com/office/drawing/2014/main" id="{E4FEFA29-2B5D-1BC7-B2A4-CC33BBA44D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4500" y="5378801"/>
            <a:ext cx="114300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9458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5BB407-E46F-8714-1D9D-E90528687F37}"/>
              </a:ext>
            </a:extLst>
          </p:cNvPr>
          <p:cNvSpPr>
            <a:spLocks noGrp="1"/>
          </p:cNvSpPr>
          <p:nvPr>
            <p:ph idx="1"/>
          </p:nvPr>
        </p:nvSpPr>
        <p:spPr>
          <a:xfrm>
            <a:off x="494072" y="417589"/>
            <a:ext cx="10515600" cy="6091366"/>
          </a:xfrm>
        </p:spPr>
        <p:txBody>
          <a:bodyPr>
            <a:normAutofit/>
          </a:bodyPr>
          <a:lstStyle/>
          <a:p>
            <a:pPr algn="just"/>
            <a:r>
              <a:rPr lang="en-US" sz="2000" b="0" i="0" dirty="0">
                <a:solidFill>
                  <a:srgbClr val="2C2F34"/>
                </a:solidFill>
                <a:effectLst/>
                <a:latin typeface="Times New Roman" panose="02020603050405020304" pitchFamily="18" charset="0"/>
                <a:cs typeface="Times New Roman" panose="02020603050405020304" pitchFamily="18" charset="0"/>
              </a:rPr>
              <a:t>Secondary reactance X</a:t>
            </a:r>
            <a:r>
              <a:rPr lang="en-US" sz="2000" b="0" i="0" baseline="-25000" dirty="0">
                <a:solidFill>
                  <a:srgbClr val="2C2F34"/>
                </a:solidFill>
                <a:effectLst/>
                <a:latin typeface="Times New Roman" panose="02020603050405020304" pitchFamily="18" charset="0"/>
                <a:cs typeface="Times New Roman" panose="02020603050405020304" pitchFamily="18" charset="0"/>
              </a:rPr>
              <a:t>2</a:t>
            </a:r>
            <a:r>
              <a:rPr lang="en-US" sz="2000" b="0" i="0" dirty="0">
                <a:solidFill>
                  <a:srgbClr val="2C2F34"/>
                </a:solidFill>
                <a:effectLst/>
                <a:latin typeface="Times New Roman" panose="02020603050405020304" pitchFamily="18" charset="0"/>
                <a:cs typeface="Times New Roman" panose="02020603050405020304" pitchFamily="18" charset="0"/>
              </a:rPr>
              <a:t> referred to the primary side;</a:t>
            </a:r>
          </a:p>
          <a:p>
            <a:endParaRPr lang="en-US" sz="2000" b="0" i="0" u="none" strike="noStrike" dirty="0">
              <a:solidFill>
                <a:srgbClr val="0669FF"/>
              </a:solidFill>
              <a:effectLst/>
              <a:latin typeface="Times New Roman" panose="02020603050405020304" pitchFamily="18" charset="0"/>
              <a:cs typeface="Times New Roman" panose="02020603050405020304" pitchFamily="18" charset="0"/>
              <a:hlinkClick r:id="rId2"/>
            </a:endParaRPr>
          </a:p>
          <a:p>
            <a:endParaRPr lang="en-US" sz="2000" dirty="0">
              <a:solidFill>
                <a:srgbClr val="0669FF"/>
              </a:solidFill>
              <a:latin typeface="Times New Roman" panose="02020603050405020304" pitchFamily="18" charset="0"/>
              <a:cs typeface="Times New Roman" panose="02020603050405020304" pitchFamily="18" charset="0"/>
              <a:hlinkClick r:id="rId2"/>
            </a:endParaRPr>
          </a:p>
          <a:p>
            <a:r>
              <a:rPr lang="en-US" sz="2000" b="0" i="0" dirty="0">
                <a:solidFill>
                  <a:srgbClr val="2C2F34"/>
                </a:solidFill>
                <a:effectLst/>
                <a:latin typeface="Times New Roman" panose="02020603050405020304" pitchFamily="18" charset="0"/>
                <a:cs typeface="Times New Roman" panose="02020603050405020304" pitchFamily="18" charset="0"/>
              </a:rPr>
              <a:t>The simplified exact equivalent circuit of transformer referred to the primary side is shown in the figure below.</a:t>
            </a:r>
          </a:p>
          <a:p>
            <a:endParaRPr lang="en-US" sz="2000" u="none" strike="noStrike" dirty="0">
              <a:solidFill>
                <a:srgbClr val="2C2F34"/>
              </a:solidFill>
              <a:latin typeface="Times New Roman" panose="02020603050405020304" pitchFamily="18" charset="0"/>
              <a:cs typeface="Times New Roman" panose="02020603050405020304" pitchFamily="18" charset="0"/>
              <a:hlinkClick r:id="rId2"/>
            </a:endParaRPr>
          </a:p>
          <a:p>
            <a:endParaRPr lang="en-US" sz="2000" b="0" i="0" dirty="0">
              <a:solidFill>
                <a:srgbClr val="2C2F34"/>
              </a:solidFill>
              <a:effectLst/>
              <a:latin typeface="Times New Roman" panose="02020603050405020304" pitchFamily="18" charset="0"/>
              <a:cs typeface="Times New Roman" panose="02020603050405020304" pitchFamily="18" charset="0"/>
              <a:hlinkClick r:id="rId2"/>
            </a:endParaRPr>
          </a:p>
          <a:p>
            <a:endParaRPr lang="en-US" sz="2000" u="none" strike="noStrike" dirty="0">
              <a:solidFill>
                <a:srgbClr val="2C2F34"/>
              </a:solidFill>
              <a:latin typeface="Times New Roman" panose="02020603050405020304" pitchFamily="18" charset="0"/>
              <a:cs typeface="Times New Roman" panose="02020603050405020304" pitchFamily="18" charset="0"/>
              <a:hlinkClick r:id="rId2"/>
            </a:endParaRPr>
          </a:p>
          <a:p>
            <a:endParaRPr lang="en-US" sz="2000" b="0" i="0" dirty="0">
              <a:solidFill>
                <a:srgbClr val="2C2F34"/>
              </a:solidFill>
              <a:effectLst/>
              <a:latin typeface="Times New Roman" panose="02020603050405020304" pitchFamily="18" charset="0"/>
              <a:cs typeface="Times New Roman" panose="02020603050405020304" pitchFamily="18" charset="0"/>
              <a:hlinkClick r:id="rId2"/>
            </a:endParaRPr>
          </a:p>
          <a:p>
            <a:endParaRPr lang="en-US" sz="2000" u="none" strike="noStrike" dirty="0">
              <a:solidFill>
                <a:srgbClr val="2C2F34"/>
              </a:solidFill>
              <a:latin typeface="Times New Roman" panose="02020603050405020304" pitchFamily="18" charset="0"/>
              <a:cs typeface="Times New Roman" panose="02020603050405020304" pitchFamily="18" charset="0"/>
              <a:hlinkClick r:id="rId2"/>
            </a:endParaRPr>
          </a:p>
          <a:p>
            <a:pPr algn="just"/>
            <a:r>
              <a:rPr lang="en-US" sz="1400" b="0" i="0" dirty="0">
                <a:solidFill>
                  <a:srgbClr val="2C2F34"/>
                </a:solidFill>
                <a:effectLst/>
                <a:latin typeface="arial" panose="020B0604020202020204" pitchFamily="34" charset="0"/>
              </a:rPr>
              <a:t>In the above circuit, the no-load component (resistance R</a:t>
            </a:r>
            <a:r>
              <a:rPr lang="en-US" sz="1400" b="0" i="0" baseline="-25000" dirty="0">
                <a:solidFill>
                  <a:srgbClr val="2C2F34"/>
                </a:solidFill>
                <a:effectLst/>
                <a:latin typeface="arial" panose="020B0604020202020204" pitchFamily="34" charset="0"/>
              </a:rPr>
              <a:t>0</a:t>
            </a:r>
            <a:r>
              <a:rPr lang="en-US" sz="1400" b="0" i="0" dirty="0">
                <a:solidFill>
                  <a:srgbClr val="2C2F34"/>
                </a:solidFill>
                <a:effectLst/>
                <a:latin typeface="arial" panose="020B0604020202020204" pitchFamily="34" charset="0"/>
              </a:rPr>
              <a:t> and reactance X</a:t>
            </a:r>
            <a:r>
              <a:rPr lang="en-US" sz="1400" b="0" i="0" baseline="-25000" dirty="0">
                <a:solidFill>
                  <a:srgbClr val="2C2F34"/>
                </a:solidFill>
                <a:effectLst/>
                <a:latin typeface="arial" panose="020B0604020202020204" pitchFamily="34" charset="0"/>
              </a:rPr>
              <a:t>0</a:t>
            </a:r>
            <a:r>
              <a:rPr lang="en-US" sz="1400" b="0" i="0" dirty="0">
                <a:solidFill>
                  <a:srgbClr val="2C2F34"/>
                </a:solidFill>
                <a:effectLst/>
                <a:latin typeface="arial" panose="020B0604020202020204" pitchFamily="34" charset="0"/>
              </a:rPr>
              <a:t>) can be transferred before the primary resistance and reactance. By doing this, a very small error will introduce. But it can be neglected. So, the equivalent circuit looks like the figure below. This circuit is also known as an approximate equivalent circuit of transformer referred to the primary side.</a:t>
            </a:r>
            <a:endParaRPr lang="en-US" sz="1400" b="0" i="0" dirty="0">
              <a:solidFill>
                <a:srgbClr val="2C2F34"/>
              </a:solidFill>
              <a:effectLst/>
              <a:latin typeface="Arial" panose="020B0604020202020204" pitchFamily="34" charset="0"/>
            </a:endParaRPr>
          </a:p>
          <a:p>
            <a:br>
              <a:rPr lang="en-US" sz="1400" b="0" i="0" u="none" strike="noStrike" dirty="0">
                <a:solidFill>
                  <a:srgbClr val="0669FF"/>
                </a:solidFill>
                <a:effectLst/>
                <a:latin typeface="Arial" panose="020B0604020202020204" pitchFamily="34" charset="0"/>
                <a:hlinkClick r:id="rId3"/>
              </a:rPr>
            </a:br>
            <a:br>
              <a:rPr lang="en-US" sz="2000" b="0" i="0" u="none" strike="noStrike" dirty="0">
                <a:solidFill>
                  <a:srgbClr val="0669FF"/>
                </a:solidFill>
                <a:effectLst/>
                <a:latin typeface="Times New Roman" panose="02020603050405020304" pitchFamily="18" charset="0"/>
                <a:cs typeface="Times New Roman" panose="02020603050405020304" pitchFamily="18" charset="0"/>
                <a:hlinkClick r:id="rId2"/>
              </a:rPr>
            </a:br>
            <a:r>
              <a:rPr lang="en-US" sz="2000" b="0" i="0" u="none" strike="noStrike" dirty="0">
                <a:solidFill>
                  <a:srgbClr val="0669FF"/>
                </a:solidFill>
                <a:effectLst/>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pic>
        <p:nvPicPr>
          <p:cNvPr id="15362" name="Picture 2">
            <a:extLst>
              <a:ext uri="{FF2B5EF4-FFF2-40B4-BE49-F238E27FC236}">
                <a16:creationId xmlns:a16="http://schemas.microsoft.com/office/drawing/2014/main" id="{F1117F86-558B-8C83-95BE-AC54213651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0372" y="893199"/>
            <a:ext cx="1143000" cy="714375"/>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8E975227-ABFF-7F21-5EAC-24F69901FD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5722" y="2229464"/>
            <a:ext cx="5743575"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1424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87414B-926F-D652-8B27-610AF002DE03}"/>
              </a:ext>
            </a:extLst>
          </p:cNvPr>
          <p:cNvSpPr>
            <a:spLocks noGrp="1"/>
          </p:cNvSpPr>
          <p:nvPr>
            <p:ph idx="1"/>
          </p:nvPr>
        </p:nvSpPr>
        <p:spPr>
          <a:xfrm>
            <a:off x="572729" y="458940"/>
            <a:ext cx="10515600" cy="6020517"/>
          </a:xfrm>
        </p:spPr>
        <p:txBody>
          <a:bodyPr>
            <a:normAutofit/>
          </a:bodyPr>
          <a:lstStyle/>
          <a:p>
            <a:endParaRPr lang="en-US" sz="2000" b="0" i="0" dirty="0">
              <a:solidFill>
                <a:srgbClr val="2C2F34"/>
              </a:solidFill>
              <a:effectLst/>
              <a:latin typeface="Times New Roman" panose="02020603050405020304" pitchFamily="18" charset="0"/>
              <a:cs typeface="Times New Roman" panose="02020603050405020304" pitchFamily="18" charset="0"/>
            </a:endParaRPr>
          </a:p>
          <a:p>
            <a:endParaRPr lang="en-US" sz="2000" dirty="0">
              <a:solidFill>
                <a:srgbClr val="2C2F34"/>
              </a:solidFill>
              <a:latin typeface="Times New Roman" panose="02020603050405020304" pitchFamily="18" charset="0"/>
              <a:cs typeface="Times New Roman" panose="02020603050405020304" pitchFamily="18" charset="0"/>
            </a:endParaRPr>
          </a:p>
          <a:p>
            <a:endParaRPr lang="en-US" sz="2000" b="0" i="0" dirty="0">
              <a:solidFill>
                <a:srgbClr val="2C2F34"/>
              </a:solidFill>
              <a:effectLst/>
              <a:latin typeface="Times New Roman" panose="02020603050405020304" pitchFamily="18" charset="0"/>
              <a:cs typeface="Times New Roman" panose="02020603050405020304" pitchFamily="18" charset="0"/>
            </a:endParaRPr>
          </a:p>
          <a:p>
            <a:pPr marL="0" indent="0">
              <a:buNone/>
            </a:pPr>
            <a:endParaRPr lang="en-US" sz="2000" b="0" i="0" dirty="0">
              <a:solidFill>
                <a:srgbClr val="2C2F34"/>
              </a:solidFill>
              <a:effectLst/>
              <a:latin typeface="Times New Roman" panose="02020603050405020304" pitchFamily="18" charset="0"/>
              <a:cs typeface="Times New Roman" panose="02020603050405020304" pitchFamily="18" charset="0"/>
            </a:endParaRPr>
          </a:p>
          <a:p>
            <a:endParaRPr lang="en-US" sz="2000" dirty="0">
              <a:solidFill>
                <a:srgbClr val="2C2F34"/>
              </a:solidFill>
              <a:latin typeface="Times New Roman" panose="02020603050405020304" pitchFamily="18" charset="0"/>
              <a:cs typeface="Times New Roman" panose="02020603050405020304" pitchFamily="18" charset="0"/>
            </a:endParaRPr>
          </a:p>
          <a:p>
            <a:r>
              <a:rPr lang="en-US" sz="2000" b="0" i="0" dirty="0">
                <a:solidFill>
                  <a:srgbClr val="2C2F34"/>
                </a:solidFill>
                <a:effectLst/>
                <a:latin typeface="Times New Roman" panose="02020603050405020304" pitchFamily="18" charset="0"/>
                <a:cs typeface="Times New Roman" panose="02020603050405020304" pitchFamily="18" charset="0"/>
              </a:rPr>
              <a:t>Now, for simplification, we can add primary and secondary resistance and reactance.</a:t>
            </a:r>
          </a:p>
          <a:p>
            <a:pPr algn="ctr"/>
            <a:r>
              <a:rPr lang="pt-BR" sz="2000" b="0" i="1" dirty="0">
                <a:solidFill>
                  <a:srgbClr val="2C2F34"/>
                </a:solidFill>
                <a:effectLst/>
                <a:latin typeface="Times New Roman" panose="02020603050405020304" pitchFamily="18" charset="0"/>
                <a:cs typeface="Times New Roman" panose="02020603050405020304" pitchFamily="18" charset="0"/>
              </a:rPr>
              <a:t>R</a:t>
            </a:r>
            <a:r>
              <a:rPr lang="pt-BR" sz="2000" b="0" i="0" baseline="-25000" dirty="0">
                <a:solidFill>
                  <a:srgbClr val="2C2F34"/>
                </a:solidFill>
                <a:effectLst/>
                <a:latin typeface="Times New Roman" panose="02020603050405020304" pitchFamily="18" charset="0"/>
                <a:cs typeface="Times New Roman" panose="02020603050405020304" pitchFamily="18" charset="0"/>
              </a:rPr>
              <a:t>01</a:t>
            </a:r>
            <a:r>
              <a:rPr lang="pt-BR" sz="2000" b="0" i="0" dirty="0">
                <a:solidFill>
                  <a:srgbClr val="2C2F34"/>
                </a:solidFill>
                <a:effectLst/>
                <a:latin typeface="Times New Roman" panose="02020603050405020304" pitchFamily="18" charset="0"/>
                <a:cs typeface="Times New Roman" panose="02020603050405020304" pitchFamily="18" charset="0"/>
              </a:rPr>
              <a:t> </a:t>
            </a:r>
            <a:r>
              <a:rPr lang="pt-BR" sz="2000" b="0" i="1" dirty="0">
                <a:solidFill>
                  <a:srgbClr val="2C2F34"/>
                </a:solidFill>
                <a:effectLst/>
                <a:latin typeface="Times New Roman" panose="02020603050405020304" pitchFamily="18" charset="0"/>
                <a:cs typeface="Times New Roman" panose="02020603050405020304" pitchFamily="18" charset="0"/>
              </a:rPr>
              <a:t>= R</a:t>
            </a:r>
            <a:r>
              <a:rPr lang="pt-BR" sz="2000" b="0" i="0" baseline="-25000" dirty="0">
                <a:solidFill>
                  <a:srgbClr val="2C2F34"/>
                </a:solidFill>
                <a:effectLst/>
                <a:latin typeface="Times New Roman" panose="02020603050405020304" pitchFamily="18" charset="0"/>
                <a:cs typeface="Times New Roman" panose="02020603050405020304" pitchFamily="18" charset="0"/>
              </a:rPr>
              <a:t>1</a:t>
            </a:r>
            <a:r>
              <a:rPr lang="pt-BR" sz="2000" b="0" i="1" dirty="0">
                <a:solidFill>
                  <a:srgbClr val="2C2F34"/>
                </a:solidFill>
                <a:effectLst/>
                <a:latin typeface="Times New Roman" panose="02020603050405020304" pitchFamily="18" charset="0"/>
                <a:cs typeface="Times New Roman" panose="02020603050405020304" pitchFamily="18" charset="0"/>
              </a:rPr>
              <a:t> + R‘</a:t>
            </a:r>
            <a:r>
              <a:rPr lang="pt-BR" sz="2000" b="0" i="0" baseline="-25000" dirty="0">
                <a:solidFill>
                  <a:srgbClr val="2C2F34"/>
                </a:solidFill>
                <a:effectLst/>
                <a:latin typeface="Times New Roman" panose="02020603050405020304" pitchFamily="18" charset="0"/>
                <a:cs typeface="Times New Roman" panose="02020603050405020304" pitchFamily="18" charset="0"/>
              </a:rPr>
              <a:t>2</a:t>
            </a:r>
            <a:endParaRPr lang="pt-BR" sz="2000" b="0" i="0" dirty="0">
              <a:solidFill>
                <a:srgbClr val="2C2F34"/>
              </a:solidFill>
              <a:effectLst/>
              <a:latin typeface="Times New Roman" panose="02020603050405020304" pitchFamily="18" charset="0"/>
              <a:cs typeface="Times New Roman" panose="02020603050405020304" pitchFamily="18" charset="0"/>
            </a:endParaRPr>
          </a:p>
          <a:p>
            <a:pPr algn="ctr"/>
            <a:r>
              <a:rPr lang="pt-BR" sz="2000" b="0" i="1" dirty="0">
                <a:solidFill>
                  <a:srgbClr val="2C2F34"/>
                </a:solidFill>
                <a:effectLst/>
                <a:latin typeface="Times New Roman" panose="02020603050405020304" pitchFamily="18" charset="0"/>
                <a:cs typeface="Times New Roman" panose="02020603050405020304" pitchFamily="18" charset="0"/>
              </a:rPr>
              <a:t>X</a:t>
            </a:r>
            <a:r>
              <a:rPr lang="pt-BR" sz="2000" b="0" i="0" baseline="-25000" dirty="0">
                <a:solidFill>
                  <a:srgbClr val="2C2F34"/>
                </a:solidFill>
                <a:effectLst/>
                <a:latin typeface="Times New Roman" panose="02020603050405020304" pitchFamily="18" charset="0"/>
                <a:cs typeface="Times New Roman" panose="02020603050405020304" pitchFamily="18" charset="0"/>
              </a:rPr>
              <a:t>01</a:t>
            </a:r>
            <a:r>
              <a:rPr lang="pt-BR" sz="2000" b="0" i="0" dirty="0">
                <a:solidFill>
                  <a:srgbClr val="2C2F34"/>
                </a:solidFill>
                <a:effectLst/>
                <a:latin typeface="Times New Roman" panose="02020603050405020304" pitchFamily="18" charset="0"/>
                <a:cs typeface="Times New Roman" panose="02020603050405020304" pitchFamily="18" charset="0"/>
              </a:rPr>
              <a:t> </a:t>
            </a:r>
            <a:r>
              <a:rPr lang="pt-BR" sz="2000" b="0" i="1" dirty="0">
                <a:solidFill>
                  <a:srgbClr val="2C2F34"/>
                </a:solidFill>
                <a:effectLst/>
                <a:latin typeface="Times New Roman" panose="02020603050405020304" pitchFamily="18" charset="0"/>
                <a:cs typeface="Times New Roman" panose="02020603050405020304" pitchFamily="18" charset="0"/>
              </a:rPr>
              <a:t>= X</a:t>
            </a:r>
            <a:r>
              <a:rPr lang="pt-BR" sz="2000" b="0" i="0" baseline="-25000" dirty="0">
                <a:solidFill>
                  <a:srgbClr val="2C2F34"/>
                </a:solidFill>
                <a:effectLst/>
                <a:latin typeface="Times New Roman" panose="02020603050405020304" pitchFamily="18" charset="0"/>
                <a:cs typeface="Times New Roman" panose="02020603050405020304" pitchFamily="18" charset="0"/>
              </a:rPr>
              <a:t>1</a:t>
            </a:r>
            <a:r>
              <a:rPr lang="pt-BR" sz="2000" b="0" i="1" dirty="0">
                <a:solidFill>
                  <a:srgbClr val="2C2F34"/>
                </a:solidFill>
                <a:effectLst/>
                <a:latin typeface="Times New Roman" panose="02020603050405020304" pitchFamily="18" charset="0"/>
                <a:cs typeface="Times New Roman" panose="02020603050405020304" pitchFamily="18" charset="0"/>
              </a:rPr>
              <a:t> + X‘</a:t>
            </a:r>
            <a:r>
              <a:rPr lang="pt-BR" sz="2000" b="0" i="0" baseline="-25000" dirty="0">
                <a:solidFill>
                  <a:srgbClr val="2C2F34"/>
                </a:solidFill>
                <a:effectLst/>
                <a:latin typeface="Times New Roman" panose="02020603050405020304" pitchFamily="18" charset="0"/>
                <a:cs typeface="Times New Roman" panose="02020603050405020304" pitchFamily="18" charset="0"/>
              </a:rPr>
              <a:t>2</a:t>
            </a:r>
            <a:endParaRPr lang="pt-BR" sz="2000" b="0" i="0" dirty="0">
              <a:solidFill>
                <a:srgbClr val="2C2F34"/>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A34FD2F3-5C9C-1F62-6E06-B981BB62C9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8134" y="184122"/>
            <a:ext cx="5743575"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a:extLst>
              <a:ext uri="{FF2B5EF4-FFF2-40B4-BE49-F238E27FC236}">
                <a16:creationId xmlns:a16="http://schemas.microsoft.com/office/drawing/2014/main" id="{11680111-5C19-10D6-8ACC-6766B3C44B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531" y="3779685"/>
            <a:ext cx="5734050"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5770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38F6CC3-C6A5-31A0-8F9D-E0BDF62CB212}"/>
              </a:ext>
            </a:extLst>
          </p:cNvPr>
          <p:cNvSpPr>
            <a:spLocks noGrp="1"/>
          </p:cNvSpPr>
          <p:nvPr>
            <p:ph idx="1"/>
          </p:nvPr>
        </p:nvSpPr>
        <p:spPr>
          <a:xfrm>
            <a:off x="503903" y="468773"/>
            <a:ext cx="10515600" cy="6128672"/>
          </a:xfrm>
        </p:spPr>
        <p:txBody>
          <a:bodyPr>
            <a:normAutofit/>
          </a:bodyPr>
          <a:lstStyle/>
          <a:p>
            <a:pPr algn="just"/>
            <a:r>
              <a:rPr lang="en-US" sz="2000" b="0" i="0" dirty="0">
                <a:solidFill>
                  <a:srgbClr val="2C2F34"/>
                </a:solidFill>
                <a:effectLst/>
                <a:latin typeface="Times New Roman" panose="02020603050405020304" pitchFamily="18" charset="0"/>
                <a:cs typeface="Times New Roman" panose="02020603050405020304" pitchFamily="18" charset="0"/>
              </a:rPr>
              <a:t>Similarly, we can find the approximate equivalent circuit referred to the secondary side and this circuit is shown in the figure below.</a:t>
            </a:r>
          </a:p>
          <a:p>
            <a:br>
              <a:rPr lang="en-US" sz="2000" b="0" i="0" u="none" strike="noStrike" dirty="0">
                <a:solidFill>
                  <a:srgbClr val="0669FF"/>
                </a:solidFill>
                <a:effectLst/>
                <a:latin typeface="Times New Roman" panose="02020603050405020304" pitchFamily="18" charset="0"/>
                <a:cs typeface="Times New Roman" panose="02020603050405020304" pitchFamily="18" charset="0"/>
                <a:hlinkClick r:id="rId2"/>
              </a:rPr>
            </a:br>
            <a:endParaRPr lang="en-IN" sz="2000" dirty="0">
              <a:latin typeface="Times New Roman" panose="02020603050405020304" pitchFamily="18" charset="0"/>
              <a:cs typeface="Times New Roman" panose="02020603050405020304" pitchFamily="18" charset="0"/>
            </a:endParaRPr>
          </a:p>
        </p:txBody>
      </p:sp>
      <p:pic>
        <p:nvPicPr>
          <p:cNvPr id="7" name="Picture 2">
            <a:extLst>
              <a:ext uri="{FF2B5EF4-FFF2-40B4-BE49-F238E27FC236}">
                <a16:creationId xmlns:a16="http://schemas.microsoft.com/office/drawing/2014/main" id="{0E29DBCF-ADD4-DCE2-9ADD-3D4A8D784C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9749" y="990600"/>
            <a:ext cx="5734050" cy="24384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F1BA2E0-B824-2160-B215-74E321EA3929}"/>
              </a:ext>
            </a:extLst>
          </p:cNvPr>
          <p:cNvSpPr txBox="1"/>
          <p:nvPr/>
        </p:nvSpPr>
        <p:spPr>
          <a:xfrm>
            <a:off x="1172497" y="3711571"/>
            <a:ext cx="6096000" cy="2677656"/>
          </a:xfrm>
          <a:prstGeom prst="rect">
            <a:avLst/>
          </a:prstGeom>
          <a:noFill/>
        </p:spPr>
        <p:txBody>
          <a:bodyPr wrap="square">
            <a:spAutoFit/>
          </a:bodyPr>
          <a:lstStyle/>
          <a:p>
            <a:pPr algn="just"/>
            <a:r>
              <a:rPr lang="en-US" sz="2000" b="0" i="0" dirty="0">
                <a:solidFill>
                  <a:srgbClr val="2C2F34"/>
                </a:solidFill>
                <a:effectLst/>
                <a:latin typeface="Times New Roman" panose="02020603050405020304" pitchFamily="18" charset="0"/>
                <a:cs typeface="Times New Roman" panose="02020603050405020304" pitchFamily="18" charset="0"/>
              </a:rPr>
              <a:t>Where,</a:t>
            </a:r>
          </a:p>
          <a:p>
            <a:pPr algn="just"/>
            <a:r>
              <a:rPr lang="en-US" sz="2000" b="0" i="0" dirty="0">
                <a:solidFill>
                  <a:srgbClr val="2C2F34"/>
                </a:solidFill>
                <a:effectLst/>
                <a:latin typeface="Times New Roman" panose="02020603050405020304" pitchFamily="18" charset="0"/>
                <a:cs typeface="Times New Roman" panose="02020603050405020304" pitchFamily="18" charset="0"/>
              </a:rPr>
              <a:t>Primary resistance referred to the secondary side;</a:t>
            </a:r>
          </a:p>
          <a:p>
            <a:pPr algn="just"/>
            <a:r>
              <a:rPr lang="en-US" sz="1600" b="0" i="1" dirty="0">
                <a:solidFill>
                  <a:srgbClr val="2C2F34"/>
                </a:solidFill>
                <a:effectLst/>
                <a:latin typeface="Times New Roman" panose="02020603050405020304" pitchFamily="18" charset="0"/>
                <a:cs typeface="Times New Roman" panose="02020603050405020304" pitchFamily="18" charset="0"/>
              </a:rPr>
              <a:t>		R‘</a:t>
            </a:r>
            <a:r>
              <a:rPr lang="en-US" sz="1600" b="0" i="0" baseline="-25000" dirty="0">
                <a:solidFill>
                  <a:srgbClr val="2C2F34"/>
                </a:solidFill>
                <a:effectLst/>
                <a:latin typeface="Times New Roman" panose="02020603050405020304" pitchFamily="18" charset="0"/>
                <a:cs typeface="Times New Roman" panose="02020603050405020304" pitchFamily="18" charset="0"/>
              </a:rPr>
              <a:t>1</a:t>
            </a:r>
            <a:r>
              <a:rPr lang="en-US" sz="1600" b="0" i="1" dirty="0">
                <a:solidFill>
                  <a:srgbClr val="2C2F34"/>
                </a:solidFill>
                <a:effectLst/>
                <a:latin typeface="Times New Roman" panose="02020603050405020304" pitchFamily="18" charset="0"/>
                <a:cs typeface="Times New Roman" panose="02020603050405020304" pitchFamily="18" charset="0"/>
              </a:rPr>
              <a:t> = K</a:t>
            </a:r>
            <a:r>
              <a:rPr lang="en-US" sz="1600" b="0" i="0" baseline="30000" dirty="0">
                <a:solidFill>
                  <a:srgbClr val="2C2F34"/>
                </a:solidFill>
                <a:effectLst/>
                <a:latin typeface="Times New Roman" panose="02020603050405020304" pitchFamily="18" charset="0"/>
                <a:cs typeface="Times New Roman" panose="02020603050405020304" pitchFamily="18" charset="0"/>
              </a:rPr>
              <a:t>2</a:t>
            </a:r>
            <a:r>
              <a:rPr lang="en-US" sz="1600" b="0" i="1" dirty="0">
                <a:solidFill>
                  <a:srgbClr val="2C2F34"/>
                </a:solidFill>
                <a:effectLst/>
                <a:latin typeface="Times New Roman" panose="02020603050405020304" pitchFamily="18" charset="0"/>
                <a:cs typeface="Times New Roman" panose="02020603050405020304" pitchFamily="18" charset="0"/>
              </a:rPr>
              <a:t> R</a:t>
            </a:r>
            <a:r>
              <a:rPr lang="en-US" sz="1600" b="0" i="0" baseline="-25000" dirty="0">
                <a:solidFill>
                  <a:srgbClr val="2C2F34"/>
                </a:solidFill>
                <a:effectLst/>
                <a:latin typeface="Times New Roman" panose="02020603050405020304" pitchFamily="18" charset="0"/>
                <a:cs typeface="Times New Roman" panose="02020603050405020304" pitchFamily="18" charset="0"/>
              </a:rPr>
              <a:t>1</a:t>
            </a:r>
            <a:endParaRPr lang="en-US" sz="2000" b="0" i="0" dirty="0">
              <a:solidFill>
                <a:srgbClr val="2C2F34"/>
              </a:solidFill>
              <a:effectLst/>
              <a:latin typeface="Times New Roman" panose="02020603050405020304" pitchFamily="18" charset="0"/>
              <a:cs typeface="Times New Roman" panose="02020603050405020304" pitchFamily="18" charset="0"/>
            </a:endParaRPr>
          </a:p>
          <a:p>
            <a:pPr algn="just"/>
            <a:r>
              <a:rPr lang="en-US" sz="2000" b="0" i="0" dirty="0">
                <a:solidFill>
                  <a:srgbClr val="2C2F34"/>
                </a:solidFill>
                <a:effectLst/>
                <a:latin typeface="Times New Roman" panose="02020603050405020304" pitchFamily="18" charset="0"/>
                <a:cs typeface="Times New Roman" panose="02020603050405020304" pitchFamily="18" charset="0"/>
              </a:rPr>
              <a:t>Primary reactance referred to the secondary side;</a:t>
            </a:r>
          </a:p>
          <a:p>
            <a:pPr algn="just"/>
            <a:r>
              <a:rPr lang="en-US" sz="1600" b="0" i="1" dirty="0">
                <a:solidFill>
                  <a:srgbClr val="2C2F34"/>
                </a:solidFill>
                <a:effectLst/>
                <a:latin typeface="Times New Roman" panose="02020603050405020304" pitchFamily="18" charset="0"/>
                <a:cs typeface="Times New Roman" panose="02020603050405020304" pitchFamily="18" charset="0"/>
              </a:rPr>
              <a:t>		X‘</a:t>
            </a:r>
            <a:r>
              <a:rPr lang="en-US" sz="1600" b="0" i="0" baseline="-25000" dirty="0">
                <a:solidFill>
                  <a:srgbClr val="2C2F34"/>
                </a:solidFill>
                <a:effectLst/>
                <a:latin typeface="Times New Roman" panose="02020603050405020304" pitchFamily="18" charset="0"/>
                <a:cs typeface="Times New Roman" panose="02020603050405020304" pitchFamily="18" charset="0"/>
              </a:rPr>
              <a:t>1</a:t>
            </a:r>
            <a:r>
              <a:rPr lang="en-US" sz="1600" b="0" i="1" dirty="0">
                <a:solidFill>
                  <a:srgbClr val="2C2F34"/>
                </a:solidFill>
                <a:effectLst/>
                <a:latin typeface="Times New Roman" panose="02020603050405020304" pitchFamily="18" charset="0"/>
                <a:cs typeface="Times New Roman" panose="02020603050405020304" pitchFamily="18" charset="0"/>
              </a:rPr>
              <a:t> = K</a:t>
            </a:r>
            <a:r>
              <a:rPr lang="en-US" sz="1600" b="0" i="0" baseline="30000" dirty="0">
                <a:solidFill>
                  <a:srgbClr val="2C2F34"/>
                </a:solidFill>
                <a:effectLst/>
                <a:latin typeface="Times New Roman" panose="02020603050405020304" pitchFamily="18" charset="0"/>
                <a:cs typeface="Times New Roman" panose="02020603050405020304" pitchFamily="18" charset="0"/>
              </a:rPr>
              <a:t>2</a:t>
            </a:r>
            <a:r>
              <a:rPr lang="en-US" sz="1600" b="0" i="1" dirty="0">
                <a:solidFill>
                  <a:srgbClr val="2C2F34"/>
                </a:solidFill>
                <a:effectLst/>
                <a:latin typeface="Times New Roman" panose="02020603050405020304" pitchFamily="18" charset="0"/>
                <a:cs typeface="Times New Roman" panose="02020603050405020304" pitchFamily="18" charset="0"/>
              </a:rPr>
              <a:t> X</a:t>
            </a:r>
            <a:r>
              <a:rPr lang="en-US" sz="1600" b="0" i="0" baseline="-25000" dirty="0">
                <a:solidFill>
                  <a:srgbClr val="2C2F34"/>
                </a:solidFill>
                <a:effectLst/>
                <a:latin typeface="Times New Roman" panose="02020603050405020304" pitchFamily="18" charset="0"/>
                <a:cs typeface="Times New Roman" panose="02020603050405020304" pitchFamily="18" charset="0"/>
              </a:rPr>
              <a:t>1</a:t>
            </a:r>
            <a:endParaRPr lang="en-US" sz="2000" b="0" i="0" dirty="0">
              <a:solidFill>
                <a:srgbClr val="2C2F34"/>
              </a:solidFill>
              <a:effectLst/>
              <a:latin typeface="Times New Roman" panose="02020603050405020304" pitchFamily="18" charset="0"/>
              <a:cs typeface="Times New Roman" panose="02020603050405020304" pitchFamily="18" charset="0"/>
            </a:endParaRPr>
          </a:p>
          <a:p>
            <a:pPr algn="just"/>
            <a:r>
              <a:rPr lang="en-US" sz="2000" b="0" i="0" dirty="0">
                <a:solidFill>
                  <a:srgbClr val="2C2F34"/>
                </a:solidFill>
                <a:effectLst/>
                <a:latin typeface="Times New Roman" panose="02020603050405020304" pitchFamily="18" charset="0"/>
                <a:cs typeface="Times New Roman" panose="02020603050405020304" pitchFamily="18" charset="0"/>
              </a:rPr>
              <a:t>Hence, the total resistance is;</a:t>
            </a:r>
          </a:p>
          <a:p>
            <a:pPr algn="just"/>
            <a:r>
              <a:rPr lang="en-US" sz="1600" b="0" i="1" dirty="0">
                <a:solidFill>
                  <a:srgbClr val="2C2F34"/>
                </a:solidFill>
                <a:effectLst/>
                <a:latin typeface="Times New Roman" panose="02020603050405020304" pitchFamily="18" charset="0"/>
                <a:cs typeface="Times New Roman" panose="02020603050405020304" pitchFamily="18" charset="0"/>
              </a:rPr>
              <a:t>		R</a:t>
            </a:r>
            <a:r>
              <a:rPr lang="en-US" sz="1600" b="0" i="0" baseline="-25000" dirty="0">
                <a:solidFill>
                  <a:srgbClr val="2C2F34"/>
                </a:solidFill>
                <a:effectLst/>
                <a:latin typeface="Times New Roman" panose="02020603050405020304" pitchFamily="18" charset="0"/>
                <a:cs typeface="Times New Roman" panose="02020603050405020304" pitchFamily="18" charset="0"/>
              </a:rPr>
              <a:t>02</a:t>
            </a:r>
            <a:r>
              <a:rPr lang="en-US" sz="1600" b="0" i="1" dirty="0">
                <a:solidFill>
                  <a:srgbClr val="2C2F34"/>
                </a:solidFill>
                <a:effectLst/>
                <a:latin typeface="Times New Roman" panose="02020603050405020304" pitchFamily="18" charset="0"/>
                <a:cs typeface="Times New Roman" panose="02020603050405020304" pitchFamily="18" charset="0"/>
              </a:rPr>
              <a:t> =R‘</a:t>
            </a:r>
            <a:r>
              <a:rPr lang="en-US" sz="1600" b="0" i="0" baseline="-25000" dirty="0">
                <a:solidFill>
                  <a:srgbClr val="2C2F34"/>
                </a:solidFill>
                <a:effectLst/>
                <a:latin typeface="Times New Roman" panose="02020603050405020304" pitchFamily="18" charset="0"/>
                <a:cs typeface="Times New Roman" panose="02020603050405020304" pitchFamily="18" charset="0"/>
              </a:rPr>
              <a:t>1</a:t>
            </a:r>
            <a:r>
              <a:rPr lang="en-US" sz="1600" b="0" i="0" dirty="0">
                <a:solidFill>
                  <a:srgbClr val="2C2F34"/>
                </a:solidFill>
                <a:effectLst/>
                <a:latin typeface="Times New Roman" panose="02020603050405020304" pitchFamily="18" charset="0"/>
                <a:cs typeface="Times New Roman" panose="02020603050405020304" pitchFamily="18" charset="0"/>
              </a:rPr>
              <a:t> +  </a:t>
            </a:r>
            <a:r>
              <a:rPr lang="en-US" sz="1600" b="0" i="1" dirty="0">
                <a:solidFill>
                  <a:srgbClr val="2C2F34"/>
                </a:solidFill>
                <a:effectLst/>
                <a:latin typeface="Times New Roman" panose="02020603050405020304" pitchFamily="18" charset="0"/>
                <a:cs typeface="Times New Roman" panose="02020603050405020304" pitchFamily="18" charset="0"/>
              </a:rPr>
              <a:t>R</a:t>
            </a:r>
            <a:r>
              <a:rPr lang="en-US" sz="1600" b="0" i="0" baseline="-25000" dirty="0">
                <a:solidFill>
                  <a:srgbClr val="2C2F34"/>
                </a:solidFill>
                <a:effectLst/>
                <a:latin typeface="Times New Roman" panose="02020603050405020304" pitchFamily="18" charset="0"/>
                <a:cs typeface="Times New Roman" panose="02020603050405020304" pitchFamily="18" charset="0"/>
              </a:rPr>
              <a:t>2</a:t>
            </a:r>
            <a:endParaRPr lang="en-US" sz="2000" b="0" i="0" dirty="0">
              <a:solidFill>
                <a:srgbClr val="2C2F34"/>
              </a:solidFill>
              <a:effectLst/>
              <a:latin typeface="Times New Roman" panose="02020603050405020304" pitchFamily="18" charset="0"/>
              <a:cs typeface="Times New Roman" panose="02020603050405020304" pitchFamily="18" charset="0"/>
            </a:endParaRPr>
          </a:p>
          <a:p>
            <a:pPr algn="just"/>
            <a:r>
              <a:rPr lang="en-US" sz="2000" b="0" i="0" dirty="0">
                <a:solidFill>
                  <a:srgbClr val="2C2F34"/>
                </a:solidFill>
                <a:effectLst/>
                <a:latin typeface="Times New Roman" panose="02020603050405020304" pitchFamily="18" charset="0"/>
                <a:cs typeface="Times New Roman" panose="02020603050405020304" pitchFamily="18" charset="0"/>
              </a:rPr>
              <a:t>And total reactance is;</a:t>
            </a:r>
          </a:p>
          <a:p>
            <a:pPr algn="just"/>
            <a:r>
              <a:rPr lang="en-IN" sz="2000" b="0" i="1" dirty="0">
                <a:solidFill>
                  <a:srgbClr val="2C2F34"/>
                </a:solidFill>
                <a:effectLst/>
                <a:latin typeface="Times New Roman" panose="02020603050405020304" pitchFamily="18" charset="0"/>
                <a:cs typeface="Times New Roman" panose="02020603050405020304" pitchFamily="18" charset="0"/>
              </a:rPr>
              <a:t>		</a:t>
            </a:r>
            <a:r>
              <a:rPr lang="en-IN" sz="1600" b="0" i="1" dirty="0">
                <a:solidFill>
                  <a:srgbClr val="2C2F34"/>
                </a:solidFill>
                <a:effectLst/>
                <a:latin typeface="Times New Roman" panose="02020603050405020304" pitchFamily="18" charset="0"/>
                <a:cs typeface="Times New Roman" panose="02020603050405020304" pitchFamily="18" charset="0"/>
              </a:rPr>
              <a:t>X</a:t>
            </a:r>
            <a:r>
              <a:rPr lang="en-IN" sz="1600" b="0" i="0" baseline="-25000" dirty="0">
                <a:solidFill>
                  <a:srgbClr val="2C2F34"/>
                </a:solidFill>
                <a:effectLst/>
                <a:latin typeface="Times New Roman" panose="02020603050405020304" pitchFamily="18" charset="0"/>
                <a:cs typeface="Times New Roman" panose="02020603050405020304" pitchFamily="18" charset="0"/>
              </a:rPr>
              <a:t>02</a:t>
            </a:r>
            <a:r>
              <a:rPr lang="en-IN" sz="1600" b="0" i="1" dirty="0">
                <a:solidFill>
                  <a:srgbClr val="2C2F34"/>
                </a:solidFill>
                <a:effectLst/>
                <a:latin typeface="Times New Roman" panose="02020603050405020304" pitchFamily="18" charset="0"/>
                <a:cs typeface="Times New Roman" panose="02020603050405020304" pitchFamily="18" charset="0"/>
              </a:rPr>
              <a:t> =X‘</a:t>
            </a:r>
            <a:r>
              <a:rPr lang="en-IN" sz="1600" b="0" i="0" baseline="-25000" dirty="0">
                <a:solidFill>
                  <a:srgbClr val="2C2F34"/>
                </a:solidFill>
                <a:effectLst/>
                <a:latin typeface="Times New Roman" panose="02020603050405020304" pitchFamily="18" charset="0"/>
                <a:cs typeface="Times New Roman" panose="02020603050405020304" pitchFamily="18" charset="0"/>
              </a:rPr>
              <a:t>1</a:t>
            </a:r>
            <a:r>
              <a:rPr lang="en-IN" sz="1600" b="0" i="0" dirty="0">
                <a:solidFill>
                  <a:srgbClr val="2C2F34"/>
                </a:solidFill>
                <a:effectLst/>
                <a:latin typeface="Times New Roman" panose="02020603050405020304" pitchFamily="18" charset="0"/>
                <a:cs typeface="Times New Roman" panose="02020603050405020304" pitchFamily="18" charset="0"/>
              </a:rPr>
              <a:t> +  </a:t>
            </a:r>
            <a:r>
              <a:rPr lang="en-IN" sz="1600" b="0" i="1" dirty="0">
                <a:solidFill>
                  <a:srgbClr val="2C2F34"/>
                </a:solidFill>
                <a:effectLst/>
                <a:latin typeface="Times New Roman" panose="02020603050405020304" pitchFamily="18" charset="0"/>
                <a:cs typeface="Times New Roman" panose="02020603050405020304" pitchFamily="18" charset="0"/>
              </a:rPr>
              <a:t>X</a:t>
            </a:r>
            <a:r>
              <a:rPr lang="en-IN" sz="1600" b="0" i="0" baseline="-25000" dirty="0">
                <a:solidFill>
                  <a:srgbClr val="2C2F34"/>
                </a:solidFill>
                <a:effectLst/>
                <a:latin typeface="Times New Roman" panose="02020603050405020304" pitchFamily="18" charset="0"/>
                <a:cs typeface="Times New Roman" panose="02020603050405020304" pitchFamily="18" charset="0"/>
              </a:rPr>
              <a:t>2</a:t>
            </a:r>
            <a:endParaRPr lang="en-US" sz="1600" b="0" i="0" dirty="0">
              <a:solidFill>
                <a:srgbClr val="2C2F34"/>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8736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4CBCC-0BEB-4015-3A37-3DBF9A452FEF}"/>
              </a:ext>
            </a:extLst>
          </p:cNvPr>
          <p:cNvSpPr>
            <a:spLocks noGrp="1"/>
          </p:cNvSpPr>
          <p:nvPr>
            <p:ph type="title"/>
          </p:nvPr>
        </p:nvSpPr>
        <p:spPr>
          <a:xfrm>
            <a:off x="838200" y="365125"/>
            <a:ext cx="10515600" cy="932733"/>
          </a:xfrm>
        </p:spPr>
        <p:txBody>
          <a:bodyPr>
            <a:normAutofit fontScale="90000"/>
          </a:bodyPr>
          <a:lstStyle/>
          <a:p>
            <a:br>
              <a:rPr lang="en-IN" b="1" i="0" dirty="0">
                <a:solidFill>
                  <a:srgbClr val="000000"/>
                </a:solidFill>
                <a:effectLst/>
                <a:latin typeface="Raleway" pitchFamily="2" charset="0"/>
              </a:rPr>
            </a:br>
            <a:r>
              <a:rPr lang="en-IN" b="1" i="0" dirty="0">
                <a:solidFill>
                  <a:srgbClr val="000000"/>
                </a:solidFill>
                <a:effectLst/>
                <a:latin typeface="Raleway" pitchFamily="2" charset="0"/>
              </a:rPr>
              <a:t>Equivalent Circuit Of Transformer</a:t>
            </a:r>
            <a:br>
              <a:rPr lang="en-IN" b="1" i="0" dirty="0">
                <a:solidFill>
                  <a:srgbClr val="000000"/>
                </a:solidFill>
                <a:effectLst/>
                <a:latin typeface="Raleway" pitchFamily="2" charset="0"/>
              </a:rPr>
            </a:br>
            <a:endParaRPr lang="en-IN" dirty="0"/>
          </a:p>
        </p:txBody>
      </p:sp>
      <p:sp>
        <p:nvSpPr>
          <p:cNvPr id="4" name="Content Placeholder 3">
            <a:extLst>
              <a:ext uri="{FF2B5EF4-FFF2-40B4-BE49-F238E27FC236}">
                <a16:creationId xmlns:a16="http://schemas.microsoft.com/office/drawing/2014/main" id="{2BE3F158-230D-7762-537D-4C58E4C534E4}"/>
              </a:ext>
            </a:extLst>
          </p:cNvPr>
          <p:cNvSpPr>
            <a:spLocks noGrp="1"/>
          </p:cNvSpPr>
          <p:nvPr>
            <p:ph idx="1"/>
          </p:nvPr>
        </p:nvSpPr>
        <p:spPr>
          <a:xfrm>
            <a:off x="769374" y="1297858"/>
            <a:ext cx="10515600" cy="5348748"/>
          </a:xfrm>
        </p:spPr>
        <p:txBody>
          <a:bodyPr>
            <a:normAutofit/>
          </a:bodyPr>
          <a:lstStyle/>
          <a:p>
            <a:r>
              <a:rPr lang="en-IN" sz="2000" b="0" i="0" dirty="0">
                <a:solidFill>
                  <a:srgbClr val="1E1E1E"/>
                </a:solidFill>
                <a:effectLst/>
                <a:latin typeface="Times New Roman" panose="02020603050405020304" pitchFamily="18" charset="0"/>
                <a:cs typeface="Times New Roman" panose="02020603050405020304" pitchFamily="18" charset="0"/>
              </a:rPr>
              <a:t>In a practical </a:t>
            </a:r>
            <a:r>
              <a:rPr lang="en-IN" sz="2000" b="0" i="0" u="none" strike="noStrike" dirty="0">
                <a:solidFill>
                  <a:srgbClr val="21618C"/>
                </a:solidFill>
                <a:effectLst/>
                <a:latin typeface="Times New Roman" panose="02020603050405020304" pitchFamily="18" charset="0"/>
                <a:cs typeface="Times New Roman" panose="02020603050405020304" pitchFamily="18" charset="0"/>
                <a:hlinkClick r:id="rId2"/>
              </a:rPr>
              <a:t>transformer</a:t>
            </a:r>
            <a:r>
              <a:rPr lang="en-IN" sz="2000" b="0" i="0" dirty="0">
                <a:solidFill>
                  <a:srgbClr val="1E1E1E"/>
                </a:solidFill>
                <a:effectLst/>
                <a:latin typeface="Times New Roman" panose="02020603050405020304" pitchFamily="18" charset="0"/>
                <a:cs typeface="Times New Roman" panose="02020603050405020304" pitchFamily="18" charset="0"/>
              </a:rPr>
              <a:t> -</a:t>
            </a:r>
          </a:p>
          <a:p>
            <a:r>
              <a:rPr lang="en-US" sz="2000" b="0" i="0" dirty="0">
                <a:solidFill>
                  <a:srgbClr val="1E1E1E"/>
                </a:solidFill>
                <a:effectLst/>
                <a:latin typeface="Times New Roman" panose="02020603050405020304" pitchFamily="18" charset="0"/>
                <a:cs typeface="Times New Roman" panose="02020603050405020304" pitchFamily="18" charset="0"/>
              </a:rPr>
              <a:t>(a) Some </a:t>
            </a:r>
            <a:r>
              <a:rPr lang="en-US" sz="2000" b="0" i="0" u="none" strike="noStrike" dirty="0">
                <a:solidFill>
                  <a:srgbClr val="21618C"/>
                </a:solidFill>
                <a:effectLst/>
                <a:latin typeface="Times New Roman" panose="02020603050405020304" pitchFamily="18" charset="0"/>
                <a:cs typeface="Times New Roman" panose="02020603050405020304" pitchFamily="18" charset="0"/>
                <a:hlinkClick r:id="rId3"/>
              </a:rPr>
              <a:t>leakage flux</a:t>
            </a:r>
            <a:r>
              <a:rPr lang="en-US" sz="2000" b="0" i="0" dirty="0">
                <a:solidFill>
                  <a:srgbClr val="1E1E1E"/>
                </a:solidFill>
                <a:effectLst/>
                <a:latin typeface="Times New Roman" panose="02020603050405020304" pitchFamily="18" charset="0"/>
                <a:cs typeface="Times New Roman" panose="02020603050405020304" pitchFamily="18" charset="0"/>
              </a:rPr>
              <a:t> is present at both primary and secondary sides. This leakage gives rise to leakage </a:t>
            </a:r>
            <a:r>
              <a:rPr lang="en-US" sz="2000" b="0" i="0" dirty="0" err="1">
                <a:solidFill>
                  <a:srgbClr val="1E1E1E"/>
                </a:solidFill>
                <a:effectLst/>
                <a:latin typeface="Times New Roman" panose="02020603050405020304" pitchFamily="18" charset="0"/>
                <a:cs typeface="Times New Roman" panose="02020603050405020304" pitchFamily="18" charset="0"/>
              </a:rPr>
              <a:t>reactances</a:t>
            </a:r>
            <a:r>
              <a:rPr lang="en-US" sz="2000" b="0" i="0" dirty="0">
                <a:solidFill>
                  <a:srgbClr val="1E1E1E"/>
                </a:solidFill>
                <a:effectLst/>
                <a:latin typeface="Times New Roman" panose="02020603050405020304" pitchFamily="18" charset="0"/>
                <a:cs typeface="Times New Roman" panose="02020603050405020304" pitchFamily="18" charset="0"/>
              </a:rPr>
              <a:t> at both sides, which are denoted as X</a:t>
            </a:r>
            <a:r>
              <a:rPr lang="en-US" sz="2000" b="0" i="0" baseline="-25000" dirty="0">
                <a:solidFill>
                  <a:srgbClr val="1E1E1E"/>
                </a:solidFill>
                <a:effectLst/>
                <a:latin typeface="Times New Roman" panose="02020603050405020304" pitchFamily="18" charset="0"/>
                <a:cs typeface="Times New Roman" panose="02020603050405020304" pitchFamily="18" charset="0"/>
              </a:rPr>
              <a:t>1</a:t>
            </a:r>
            <a:r>
              <a:rPr lang="en-US" sz="2000" b="0" i="0" dirty="0">
                <a:solidFill>
                  <a:srgbClr val="1E1E1E"/>
                </a:solidFill>
                <a:effectLst/>
                <a:latin typeface="Times New Roman" panose="02020603050405020304" pitchFamily="18" charset="0"/>
                <a:cs typeface="Times New Roman" panose="02020603050405020304" pitchFamily="18" charset="0"/>
              </a:rPr>
              <a:t> and X</a:t>
            </a:r>
            <a:r>
              <a:rPr lang="en-US" sz="2000" b="0" i="0" baseline="-25000" dirty="0">
                <a:solidFill>
                  <a:srgbClr val="1E1E1E"/>
                </a:solidFill>
                <a:effectLst/>
                <a:latin typeface="Times New Roman" panose="02020603050405020304" pitchFamily="18" charset="0"/>
                <a:cs typeface="Times New Roman" panose="02020603050405020304" pitchFamily="18" charset="0"/>
              </a:rPr>
              <a:t>2</a:t>
            </a:r>
            <a:r>
              <a:rPr lang="en-US" sz="2000" b="0" i="0" dirty="0">
                <a:solidFill>
                  <a:srgbClr val="1E1E1E"/>
                </a:solidFill>
                <a:effectLst/>
                <a:latin typeface="Times New Roman" panose="02020603050405020304" pitchFamily="18" charset="0"/>
                <a:cs typeface="Times New Roman" panose="02020603050405020304" pitchFamily="18" charset="0"/>
              </a:rPr>
              <a:t> respectively.</a:t>
            </a:r>
            <a:br>
              <a:rPr lang="en-US" sz="2000" dirty="0">
                <a:latin typeface="Times New Roman" panose="02020603050405020304" pitchFamily="18" charset="0"/>
                <a:cs typeface="Times New Roman" panose="02020603050405020304" pitchFamily="18" charset="0"/>
              </a:rPr>
            </a:br>
            <a:r>
              <a:rPr lang="en-US" sz="2000" b="0" i="0" dirty="0">
                <a:solidFill>
                  <a:srgbClr val="1E1E1E"/>
                </a:solidFill>
                <a:effectLst/>
                <a:latin typeface="Times New Roman" panose="02020603050405020304" pitchFamily="18" charset="0"/>
                <a:cs typeface="Times New Roman" panose="02020603050405020304" pitchFamily="18" charset="0"/>
              </a:rPr>
              <a:t>(b) Both the primary and secondary winding possesses resistance, denoted as R</a:t>
            </a:r>
            <a:r>
              <a:rPr lang="en-US" sz="2000" b="0" i="0" baseline="-25000" dirty="0">
                <a:solidFill>
                  <a:srgbClr val="1E1E1E"/>
                </a:solidFill>
                <a:effectLst/>
                <a:latin typeface="Times New Roman" panose="02020603050405020304" pitchFamily="18" charset="0"/>
                <a:cs typeface="Times New Roman" panose="02020603050405020304" pitchFamily="18" charset="0"/>
              </a:rPr>
              <a:t>1</a:t>
            </a:r>
            <a:r>
              <a:rPr lang="en-US" sz="2000" b="0" i="0" dirty="0">
                <a:solidFill>
                  <a:srgbClr val="1E1E1E"/>
                </a:solidFill>
                <a:effectLst/>
                <a:latin typeface="Times New Roman" panose="02020603050405020304" pitchFamily="18" charset="0"/>
                <a:cs typeface="Times New Roman" panose="02020603050405020304" pitchFamily="18" charset="0"/>
              </a:rPr>
              <a:t> and R</a:t>
            </a:r>
            <a:r>
              <a:rPr lang="en-US" sz="2000" b="0" i="0" baseline="-25000" dirty="0">
                <a:solidFill>
                  <a:srgbClr val="1E1E1E"/>
                </a:solidFill>
                <a:effectLst/>
                <a:latin typeface="Times New Roman" panose="02020603050405020304" pitchFamily="18" charset="0"/>
                <a:cs typeface="Times New Roman" panose="02020603050405020304" pitchFamily="18" charset="0"/>
              </a:rPr>
              <a:t>2</a:t>
            </a:r>
            <a:r>
              <a:rPr lang="en-US" sz="2000" b="0" i="0" dirty="0">
                <a:solidFill>
                  <a:srgbClr val="1E1E1E"/>
                </a:solidFill>
                <a:effectLst/>
                <a:latin typeface="Times New Roman" panose="02020603050405020304" pitchFamily="18" charset="0"/>
                <a:cs typeface="Times New Roman" panose="02020603050405020304" pitchFamily="18" charset="0"/>
              </a:rPr>
              <a:t> respectively. These resistances causes voltage drop as, I</a:t>
            </a:r>
            <a:r>
              <a:rPr lang="en-US" sz="2000" b="0" i="0" baseline="-25000" dirty="0">
                <a:solidFill>
                  <a:srgbClr val="1E1E1E"/>
                </a:solidFill>
                <a:effectLst/>
                <a:latin typeface="Times New Roman" panose="02020603050405020304" pitchFamily="18" charset="0"/>
                <a:cs typeface="Times New Roman" panose="02020603050405020304" pitchFamily="18" charset="0"/>
              </a:rPr>
              <a:t>1</a:t>
            </a:r>
            <a:r>
              <a:rPr lang="en-US" sz="2000" b="0" i="0" dirty="0">
                <a:solidFill>
                  <a:srgbClr val="1E1E1E"/>
                </a:solidFill>
                <a:effectLst/>
                <a:latin typeface="Times New Roman" panose="02020603050405020304" pitchFamily="18" charset="0"/>
                <a:cs typeface="Times New Roman" panose="02020603050405020304" pitchFamily="18" charset="0"/>
              </a:rPr>
              <a:t>R</a:t>
            </a:r>
            <a:r>
              <a:rPr lang="en-US" sz="2000" b="0" i="0" baseline="-25000" dirty="0">
                <a:solidFill>
                  <a:srgbClr val="1E1E1E"/>
                </a:solidFill>
                <a:effectLst/>
                <a:latin typeface="Times New Roman" panose="02020603050405020304" pitchFamily="18" charset="0"/>
                <a:cs typeface="Times New Roman" panose="02020603050405020304" pitchFamily="18" charset="0"/>
              </a:rPr>
              <a:t>1</a:t>
            </a:r>
            <a:r>
              <a:rPr lang="en-US" sz="2000" b="0" i="0" dirty="0">
                <a:solidFill>
                  <a:srgbClr val="1E1E1E"/>
                </a:solidFill>
                <a:effectLst/>
                <a:latin typeface="Times New Roman" panose="02020603050405020304" pitchFamily="18" charset="0"/>
                <a:cs typeface="Times New Roman" panose="02020603050405020304" pitchFamily="18" charset="0"/>
              </a:rPr>
              <a:t> and I</a:t>
            </a:r>
            <a:r>
              <a:rPr lang="en-US" sz="2000" b="0" i="0" baseline="-25000" dirty="0">
                <a:solidFill>
                  <a:srgbClr val="1E1E1E"/>
                </a:solidFill>
                <a:effectLst/>
                <a:latin typeface="Times New Roman" panose="02020603050405020304" pitchFamily="18" charset="0"/>
                <a:cs typeface="Times New Roman" panose="02020603050405020304" pitchFamily="18" charset="0"/>
              </a:rPr>
              <a:t>2</a:t>
            </a:r>
            <a:r>
              <a:rPr lang="en-US" sz="2000" b="0" i="0" dirty="0">
                <a:solidFill>
                  <a:srgbClr val="1E1E1E"/>
                </a:solidFill>
                <a:effectLst/>
                <a:latin typeface="Times New Roman" panose="02020603050405020304" pitchFamily="18" charset="0"/>
                <a:cs typeface="Times New Roman" panose="02020603050405020304" pitchFamily="18" charset="0"/>
              </a:rPr>
              <a:t>R</a:t>
            </a:r>
            <a:r>
              <a:rPr lang="en-US" sz="2000" b="0" i="0" baseline="-25000" dirty="0">
                <a:solidFill>
                  <a:srgbClr val="1E1E1E"/>
                </a:solidFill>
                <a:effectLst/>
                <a:latin typeface="Times New Roman" panose="02020603050405020304" pitchFamily="18" charset="0"/>
                <a:cs typeface="Times New Roman" panose="02020603050405020304" pitchFamily="18" charset="0"/>
              </a:rPr>
              <a:t>2</a:t>
            </a:r>
            <a:r>
              <a:rPr lang="en-US" sz="2000" b="0" i="0" dirty="0">
                <a:solidFill>
                  <a:srgbClr val="1E1E1E"/>
                </a:solidFill>
                <a:effectLst/>
                <a:latin typeface="Times New Roman" panose="02020603050405020304" pitchFamily="18" charset="0"/>
                <a:cs typeface="Times New Roman" panose="02020603050405020304" pitchFamily="18" charset="0"/>
              </a:rPr>
              <a:t> and also </a:t>
            </a:r>
            <a:r>
              <a:rPr lang="en-US" sz="2000" b="0" i="0" u="none" strike="noStrike" dirty="0">
                <a:solidFill>
                  <a:srgbClr val="21618C"/>
                </a:solidFill>
                <a:effectLst/>
                <a:latin typeface="Times New Roman" panose="02020603050405020304" pitchFamily="18" charset="0"/>
                <a:cs typeface="Times New Roman" panose="02020603050405020304" pitchFamily="18" charset="0"/>
                <a:hlinkClick r:id="rId4"/>
              </a:rPr>
              <a:t>copper loss</a:t>
            </a:r>
            <a:r>
              <a:rPr lang="en-US" sz="2000" b="0" i="0" dirty="0">
                <a:solidFill>
                  <a:srgbClr val="1E1E1E"/>
                </a:solidFill>
                <a:effectLst/>
                <a:latin typeface="Times New Roman" panose="02020603050405020304" pitchFamily="18" charset="0"/>
                <a:cs typeface="Times New Roman" panose="02020603050405020304" pitchFamily="18" charset="0"/>
              </a:rPr>
              <a:t> I</a:t>
            </a:r>
            <a:r>
              <a:rPr lang="en-US" sz="2000" b="0" i="0" baseline="-25000" dirty="0">
                <a:solidFill>
                  <a:srgbClr val="1E1E1E"/>
                </a:solidFill>
                <a:effectLst/>
                <a:latin typeface="Times New Roman" panose="02020603050405020304" pitchFamily="18" charset="0"/>
                <a:cs typeface="Times New Roman" panose="02020603050405020304" pitchFamily="18" charset="0"/>
              </a:rPr>
              <a:t>1</a:t>
            </a:r>
            <a:r>
              <a:rPr lang="en-US" sz="2000" b="0" i="0" baseline="30000" dirty="0">
                <a:solidFill>
                  <a:srgbClr val="1E1E1E"/>
                </a:solidFill>
                <a:effectLst/>
                <a:latin typeface="Times New Roman" panose="02020603050405020304" pitchFamily="18" charset="0"/>
                <a:cs typeface="Times New Roman" panose="02020603050405020304" pitchFamily="18" charset="0"/>
              </a:rPr>
              <a:t>2</a:t>
            </a:r>
            <a:r>
              <a:rPr lang="en-US" sz="2000" b="0" i="0" dirty="0">
                <a:solidFill>
                  <a:srgbClr val="1E1E1E"/>
                </a:solidFill>
                <a:effectLst/>
                <a:latin typeface="Times New Roman" panose="02020603050405020304" pitchFamily="18" charset="0"/>
                <a:cs typeface="Times New Roman" panose="02020603050405020304" pitchFamily="18" charset="0"/>
              </a:rPr>
              <a:t>R</a:t>
            </a:r>
            <a:r>
              <a:rPr lang="en-US" sz="2000" b="0" i="0" baseline="-25000" dirty="0">
                <a:solidFill>
                  <a:srgbClr val="1E1E1E"/>
                </a:solidFill>
                <a:effectLst/>
                <a:latin typeface="Times New Roman" panose="02020603050405020304" pitchFamily="18" charset="0"/>
                <a:cs typeface="Times New Roman" panose="02020603050405020304" pitchFamily="18" charset="0"/>
              </a:rPr>
              <a:t>1</a:t>
            </a:r>
            <a:r>
              <a:rPr lang="en-US" sz="2000" b="0" i="0" dirty="0">
                <a:solidFill>
                  <a:srgbClr val="1E1E1E"/>
                </a:solidFill>
                <a:effectLst/>
                <a:latin typeface="Times New Roman" panose="02020603050405020304" pitchFamily="18" charset="0"/>
                <a:cs typeface="Times New Roman" panose="02020603050405020304" pitchFamily="18" charset="0"/>
              </a:rPr>
              <a:t> and I</a:t>
            </a:r>
            <a:r>
              <a:rPr lang="en-US" sz="2000" b="0" i="0" baseline="-25000" dirty="0">
                <a:solidFill>
                  <a:srgbClr val="1E1E1E"/>
                </a:solidFill>
                <a:effectLst/>
                <a:latin typeface="Times New Roman" panose="02020603050405020304" pitchFamily="18" charset="0"/>
                <a:cs typeface="Times New Roman" panose="02020603050405020304" pitchFamily="18" charset="0"/>
              </a:rPr>
              <a:t>2</a:t>
            </a:r>
            <a:r>
              <a:rPr lang="en-US" sz="2000" b="0" i="0" baseline="30000" dirty="0">
                <a:solidFill>
                  <a:srgbClr val="1E1E1E"/>
                </a:solidFill>
                <a:effectLst/>
                <a:latin typeface="Times New Roman" panose="02020603050405020304" pitchFamily="18" charset="0"/>
                <a:cs typeface="Times New Roman" panose="02020603050405020304" pitchFamily="18" charset="0"/>
              </a:rPr>
              <a:t>2</a:t>
            </a:r>
            <a:r>
              <a:rPr lang="en-US" sz="2000" b="0" i="0" dirty="0">
                <a:solidFill>
                  <a:srgbClr val="1E1E1E"/>
                </a:solidFill>
                <a:effectLst/>
                <a:latin typeface="Times New Roman" panose="02020603050405020304" pitchFamily="18" charset="0"/>
                <a:cs typeface="Times New Roman" panose="02020603050405020304" pitchFamily="18" charset="0"/>
              </a:rPr>
              <a:t>R</a:t>
            </a:r>
            <a:r>
              <a:rPr lang="en-US" sz="2000" b="0" i="0" baseline="-25000" dirty="0">
                <a:solidFill>
                  <a:srgbClr val="1E1E1E"/>
                </a:solidFill>
                <a:effectLst/>
                <a:latin typeface="Times New Roman" panose="02020603050405020304" pitchFamily="18" charset="0"/>
                <a:cs typeface="Times New Roman" panose="02020603050405020304" pitchFamily="18" charset="0"/>
              </a:rPr>
              <a:t>2</a:t>
            </a:r>
            <a:r>
              <a:rPr lang="en-US" sz="2000" b="0" i="0" dirty="0">
                <a:solidFill>
                  <a:srgbClr val="1E1E1E"/>
                </a:solidFill>
                <a:effectLst/>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r>
              <a:rPr lang="en-US" sz="2000" b="0" i="0" dirty="0">
                <a:solidFill>
                  <a:srgbClr val="1E1E1E"/>
                </a:solidFill>
                <a:effectLst/>
                <a:latin typeface="Times New Roman" panose="02020603050405020304" pitchFamily="18" charset="0"/>
                <a:cs typeface="Times New Roman" panose="02020603050405020304" pitchFamily="18" charset="0"/>
              </a:rPr>
              <a:t>(c) Permeability of the core can not be infinite, hence some magnetizing current is needed. Mutual flux also causes </a:t>
            </a:r>
            <a:r>
              <a:rPr lang="en-US" sz="2000" b="0" i="0" u="none" strike="noStrike" dirty="0">
                <a:solidFill>
                  <a:srgbClr val="21618C"/>
                </a:solidFill>
                <a:effectLst/>
                <a:latin typeface="Times New Roman" panose="02020603050405020304" pitchFamily="18" charset="0"/>
                <a:cs typeface="Times New Roman" panose="02020603050405020304" pitchFamily="18" charset="0"/>
                <a:hlinkClick r:id="rId4"/>
              </a:rPr>
              <a:t>core loss</a:t>
            </a:r>
            <a:r>
              <a:rPr lang="en-US" sz="2000" b="0" i="0" dirty="0">
                <a:solidFill>
                  <a:srgbClr val="1E1E1E"/>
                </a:solidFill>
                <a:effectLst/>
                <a:latin typeface="Times New Roman" panose="02020603050405020304" pitchFamily="18" charset="0"/>
                <a:cs typeface="Times New Roman" panose="02020603050405020304" pitchFamily="18" charset="0"/>
              </a:rPr>
              <a:t> in iron parts of the transformer.</a:t>
            </a:r>
            <a:endParaRPr lang="en-IN" sz="2000" dirty="0">
              <a:solidFill>
                <a:srgbClr val="1E1E1E"/>
              </a:solidFill>
              <a:latin typeface="Times New Roman" panose="02020603050405020304" pitchFamily="18" charset="0"/>
              <a:cs typeface="Times New Roman" panose="02020603050405020304" pitchFamily="18" charset="0"/>
            </a:endParaRPr>
          </a:p>
          <a:p>
            <a:r>
              <a:rPr lang="en-US" sz="2000" b="0" i="0" dirty="0">
                <a:solidFill>
                  <a:srgbClr val="1E1E1E"/>
                </a:solidFill>
                <a:effectLst/>
                <a:latin typeface="Times New Roman" panose="02020603050405020304" pitchFamily="18" charset="0"/>
                <a:cs typeface="Times New Roman" panose="02020603050405020304" pitchFamily="18" charset="0"/>
              </a:rPr>
              <a:t>We need to consider all the above things to derive </a:t>
            </a:r>
            <a:r>
              <a:rPr lang="en-US" sz="2000" b="1" i="0" dirty="0">
                <a:solidFill>
                  <a:srgbClr val="1E1E1E"/>
                </a:solidFill>
                <a:effectLst/>
                <a:latin typeface="Times New Roman" panose="02020603050405020304" pitchFamily="18" charset="0"/>
                <a:cs typeface="Times New Roman" panose="02020603050405020304" pitchFamily="18" charset="0"/>
              </a:rPr>
              <a:t>equivalent circuit of a transformer.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41905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F0EAD-34D1-CDE7-0C95-169E3835C9A2}"/>
              </a:ext>
            </a:extLst>
          </p:cNvPr>
          <p:cNvSpPr>
            <a:spLocks noGrp="1"/>
          </p:cNvSpPr>
          <p:nvPr>
            <p:ph type="title"/>
          </p:nvPr>
        </p:nvSpPr>
        <p:spPr>
          <a:xfrm>
            <a:off x="838200" y="365125"/>
            <a:ext cx="10515600" cy="765585"/>
          </a:xfrm>
        </p:spPr>
        <p:txBody>
          <a:bodyPr>
            <a:normAutofit fontScale="90000"/>
          </a:bodyPr>
          <a:lstStyle/>
          <a:p>
            <a:br>
              <a:rPr lang="en-US" b="1" i="0" dirty="0">
                <a:solidFill>
                  <a:srgbClr val="1E1E1E"/>
                </a:solidFill>
                <a:effectLst/>
                <a:latin typeface="Raleway" pitchFamily="2" charset="0"/>
              </a:rPr>
            </a:br>
            <a:r>
              <a:rPr lang="en-US" b="1" i="0" dirty="0">
                <a:solidFill>
                  <a:srgbClr val="1E1E1E"/>
                </a:solidFill>
                <a:effectLst/>
                <a:latin typeface="Raleway" pitchFamily="2" charset="0"/>
              </a:rPr>
              <a:t>Equivalent Circuit Of Transformer</a:t>
            </a:r>
            <a:br>
              <a:rPr lang="en-US" b="1" i="0" dirty="0">
                <a:solidFill>
                  <a:srgbClr val="1E1E1E"/>
                </a:solidFill>
                <a:effectLst/>
                <a:latin typeface="Raleway" pitchFamily="2" charset="0"/>
              </a:rPr>
            </a:br>
            <a:endParaRPr lang="en-IN" dirty="0"/>
          </a:p>
        </p:txBody>
      </p:sp>
      <p:sp>
        <p:nvSpPr>
          <p:cNvPr id="3" name="Content Placeholder 2">
            <a:extLst>
              <a:ext uri="{FF2B5EF4-FFF2-40B4-BE49-F238E27FC236}">
                <a16:creationId xmlns:a16="http://schemas.microsoft.com/office/drawing/2014/main" id="{181AF848-CC23-E45B-8564-9C3A6A37B0D3}"/>
              </a:ext>
            </a:extLst>
          </p:cNvPr>
          <p:cNvSpPr>
            <a:spLocks noGrp="1"/>
          </p:cNvSpPr>
          <p:nvPr>
            <p:ph idx="1"/>
          </p:nvPr>
        </p:nvSpPr>
        <p:spPr>
          <a:xfrm>
            <a:off x="353962" y="1130710"/>
            <a:ext cx="10783529" cy="5604669"/>
          </a:xfrm>
        </p:spPr>
        <p:txBody>
          <a:bodyPr>
            <a:noAutofit/>
          </a:bodyPr>
          <a:lstStyle/>
          <a:p>
            <a:pPr algn="l"/>
            <a:r>
              <a:rPr lang="en-US" sz="2000" b="0" i="0" u="none" strike="noStrike" dirty="0">
                <a:solidFill>
                  <a:srgbClr val="21618C"/>
                </a:solidFill>
                <a:effectLst/>
                <a:latin typeface="Times New Roman" panose="02020603050405020304" pitchFamily="18" charset="0"/>
                <a:cs typeface="Times New Roman" panose="02020603050405020304" pitchFamily="18" charset="0"/>
                <a:hlinkClick r:id="rId3"/>
              </a:rPr>
              <a:t>Resistances and </a:t>
            </a:r>
            <a:r>
              <a:rPr lang="en-US" sz="2000" b="0" i="0" u="none" strike="noStrike" dirty="0" err="1">
                <a:solidFill>
                  <a:srgbClr val="21618C"/>
                </a:solidFill>
                <a:effectLst/>
                <a:latin typeface="Times New Roman" panose="02020603050405020304" pitchFamily="18" charset="0"/>
                <a:cs typeface="Times New Roman" panose="02020603050405020304" pitchFamily="18" charset="0"/>
                <a:hlinkClick r:id="rId3"/>
              </a:rPr>
              <a:t>reactances</a:t>
            </a:r>
            <a:r>
              <a:rPr lang="en-US" sz="2000" b="0" i="0" u="none" strike="noStrike" dirty="0">
                <a:solidFill>
                  <a:srgbClr val="21618C"/>
                </a:solidFill>
                <a:effectLst/>
                <a:latin typeface="Times New Roman" panose="02020603050405020304" pitchFamily="18" charset="0"/>
                <a:cs typeface="Times New Roman" panose="02020603050405020304" pitchFamily="18" charset="0"/>
                <a:hlinkClick r:id="rId3"/>
              </a:rPr>
              <a:t> of transformer</a:t>
            </a:r>
            <a:r>
              <a:rPr lang="en-US" sz="2000" b="0" i="0" dirty="0">
                <a:solidFill>
                  <a:srgbClr val="1E1E1E"/>
                </a:solidFill>
                <a:effectLst/>
                <a:latin typeface="Times New Roman" panose="02020603050405020304" pitchFamily="18" charset="0"/>
                <a:cs typeface="Times New Roman" panose="02020603050405020304" pitchFamily="18" charset="0"/>
              </a:rPr>
              <a:t>, which are described above, can be imagined separately from the windings (as shown in the figure below). Hence, the function of windings, thereafter, will only be the transforming the voltage.</a:t>
            </a:r>
          </a:p>
          <a:p>
            <a:pPr algn="l"/>
            <a:endParaRPr lang="en-US" sz="2000" dirty="0">
              <a:solidFill>
                <a:srgbClr val="1E1E1E"/>
              </a:solidFill>
              <a:latin typeface="Times New Roman" panose="02020603050405020304" pitchFamily="18" charset="0"/>
              <a:cs typeface="Times New Roman" panose="02020603050405020304" pitchFamily="18" charset="0"/>
            </a:endParaRPr>
          </a:p>
          <a:p>
            <a:pPr algn="l"/>
            <a:endParaRPr lang="en-US" sz="2000" dirty="0">
              <a:solidFill>
                <a:srgbClr val="1E1E1E"/>
              </a:solidFill>
              <a:latin typeface="Times New Roman" panose="02020603050405020304" pitchFamily="18" charset="0"/>
              <a:cs typeface="Times New Roman" panose="02020603050405020304" pitchFamily="18" charset="0"/>
            </a:endParaRPr>
          </a:p>
          <a:p>
            <a:pPr algn="l"/>
            <a:endParaRPr lang="en-US" sz="2000" dirty="0">
              <a:solidFill>
                <a:srgbClr val="1E1E1E"/>
              </a:solidFill>
              <a:latin typeface="Times New Roman" panose="02020603050405020304" pitchFamily="18" charset="0"/>
              <a:cs typeface="Times New Roman" panose="02020603050405020304" pitchFamily="18" charset="0"/>
            </a:endParaRPr>
          </a:p>
          <a:p>
            <a:pPr algn="l"/>
            <a:endParaRPr lang="en-US" sz="2000" dirty="0">
              <a:solidFill>
                <a:srgbClr val="1E1E1E"/>
              </a:solidFill>
              <a:latin typeface="Times New Roman" panose="02020603050405020304" pitchFamily="18" charset="0"/>
              <a:cs typeface="Times New Roman" panose="02020603050405020304" pitchFamily="18" charset="0"/>
            </a:endParaRPr>
          </a:p>
          <a:p>
            <a:pPr algn="l"/>
            <a:endParaRPr lang="en-US" sz="2000" dirty="0">
              <a:solidFill>
                <a:srgbClr val="1E1E1E"/>
              </a:solidFill>
              <a:latin typeface="Times New Roman" panose="02020603050405020304" pitchFamily="18" charset="0"/>
              <a:cs typeface="Times New Roman" panose="02020603050405020304" pitchFamily="18" charset="0"/>
            </a:endParaRPr>
          </a:p>
          <a:p>
            <a:pPr algn="l"/>
            <a:endParaRPr lang="en-US" sz="2000" dirty="0">
              <a:solidFill>
                <a:srgbClr val="1E1E1E"/>
              </a:solidFill>
              <a:latin typeface="Times New Roman" panose="02020603050405020304" pitchFamily="18" charset="0"/>
              <a:cs typeface="Times New Roman" panose="02020603050405020304" pitchFamily="18" charset="0"/>
            </a:endParaRPr>
          </a:p>
          <a:p>
            <a:pPr algn="l"/>
            <a:endParaRPr lang="en-US" sz="2000" dirty="0">
              <a:solidFill>
                <a:srgbClr val="1E1E1E"/>
              </a:solidFill>
              <a:latin typeface="Times New Roman" panose="02020603050405020304" pitchFamily="18" charset="0"/>
              <a:cs typeface="Times New Roman" panose="02020603050405020304" pitchFamily="18" charset="0"/>
            </a:endParaRPr>
          </a:p>
          <a:p>
            <a:pPr algn="l"/>
            <a:r>
              <a:rPr lang="en-US" sz="2000" b="0" i="0" dirty="0">
                <a:solidFill>
                  <a:srgbClr val="1E1E1E"/>
                </a:solidFill>
                <a:effectLst/>
                <a:latin typeface="Times New Roman" panose="02020603050405020304" pitchFamily="18" charset="0"/>
                <a:cs typeface="Times New Roman" panose="02020603050405020304" pitchFamily="18" charset="0"/>
              </a:rPr>
              <a:t>The no load current I</a:t>
            </a:r>
            <a:r>
              <a:rPr lang="en-US" sz="2000" b="0" i="0" baseline="-25000" dirty="0">
                <a:solidFill>
                  <a:srgbClr val="1E1E1E"/>
                </a:solidFill>
                <a:effectLst/>
                <a:latin typeface="Times New Roman" panose="02020603050405020304" pitchFamily="18" charset="0"/>
                <a:cs typeface="Times New Roman" panose="02020603050405020304" pitchFamily="18" charset="0"/>
              </a:rPr>
              <a:t>0</a:t>
            </a:r>
            <a:r>
              <a:rPr lang="en-US" sz="2000" b="0" i="0" dirty="0">
                <a:solidFill>
                  <a:srgbClr val="1E1E1E"/>
                </a:solidFill>
                <a:effectLst/>
                <a:latin typeface="Times New Roman" panose="02020603050405020304" pitchFamily="18" charset="0"/>
                <a:cs typeface="Times New Roman" panose="02020603050405020304" pitchFamily="18" charset="0"/>
              </a:rPr>
              <a:t> is divided into, pure inductance X</a:t>
            </a:r>
            <a:r>
              <a:rPr lang="en-US" sz="2000" b="0" i="0" baseline="-25000" dirty="0">
                <a:solidFill>
                  <a:srgbClr val="1E1E1E"/>
                </a:solidFill>
                <a:effectLst/>
                <a:latin typeface="Times New Roman" panose="02020603050405020304" pitchFamily="18" charset="0"/>
                <a:cs typeface="Times New Roman" panose="02020603050405020304" pitchFamily="18" charset="0"/>
              </a:rPr>
              <a:t>0</a:t>
            </a:r>
            <a:r>
              <a:rPr lang="en-US" sz="2000" b="0" i="0" dirty="0">
                <a:solidFill>
                  <a:srgbClr val="1E1E1E"/>
                </a:solidFill>
                <a:effectLst/>
                <a:latin typeface="Times New Roman" panose="02020603050405020304" pitchFamily="18" charset="0"/>
                <a:cs typeface="Times New Roman" panose="02020603050405020304" pitchFamily="18" charset="0"/>
              </a:rPr>
              <a:t> (taking magnetizing components </a:t>
            </a:r>
            <a:r>
              <a:rPr lang="en-US" sz="2000" b="0" i="0" dirty="0" err="1">
                <a:solidFill>
                  <a:srgbClr val="1E1E1E"/>
                </a:solidFill>
                <a:effectLst/>
                <a:latin typeface="Times New Roman" panose="02020603050405020304" pitchFamily="18" charset="0"/>
                <a:cs typeface="Times New Roman" panose="02020603050405020304" pitchFamily="18" charset="0"/>
              </a:rPr>
              <a:t>I</a:t>
            </a:r>
            <a:r>
              <a:rPr lang="en-US" sz="2000" b="0" i="0" baseline="-25000" dirty="0" err="1">
                <a:solidFill>
                  <a:srgbClr val="1E1E1E"/>
                </a:solidFill>
                <a:effectLst/>
                <a:latin typeface="Times New Roman" panose="02020603050405020304" pitchFamily="18" charset="0"/>
                <a:cs typeface="Times New Roman" panose="02020603050405020304" pitchFamily="18" charset="0"/>
              </a:rPr>
              <a:t>μ</a:t>
            </a:r>
            <a:r>
              <a:rPr lang="en-US" sz="2000" b="0" i="0" dirty="0">
                <a:solidFill>
                  <a:srgbClr val="1E1E1E"/>
                </a:solidFill>
                <a:effectLst/>
                <a:latin typeface="Times New Roman" panose="02020603050405020304" pitchFamily="18" charset="0"/>
                <a:cs typeface="Times New Roman" panose="02020603050405020304" pitchFamily="18" charset="0"/>
              </a:rPr>
              <a:t>) and non induction resistance R</a:t>
            </a:r>
            <a:r>
              <a:rPr lang="en-US" sz="2000" b="0" i="0" baseline="-25000" dirty="0">
                <a:solidFill>
                  <a:srgbClr val="1E1E1E"/>
                </a:solidFill>
                <a:effectLst/>
                <a:latin typeface="Times New Roman" panose="02020603050405020304" pitchFamily="18" charset="0"/>
                <a:cs typeface="Times New Roman" panose="02020603050405020304" pitchFamily="18" charset="0"/>
              </a:rPr>
              <a:t>0</a:t>
            </a:r>
            <a:r>
              <a:rPr lang="en-US" sz="2000" b="0" i="0" dirty="0">
                <a:solidFill>
                  <a:srgbClr val="1E1E1E"/>
                </a:solidFill>
                <a:effectLst/>
                <a:latin typeface="Times New Roman" panose="02020603050405020304" pitchFamily="18" charset="0"/>
                <a:cs typeface="Times New Roman" panose="02020603050405020304" pitchFamily="18" charset="0"/>
              </a:rPr>
              <a:t> (taking working component </a:t>
            </a:r>
            <a:r>
              <a:rPr lang="en-US" sz="2000" b="0" i="0" dirty="0" err="1">
                <a:solidFill>
                  <a:srgbClr val="1E1E1E"/>
                </a:solidFill>
                <a:effectLst/>
                <a:latin typeface="Times New Roman" panose="02020603050405020304" pitchFamily="18" charset="0"/>
                <a:cs typeface="Times New Roman" panose="02020603050405020304" pitchFamily="18" charset="0"/>
              </a:rPr>
              <a:t>I</a:t>
            </a:r>
            <a:r>
              <a:rPr lang="en-US" sz="2000" b="0" i="0" baseline="-25000" dirty="0" err="1">
                <a:solidFill>
                  <a:srgbClr val="1E1E1E"/>
                </a:solidFill>
                <a:effectLst/>
                <a:latin typeface="Times New Roman" panose="02020603050405020304" pitchFamily="18" charset="0"/>
                <a:cs typeface="Times New Roman" panose="02020603050405020304" pitchFamily="18" charset="0"/>
              </a:rPr>
              <a:t>w</a:t>
            </a:r>
            <a:r>
              <a:rPr lang="en-US" sz="2000" b="0" i="0" dirty="0">
                <a:solidFill>
                  <a:srgbClr val="1E1E1E"/>
                </a:solidFill>
                <a:effectLst/>
                <a:latin typeface="Times New Roman" panose="02020603050405020304" pitchFamily="18" charset="0"/>
                <a:cs typeface="Times New Roman" panose="02020603050405020304" pitchFamily="18" charset="0"/>
              </a:rPr>
              <a:t>) which are connected into parallel across the primary. </a:t>
            </a:r>
          </a:p>
          <a:p>
            <a:pPr algn="l"/>
            <a:r>
              <a:rPr lang="en-US" sz="2000" b="0" i="0" dirty="0">
                <a:solidFill>
                  <a:srgbClr val="1E1E1E"/>
                </a:solidFill>
                <a:effectLst/>
                <a:latin typeface="Times New Roman" panose="02020603050405020304" pitchFamily="18" charset="0"/>
                <a:cs typeface="Times New Roman" panose="02020603050405020304" pitchFamily="18" charset="0"/>
              </a:rPr>
              <a:t>The value of E</a:t>
            </a:r>
            <a:r>
              <a:rPr lang="en-US" sz="2000" b="0" i="0" baseline="-25000" dirty="0">
                <a:solidFill>
                  <a:srgbClr val="1E1E1E"/>
                </a:solidFill>
                <a:effectLst/>
                <a:latin typeface="Times New Roman" panose="02020603050405020304" pitchFamily="18" charset="0"/>
                <a:cs typeface="Times New Roman" panose="02020603050405020304" pitchFamily="18" charset="0"/>
              </a:rPr>
              <a:t>1</a:t>
            </a:r>
            <a:r>
              <a:rPr lang="en-US" sz="2000" b="0" i="0" dirty="0">
                <a:solidFill>
                  <a:srgbClr val="1E1E1E"/>
                </a:solidFill>
                <a:effectLst/>
                <a:latin typeface="Times New Roman" panose="02020603050405020304" pitchFamily="18" charset="0"/>
                <a:cs typeface="Times New Roman" panose="02020603050405020304" pitchFamily="18" charset="0"/>
              </a:rPr>
              <a:t> can be obtained by subtracting I</a:t>
            </a:r>
            <a:r>
              <a:rPr lang="en-US" sz="2000" b="0" i="0" baseline="-25000" dirty="0">
                <a:solidFill>
                  <a:srgbClr val="1E1E1E"/>
                </a:solidFill>
                <a:effectLst/>
                <a:latin typeface="Times New Roman" panose="02020603050405020304" pitchFamily="18" charset="0"/>
                <a:cs typeface="Times New Roman" panose="02020603050405020304" pitchFamily="18" charset="0"/>
              </a:rPr>
              <a:t>1</a:t>
            </a:r>
            <a:r>
              <a:rPr lang="en-US" sz="2000" b="0" i="0" dirty="0">
                <a:solidFill>
                  <a:srgbClr val="1E1E1E"/>
                </a:solidFill>
                <a:effectLst/>
                <a:latin typeface="Times New Roman" panose="02020603050405020304" pitchFamily="18" charset="0"/>
                <a:cs typeface="Times New Roman" panose="02020603050405020304" pitchFamily="18" charset="0"/>
              </a:rPr>
              <a:t>Z</a:t>
            </a:r>
            <a:r>
              <a:rPr lang="en-US" sz="2000" b="0" i="0" baseline="-25000" dirty="0">
                <a:solidFill>
                  <a:srgbClr val="1E1E1E"/>
                </a:solidFill>
                <a:effectLst/>
                <a:latin typeface="Times New Roman" panose="02020603050405020304" pitchFamily="18" charset="0"/>
                <a:cs typeface="Times New Roman" panose="02020603050405020304" pitchFamily="18" charset="0"/>
              </a:rPr>
              <a:t>1</a:t>
            </a:r>
            <a:r>
              <a:rPr lang="en-US" sz="2000" b="0" i="0" dirty="0">
                <a:solidFill>
                  <a:srgbClr val="1E1E1E"/>
                </a:solidFill>
                <a:effectLst/>
                <a:latin typeface="Times New Roman" panose="02020603050405020304" pitchFamily="18" charset="0"/>
                <a:cs typeface="Times New Roman" panose="02020603050405020304" pitchFamily="18" charset="0"/>
              </a:rPr>
              <a:t> from V</a:t>
            </a:r>
            <a:r>
              <a:rPr lang="en-US" sz="2000" b="0" i="0" baseline="-25000" dirty="0">
                <a:solidFill>
                  <a:srgbClr val="1E1E1E"/>
                </a:solidFill>
                <a:effectLst/>
                <a:latin typeface="Times New Roman" panose="02020603050405020304" pitchFamily="18" charset="0"/>
                <a:cs typeface="Times New Roman" panose="02020603050405020304" pitchFamily="18" charset="0"/>
              </a:rPr>
              <a:t>1</a:t>
            </a:r>
            <a:r>
              <a:rPr lang="en-US" sz="2000" b="0" i="0" dirty="0">
                <a:solidFill>
                  <a:srgbClr val="1E1E1E"/>
                </a:solidFill>
                <a:effectLst/>
                <a:latin typeface="Times New Roman" panose="02020603050405020304" pitchFamily="18" charset="0"/>
                <a:cs typeface="Times New Roman" panose="02020603050405020304" pitchFamily="18" charset="0"/>
              </a:rPr>
              <a:t>. The value of R</a:t>
            </a:r>
            <a:r>
              <a:rPr lang="en-US" sz="2000" b="0" i="0" baseline="-25000" dirty="0">
                <a:solidFill>
                  <a:srgbClr val="1E1E1E"/>
                </a:solidFill>
                <a:effectLst/>
                <a:latin typeface="Times New Roman" panose="02020603050405020304" pitchFamily="18" charset="0"/>
                <a:cs typeface="Times New Roman" panose="02020603050405020304" pitchFamily="18" charset="0"/>
              </a:rPr>
              <a:t>0</a:t>
            </a:r>
            <a:r>
              <a:rPr lang="en-US" sz="2000" b="0" i="0" dirty="0">
                <a:solidFill>
                  <a:srgbClr val="1E1E1E"/>
                </a:solidFill>
                <a:effectLst/>
                <a:latin typeface="Times New Roman" panose="02020603050405020304" pitchFamily="18" charset="0"/>
                <a:cs typeface="Times New Roman" panose="02020603050405020304" pitchFamily="18" charset="0"/>
              </a:rPr>
              <a:t> and X</a:t>
            </a:r>
            <a:r>
              <a:rPr lang="en-US" sz="2000" b="0" i="0" baseline="-25000" dirty="0">
                <a:solidFill>
                  <a:srgbClr val="1E1E1E"/>
                </a:solidFill>
                <a:effectLst/>
                <a:latin typeface="Times New Roman" panose="02020603050405020304" pitchFamily="18" charset="0"/>
                <a:cs typeface="Times New Roman" panose="02020603050405020304" pitchFamily="18" charset="0"/>
              </a:rPr>
              <a:t>0</a:t>
            </a:r>
            <a:r>
              <a:rPr lang="en-US" sz="2000" b="0" i="0" dirty="0">
                <a:solidFill>
                  <a:srgbClr val="1E1E1E"/>
                </a:solidFill>
                <a:effectLst/>
                <a:latin typeface="Times New Roman" panose="02020603050405020304" pitchFamily="18" charset="0"/>
                <a:cs typeface="Times New Roman" panose="02020603050405020304" pitchFamily="18" charset="0"/>
              </a:rPr>
              <a:t> can be calculated as, R</a:t>
            </a:r>
            <a:r>
              <a:rPr lang="en-US" sz="2000" b="0" i="0" baseline="-25000" dirty="0">
                <a:solidFill>
                  <a:srgbClr val="1E1E1E"/>
                </a:solidFill>
                <a:effectLst/>
                <a:latin typeface="Times New Roman" panose="02020603050405020304" pitchFamily="18" charset="0"/>
                <a:cs typeface="Times New Roman" panose="02020603050405020304" pitchFamily="18" charset="0"/>
              </a:rPr>
              <a:t>0</a:t>
            </a:r>
            <a:r>
              <a:rPr lang="en-US" sz="2000" b="0" i="0" dirty="0">
                <a:solidFill>
                  <a:srgbClr val="1E1E1E"/>
                </a:solidFill>
                <a:effectLst/>
                <a:latin typeface="Times New Roman" panose="02020603050405020304" pitchFamily="18" charset="0"/>
                <a:cs typeface="Times New Roman" panose="02020603050405020304" pitchFamily="18" charset="0"/>
              </a:rPr>
              <a:t> = E</a:t>
            </a:r>
            <a:r>
              <a:rPr lang="en-US" sz="2000" b="0" i="0" baseline="-25000" dirty="0">
                <a:solidFill>
                  <a:srgbClr val="1E1E1E"/>
                </a:solidFill>
                <a:effectLst/>
                <a:latin typeface="Times New Roman" panose="02020603050405020304" pitchFamily="18" charset="0"/>
                <a:cs typeface="Times New Roman" panose="02020603050405020304" pitchFamily="18" charset="0"/>
              </a:rPr>
              <a:t>1</a:t>
            </a:r>
            <a:r>
              <a:rPr lang="en-US" sz="2000" b="0" i="0" dirty="0">
                <a:solidFill>
                  <a:srgbClr val="1E1E1E"/>
                </a:solidFill>
                <a:effectLst/>
                <a:latin typeface="Times New Roman" panose="02020603050405020304" pitchFamily="18" charset="0"/>
                <a:cs typeface="Times New Roman" panose="02020603050405020304" pitchFamily="18" charset="0"/>
              </a:rPr>
              <a:t> / </a:t>
            </a:r>
            <a:r>
              <a:rPr lang="en-US" sz="2000" b="0" i="0" dirty="0" err="1">
                <a:solidFill>
                  <a:srgbClr val="1E1E1E"/>
                </a:solidFill>
                <a:effectLst/>
                <a:latin typeface="Times New Roman" panose="02020603050405020304" pitchFamily="18" charset="0"/>
                <a:cs typeface="Times New Roman" panose="02020603050405020304" pitchFamily="18" charset="0"/>
              </a:rPr>
              <a:t>I</a:t>
            </a:r>
            <a:r>
              <a:rPr lang="en-US" sz="2000" b="0" i="0" baseline="-25000" dirty="0" err="1">
                <a:solidFill>
                  <a:srgbClr val="1E1E1E"/>
                </a:solidFill>
                <a:effectLst/>
                <a:latin typeface="Times New Roman" panose="02020603050405020304" pitchFamily="18" charset="0"/>
                <a:cs typeface="Times New Roman" panose="02020603050405020304" pitchFamily="18" charset="0"/>
              </a:rPr>
              <a:t>w</a:t>
            </a:r>
            <a:r>
              <a:rPr lang="en-US" sz="2000" b="0" i="0" dirty="0">
                <a:solidFill>
                  <a:srgbClr val="1E1E1E"/>
                </a:solidFill>
                <a:effectLst/>
                <a:latin typeface="Times New Roman" panose="02020603050405020304" pitchFamily="18" charset="0"/>
                <a:cs typeface="Times New Roman" panose="02020603050405020304" pitchFamily="18" charset="0"/>
              </a:rPr>
              <a:t> and X</a:t>
            </a:r>
            <a:r>
              <a:rPr lang="en-US" sz="2000" b="0" i="0" baseline="-25000" dirty="0">
                <a:solidFill>
                  <a:srgbClr val="1E1E1E"/>
                </a:solidFill>
                <a:effectLst/>
                <a:latin typeface="Times New Roman" panose="02020603050405020304" pitchFamily="18" charset="0"/>
                <a:cs typeface="Times New Roman" panose="02020603050405020304" pitchFamily="18" charset="0"/>
              </a:rPr>
              <a:t>0</a:t>
            </a:r>
            <a:r>
              <a:rPr lang="en-US" sz="2000" b="0" i="0" dirty="0">
                <a:solidFill>
                  <a:srgbClr val="1E1E1E"/>
                </a:solidFill>
                <a:effectLst/>
                <a:latin typeface="Times New Roman" panose="02020603050405020304" pitchFamily="18" charset="0"/>
                <a:cs typeface="Times New Roman" panose="02020603050405020304" pitchFamily="18" charset="0"/>
              </a:rPr>
              <a:t> = E</a:t>
            </a:r>
            <a:r>
              <a:rPr lang="en-US" sz="2000" b="0" i="0" baseline="-25000" dirty="0">
                <a:solidFill>
                  <a:srgbClr val="1E1E1E"/>
                </a:solidFill>
                <a:effectLst/>
                <a:latin typeface="Times New Roman" panose="02020603050405020304" pitchFamily="18" charset="0"/>
                <a:cs typeface="Times New Roman" panose="02020603050405020304" pitchFamily="18" charset="0"/>
              </a:rPr>
              <a:t>1</a:t>
            </a:r>
            <a:r>
              <a:rPr lang="en-US" sz="2000" b="0" i="0" dirty="0">
                <a:solidFill>
                  <a:srgbClr val="1E1E1E"/>
                </a:solidFill>
                <a:effectLst/>
                <a:latin typeface="Times New Roman" panose="02020603050405020304" pitchFamily="18" charset="0"/>
                <a:cs typeface="Times New Roman" panose="02020603050405020304" pitchFamily="18" charset="0"/>
              </a:rPr>
              <a:t> / </a:t>
            </a:r>
            <a:r>
              <a:rPr lang="en-US" sz="2000" b="0" i="0" dirty="0" err="1">
                <a:solidFill>
                  <a:srgbClr val="1E1E1E"/>
                </a:solidFill>
                <a:effectLst/>
                <a:latin typeface="Times New Roman" panose="02020603050405020304" pitchFamily="18" charset="0"/>
                <a:cs typeface="Times New Roman" panose="02020603050405020304" pitchFamily="18" charset="0"/>
              </a:rPr>
              <a:t>I</a:t>
            </a:r>
            <a:r>
              <a:rPr lang="en-US" sz="2000" b="0" i="0" baseline="-25000" dirty="0" err="1">
                <a:solidFill>
                  <a:srgbClr val="1E1E1E"/>
                </a:solidFill>
                <a:effectLst/>
                <a:latin typeface="Times New Roman" panose="02020603050405020304" pitchFamily="18" charset="0"/>
                <a:cs typeface="Times New Roman" panose="02020603050405020304" pitchFamily="18" charset="0"/>
              </a:rPr>
              <a:t>μ</a:t>
            </a:r>
            <a:r>
              <a:rPr lang="en-US" sz="2000" b="0" i="0" dirty="0">
                <a:solidFill>
                  <a:srgbClr val="1E1E1E"/>
                </a:solidFill>
                <a:effectLst/>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endParaRPr lang="en-US" sz="2000" b="0" i="0" dirty="0">
              <a:solidFill>
                <a:srgbClr val="1E1E1E"/>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19458" name="Picture 2">
            <a:extLst>
              <a:ext uri="{FF2B5EF4-FFF2-40B4-BE49-F238E27FC236}">
                <a16:creationId xmlns:a16="http://schemas.microsoft.com/office/drawing/2014/main" id="{984E334D-FB64-D296-3386-EC23C7D317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2668" y="1896295"/>
            <a:ext cx="5715000"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68027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36859D-252C-B445-A232-6FAB1DE180BF}"/>
              </a:ext>
            </a:extLst>
          </p:cNvPr>
          <p:cNvSpPr>
            <a:spLocks noGrp="1"/>
          </p:cNvSpPr>
          <p:nvPr>
            <p:ph idx="1"/>
          </p:nvPr>
        </p:nvSpPr>
        <p:spPr>
          <a:xfrm>
            <a:off x="759542" y="433489"/>
            <a:ext cx="10515600" cy="5991021"/>
          </a:xfrm>
        </p:spPr>
        <p:txBody>
          <a:bodyPr>
            <a:normAutofit lnSpcReduction="10000"/>
          </a:bodyPr>
          <a:lstStyle/>
          <a:p>
            <a:r>
              <a:rPr lang="en-US" sz="2000" b="0" i="0" dirty="0">
                <a:solidFill>
                  <a:srgbClr val="1E1E1E"/>
                </a:solidFill>
                <a:effectLst/>
                <a:latin typeface="Times New Roman" panose="02020603050405020304" pitchFamily="18" charset="0"/>
                <a:cs typeface="Times New Roman" panose="02020603050405020304" pitchFamily="18" charset="0"/>
              </a:rPr>
              <a:t>But, using this equivalent circuit does not simplifies the calculations. To make calculations simpler, it is preferable to transfer current, voltage and impedance either to primary side or to the secondary side. </a:t>
            </a:r>
          </a:p>
          <a:p>
            <a:r>
              <a:rPr lang="en-US" sz="2000" b="0" i="0" dirty="0">
                <a:solidFill>
                  <a:srgbClr val="1E1E1E"/>
                </a:solidFill>
                <a:effectLst/>
                <a:latin typeface="Times New Roman" panose="02020603050405020304" pitchFamily="18" charset="0"/>
                <a:cs typeface="Times New Roman" panose="02020603050405020304" pitchFamily="18" charset="0"/>
              </a:rPr>
              <a:t>In that case, we would have to work with only one winding which is more convenient.</a:t>
            </a:r>
            <a:br>
              <a:rPr lang="en-US" sz="2000" dirty="0">
                <a:latin typeface="Times New Roman" panose="02020603050405020304" pitchFamily="18" charset="0"/>
                <a:cs typeface="Times New Roman" panose="02020603050405020304" pitchFamily="18" charset="0"/>
              </a:rPr>
            </a:br>
            <a:r>
              <a:rPr lang="en-US" sz="2000" b="0" i="0" dirty="0">
                <a:solidFill>
                  <a:srgbClr val="1E1E1E"/>
                </a:solidFill>
                <a:effectLst/>
                <a:latin typeface="Times New Roman" panose="02020603050405020304" pitchFamily="18" charset="0"/>
                <a:cs typeface="Times New Roman" panose="02020603050405020304" pitchFamily="18" charset="0"/>
              </a:rPr>
              <a:t>From the voltage transformation ratio, it is clear that,</a:t>
            </a:r>
          </a:p>
          <a:p>
            <a:pPr marL="0" indent="0">
              <a:buNone/>
            </a:pPr>
            <a:br>
              <a:rPr lang="en-US" sz="2000" dirty="0">
                <a:latin typeface="Times New Roman" panose="02020603050405020304" pitchFamily="18" charset="0"/>
                <a:cs typeface="Times New Roman" panose="02020603050405020304" pitchFamily="18" charset="0"/>
              </a:rPr>
            </a:br>
            <a:r>
              <a:rPr lang="en-US" sz="2000" b="0" i="0" dirty="0">
                <a:solidFill>
                  <a:srgbClr val="1E1E1E"/>
                </a:solidFill>
                <a:effectLst/>
                <a:latin typeface="Times New Roman" panose="02020603050405020304" pitchFamily="18" charset="0"/>
                <a:cs typeface="Times New Roman" panose="02020603050405020304" pitchFamily="18" charset="0"/>
              </a:rPr>
              <a:t>E</a:t>
            </a:r>
            <a:r>
              <a:rPr lang="en-US" sz="2000" b="0" i="0" baseline="-25000" dirty="0">
                <a:solidFill>
                  <a:srgbClr val="1E1E1E"/>
                </a:solidFill>
                <a:effectLst/>
                <a:latin typeface="Times New Roman" panose="02020603050405020304" pitchFamily="18" charset="0"/>
                <a:cs typeface="Times New Roman" panose="02020603050405020304" pitchFamily="18" charset="0"/>
              </a:rPr>
              <a:t>1</a:t>
            </a:r>
            <a:r>
              <a:rPr lang="en-US" sz="2000" b="0" i="0" dirty="0">
                <a:solidFill>
                  <a:srgbClr val="1E1E1E"/>
                </a:solidFill>
                <a:effectLst/>
                <a:latin typeface="Times New Roman" panose="02020603050405020304" pitchFamily="18" charset="0"/>
                <a:cs typeface="Times New Roman" panose="02020603050405020304" pitchFamily="18" charset="0"/>
              </a:rPr>
              <a:t> / E</a:t>
            </a:r>
            <a:r>
              <a:rPr lang="en-US" sz="2000" b="0" i="0" baseline="-25000" dirty="0">
                <a:solidFill>
                  <a:srgbClr val="1E1E1E"/>
                </a:solidFill>
                <a:effectLst/>
                <a:latin typeface="Times New Roman" panose="02020603050405020304" pitchFamily="18" charset="0"/>
                <a:cs typeface="Times New Roman" panose="02020603050405020304" pitchFamily="18" charset="0"/>
              </a:rPr>
              <a:t>2</a:t>
            </a:r>
            <a:r>
              <a:rPr lang="en-US" sz="2000" b="0" i="0" dirty="0">
                <a:solidFill>
                  <a:srgbClr val="1E1E1E"/>
                </a:solidFill>
                <a:effectLst/>
                <a:latin typeface="Times New Roman" panose="02020603050405020304" pitchFamily="18" charset="0"/>
                <a:cs typeface="Times New Roman" panose="02020603050405020304" pitchFamily="18" charset="0"/>
              </a:rPr>
              <a:t> = N</a:t>
            </a:r>
            <a:r>
              <a:rPr lang="en-US" sz="2000" b="0" i="0" baseline="-25000" dirty="0">
                <a:solidFill>
                  <a:srgbClr val="1E1E1E"/>
                </a:solidFill>
                <a:effectLst/>
                <a:latin typeface="Times New Roman" panose="02020603050405020304" pitchFamily="18" charset="0"/>
                <a:cs typeface="Times New Roman" panose="02020603050405020304" pitchFamily="18" charset="0"/>
              </a:rPr>
              <a:t>1</a:t>
            </a:r>
            <a:r>
              <a:rPr lang="en-US" sz="2000" b="0" i="0" dirty="0">
                <a:solidFill>
                  <a:srgbClr val="1E1E1E"/>
                </a:solidFill>
                <a:effectLst/>
                <a:latin typeface="Times New Roman" panose="02020603050405020304" pitchFamily="18" charset="0"/>
                <a:cs typeface="Times New Roman" panose="02020603050405020304" pitchFamily="18" charset="0"/>
              </a:rPr>
              <a:t> / N</a:t>
            </a:r>
            <a:r>
              <a:rPr lang="en-US" sz="2000" b="0" i="0" baseline="-25000" dirty="0">
                <a:solidFill>
                  <a:srgbClr val="1E1E1E"/>
                </a:solidFill>
                <a:effectLst/>
                <a:latin typeface="Times New Roman" panose="02020603050405020304" pitchFamily="18" charset="0"/>
                <a:cs typeface="Times New Roman" panose="02020603050405020304" pitchFamily="18" charset="0"/>
              </a:rPr>
              <a:t>2</a:t>
            </a:r>
            <a:r>
              <a:rPr lang="en-US" sz="2000" b="0" i="0" dirty="0">
                <a:solidFill>
                  <a:srgbClr val="1E1E1E"/>
                </a:solidFill>
                <a:effectLst/>
                <a:latin typeface="Times New Roman" panose="02020603050405020304" pitchFamily="18" charset="0"/>
                <a:cs typeface="Times New Roman" panose="02020603050405020304" pitchFamily="18" charset="0"/>
              </a:rPr>
              <a:t> = K</a:t>
            </a:r>
            <a:br>
              <a:rPr lang="en-US" sz="2000" dirty="0">
                <a:latin typeface="Times New Roman" panose="02020603050405020304" pitchFamily="18" charset="0"/>
                <a:cs typeface="Times New Roman" panose="02020603050405020304" pitchFamily="18" charset="0"/>
              </a:rPr>
            </a:br>
            <a:r>
              <a:rPr lang="en-US" sz="2000" b="0" i="0" dirty="0">
                <a:solidFill>
                  <a:srgbClr val="1E1E1E"/>
                </a:solidFill>
                <a:effectLst/>
                <a:latin typeface="Times New Roman" panose="02020603050405020304" pitchFamily="18" charset="0"/>
                <a:cs typeface="Times New Roman" panose="02020603050405020304" pitchFamily="18" charset="0"/>
              </a:rPr>
              <a:t>Now, lets refer the parameters of secondary side to primary.</a:t>
            </a:r>
          </a:p>
          <a:p>
            <a:r>
              <a:rPr lang="en-US" sz="2000" b="0" i="0" dirty="0">
                <a:solidFill>
                  <a:srgbClr val="1E1E1E"/>
                </a:solidFill>
                <a:effectLst/>
                <a:latin typeface="Times New Roman" panose="02020603050405020304" pitchFamily="18" charset="0"/>
                <a:cs typeface="Times New Roman" panose="02020603050405020304" pitchFamily="18" charset="0"/>
              </a:rPr>
              <a:t>Z</a:t>
            </a:r>
            <a:r>
              <a:rPr lang="en-US" sz="2000" b="0" i="0" baseline="-25000" dirty="0">
                <a:solidFill>
                  <a:srgbClr val="1E1E1E"/>
                </a:solidFill>
                <a:effectLst/>
                <a:latin typeface="Times New Roman" panose="02020603050405020304" pitchFamily="18" charset="0"/>
                <a:cs typeface="Times New Roman" panose="02020603050405020304" pitchFamily="18" charset="0"/>
              </a:rPr>
              <a:t>2</a:t>
            </a:r>
            <a:r>
              <a:rPr lang="en-US" sz="2000" b="0" i="0" dirty="0">
                <a:solidFill>
                  <a:srgbClr val="1E1E1E"/>
                </a:solidFill>
                <a:effectLst/>
                <a:latin typeface="Times New Roman" panose="02020603050405020304" pitchFamily="18" charset="0"/>
                <a:cs typeface="Times New Roman" panose="02020603050405020304" pitchFamily="18" charset="0"/>
              </a:rPr>
              <a:t> can be referred to primary as Z</a:t>
            </a:r>
            <a:r>
              <a:rPr lang="en-US" sz="2000" b="0" i="0" baseline="-25000" dirty="0">
                <a:solidFill>
                  <a:srgbClr val="1E1E1E"/>
                </a:solidFill>
                <a:effectLst/>
                <a:latin typeface="Times New Roman" panose="02020603050405020304" pitchFamily="18" charset="0"/>
                <a:cs typeface="Times New Roman" panose="02020603050405020304" pitchFamily="18" charset="0"/>
              </a:rPr>
              <a:t>2</a:t>
            </a:r>
            <a:r>
              <a:rPr lang="en-US" sz="2000" b="0" i="0" dirty="0">
                <a:solidFill>
                  <a:srgbClr val="1E1E1E"/>
                </a:solidFill>
                <a:effectLst/>
                <a:latin typeface="Times New Roman" panose="02020603050405020304" pitchFamily="18" charset="0"/>
                <a:cs typeface="Times New Roman" panose="02020603050405020304" pitchFamily="18" charset="0"/>
              </a:rPr>
              <a:t>’</a:t>
            </a:r>
          </a:p>
          <a:p>
            <a:br>
              <a:rPr lang="en-US" sz="2000" dirty="0">
                <a:latin typeface="Times New Roman" panose="02020603050405020304" pitchFamily="18" charset="0"/>
                <a:cs typeface="Times New Roman" panose="02020603050405020304" pitchFamily="18" charset="0"/>
              </a:rPr>
            </a:br>
            <a:r>
              <a:rPr lang="en-US" sz="2000" b="0" i="0" dirty="0">
                <a:solidFill>
                  <a:srgbClr val="1E1E1E"/>
                </a:solidFill>
                <a:effectLst/>
                <a:latin typeface="Times New Roman" panose="02020603050405020304" pitchFamily="18" charset="0"/>
                <a:cs typeface="Times New Roman" panose="02020603050405020304" pitchFamily="18" charset="0"/>
              </a:rPr>
              <a:t>where, Z</a:t>
            </a:r>
            <a:r>
              <a:rPr lang="en-US" sz="2000" b="0" i="0" baseline="-25000" dirty="0">
                <a:solidFill>
                  <a:srgbClr val="1E1E1E"/>
                </a:solidFill>
                <a:effectLst/>
                <a:latin typeface="Times New Roman" panose="02020603050405020304" pitchFamily="18" charset="0"/>
                <a:cs typeface="Times New Roman" panose="02020603050405020304" pitchFamily="18" charset="0"/>
              </a:rPr>
              <a:t>2</a:t>
            </a:r>
            <a:r>
              <a:rPr lang="en-US" sz="2000" b="0" i="0" dirty="0">
                <a:solidFill>
                  <a:srgbClr val="1E1E1E"/>
                </a:solidFill>
                <a:effectLst/>
                <a:latin typeface="Times New Roman" panose="02020603050405020304" pitchFamily="18" charset="0"/>
                <a:cs typeface="Times New Roman" panose="02020603050405020304" pitchFamily="18" charset="0"/>
              </a:rPr>
              <a:t>' = (N</a:t>
            </a:r>
            <a:r>
              <a:rPr lang="en-US" sz="2000" b="0" i="0" baseline="-25000" dirty="0">
                <a:solidFill>
                  <a:srgbClr val="1E1E1E"/>
                </a:solidFill>
                <a:effectLst/>
                <a:latin typeface="Times New Roman" panose="02020603050405020304" pitchFamily="18" charset="0"/>
                <a:cs typeface="Times New Roman" panose="02020603050405020304" pitchFamily="18" charset="0"/>
              </a:rPr>
              <a:t>1</a:t>
            </a:r>
            <a:r>
              <a:rPr lang="en-US" sz="2000" b="0" i="0" dirty="0">
                <a:solidFill>
                  <a:srgbClr val="1E1E1E"/>
                </a:solidFill>
                <a:effectLst/>
                <a:latin typeface="Times New Roman" panose="02020603050405020304" pitchFamily="18" charset="0"/>
                <a:cs typeface="Times New Roman" panose="02020603050405020304" pitchFamily="18" charset="0"/>
              </a:rPr>
              <a:t>/N</a:t>
            </a:r>
            <a:r>
              <a:rPr lang="en-US" sz="2000" b="0" i="0" baseline="-25000" dirty="0">
                <a:solidFill>
                  <a:srgbClr val="1E1E1E"/>
                </a:solidFill>
                <a:effectLst/>
                <a:latin typeface="Times New Roman" panose="02020603050405020304" pitchFamily="18" charset="0"/>
                <a:cs typeface="Times New Roman" panose="02020603050405020304" pitchFamily="18" charset="0"/>
              </a:rPr>
              <a:t>2</a:t>
            </a:r>
            <a:r>
              <a:rPr lang="en-US" sz="2000" b="0" i="0" dirty="0">
                <a:solidFill>
                  <a:srgbClr val="1E1E1E"/>
                </a:solidFill>
                <a:effectLst/>
                <a:latin typeface="Times New Roman" panose="02020603050405020304" pitchFamily="18" charset="0"/>
                <a:cs typeface="Times New Roman" panose="02020603050405020304" pitchFamily="18" charset="0"/>
              </a:rPr>
              <a:t>)</a:t>
            </a:r>
            <a:r>
              <a:rPr lang="en-US" sz="2000" b="0" i="0" baseline="30000" dirty="0">
                <a:solidFill>
                  <a:srgbClr val="1E1E1E"/>
                </a:solidFill>
                <a:effectLst/>
                <a:latin typeface="Times New Roman" panose="02020603050405020304" pitchFamily="18" charset="0"/>
                <a:cs typeface="Times New Roman" panose="02020603050405020304" pitchFamily="18" charset="0"/>
              </a:rPr>
              <a:t>2</a:t>
            </a:r>
            <a:r>
              <a:rPr lang="en-US" sz="2000" b="0" i="0" dirty="0">
                <a:solidFill>
                  <a:srgbClr val="1E1E1E"/>
                </a:solidFill>
                <a:effectLst/>
                <a:latin typeface="Times New Roman" panose="02020603050405020304" pitchFamily="18" charset="0"/>
                <a:cs typeface="Times New Roman" panose="02020603050405020304" pitchFamily="18" charset="0"/>
              </a:rPr>
              <a:t>Z</a:t>
            </a:r>
            <a:r>
              <a:rPr lang="en-US" sz="2000" b="0" i="0" baseline="-25000" dirty="0">
                <a:solidFill>
                  <a:srgbClr val="1E1E1E"/>
                </a:solidFill>
                <a:effectLst/>
                <a:latin typeface="Times New Roman" panose="02020603050405020304" pitchFamily="18" charset="0"/>
                <a:cs typeface="Times New Roman" panose="02020603050405020304" pitchFamily="18" charset="0"/>
              </a:rPr>
              <a:t>2</a:t>
            </a:r>
            <a:r>
              <a:rPr lang="en-US" sz="2000" b="0" i="0" dirty="0">
                <a:solidFill>
                  <a:srgbClr val="1E1E1E"/>
                </a:solidFill>
                <a:effectLst/>
                <a:latin typeface="Times New Roman" panose="02020603050405020304" pitchFamily="18" charset="0"/>
                <a:cs typeface="Times New Roman" panose="02020603050405020304" pitchFamily="18" charset="0"/>
              </a:rPr>
              <a:t> = K</a:t>
            </a:r>
            <a:r>
              <a:rPr lang="en-US" sz="2000" b="0" i="0" baseline="30000" dirty="0">
                <a:solidFill>
                  <a:srgbClr val="1E1E1E"/>
                </a:solidFill>
                <a:effectLst/>
                <a:latin typeface="Times New Roman" panose="02020603050405020304" pitchFamily="18" charset="0"/>
                <a:cs typeface="Times New Roman" panose="02020603050405020304" pitchFamily="18" charset="0"/>
              </a:rPr>
              <a:t>2</a:t>
            </a:r>
            <a:r>
              <a:rPr lang="en-US" sz="2000" b="0" i="0" dirty="0">
                <a:solidFill>
                  <a:srgbClr val="1E1E1E"/>
                </a:solidFill>
                <a:effectLst/>
                <a:latin typeface="Times New Roman" panose="02020603050405020304" pitchFamily="18" charset="0"/>
                <a:cs typeface="Times New Roman" panose="02020603050405020304" pitchFamily="18" charset="0"/>
              </a:rPr>
              <a:t>Z</a:t>
            </a:r>
            <a:r>
              <a:rPr lang="en-US" sz="2000" b="0" i="0" baseline="-25000" dirty="0">
                <a:solidFill>
                  <a:srgbClr val="1E1E1E"/>
                </a:solidFill>
                <a:effectLst/>
                <a:latin typeface="Times New Roman" panose="02020603050405020304" pitchFamily="18" charset="0"/>
                <a:cs typeface="Times New Roman" panose="02020603050405020304" pitchFamily="18" charset="0"/>
              </a:rPr>
              <a:t>2</a:t>
            </a:r>
            <a:r>
              <a:rPr lang="en-US" sz="2000" b="0" i="0" dirty="0">
                <a:solidFill>
                  <a:srgbClr val="1E1E1E"/>
                </a:solidFill>
                <a:effectLst/>
                <a:latin typeface="Times New Roman" panose="02020603050405020304" pitchFamily="18" charset="0"/>
                <a:cs typeface="Times New Roman" panose="02020603050405020304" pitchFamily="18" charset="0"/>
              </a:rPr>
              <a:t>.   ............where K= N</a:t>
            </a:r>
            <a:r>
              <a:rPr lang="en-US" sz="2000" b="0" i="0" baseline="-25000" dirty="0">
                <a:solidFill>
                  <a:srgbClr val="1E1E1E"/>
                </a:solidFill>
                <a:effectLst/>
                <a:latin typeface="Times New Roman" panose="02020603050405020304" pitchFamily="18" charset="0"/>
                <a:cs typeface="Times New Roman" panose="02020603050405020304" pitchFamily="18" charset="0"/>
              </a:rPr>
              <a:t>1</a:t>
            </a:r>
            <a:r>
              <a:rPr lang="en-US" sz="2000" b="0" i="0" dirty="0">
                <a:solidFill>
                  <a:srgbClr val="1E1E1E"/>
                </a:solidFill>
                <a:effectLst/>
                <a:latin typeface="Times New Roman" panose="02020603050405020304" pitchFamily="18" charset="0"/>
                <a:cs typeface="Times New Roman" panose="02020603050405020304" pitchFamily="18" charset="0"/>
              </a:rPr>
              <a:t>/N</a:t>
            </a:r>
            <a:r>
              <a:rPr lang="en-US" sz="2000" b="0" i="0" baseline="-25000" dirty="0">
                <a:solidFill>
                  <a:srgbClr val="1E1E1E"/>
                </a:solidFill>
                <a:effectLst/>
                <a:latin typeface="Times New Roman" panose="02020603050405020304" pitchFamily="18" charset="0"/>
                <a:cs typeface="Times New Roman" panose="02020603050405020304" pitchFamily="18" charset="0"/>
              </a:rPr>
              <a:t>2</a:t>
            </a:r>
            <a:r>
              <a:rPr lang="en-US" sz="2000" b="0" i="0" dirty="0">
                <a:solidFill>
                  <a:srgbClr val="1E1E1E"/>
                </a:solidFill>
                <a:effectLst/>
                <a:latin typeface="Times New Roman" panose="02020603050405020304" pitchFamily="18" charset="0"/>
                <a:cs typeface="Times New Roman" panose="02020603050405020304" pitchFamily="18" charset="0"/>
              </a:rPr>
              <a:t>.</a:t>
            </a:r>
          </a:p>
          <a:p>
            <a:br>
              <a:rPr lang="en-US" sz="2000" dirty="0">
                <a:latin typeface="Times New Roman" panose="02020603050405020304" pitchFamily="18" charset="0"/>
                <a:cs typeface="Times New Roman" panose="02020603050405020304" pitchFamily="18" charset="0"/>
              </a:rPr>
            </a:br>
            <a:r>
              <a:rPr lang="en-US" sz="2000" b="0" i="0" dirty="0">
                <a:solidFill>
                  <a:srgbClr val="1E1E1E"/>
                </a:solidFill>
                <a:effectLst/>
                <a:latin typeface="Times New Roman" panose="02020603050405020304" pitchFamily="18" charset="0"/>
                <a:cs typeface="Times New Roman" panose="02020603050405020304" pitchFamily="18" charset="0"/>
              </a:rPr>
              <a:t>that is, R</a:t>
            </a:r>
            <a:r>
              <a:rPr lang="en-US" sz="2000" b="0" i="0" baseline="-25000" dirty="0">
                <a:solidFill>
                  <a:srgbClr val="1E1E1E"/>
                </a:solidFill>
                <a:effectLst/>
                <a:latin typeface="Times New Roman" panose="02020603050405020304" pitchFamily="18" charset="0"/>
                <a:cs typeface="Times New Roman" panose="02020603050405020304" pitchFamily="18" charset="0"/>
              </a:rPr>
              <a:t>2</a:t>
            </a:r>
            <a:r>
              <a:rPr lang="en-US" sz="2000" b="0" i="0" dirty="0">
                <a:solidFill>
                  <a:srgbClr val="1E1E1E"/>
                </a:solidFill>
                <a:effectLst/>
                <a:latin typeface="Times New Roman" panose="02020603050405020304" pitchFamily="18" charset="0"/>
                <a:cs typeface="Times New Roman" panose="02020603050405020304" pitchFamily="18" charset="0"/>
              </a:rPr>
              <a:t>'+jX</a:t>
            </a:r>
            <a:r>
              <a:rPr lang="en-US" sz="2000" b="0" i="0" baseline="-25000" dirty="0">
                <a:solidFill>
                  <a:srgbClr val="1E1E1E"/>
                </a:solidFill>
                <a:effectLst/>
                <a:latin typeface="Times New Roman" panose="02020603050405020304" pitchFamily="18" charset="0"/>
                <a:cs typeface="Times New Roman" panose="02020603050405020304" pitchFamily="18" charset="0"/>
              </a:rPr>
              <a:t>2</a:t>
            </a:r>
            <a:r>
              <a:rPr lang="en-US" sz="2000" b="0" i="0" dirty="0">
                <a:solidFill>
                  <a:srgbClr val="1E1E1E"/>
                </a:solidFill>
                <a:effectLst/>
                <a:latin typeface="Times New Roman" panose="02020603050405020304" pitchFamily="18" charset="0"/>
                <a:cs typeface="Times New Roman" panose="02020603050405020304" pitchFamily="18" charset="0"/>
              </a:rPr>
              <a:t>' = K</a:t>
            </a:r>
            <a:r>
              <a:rPr lang="en-US" sz="2000" b="0" i="0" baseline="30000" dirty="0">
                <a:solidFill>
                  <a:srgbClr val="1E1E1E"/>
                </a:solidFill>
                <a:effectLst/>
                <a:latin typeface="Times New Roman" panose="02020603050405020304" pitchFamily="18" charset="0"/>
                <a:cs typeface="Times New Roman" panose="02020603050405020304" pitchFamily="18" charset="0"/>
              </a:rPr>
              <a:t>2</a:t>
            </a:r>
            <a:r>
              <a:rPr lang="en-US" sz="2000" b="0" i="0" dirty="0">
                <a:solidFill>
                  <a:srgbClr val="1E1E1E"/>
                </a:solidFill>
                <a:effectLst/>
                <a:latin typeface="Times New Roman" panose="02020603050405020304" pitchFamily="18" charset="0"/>
                <a:cs typeface="Times New Roman" panose="02020603050405020304" pitchFamily="18" charset="0"/>
              </a:rPr>
              <a:t>(R</a:t>
            </a:r>
            <a:r>
              <a:rPr lang="en-US" sz="2000" b="0" i="0" baseline="-25000" dirty="0">
                <a:solidFill>
                  <a:srgbClr val="1E1E1E"/>
                </a:solidFill>
                <a:effectLst/>
                <a:latin typeface="Times New Roman" panose="02020603050405020304" pitchFamily="18" charset="0"/>
                <a:cs typeface="Times New Roman" panose="02020603050405020304" pitchFamily="18" charset="0"/>
              </a:rPr>
              <a:t>2</a:t>
            </a:r>
            <a:r>
              <a:rPr lang="en-US" sz="2000" b="0" i="0" dirty="0">
                <a:solidFill>
                  <a:srgbClr val="1E1E1E"/>
                </a:solidFill>
                <a:effectLst/>
                <a:latin typeface="Times New Roman" panose="02020603050405020304" pitchFamily="18" charset="0"/>
                <a:cs typeface="Times New Roman" panose="02020603050405020304" pitchFamily="18" charset="0"/>
              </a:rPr>
              <a:t>+jX</a:t>
            </a:r>
            <a:r>
              <a:rPr lang="en-US" sz="2000" b="0" i="0" baseline="-25000" dirty="0">
                <a:solidFill>
                  <a:srgbClr val="1E1E1E"/>
                </a:solidFill>
                <a:effectLst/>
                <a:latin typeface="Times New Roman" panose="02020603050405020304" pitchFamily="18" charset="0"/>
                <a:cs typeface="Times New Roman" panose="02020603050405020304" pitchFamily="18" charset="0"/>
              </a:rPr>
              <a:t>2</a:t>
            </a:r>
            <a:r>
              <a:rPr lang="en-US" sz="2000" b="0" i="0" dirty="0">
                <a:solidFill>
                  <a:srgbClr val="1E1E1E"/>
                </a:solidFill>
                <a:effectLst/>
                <a:latin typeface="Times New Roman" panose="02020603050405020304" pitchFamily="18" charset="0"/>
                <a:cs typeface="Times New Roman" panose="02020603050405020304" pitchFamily="18" charset="0"/>
              </a:rPr>
              <a:t>)</a:t>
            </a:r>
          </a:p>
          <a:p>
            <a:br>
              <a:rPr lang="en-US" sz="2000" dirty="0">
                <a:latin typeface="Times New Roman" panose="02020603050405020304" pitchFamily="18" charset="0"/>
                <a:cs typeface="Times New Roman" panose="02020603050405020304" pitchFamily="18" charset="0"/>
              </a:rPr>
            </a:br>
            <a:r>
              <a:rPr lang="en-US" sz="2000" b="0" i="0" dirty="0">
                <a:solidFill>
                  <a:srgbClr val="1E1E1E"/>
                </a:solidFill>
                <a:effectLst/>
                <a:latin typeface="Times New Roman" panose="02020603050405020304" pitchFamily="18" charset="0"/>
                <a:cs typeface="Times New Roman" panose="02020603050405020304" pitchFamily="18" charset="0"/>
              </a:rPr>
              <a:t>equating real and imaginary parts,</a:t>
            </a:r>
          </a:p>
          <a:p>
            <a:br>
              <a:rPr lang="en-US" sz="2000" dirty="0">
                <a:latin typeface="Times New Roman" panose="02020603050405020304" pitchFamily="18" charset="0"/>
                <a:cs typeface="Times New Roman" panose="02020603050405020304" pitchFamily="18" charset="0"/>
              </a:rPr>
            </a:br>
            <a:r>
              <a:rPr lang="en-US" sz="2000" b="0" i="0" dirty="0">
                <a:solidFill>
                  <a:srgbClr val="1E1E1E"/>
                </a:solidFill>
                <a:effectLst/>
                <a:latin typeface="Times New Roman" panose="02020603050405020304" pitchFamily="18" charset="0"/>
                <a:cs typeface="Times New Roman" panose="02020603050405020304" pitchFamily="18" charset="0"/>
              </a:rPr>
              <a:t>R</a:t>
            </a:r>
            <a:r>
              <a:rPr lang="en-US" sz="2000" b="0" i="0" baseline="-25000" dirty="0">
                <a:solidFill>
                  <a:srgbClr val="1E1E1E"/>
                </a:solidFill>
                <a:effectLst/>
                <a:latin typeface="Times New Roman" panose="02020603050405020304" pitchFamily="18" charset="0"/>
                <a:cs typeface="Times New Roman" panose="02020603050405020304" pitchFamily="18" charset="0"/>
              </a:rPr>
              <a:t>2</a:t>
            </a:r>
            <a:r>
              <a:rPr lang="en-US" sz="2000" b="0" i="0" dirty="0">
                <a:solidFill>
                  <a:srgbClr val="1E1E1E"/>
                </a:solidFill>
                <a:effectLst/>
                <a:latin typeface="Times New Roman" panose="02020603050405020304" pitchFamily="18" charset="0"/>
                <a:cs typeface="Times New Roman" panose="02020603050405020304" pitchFamily="18" charset="0"/>
              </a:rPr>
              <a:t>' =  K</a:t>
            </a:r>
            <a:r>
              <a:rPr lang="en-US" sz="2000" b="0" i="0" baseline="30000" dirty="0">
                <a:solidFill>
                  <a:srgbClr val="1E1E1E"/>
                </a:solidFill>
                <a:effectLst/>
                <a:latin typeface="Times New Roman" panose="02020603050405020304" pitchFamily="18" charset="0"/>
                <a:cs typeface="Times New Roman" panose="02020603050405020304" pitchFamily="18" charset="0"/>
              </a:rPr>
              <a:t>2</a:t>
            </a:r>
            <a:r>
              <a:rPr lang="en-US" sz="2000" b="0" i="0" dirty="0">
                <a:solidFill>
                  <a:srgbClr val="1E1E1E"/>
                </a:solidFill>
                <a:effectLst/>
                <a:latin typeface="Times New Roman" panose="02020603050405020304" pitchFamily="18" charset="0"/>
                <a:cs typeface="Times New Roman" panose="02020603050405020304" pitchFamily="18" charset="0"/>
              </a:rPr>
              <a:t>R</a:t>
            </a:r>
            <a:r>
              <a:rPr lang="en-US" sz="2000" b="0" i="0" baseline="-25000" dirty="0">
                <a:solidFill>
                  <a:srgbClr val="1E1E1E"/>
                </a:solidFill>
                <a:effectLst/>
                <a:latin typeface="Times New Roman" panose="02020603050405020304" pitchFamily="18" charset="0"/>
                <a:cs typeface="Times New Roman" panose="02020603050405020304" pitchFamily="18" charset="0"/>
              </a:rPr>
              <a:t>2</a:t>
            </a:r>
            <a:r>
              <a:rPr lang="en-US" sz="2000" b="0" i="0" dirty="0">
                <a:solidFill>
                  <a:srgbClr val="1E1E1E"/>
                </a:solidFill>
                <a:effectLst/>
                <a:latin typeface="Times New Roman" panose="02020603050405020304" pitchFamily="18" charset="0"/>
                <a:cs typeface="Times New Roman" panose="02020603050405020304" pitchFamily="18" charset="0"/>
              </a:rPr>
              <a:t> and X</a:t>
            </a:r>
            <a:r>
              <a:rPr lang="en-US" sz="2000" b="0" i="0" baseline="-25000" dirty="0">
                <a:solidFill>
                  <a:srgbClr val="1E1E1E"/>
                </a:solidFill>
                <a:effectLst/>
                <a:latin typeface="Times New Roman" panose="02020603050405020304" pitchFamily="18" charset="0"/>
                <a:cs typeface="Times New Roman" panose="02020603050405020304" pitchFamily="18" charset="0"/>
              </a:rPr>
              <a:t>2</a:t>
            </a:r>
            <a:r>
              <a:rPr lang="en-US" sz="2000" b="0" i="0" dirty="0">
                <a:solidFill>
                  <a:srgbClr val="1E1E1E"/>
                </a:solidFill>
                <a:effectLst/>
                <a:latin typeface="Times New Roman" panose="02020603050405020304" pitchFamily="18" charset="0"/>
                <a:cs typeface="Times New Roman" panose="02020603050405020304" pitchFamily="18" charset="0"/>
              </a:rPr>
              <a:t>' = K</a:t>
            </a:r>
            <a:r>
              <a:rPr lang="en-US" sz="2000" b="0" i="0" baseline="30000" dirty="0">
                <a:solidFill>
                  <a:srgbClr val="1E1E1E"/>
                </a:solidFill>
                <a:effectLst/>
                <a:latin typeface="Times New Roman" panose="02020603050405020304" pitchFamily="18" charset="0"/>
                <a:cs typeface="Times New Roman" panose="02020603050405020304" pitchFamily="18" charset="0"/>
              </a:rPr>
              <a:t>2</a:t>
            </a:r>
            <a:r>
              <a:rPr lang="en-US" sz="2000" b="0" i="0" dirty="0">
                <a:solidFill>
                  <a:srgbClr val="1E1E1E"/>
                </a:solidFill>
                <a:effectLst/>
                <a:latin typeface="Times New Roman" panose="02020603050405020304" pitchFamily="18" charset="0"/>
                <a:cs typeface="Times New Roman" panose="02020603050405020304" pitchFamily="18" charset="0"/>
              </a:rPr>
              <a:t>X</a:t>
            </a:r>
            <a:r>
              <a:rPr lang="en-US" sz="2000" b="0" i="0" baseline="-25000" dirty="0">
                <a:solidFill>
                  <a:srgbClr val="1E1E1E"/>
                </a:solidFill>
                <a:effectLst/>
                <a:latin typeface="Times New Roman" panose="02020603050405020304" pitchFamily="18" charset="0"/>
                <a:cs typeface="Times New Roman" panose="02020603050405020304" pitchFamily="18" charset="0"/>
              </a:rPr>
              <a:t>2</a:t>
            </a:r>
            <a:r>
              <a:rPr lang="en-US" sz="2000" b="0" i="0" dirty="0">
                <a:solidFill>
                  <a:srgbClr val="1E1E1E"/>
                </a:solidFill>
                <a:effectLst/>
                <a:latin typeface="Times New Roman" panose="02020603050405020304" pitchFamily="18" charset="0"/>
                <a:cs typeface="Times New Roman" panose="02020603050405020304" pitchFamily="18" charset="0"/>
              </a:rPr>
              <a:t> .</a:t>
            </a:r>
          </a:p>
          <a:p>
            <a:br>
              <a:rPr lang="en-US" sz="2000" dirty="0">
                <a:latin typeface="Times New Roman" panose="02020603050405020304" pitchFamily="18" charset="0"/>
                <a:cs typeface="Times New Roman" panose="02020603050405020304" pitchFamily="18" charset="0"/>
              </a:rPr>
            </a:br>
            <a:r>
              <a:rPr lang="en-US" sz="2000" b="0" i="0" dirty="0">
                <a:solidFill>
                  <a:srgbClr val="1E1E1E"/>
                </a:solidFill>
                <a:effectLst/>
                <a:latin typeface="Times New Roman" panose="02020603050405020304" pitchFamily="18" charset="0"/>
                <a:cs typeface="Times New Roman" panose="02020603050405020304" pitchFamily="18" charset="0"/>
              </a:rPr>
              <a:t>And V</a:t>
            </a:r>
            <a:r>
              <a:rPr lang="en-US" sz="2000" b="0" i="0" baseline="-25000" dirty="0">
                <a:solidFill>
                  <a:srgbClr val="1E1E1E"/>
                </a:solidFill>
                <a:effectLst/>
                <a:latin typeface="Times New Roman" panose="02020603050405020304" pitchFamily="18" charset="0"/>
                <a:cs typeface="Times New Roman" panose="02020603050405020304" pitchFamily="18" charset="0"/>
              </a:rPr>
              <a:t>2</a:t>
            </a:r>
            <a:r>
              <a:rPr lang="en-US" sz="2000" b="0" i="0" dirty="0">
                <a:solidFill>
                  <a:srgbClr val="1E1E1E"/>
                </a:solidFill>
                <a:effectLst/>
                <a:latin typeface="Times New Roman" panose="02020603050405020304" pitchFamily="18" charset="0"/>
                <a:cs typeface="Times New Roman" panose="02020603050405020304" pitchFamily="18" charset="0"/>
              </a:rPr>
              <a:t>' = KV</a:t>
            </a:r>
            <a:r>
              <a:rPr lang="en-US" sz="2000" b="0" i="0" baseline="-25000" dirty="0">
                <a:solidFill>
                  <a:srgbClr val="1E1E1E"/>
                </a:solidFill>
                <a:effectLst/>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33643524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03EE03-9FB7-2B2C-E24D-C0DB163CC2D1}"/>
              </a:ext>
            </a:extLst>
          </p:cNvPr>
          <p:cNvSpPr>
            <a:spLocks noGrp="1"/>
          </p:cNvSpPr>
          <p:nvPr>
            <p:ph idx="1"/>
          </p:nvPr>
        </p:nvSpPr>
        <p:spPr>
          <a:xfrm>
            <a:off x="523568" y="9018"/>
            <a:ext cx="11067418" cy="6460608"/>
          </a:xfrm>
        </p:spPr>
        <p:txBody>
          <a:bodyPr>
            <a:normAutofit/>
          </a:bodyPr>
          <a:lstStyle/>
          <a:p>
            <a:br>
              <a:rPr lang="en-US" sz="2000" dirty="0">
                <a:latin typeface="Times New Roman" panose="02020603050405020304" pitchFamily="18" charset="0"/>
                <a:cs typeface="Times New Roman" panose="02020603050405020304" pitchFamily="18" charset="0"/>
              </a:rPr>
            </a:br>
            <a:r>
              <a:rPr lang="en-US" sz="2000" b="0" i="0" dirty="0">
                <a:solidFill>
                  <a:srgbClr val="1E1E1E"/>
                </a:solidFill>
                <a:effectLst/>
                <a:latin typeface="Times New Roman" panose="02020603050405020304" pitchFamily="18" charset="0"/>
                <a:cs typeface="Times New Roman" panose="02020603050405020304" pitchFamily="18" charset="0"/>
              </a:rPr>
              <a:t>The following figure shows the </a:t>
            </a:r>
            <a:r>
              <a:rPr lang="en-US" sz="2000" b="1" i="0" dirty="0">
                <a:solidFill>
                  <a:srgbClr val="1E1E1E"/>
                </a:solidFill>
                <a:effectLst/>
                <a:latin typeface="Times New Roman" panose="02020603050405020304" pitchFamily="18" charset="0"/>
                <a:cs typeface="Times New Roman" panose="02020603050405020304" pitchFamily="18" charset="0"/>
              </a:rPr>
              <a:t>equivalent circuit of transformer with secondary parameters referred to the primary</a:t>
            </a:r>
            <a:r>
              <a:rPr lang="en-US" sz="2000" b="0" i="0" dirty="0">
                <a:solidFill>
                  <a:srgbClr val="1E1E1E"/>
                </a:solidFill>
                <a:effectLst/>
                <a:latin typeface="Times New Roman" panose="02020603050405020304" pitchFamily="18" charset="0"/>
                <a:cs typeface="Times New Roman" panose="02020603050405020304" pitchFamily="18" charset="0"/>
              </a:rPr>
              <a:t>.</a:t>
            </a:r>
          </a:p>
          <a:p>
            <a:endParaRPr lang="en-US" sz="2000" dirty="0">
              <a:solidFill>
                <a:srgbClr val="1E1E1E"/>
              </a:solidFill>
              <a:latin typeface="Times New Roman" panose="02020603050405020304" pitchFamily="18" charset="0"/>
              <a:cs typeface="Times New Roman" panose="02020603050405020304" pitchFamily="18" charset="0"/>
            </a:endParaRPr>
          </a:p>
          <a:p>
            <a:endParaRPr lang="en-US" sz="2000" dirty="0">
              <a:solidFill>
                <a:srgbClr val="1E1E1E"/>
              </a:solidFill>
              <a:latin typeface="Times New Roman" panose="02020603050405020304" pitchFamily="18" charset="0"/>
              <a:cs typeface="Times New Roman" panose="02020603050405020304" pitchFamily="18" charset="0"/>
            </a:endParaRPr>
          </a:p>
          <a:p>
            <a:endParaRPr lang="en-US" sz="2000" dirty="0">
              <a:solidFill>
                <a:srgbClr val="1E1E1E"/>
              </a:solidFill>
              <a:latin typeface="Times New Roman" panose="02020603050405020304" pitchFamily="18" charset="0"/>
              <a:cs typeface="Times New Roman" panose="02020603050405020304" pitchFamily="18" charset="0"/>
            </a:endParaRPr>
          </a:p>
          <a:p>
            <a:endParaRPr lang="en-US" sz="2000" dirty="0">
              <a:solidFill>
                <a:srgbClr val="1E1E1E"/>
              </a:solidFill>
              <a:latin typeface="Times New Roman" panose="02020603050405020304" pitchFamily="18" charset="0"/>
              <a:cs typeface="Times New Roman" panose="02020603050405020304" pitchFamily="18" charset="0"/>
            </a:endParaRPr>
          </a:p>
          <a:p>
            <a:endParaRPr lang="en-US" sz="2000" dirty="0">
              <a:solidFill>
                <a:srgbClr val="1E1E1E"/>
              </a:solidFill>
              <a:latin typeface="Times New Roman" panose="02020603050405020304" pitchFamily="18" charset="0"/>
              <a:cs typeface="Times New Roman" panose="02020603050405020304" pitchFamily="18" charset="0"/>
            </a:endParaRPr>
          </a:p>
          <a:p>
            <a:r>
              <a:rPr lang="en-US" sz="2000" b="0" i="0" dirty="0">
                <a:solidFill>
                  <a:srgbClr val="1E1E1E"/>
                </a:solidFill>
                <a:effectLst/>
                <a:latin typeface="Times New Roman" panose="02020603050405020304" pitchFamily="18" charset="0"/>
                <a:cs typeface="Times New Roman" panose="02020603050405020304" pitchFamily="18" charset="0"/>
              </a:rPr>
              <a:t>Now, as the values of winding resistance and leakage reactance are so small that, V</a:t>
            </a:r>
            <a:r>
              <a:rPr lang="en-US" sz="2000" b="0" i="0" baseline="-25000" dirty="0">
                <a:solidFill>
                  <a:srgbClr val="1E1E1E"/>
                </a:solidFill>
                <a:effectLst/>
                <a:latin typeface="Times New Roman" panose="02020603050405020304" pitchFamily="18" charset="0"/>
                <a:cs typeface="Times New Roman" panose="02020603050405020304" pitchFamily="18" charset="0"/>
              </a:rPr>
              <a:t>1</a:t>
            </a:r>
            <a:r>
              <a:rPr lang="en-US" sz="2000" b="0" i="0" dirty="0">
                <a:solidFill>
                  <a:srgbClr val="1E1E1E"/>
                </a:solidFill>
                <a:effectLst/>
                <a:latin typeface="Times New Roman" panose="02020603050405020304" pitchFamily="18" charset="0"/>
                <a:cs typeface="Times New Roman" panose="02020603050405020304" pitchFamily="18" charset="0"/>
              </a:rPr>
              <a:t> and E</a:t>
            </a:r>
            <a:r>
              <a:rPr lang="en-US" sz="2000" b="0" i="0" baseline="-25000" dirty="0">
                <a:solidFill>
                  <a:srgbClr val="1E1E1E"/>
                </a:solidFill>
                <a:effectLst/>
                <a:latin typeface="Times New Roman" panose="02020603050405020304" pitchFamily="18" charset="0"/>
                <a:cs typeface="Times New Roman" panose="02020603050405020304" pitchFamily="18" charset="0"/>
              </a:rPr>
              <a:t>1</a:t>
            </a:r>
            <a:r>
              <a:rPr lang="en-US" sz="2000" b="0" i="0" dirty="0">
                <a:solidFill>
                  <a:srgbClr val="1E1E1E"/>
                </a:solidFill>
                <a:effectLst/>
                <a:latin typeface="Times New Roman" panose="02020603050405020304" pitchFamily="18" charset="0"/>
                <a:cs typeface="Times New Roman" panose="02020603050405020304" pitchFamily="18" charset="0"/>
              </a:rPr>
              <a:t> can be assumed to be equal. Therefore, the exciting current drawn by the parallel combination of  R</a:t>
            </a:r>
            <a:r>
              <a:rPr lang="en-US" sz="2000" b="0" i="0" baseline="-25000" dirty="0">
                <a:solidFill>
                  <a:srgbClr val="1E1E1E"/>
                </a:solidFill>
                <a:effectLst/>
                <a:latin typeface="Times New Roman" panose="02020603050405020304" pitchFamily="18" charset="0"/>
                <a:cs typeface="Times New Roman" panose="02020603050405020304" pitchFamily="18" charset="0"/>
              </a:rPr>
              <a:t>0</a:t>
            </a:r>
            <a:r>
              <a:rPr lang="en-US" sz="2000" b="0" i="0" dirty="0">
                <a:solidFill>
                  <a:srgbClr val="1E1E1E"/>
                </a:solidFill>
                <a:effectLst/>
                <a:latin typeface="Times New Roman" panose="02020603050405020304" pitchFamily="18" charset="0"/>
                <a:cs typeface="Times New Roman" panose="02020603050405020304" pitchFamily="18" charset="0"/>
              </a:rPr>
              <a:t> and X</a:t>
            </a:r>
            <a:r>
              <a:rPr lang="en-US" sz="2000" b="0" i="0" baseline="-25000" dirty="0">
                <a:solidFill>
                  <a:srgbClr val="1E1E1E"/>
                </a:solidFill>
                <a:effectLst/>
                <a:latin typeface="Times New Roman" panose="02020603050405020304" pitchFamily="18" charset="0"/>
                <a:cs typeface="Times New Roman" panose="02020603050405020304" pitchFamily="18" charset="0"/>
              </a:rPr>
              <a:t>0</a:t>
            </a:r>
            <a:r>
              <a:rPr lang="en-US" sz="2000" b="0" i="0" dirty="0">
                <a:solidFill>
                  <a:srgbClr val="1E1E1E"/>
                </a:solidFill>
                <a:effectLst/>
                <a:latin typeface="Times New Roman" panose="02020603050405020304" pitchFamily="18" charset="0"/>
                <a:cs typeface="Times New Roman" panose="02020603050405020304" pitchFamily="18" charset="0"/>
              </a:rPr>
              <a:t> would not affect significantly, if we move it to the input terminals as shown in the figure below.</a:t>
            </a: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20482" name="Picture 2">
            <a:extLst>
              <a:ext uri="{FF2B5EF4-FFF2-40B4-BE49-F238E27FC236}">
                <a16:creationId xmlns:a16="http://schemas.microsoft.com/office/drawing/2014/main" id="{4723EEBA-921F-A35C-0E5C-516ADC478C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3666" y="566979"/>
            <a:ext cx="4038447" cy="2307684"/>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a:extLst>
              <a:ext uri="{FF2B5EF4-FFF2-40B4-BE49-F238E27FC236}">
                <a16:creationId xmlns:a16="http://schemas.microsoft.com/office/drawing/2014/main" id="{5704A723-94B9-25B5-3FFB-E8847A72CB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2724" y="3983337"/>
            <a:ext cx="4351005" cy="2486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97532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A3DA3E-666A-39AD-524F-B6E1A4129C65}"/>
              </a:ext>
            </a:extLst>
          </p:cNvPr>
          <p:cNvSpPr>
            <a:spLocks noGrp="1"/>
          </p:cNvSpPr>
          <p:nvPr>
            <p:ph idx="1"/>
          </p:nvPr>
        </p:nvSpPr>
        <p:spPr>
          <a:xfrm>
            <a:off x="700548" y="626088"/>
            <a:ext cx="10515600" cy="5696053"/>
          </a:xfrm>
        </p:spPr>
        <p:txBody>
          <a:bodyPr>
            <a:normAutofit/>
          </a:bodyPr>
          <a:lstStyle/>
          <a:p>
            <a:br>
              <a:rPr lang="en-US" sz="2000" dirty="0">
                <a:latin typeface="Times New Roman" panose="02020603050405020304" pitchFamily="18" charset="0"/>
                <a:cs typeface="Times New Roman" panose="02020603050405020304" pitchFamily="18" charset="0"/>
              </a:rPr>
            </a:br>
            <a:r>
              <a:rPr lang="en-US" sz="2000" b="0" i="0" dirty="0">
                <a:solidFill>
                  <a:srgbClr val="1E1E1E"/>
                </a:solidFill>
                <a:effectLst/>
                <a:latin typeface="Times New Roman" panose="02020603050405020304" pitchFamily="18" charset="0"/>
                <a:cs typeface="Times New Roman" panose="02020603050405020304" pitchFamily="18" charset="0"/>
              </a:rPr>
              <a:t>Now, let R</a:t>
            </a:r>
            <a:r>
              <a:rPr lang="en-US" sz="2000" b="0" i="0" baseline="-25000" dirty="0">
                <a:solidFill>
                  <a:srgbClr val="1E1E1E"/>
                </a:solidFill>
                <a:effectLst/>
                <a:latin typeface="Times New Roman" panose="02020603050405020304" pitchFamily="18" charset="0"/>
                <a:cs typeface="Times New Roman" panose="02020603050405020304" pitchFamily="18" charset="0"/>
              </a:rPr>
              <a:t>1</a:t>
            </a:r>
            <a:r>
              <a:rPr lang="en-US" sz="2000" b="0" i="0" dirty="0">
                <a:solidFill>
                  <a:srgbClr val="1E1E1E"/>
                </a:solidFill>
                <a:effectLst/>
                <a:latin typeface="Times New Roman" panose="02020603050405020304" pitchFamily="18" charset="0"/>
                <a:cs typeface="Times New Roman" panose="02020603050405020304" pitchFamily="18" charset="0"/>
              </a:rPr>
              <a:t> + R</a:t>
            </a:r>
            <a:r>
              <a:rPr lang="en-US" sz="2000" b="0" i="0" baseline="-25000" dirty="0">
                <a:solidFill>
                  <a:srgbClr val="1E1E1E"/>
                </a:solidFill>
                <a:effectLst/>
                <a:latin typeface="Times New Roman" panose="02020603050405020304" pitchFamily="18" charset="0"/>
                <a:cs typeface="Times New Roman" panose="02020603050405020304" pitchFamily="18" charset="0"/>
              </a:rPr>
              <a:t>2</a:t>
            </a:r>
            <a:r>
              <a:rPr lang="en-US" sz="2000" b="0" i="0" dirty="0">
                <a:solidFill>
                  <a:srgbClr val="1E1E1E"/>
                </a:solidFill>
                <a:effectLst/>
                <a:latin typeface="Times New Roman" panose="02020603050405020304" pitchFamily="18" charset="0"/>
                <a:cs typeface="Times New Roman" panose="02020603050405020304" pitchFamily="18" charset="0"/>
              </a:rPr>
              <a:t>' = </a:t>
            </a:r>
            <a:r>
              <a:rPr lang="en-US" sz="2000" b="0" i="0" dirty="0" err="1">
                <a:solidFill>
                  <a:srgbClr val="1E1E1E"/>
                </a:solidFill>
                <a:effectLst/>
                <a:latin typeface="Times New Roman" panose="02020603050405020304" pitchFamily="18" charset="0"/>
                <a:cs typeface="Times New Roman" panose="02020603050405020304" pitchFamily="18" charset="0"/>
              </a:rPr>
              <a:t>R'eq</a:t>
            </a:r>
            <a:r>
              <a:rPr lang="en-US" sz="2000" b="0" i="0" dirty="0">
                <a:solidFill>
                  <a:srgbClr val="1E1E1E"/>
                </a:solidFill>
                <a:effectLst/>
                <a:latin typeface="Times New Roman" panose="02020603050405020304" pitchFamily="18" charset="0"/>
                <a:cs typeface="Times New Roman" panose="02020603050405020304" pitchFamily="18" charset="0"/>
              </a:rPr>
              <a:t>  and X</a:t>
            </a:r>
            <a:r>
              <a:rPr lang="en-US" sz="2000" b="0" i="0" baseline="-25000" dirty="0">
                <a:solidFill>
                  <a:srgbClr val="1E1E1E"/>
                </a:solidFill>
                <a:effectLst/>
                <a:latin typeface="Times New Roman" panose="02020603050405020304" pitchFamily="18" charset="0"/>
                <a:cs typeface="Times New Roman" panose="02020603050405020304" pitchFamily="18" charset="0"/>
              </a:rPr>
              <a:t>1</a:t>
            </a:r>
            <a:r>
              <a:rPr lang="en-US" sz="2000" b="0" i="0" dirty="0">
                <a:solidFill>
                  <a:srgbClr val="1E1E1E"/>
                </a:solidFill>
                <a:effectLst/>
                <a:latin typeface="Times New Roman" panose="02020603050405020304" pitchFamily="18" charset="0"/>
                <a:cs typeface="Times New Roman" panose="02020603050405020304" pitchFamily="18" charset="0"/>
              </a:rPr>
              <a:t> + X</a:t>
            </a:r>
            <a:r>
              <a:rPr lang="en-US" sz="2000" b="0" i="0" baseline="-25000" dirty="0">
                <a:solidFill>
                  <a:srgbClr val="1E1E1E"/>
                </a:solidFill>
                <a:effectLst/>
                <a:latin typeface="Times New Roman" panose="02020603050405020304" pitchFamily="18" charset="0"/>
                <a:cs typeface="Times New Roman" panose="02020603050405020304" pitchFamily="18" charset="0"/>
              </a:rPr>
              <a:t>2</a:t>
            </a:r>
            <a:r>
              <a:rPr lang="en-US" sz="2000" b="0" i="0" dirty="0">
                <a:solidFill>
                  <a:srgbClr val="1E1E1E"/>
                </a:solidFill>
                <a:effectLst/>
                <a:latin typeface="Times New Roman" panose="02020603050405020304" pitchFamily="18" charset="0"/>
                <a:cs typeface="Times New Roman" panose="02020603050405020304" pitchFamily="18" charset="0"/>
              </a:rPr>
              <a:t>' = </a:t>
            </a:r>
            <a:r>
              <a:rPr lang="en-US" sz="2000" b="0" i="0" dirty="0" err="1">
                <a:solidFill>
                  <a:srgbClr val="1E1E1E"/>
                </a:solidFill>
                <a:effectLst/>
                <a:latin typeface="Times New Roman" panose="02020603050405020304" pitchFamily="18" charset="0"/>
                <a:cs typeface="Times New Roman" panose="02020603050405020304" pitchFamily="18" charset="0"/>
              </a:rPr>
              <a:t>X’eq</a:t>
            </a:r>
            <a:endParaRPr lang="en-US" sz="2000" b="0" i="0" dirty="0">
              <a:solidFill>
                <a:srgbClr val="1E1E1E"/>
              </a:solidFill>
              <a:effectLst/>
              <a:latin typeface="Times New Roman" panose="02020603050405020304" pitchFamily="18" charset="0"/>
              <a:cs typeface="Times New Roman" panose="02020603050405020304" pitchFamily="18" charset="0"/>
            </a:endParaRPr>
          </a:p>
          <a:p>
            <a:r>
              <a:rPr lang="en-US" sz="2000" b="0" i="0" dirty="0">
                <a:solidFill>
                  <a:srgbClr val="1E1E1E"/>
                </a:solidFill>
                <a:effectLst/>
                <a:latin typeface="Times New Roman" panose="02020603050405020304" pitchFamily="18" charset="0"/>
                <a:cs typeface="Times New Roman" panose="02020603050405020304" pitchFamily="18" charset="0"/>
              </a:rPr>
              <a:t>Then the </a:t>
            </a:r>
            <a:r>
              <a:rPr lang="en-US" sz="2000" b="1" i="0" dirty="0">
                <a:solidFill>
                  <a:srgbClr val="1E1E1E"/>
                </a:solidFill>
                <a:effectLst/>
                <a:latin typeface="Times New Roman" panose="02020603050405020304" pitchFamily="18" charset="0"/>
                <a:cs typeface="Times New Roman" panose="02020603050405020304" pitchFamily="18" charset="0"/>
              </a:rPr>
              <a:t>equivalent circuit of transformer</a:t>
            </a:r>
            <a:r>
              <a:rPr lang="en-US" sz="2000" b="0" i="0" dirty="0">
                <a:solidFill>
                  <a:srgbClr val="1E1E1E"/>
                </a:solidFill>
                <a:effectLst/>
                <a:latin typeface="Times New Roman" panose="02020603050405020304" pitchFamily="18" charset="0"/>
                <a:cs typeface="Times New Roman" panose="02020603050405020304" pitchFamily="18" charset="0"/>
              </a:rPr>
              <a:t> becomes as shown in the figure below</a:t>
            </a:r>
            <a:endParaRPr lang="en-US" sz="2000" dirty="0">
              <a:solidFill>
                <a:srgbClr val="1E1E1E"/>
              </a:solidFill>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21506" name="Picture 2">
            <a:extLst>
              <a:ext uri="{FF2B5EF4-FFF2-40B4-BE49-F238E27FC236}">
                <a16:creationId xmlns:a16="http://schemas.microsoft.com/office/drawing/2014/main" id="{69BB8F92-7D6F-7797-42F6-1BAD06DF3C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6098" y="1810979"/>
            <a:ext cx="3190875"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6047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EC1610-BE7D-554A-F640-A576EE61B729}"/>
              </a:ext>
            </a:extLst>
          </p:cNvPr>
          <p:cNvSpPr>
            <a:spLocks noGrp="1"/>
          </p:cNvSpPr>
          <p:nvPr>
            <p:ph idx="1"/>
          </p:nvPr>
        </p:nvSpPr>
        <p:spPr>
          <a:xfrm>
            <a:off x="661219" y="579643"/>
            <a:ext cx="10515600" cy="5870318"/>
          </a:xfrm>
        </p:spPr>
        <p:txBody>
          <a:bodyPr>
            <a:normAutofit/>
          </a:bodyPr>
          <a:lstStyle/>
          <a:p>
            <a:pPr algn="l"/>
            <a:r>
              <a:rPr lang="en-US" sz="2000" b="1" i="0" dirty="0">
                <a:solidFill>
                  <a:srgbClr val="1E1E1E"/>
                </a:solidFill>
                <a:effectLst/>
                <a:latin typeface="Times New Roman" panose="02020603050405020304" pitchFamily="18" charset="0"/>
                <a:cs typeface="Times New Roman" panose="02020603050405020304" pitchFamily="18" charset="0"/>
              </a:rPr>
              <a:t>Approximate Equivalent Circuit Of Transformer</a:t>
            </a:r>
          </a:p>
          <a:p>
            <a:pPr algn="l"/>
            <a:r>
              <a:rPr lang="en-US" sz="2000" b="0" i="0" dirty="0">
                <a:solidFill>
                  <a:srgbClr val="1E1E1E"/>
                </a:solidFill>
                <a:effectLst/>
                <a:latin typeface="Times New Roman" panose="02020603050405020304" pitchFamily="18" charset="0"/>
                <a:cs typeface="Times New Roman" panose="02020603050405020304" pitchFamily="18" charset="0"/>
              </a:rPr>
              <a:t>If only voltage regulation is to be calculated, then even the whole excitation branch (parallel combination of R0 and X0) can be neglected. Then the equivalent circuit becomes as shown in the </a:t>
            </a:r>
            <a:r>
              <a:rPr lang="en-IN" sz="2000" b="0" i="0" dirty="0">
                <a:solidFill>
                  <a:srgbClr val="1E1E1E"/>
                </a:solidFill>
                <a:effectLst/>
                <a:latin typeface="Times New Roman" panose="02020603050405020304" pitchFamily="18" charset="0"/>
                <a:cs typeface="Times New Roman" panose="02020603050405020304" pitchFamily="18" charset="0"/>
              </a:rPr>
              <a:t>figure below</a:t>
            </a:r>
            <a:br>
              <a:rPr lang="en-IN" sz="2000" dirty="0">
                <a:latin typeface="Times New Roman" panose="02020603050405020304" pitchFamily="18" charset="0"/>
                <a:cs typeface="Times New Roman" panose="02020603050405020304" pitchFamily="18" charset="0"/>
              </a:rPr>
            </a:br>
            <a:endParaRPr lang="en-US" sz="2000" b="0" i="0" dirty="0">
              <a:solidFill>
                <a:srgbClr val="1E1E1E"/>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22530" name="Picture 2">
            <a:extLst>
              <a:ext uri="{FF2B5EF4-FFF2-40B4-BE49-F238E27FC236}">
                <a16:creationId xmlns:a16="http://schemas.microsoft.com/office/drawing/2014/main" id="{3CAFC9DF-4B62-0DDD-2416-A55C451B8D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9409" y="1735037"/>
            <a:ext cx="2524125"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8340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A57D8D-BECA-A4A9-B6E1-12882F3DAA9C}"/>
              </a:ext>
            </a:extLst>
          </p:cNvPr>
          <p:cNvSpPr>
            <a:spLocks noGrp="1"/>
          </p:cNvSpPr>
          <p:nvPr>
            <p:ph idx="1"/>
          </p:nvPr>
        </p:nvSpPr>
        <p:spPr>
          <a:xfrm>
            <a:off x="513736" y="704747"/>
            <a:ext cx="10515600" cy="5656723"/>
          </a:xfrm>
        </p:spPr>
        <p:txBody>
          <a:bodyPr>
            <a:noAutofit/>
          </a:bodyPr>
          <a:lstStyle/>
          <a:p>
            <a:pPr algn="just"/>
            <a:r>
              <a:rPr lang="en-US" sz="2000" b="0" i="0" dirty="0">
                <a:effectLst/>
                <a:latin typeface="Times New Roman" panose="02020603050405020304" pitchFamily="18" charset="0"/>
                <a:cs typeface="Times New Roman" panose="02020603050405020304" pitchFamily="18" charset="0"/>
              </a:rPr>
              <a:t>The operation principle of the single-phase transformer is: the AC </a:t>
            </a:r>
            <a:r>
              <a:rPr lang="en-US" sz="20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voltage source</a:t>
            </a:r>
            <a:r>
              <a:rPr lang="en-US" sz="2000" b="0" i="0" dirty="0">
                <a:effectLst/>
                <a:latin typeface="Times New Roman" panose="02020603050405020304" pitchFamily="18" charset="0"/>
                <a:cs typeface="Times New Roman" panose="02020603050405020304" pitchFamily="18" charset="0"/>
              </a:rPr>
              <a:t> injects the AC current through the transformer primary winding.</a:t>
            </a:r>
          </a:p>
          <a:p>
            <a:pPr algn="just"/>
            <a:r>
              <a:rPr lang="en-US" sz="2000" b="0" i="0" dirty="0">
                <a:effectLst/>
                <a:latin typeface="Times New Roman" panose="02020603050405020304" pitchFamily="18" charset="0"/>
                <a:cs typeface="Times New Roman" panose="02020603050405020304" pitchFamily="18" charset="0"/>
              </a:rPr>
              <a:t>The AC current generates the alternating electromagnetic field. The </a:t>
            </a:r>
            <a:r>
              <a:rPr lang="en-US" sz="2000" b="0" i="0" u="none"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magnetic field</a:t>
            </a:r>
            <a:r>
              <a:rPr lang="en-US" sz="2000" b="0" i="0" dirty="0">
                <a:effectLst/>
                <a:latin typeface="Times New Roman" panose="02020603050405020304" pitchFamily="18" charset="0"/>
                <a:cs typeface="Times New Roman" panose="02020603050405020304" pitchFamily="18" charset="0"/>
              </a:rPr>
              <a:t> lines are moving through iron transformer core and comprise the transformer secondary circuit.</a:t>
            </a:r>
          </a:p>
          <a:p>
            <a:pPr algn="just"/>
            <a:r>
              <a:rPr lang="en-US" sz="2000" b="0" i="0" dirty="0">
                <a:effectLst/>
                <a:latin typeface="Times New Roman" panose="02020603050405020304" pitchFamily="18" charset="0"/>
                <a:cs typeface="Times New Roman" panose="02020603050405020304" pitchFamily="18" charset="0"/>
              </a:rPr>
              <a:t>Thus the voltage is induced in the secondary winding with the same frequency as the voltage of the primary side. The induced voltage value is determined by </a:t>
            </a:r>
            <a:r>
              <a:rPr lang="en-US" sz="2000" b="0" i="0" u="none" strike="noStrike"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Faraday’s Law.</a:t>
            </a:r>
            <a:endParaRPr lang="en-US" sz="2000" b="0" i="0" dirty="0">
              <a:effectLst/>
              <a:latin typeface="Times New Roman" panose="02020603050405020304" pitchFamily="18" charset="0"/>
              <a:cs typeface="Times New Roman" panose="02020603050405020304" pitchFamily="18" charset="0"/>
            </a:endParaRPr>
          </a:p>
          <a:p>
            <a:r>
              <a:rPr lang="en-IN" sz="2000" b="0" i="0" dirty="0">
                <a:effectLst/>
                <a:latin typeface="Times New Roman" panose="02020603050405020304" pitchFamily="18" charset="0"/>
                <a:cs typeface="Times New Roman" panose="02020603050405020304" pitchFamily="18" charset="0"/>
              </a:rPr>
              <a:t>Where,</a:t>
            </a:r>
          </a:p>
          <a:p>
            <a:r>
              <a:rPr lang="en-US" sz="2000" b="0" i="0" dirty="0" err="1">
                <a:effectLst/>
                <a:latin typeface="Times New Roman" panose="02020603050405020304" pitchFamily="18" charset="0"/>
                <a:cs typeface="Times New Roman" panose="02020603050405020304" pitchFamily="18" charset="0"/>
              </a:rPr>
              <a:t>f→frequencyHz</a:t>
            </a:r>
            <a:endParaRPr lang="en-US" sz="2000" b="0" i="0" dirty="0">
              <a:effectLst/>
              <a:latin typeface="Times New Roman" panose="02020603050405020304" pitchFamily="18" charset="0"/>
              <a:cs typeface="Times New Roman" panose="02020603050405020304" pitchFamily="18" charset="0"/>
            </a:endParaRPr>
          </a:p>
          <a:p>
            <a:r>
              <a:rPr lang="en-US" sz="2000" b="0" i="0" dirty="0">
                <a:effectLst/>
                <a:latin typeface="Times New Roman" panose="02020603050405020304" pitchFamily="18" charset="0"/>
                <a:cs typeface="Times New Roman" panose="02020603050405020304" pitchFamily="18" charset="0"/>
              </a:rPr>
              <a:t>N → number of winding turns</a:t>
            </a:r>
          </a:p>
          <a:p>
            <a:pPr algn="just"/>
            <a:r>
              <a:rPr lang="en-US" sz="2000" b="0" i="0" dirty="0">
                <a:effectLst/>
                <a:latin typeface="Times New Roman" panose="02020603050405020304" pitchFamily="18" charset="0"/>
                <a:cs typeface="Times New Roman" panose="02020603050405020304" pitchFamily="18" charset="0"/>
              </a:rPr>
              <a:t>Φ → flux density Wb</a:t>
            </a:r>
          </a:p>
          <a:p>
            <a:pPr algn="just"/>
            <a:r>
              <a:rPr lang="en-US" sz="2000" b="0" i="0" dirty="0">
                <a:effectLst/>
                <a:latin typeface="Times New Roman" panose="02020603050405020304" pitchFamily="18" charset="0"/>
                <a:cs typeface="Times New Roman" panose="02020603050405020304" pitchFamily="18" charset="0"/>
              </a:rPr>
              <a:t>If the load is connected on the secondary transformer side the current will flow through secondary winding. Basically, the </a:t>
            </a:r>
            <a:r>
              <a:rPr lang="en-US" sz="2000" b="1" i="0" dirty="0">
                <a:effectLst/>
                <a:latin typeface="Times New Roman" panose="02020603050405020304" pitchFamily="18" charset="0"/>
                <a:cs typeface="Times New Roman" panose="02020603050405020304" pitchFamily="18" charset="0"/>
              </a:rPr>
              <a:t>single phase transformers</a:t>
            </a:r>
            <a:r>
              <a:rPr lang="en-US" sz="2000" b="0" i="0" dirty="0">
                <a:effectLst/>
                <a:latin typeface="Times New Roman" panose="02020603050405020304" pitchFamily="18" charset="0"/>
                <a:cs typeface="Times New Roman" panose="02020603050405020304" pitchFamily="18" charset="0"/>
              </a:rPr>
              <a:t> can operate as </a:t>
            </a:r>
            <a:r>
              <a:rPr lang="en-US" sz="2000" b="0" i="0" u="none" strike="noStrike" dirty="0">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step up transformer</a:t>
            </a:r>
            <a:r>
              <a:rPr lang="en-US" sz="2000" b="0" i="0" dirty="0">
                <a:effectLst/>
                <a:latin typeface="Times New Roman" panose="02020603050405020304" pitchFamily="18" charset="0"/>
                <a:cs typeface="Times New Roman" panose="02020603050405020304" pitchFamily="18" charset="0"/>
              </a:rPr>
              <a:t> or </a:t>
            </a:r>
            <a:r>
              <a:rPr lang="en-US" sz="2000" b="0" i="0" u="none" strike="noStrike" dirty="0">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step down transformers</a:t>
            </a:r>
            <a:r>
              <a:rPr lang="en-US" sz="2000" b="0" i="0" dirty="0">
                <a:effectLst/>
                <a:latin typeface="Times New Roman" panose="02020603050405020304" pitchFamily="18" charset="0"/>
                <a:cs typeface="Times New Roman" panose="02020603050405020304" pitchFamily="18" charset="0"/>
              </a:rPr>
              <a:t>.</a:t>
            </a:r>
          </a:p>
          <a:p>
            <a:pPr algn="just"/>
            <a:endParaRPr lang="en-US" sz="2000" b="0" i="0" dirty="0">
              <a:effectLst/>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61732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05D88-2AF2-604E-7716-21FDCB2BC359}"/>
              </a:ext>
            </a:extLst>
          </p:cNvPr>
          <p:cNvSpPr>
            <a:spLocks noGrp="1"/>
          </p:cNvSpPr>
          <p:nvPr>
            <p:ph type="title"/>
          </p:nvPr>
        </p:nvSpPr>
        <p:spPr/>
        <p:txBody>
          <a:bodyPr>
            <a:normAutofit fontScale="90000"/>
          </a:bodyPr>
          <a:lstStyle/>
          <a:p>
            <a:br>
              <a:rPr lang="en-US" b="1" i="0" dirty="0">
                <a:solidFill>
                  <a:srgbClr val="2C2F34"/>
                </a:solidFill>
                <a:effectLst/>
                <a:latin typeface="Times New Roman" panose="02020603050405020304" pitchFamily="18" charset="0"/>
                <a:cs typeface="Times New Roman" panose="02020603050405020304" pitchFamily="18" charset="0"/>
              </a:rPr>
            </a:br>
            <a:r>
              <a:rPr lang="en-US" b="1" i="0" dirty="0">
                <a:solidFill>
                  <a:srgbClr val="2C2F34"/>
                </a:solidFill>
                <a:effectLst/>
                <a:latin typeface="Times New Roman" panose="02020603050405020304" pitchFamily="18" charset="0"/>
                <a:cs typeface="Times New Roman" panose="02020603050405020304" pitchFamily="18" charset="0"/>
              </a:rPr>
              <a:t>Transformer Losses – Different Types of Losses in a Transformer</a:t>
            </a:r>
            <a:br>
              <a:rPr lang="en-US" b="1" i="0" dirty="0">
                <a:solidFill>
                  <a:srgbClr val="2C2F34"/>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DDA4778B-C7F7-AAF3-FC3E-43F6726788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7095" y="1825625"/>
            <a:ext cx="913780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2063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E7A357-A4CB-2A97-C892-7FCB9D596F4D}"/>
              </a:ext>
            </a:extLst>
          </p:cNvPr>
          <p:cNvSpPr>
            <a:spLocks noGrp="1"/>
          </p:cNvSpPr>
          <p:nvPr>
            <p:ph idx="1"/>
          </p:nvPr>
        </p:nvSpPr>
        <p:spPr>
          <a:xfrm>
            <a:off x="700549" y="586760"/>
            <a:ext cx="10515600" cy="5823872"/>
          </a:xfrm>
        </p:spPr>
        <p:txBody>
          <a:bodyPr>
            <a:noAutofit/>
          </a:bodyPr>
          <a:lstStyle/>
          <a:p>
            <a:pPr algn="just" rtl="0"/>
            <a:r>
              <a:rPr lang="en-US" sz="2000" b="0" i="1" dirty="0">
                <a:solidFill>
                  <a:srgbClr val="495057"/>
                </a:solidFill>
                <a:effectLst/>
                <a:latin typeface="Times New Roman" panose="02020603050405020304" pitchFamily="18" charset="0"/>
                <a:cs typeface="Times New Roman" panose="02020603050405020304" pitchFamily="18" charset="0"/>
              </a:rPr>
              <a:t>An ideal </a:t>
            </a:r>
            <a:r>
              <a:rPr lang="en-US" sz="2000" b="1" i="1" dirty="0">
                <a:solidFill>
                  <a:srgbClr val="495057"/>
                </a:solidFill>
                <a:effectLst/>
                <a:latin typeface="Times New Roman" panose="02020603050405020304" pitchFamily="18" charset="0"/>
                <a:cs typeface="Times New Roman" panose="02020603050405020304" pitchFamily="18" charset="0"/>
              </a:rPr>
              <a:t>transformer</a:t>
            </a:r>
            <a:r>
              <a:rPr lang="en-US" sz="2000" b="0" i="1" dirty="0">
                <a:solidFill>
                  <a:srgbClr val="495057"/>
                </a:solidFill>
                <a:effectLst/>
                <a:latin typeface="Times New Roman" panose="02020603050405020304" pitchFamily="18" charset="0"/>
                <a:cs typeface="Times New Roman" panose="02020603050405020304" pitchFamily="18" charset="0"/>
              </a:rPr>
              <a:t> is very efficient, they don’t have energy losses. It means power supplied to the transformer’s input terminal must be equivalent to the power supplied to the transformer’s output one.</a:t>
            </a:r>
          </a:p>
          <a:p>
            <a:pPr algn="just" rtl="0"/>
            <a:r>
              <a:rPr lang="en-US" sz="2000" b="0" i="1" dirty="0">
                <a:solidFill>
                  <a:srgbClr val="495057"/>
                </a:solidFill>
                <a:effectLst/>
                <a:latin typeface="Times New Roman" panose="02020603050405020304" pitchFamily="18" charset="0"/>
                <a:cs typeface="Times New Roman" panose="02020603050405020304" pitchFamily="18" charset="0"/>
              </a:rPr>
              <a:t> So the input power and output power in an ideal transformer are equal including zero </a:t>
            </a:r>
            <a:r>
              <a:rPr lang="en-US" sz="2000" b="1" i="1" u="none" strike="noStrike" dirty="0">
                <a:solidFill>
                  <a:srgbClr val="495057"/>
                </a:solidFill>
                <a:effectLst/>
                <a:latin typeface="Times New Roman" panose="02020603050405020304" pitchFamily="18" charset="0"/>
                <a:cs typeface="Times New Roman" panose="02020603050405020304" pitchFamily="18" charset="0"/>
                <a:hlinkClick r:id="rId2"/>
              </a:rPr>
              <a:t>energy losses</a:t>
            </a:r>
            <a:r>
              <a:rPr lang="en-US" sz="2000" b="0" i="1" dirty="0">
                <a:solidFill>
                  <a:srgbClr val="495057"/>
                </a:solidFill>
                <a:effectLst/>
                <a:latin typeface="Times New Roman" panose="02020603050405020304" pitchFamily="18" charset="0"/>
                <a:cs typeface="Times New Roman" panose="02020603050405020304" pitchFamily="18" charset="0"/>
              </a:rPr>
              <a:t>.</a:t>
            </a:r>
            <a:endParaRPr lang="en-US" sz="2000" b="0" i="0" dirty="0">
              <a:solidFill>
                <a:srgbClr val="495057"/>
              </a:solidFill>
              <a:effectLst/>
              <a:latin typeface="Times New Roman" panose="02020603050405020304" pitchFamily="18" charset="0"/>
              <a:cs typeface="Times New Roman" panose="02020603050405020304" pitchFamily="18" charset="0"/>
            </a:endParaRPr>
          </a:p>
          <a:p>
            <a:pPr marL="0" indent="0" algn="just" rtl="0">
              <a:buNone/>
            </a:pPr>
            <a:r>
              <a:rPr lang="en-US" sz="2000" b="0" i="0" dirty="0">
                <a:solidFill>
                  <a:srgbClr val="495057"/>
                </a:solidFill>
                <a:effectLst/>
                <a:latin typeface="Times New Roman" panose="02020603050405020304" pitchFamily="18" charset="0"/>
                <a:cs typeface="Times New Roman" panose="02020603050405020304" pitchFamily="18" charset="0"/>
              </a:rPr>
              <a:t> </a:t>
            </a:r>
          </a:p>
          <a:p>
            <a:pPr algn="just" rtl="0"/>
            <a:r>
              <a:rPr lang="en-US" sz="2000" b="0" i="1" dirty="0">
                <a:solidFill>
                  <a:srgbClr val="495057"/>
                </a:solidFill>
                <a:effectLst/>
                <a:latin typeface="Times New Roman" panose="02020603050405020304" pitchFamily="18" charset="0"/>
                <a:cs typeface="Times New Roman" panose="02020603050405020304" pitchFamily="18" charset="0"/>
              </a:rPr>
              <a:t>In reality, both the input and output powers of the transformer will not equal because of electrical losses within the transformer. </a:t>
            </a:r>
          </a:p>
          <a:p>
            <a:pPr algn="just" rtl="0"/>
            <a:r>
              <a:rPr lang="en-US" sz="2000" b="0" i="1" dirty="0">
                <a:solidFill>
                  <a:srgbClr val="495057"/>
                </a:solidFill>
                <a:effectLst/>
                <a:latin typeface="Times New Roman" panose="02020603050405020304" pitchFamily="18" charset="0"/>
                <a:cs typeface="Times New Roman" panose="02020603050405020304" pitchFamily="18" charset="0"/>
              </a:rPr>
              <a:t>Because the transformer is a static device, it doesn’t have any movable parts, so we cannot observe mechanical losses but electrical losses will occur like copper and iron. </a:t>
            </a:r>
            <a:endParaRPr lang="en-US" sz="2000" b="0" i="0" dirty="0">
              <a:solidFill>
                <a:srgbClr val="495057"/>
              </a:solidFill>
              <a:effectLst/>
              <a:latin typeface="Times New Roman" panose="02020603050405020304" pitchFamily="18" charset="0"/>
              <a:cs typeface="Times New Roman" panose="02020603050405020304" pitchFamily="18" charset="0"/>
            </a:endParaRPr>
          </a:p>
          <a:p>
            <a:pPr algn="just" rtl="0"/>
            <a:r>
              <a:rPr lang="en-US" sz="2000" b="0" i="1" dirty="0">
                <a:solidFill>
                  <a:srgbClr val="495057"/>
                </a:solidFill>
                <a:effectLst/>
                <a:latin typeface="Times New Roman" panose="02020603050405020304" pitchFamily="18" charset="0"/>
                <a:cs typeface="Times New Roman" panose="02020603050405020304" pitchFamily="18" charset="0"/>
              </a:rPr>
              <a:t>There are different kinds of losses that will be occurred in the transformer such as copper, hysteresis, eddy, iron, stray &amp; dielectric. </a:t>
            </a:r>
          </a:p>
          <a:p>
            <a:pPr algn="just" rtl="0"/>
            <a:r>
              <a:rPr lang="en-US" sz="2000" b="0" i="1" dirty="0">
                <a:solidFill>
                  <a:srgbClr val="495057"/>
                </a:solidFill>
                <a:effectLst/>
                <a:latin typeface="Times New Roman" panose="02020603050405020304" pitchFamily="18" charset="0"/>
                <a:cs typeface="Times New Roman" panose="02020603050405020304" pitchFamily="18" charset="0"/>
              </a:rPr>
              <a:t>The copper loss commonly occurs due to the resistance in the transformer winding whereas hysteresis losses will be occurred due to the magnetization change within the core.</a:t>
            </a:r>
            <a:endParaRPr lang="en-US" sz="2000" b="0" i="0" dirty="0">
              <a:solidFill>
                <a:srgbClr val="495057"/>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20709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17004C-BA68-6FCD-98F1-4F598F099566}"/>
              </a:ext>
            </a:extLst>
          </p:cNvPr>
          <p:cNvSpPr>
            <a:spLocks noGrp="1"/>
          </p:cNvSpPr>
          <p:nvPr>
            <p:ph idx="1"/>
          </p:nvPr>
        </p:nvSpPr>
        <p:spPr>
          <a:xfrm>
            <a:off x="838200" y="429443"/>
            <a:ext cx="10515600" cy="5627227"/>
          </a:xfrm>
        </p:spPr>
        <p:txBody>
          <a:bodyPr>
            <a:normAutofit/>
          </a:bodyPr>
          <a:lstStyle/>
          <a:p>
            <a:pPr algn="just" rtl="0"/>
            <a:r>
              <a:rPr lang="en-US" sz="2000" b="1" i="0" u="none" strike="noStrike" dirty="0">
                <a:effectLst/>
                <a:latin typeface="Times New Roman" panose="02020603050405020304" pitchFamily="18" charset="0"/>
                <a:cs typeface="Times New Roman" panose="02020603050405020304" pitchFamily="18" charset="0"/>
              </a:rPr>
              <a:t>1. Core Losses Or Iron Losses</a:t>
            </a:r>
            <a:endParaRPr lang="en-US" sz="2000" b="1" i="0" dirty="0">
              <a:effectLst/>
              <a:latin typeface="Times New Roman" panose="02020603050405020304" pitchFamily="18" charset="0"/>
              <a:cs typeface="Times New Roman" panose="02020603050405020304" pitchFamily="18" charset="0"/>
            </a:endParaRPr>
          </a:p>
          <a:p>
            <a:pPr algn="just" rtl="0"/>
            <a:r>
              <a:rPr lang="en-US" sz="2000" b="0" i="0" dirty="0">
                <a:solidFill>
                  <a:srgbClr val="495057"/>
                </a:solidFill>
                <a:effectLst/>
                <a:latin typeface="Times New Roman" panose="02020603050405020304" pitchFamily="18" charset="0"/>
                <a:cs typeface="Times New Roman" panose="02020603050405020304" pitchFamily="18" charset="0"/>
              </a:rPr>
              <a:t>Eddy current loss and hysteresis loss depend on the magnetic properties of the material used for the construction of the core. So, these losses are also known as core losses or iron losses.</a:t>
            </a:r>
          </a:p>
          <a:p>
            <a:pPr algn="just" rtl="0">
              <a:buFont typeface="Arial" panose="020B0604020202020204" pitchFamily="34" charset="0"/>
              <a:buChar char="•"/>
            </a:pPr>
            <a:r>
              <a:rPr lang="en-US" sz="2000" b="1" i="0" dirty="0">
                <a:solidFill>
                  <a:srgbClr val="495057"/>
                </a:solidFill>
                <a:effectLst/>
                <a:latin typeface="Times New Roman" panose="02020603050405020304" pitchFamily="18" charset="0"/>
                <a:cs typeface="Times New Roman" panose="02020603050405020304" pitchFamily="18" charset="0"/>
              </a:rPr>
              <a:t>Hysteresis loss in transformer:</a:t>
            </a:r>
            <a:r>
              <a:rPr lang="en-US" sz="2000" b="0" i="0" dirty="0">
                <a:solidFill>
                  <a:srgbClr val="495057"/>
                </a:solidFill>
                <a:effectLst/>
                <a:latin typeface="Times New Roman" panose="02020603050405020304" pitchFamily="18" charset="0"/>
                <a:cs typeface="Times New Roman" panose="02020603050405020304" pitchFamily="18" charset="0"/>
              </a:rPr>
              <a:t> The reason is the reversal of magnetization in the transformer core. This loss depends on the volume and grade of the iron, frequency of magnetic reversals and value of flux density. We have the Steinmetz formula:</a:t>
            </a:r>
          </a:p>
          <a:p>
            <a:pPr algn="just" rtl="0"/>
            <a:r>
              <a:rPr lang="en-US" sz="2000" b="0" i="0" dirty="0">
                <a:solidFill>
                  <a:srgbClr val="495057"/>
                </a:solidFill>
                <a:effectLst/>
                <a:latin typeface="Times New Roman" panose="02020603050405020304" pitchFamily="18" charset="0"/>
                <a:cs typeface="Times New Roman" panose="02020603050405020304" pitchFamily="18" charset="0"/>
              </a:rPr>
              <a:t>        </a:t>
            </a:r>
            <a:r>
              <a:rPr lang="en-US" sz="2000" b="0" i="0" dirty="0" err="1">
                <a:solidFill>
                  <a:srgbClr val="495057"/>
                </a:solidFill>
                <a:effectLst/>
                <a:latin typeface="Times New Roman" panose="02020603050405020304" pitchFamily="18" charset="0"/>
                <a:cs typeface="Times New Roman" panose="02020603050405020304" pitchFamily="18" charset="0"/>
              </a:rPr>
              <a:t>Wh</a:t>
            </a:r>
            <a:r>
              <a:rPr lang="en-US" sz="2000" b="0" i="0" dirty="0">
                <a:solidFill>
                  <a:srgbClr val="495057"/>
                </a:solidFill>
                <a:effectLst/>
                <a:latin typeface="Times New Roman" panose="02020603050405020304" pitchFamily="18" charset="0"/>
                <a:cs typeface="Times New Roman" panose="02020603050405020304" pitchFamily="18" charset="0"/>
              </a:rPr>
              <a:t>= ηBmax1.6fV (watts)</a:t>
            </a:r>
          </a:p>
          <a:p>
            <a:pPr algn="just" rtl="0"/>
            <a:r>
              <a:rPr lang="en-US" sz="2000" b="0" i="0" dirty="0">
                <a:solidFill>
                  <a:srgbClr val="495057"/>
                </a:solidFill>
                <a:effectLst/>
                <a:latin typeface="Times New Roman" panose="02020603050405020304" pitchFamily="18" charset="0"/>
                <a:cs typeface="Times New Roman" panose="02020603050405020304" pitchFamily="18" charset="0"/>
              </a:rPr>
              <a:t>        Where,   η = Steinmetz hysteresis constant</a:t>
            </a:r>
          </a:p>
          <a:p>
            <a:pPr algn="just" rtl="0"/>
            <a:r>
              <a:rPr lang="en-US" sz="2000" b="0" i="0" dirty="0">
                <a:solidFill>
                  <a:srgbClr val="495057"/>
                </a:solidFill>
                <a:effectLst/>
                <a:latin typeface="Times New Roman" panose="02020603050405020304" pitchFamily="18" charset="0"/>
                <a:cs typeface="Times New Roman" panose="02020603050405020304" pitchFamily="18" charset="0"/>
              </a:rPr>
              <a:t>        V = volume of the core in m3</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57149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5F0616-044A-6CB7-59B8-23665E3EDDB0}"/>
              </a:ext>
            </a:extLst>
          </p:cNvPr>
          <p:cNvSpPr>
            <a:spLocks noGrp="1"/>
          </p:cNvSpPr>
          <p:nvPr>
            <p:ph idx="1"/>
          </p:nvPr>
        </p:nvSpPr>
        <p:spPr>
          <a:xfrm>
            <a:off x="838200" y="331121"/>
            <a:ext cx="10515600" cy="6354814"/>
          </a:xfrm>
        </p:spPr>
        <p:txBody>
          <a:bodyPr>
            <a:noAutofit/>
          </a:bodyPr>
          <a:lstStyle/>
          <a:p>
            <a:r>
              <a:rPr lang="en-US" sz="2000" b="1" i="0" dirty="0">
                <a:solidFill>
                  <a:srgbClr val="495057"/>
                </a:solidFill>
                <a:effectLst/>
                <a:latin typeface="Times New Roman" panose="02020603050405020304" pitchFamily="18" charset="0"/>
                <a:cs typeface="Times New Roman" panose="02020603050405020304" pitchFamily="18" charset="0"/>
              </a:rPr>
              <a:t>Eddy current loss in transformer: </a:t>
            </a:r>
            <a:r>
              <a:rPr lang="en-US" sz="2000" b="0" i="0" dirty="0">
                <a:solidFill>
                  <a:srgbClr val="495057"/>
                </a:solidFill>
                <a:effectLst/>
                <a:latin typeface="Times New Roman" panose="02020603050405020304" pitchFamily="18" charset="0"/>
                <a:cs typeface="Times New Roman" panose="02020603050405020304" pitchFamily="18" charset="0"/>
              </a:rPr>
              <a:t>The  AC current is supplied to the primary winding which sets up alternating magnetizing flux in the transformer. When this flux flow to a secondary winding, it produces induced emf in it. </a:t>
            </a:r>
          </a:p>
          <a:p>
            <a:r>
              <a:rPr lang="en-US" sz="2000" b="0" i="0" dirty="0">
                <a:solidFill>
                  <a:srgbClr val="495057"/>
                </a:solidFill>
                <a:effectLst/>
                <a:latin typeface="Times New Roman" panose="02020603050405020304" pitchFamily="18" charset="0"/>
                <a:cs typeface="Times New Roman" panose="02020603050405020304" pitchFamily="18" charset="0"/>
              </a:rPr>
              <a:t>But some part of this flux also gets linked with other conducting parts such as steel core or iron body or the transformer, which will result in induced emf in those parts, causing small circulating current in them. </a:t>
            </a:r>
          </a:p>
          <a:p>
            <a:r>
              <a:rPr lang="en-US" sz="2000" b="0" i="0" dirty="0">
                <a:solidFill>
                  <a:srgbClr val="495057"/>
                </a:solidFill>
                <a:effectLst/>
                <a:latin typeface="Times New Roman" panose="02020603050405020304" pitchFamily="18" charset="0"/>
                <a:cs typeface="Times New Roman" panose="02020603050405020304" pitchFamily="18" charset="0"/>
              </a:rPr>
              <a:t>This current is called as eddy current. Due to the current, some energy will be dissipated in the form of heat.</a:t>
            </a:r>
          </a:p>
          <a:p>
            <a:pPr marL="0" indent="0" algn="ctr">
              <a:buNone/>
            </a:pPr>
            <a:r>
              <a:rPr lang="en-US" sz="2000" b="1" i="0" dirty="0">
                <a:solidFill>
                  <a:srgbClr val="2C2F34"/>
                </a:solidFill>
                <a:effectLst/>
                <a:latin typeface="Times New Roman" panose="02020603050405020304" pitchFamily="18" charset="0"/>
                <a:cs typeface="Times New Roman" panose="02020603050405020304" pitchFamily="18" charset="0"/>
              </a:rPr>
              <a:t>W</a:t>
            </a:r>
            <a:r>
              <a:rPr lang="en-US" sz="2000" b="1" i="0" baseline="-25000" dirty="0">
                <a:solidFill>
                  <a:srgbClr val="2C2F34"/>
                </a:solidFill>
                <a:effectLst/>
                <a:latin typeface="Times New Roman" panose="02020603050405020304" pitchFamily="18" charset="0"/>
                <a:cs typeface="Times New Roman" panose="02020603050405020304" pitchFamily="18" charset="0"/>
              </a:rPr>
              <a:t>e</a:t>
            </a:r>
            <a:r>
              <a:rPr lang="en-US" sz="2000" b="1" i="0" dirty="0">
                <a:solidFill>
                  <a:srgbClr val="2C2F34"/>
                </a:solidFill>
                <a:effectLst/>
                <a:latin typeface="Times New Roman" panose="02020603050405020304" pitchFamily="18" charset="0"/>
                <a:cs typeface="Times New Roman" panose="02020603050405020304" pitchFamily="18" charset="0"/>
              </a:rPr>
              <a:t> = P B</a:t>
            </a:r>
            <a:r>
              <a:rPr lang="en-US" sz="2000" b="1" i="0" baseline="-25000" dirty="0">
                <a:solidFill>
                  <a:srgbClr val="2C2F34"/>
                </a:solidFill>
                <a:effectLst/>
                <a:latin typeface="Times New Roman" panose="02020603050405020304" pitchFamily="18" charset="0"/>
                <a:cs typeface="Times New Roman" panose="02020603050405020304" pitchFamily="18" charset="0"/>
              </a:rPr>
              <a:t>max</a:t>
            </a:r>
            <a:r>
              <a:rPr lang="en-US" sz="2000" b="1" i="0" baseline="30000" dirty="0">
                <a:solidFill>
                  <a:srgbClr val="2C2F34"/>
                </a:solidFill>
                <a:effectLst/>
                <a:latin typeface="Times New Roman" panose="02020603050405020304" pitchFamily="18" charset="0"/>
                <a:cs typeface="Times New Roman" panose="02020603050405020304" pitchFamily="18" charset="0"/>
              </a:rPr>
              <a:t>2</a:t>
            </a:r>
            <a:r>
              <a:rPr lang="en-US" sz="2000" b="0" i="0" dirty="0">
                <a:solidFill>
                  <a:srgbClr val="2C2F34"/>
                </a:solidFill>
                <a:effectLst/>
                <a:latin typeface="Times New Roman" panose="02020603050405020304" pitchFamily="18" charset="0"/>
                <a:cs typeface="Times New Roman" panose="02020603050405020304" pitchFamily="18" charset="0"/>
              </a:rPr>
              <a:t>  </a:t>
            </a:r>
            <a:r>
              <a:rPr lang="en-US" sz="2000" b="1" i="1" dirty="0">
                <a:solidFill>
                  <a:srgbClr val="2C2F34"/>
                </a:solidFill>
                <a:effectLst/>
                <a:latin typeface="Times New Roman" panose="02020603050405020304" pitchFamily="18" charset="0"/>
                <a:cs typeface="Times New Roman" panose="02020603050405020304" pitchFamily="18" charset="0"/>
              </a:rPr>
              <a:t>f</a:t>
            </a:r>
            <a:r>
              <a:rPr lang="en-US" sz="2000" b="1" i="0" baseline="30000" dirty="0">
                <a:solidFill>
                  <a:srgbClr val="2C2F34"/>
                </a:solidFill>
                <a:effectLst/>
                <a:latin typeface="Times New Roman" panose="02020603050405020304" pitchFamily="18" charset="0"/>
                <a:cs typeface="Times New Roman" panose="02020603050405020304" pitchFamily="18" charset="0"/>
              </a:rPr>
              <a:t>2</a:t>
            </a:r>
            <a:r>
              <a:rPr lang="en-US" sz="2000" b="0" i="0" dirty="0">
                <a:solidFill>
                  <a:srgbClr val="2C2F34"/>
                </a:solidFill>
                <a:effectLst/>
                <a:latin typeface="Times New Roman" panose="02020603050405020304" pitchFamily="18" charset="0"/>
                <a:cs typeface="Times New Roman" panose="02020603050405020304" pitchFamily="18" charset="0"/>
              </a:rPr>
              <a:t> </a:t>
            </a:r>
            <a:r>
              <a:rPr lang="en-US" sz="2000" b="1" i="0" dirty="0">
                <a:solidFill>
                  <a:srgbClr val="2C2F34"/>
                </a:solidFill>
                <a:effectLst/>
                <a:latin typeface="Times New Roman" panose="02020603050405020304" pitchFamily="18" charset="0"/>
                <a:cs typeface="Times New Roman" panose="02020603050405020304" pitchFamily="18" charset="0"/>
              </a:rPr>
              <a:t>t</a:t>
            </a:r>
            <a:r>
              <a:rPr lang="en-US" sz="2000" b="1" i="0" baseline="30000" dirty="0">
                <a:solidFill>
                  <a:srgbClr val="2C2F34"/>
                </a:solidFill>
                <a:effectLst/>
                <a:latin typeface="Times New Roman" panose="02020603050405020304" pitchFamily="18" charset="0"/>
                <a:cs typeface="Times New Roman" panose="02020603050405020304" pitchFamily="18" charset="0"/>
              </a:rPr>
              <a:t>2</a:t>
            </a:r>
            <a:r>
              <a:rPr lang="en-US" sz="2000" b="1" i="0" dirty="0">
                <a:solidFill>
                  <a:srgbClr val="2C2F34"/>
                </a:solidFill>
                <a:effectLst/>
                <a:latin typeface="Times New Roman" panose="02020603050405020304" pitchFamily="18" charset="0"/>
                <a:cs typeface="Times New Roman" panose="02020603050405020304" pitchFamily="18" charset="0"/>
              </a:rPr>
              <a:t> … Watts</a:t>
            </a:r>
            <a:endParaRPr lang="en-US" sz="2000" b="0" i="0" dirty="0">
              <a:solidFill>
                <a:srgbClr val="2C2F34"/>
              </a:solidFill>
              <a:effectLst/>
              <a:latin typeface="Times New Roman" panose="02020603050405020304" pitchFamily="18" charset="0"/>
              <a:cs typeface="Times New Roman" panose="02020603050405020304" pitchFamily="18" charset="0"/>
            </a:endParaRPr>
          </a:p>
          <a:p>
            <a:pPr marL="0" indent="0" algn="ctr">
              <a:buNone/>
            </a:pPr>
            <a:r>
              <a:rPr lang="en-US" sz="2000" b="1" i="0" dirty="0">
                <a:solidFill>
                  <a:srgbClr val="2C2F34"/>
                </a:solidFill>
                <a:effectLst/>
                <a:latin typeface="Times New Roman" panose="02020603050405020304" pitchFamily="18" charset="0"/>
                <a:cs typeface="Times New Roman" panose="02020603050405020304" pitchFamily="18" charset="0"/>
              </a:rPr>
              <a:t>W</a:t>
            </a:r>
            <a:r>
              <a:rPr lang="en-US" sz="2000" b="1" i="0" baseline="-25000" dirty="0">
                <a:solidFill>
                  <a:srgbClr val="2C2F34"/>
                </a:solidFill>
                <a:effectLst/>
                <a:latin typeface="Times New Roman" panose="02020603050405020304" pitchFamily="18" charset="0"/>
                <a:cs typeface="Times New Roman" panose="02020603050405020304" pitchFamily="18" charset="0"/>
              </a:rPr>
              <a:t>e</a:t>
            </a:r>
            <a:r>
              <a:rPr lang="en-US" sz="2000" b="1" i="0" dirty="0">
                <a:solidFill>
                  <a:srgbClr val="2C2F34"/>
                </a:solidFill>
                <a:effectLst/>
                <a:latin typeface="Times New Roman" panose="02020603050405020304" pitchFamily="18" charset="0"/>
                <a:cs typeface="Times New Roman" panose="02020603050405020304" pitchFamily="18" charset="0"/>
              </a:rPr>
              <a:t> = </a:t>
            </a:r>
            <a:r>
              <a:rPr lang="en-US" sz="2000" b="1" i="0" dirty="0" err="1">
                <a:solidFill>
                  <a:srgbClr val="2C2F34"/>
                </a:solidFill>
                <a:effectLst/>
                <a:latin typeface="Times New Roman" panose="02020603050405020304" pitchFamily="18" charset="0"/>
                <a:cs typeface="Times New Roman" panose="02020603050405020304" pitchFamily="18" charset="0"/>
              </a:rPr>
              <a:t>K</a:t>
            </a:r>
            <a:r>
              <a:rPr lang="en-US" sz="2000" b="1" i="0" baseline="-25000" dirty="0" err="1">
                <a:solidFill>
                  <a:srgbClr val="2C2F34"/>
                </a:solidFill>
                <a:effectLst/>
                <a:latin typeface="Times New Roman" panose="02020603050405020304" pitchFamily="18" charset="0"/>
                <a:cs typeface="Times New Roman" panose="02020603050405020304" pitchFamily="18" charset="0"/>
              </a:rPr>
              <a:t>e</a:t>
            </a:r>
            <a:r>
              <a:rPr lang="en-US" sz="2000" b="1" i="0" dirty="0">
                <a:solidFill>
                  <a:srgbClr val="2C2F34"/>
                </a:solidFill>
                <a:effectLst/>
                <a:latin typeface="Times New Roman" panose="02020603050405020304" pitchFamily="18" charset="0"/>
                <a:cs typeface="Times New Roman" panose="02020603050405020304" pitchFamily="18" charset="0"/>
              </a:rPr>
              <a:t> B</a:t>
            </a:r>
            <a:r>
              <a:rPr lang="en-US" sz="2000" b="1" i="0" baseline="-25000" dirty="0">
                <a:solidFill>
                  <a:srgbClr val="2C2F34"/>
                </a:solidFill>
                <a:effectLst/>
                <a:latin typeface="Times New Roman" panose="02020603050405020304" pitchFamily="18" charset="0"/>
                <a:cs typeface="Times New Roman" panose="02020603050405020304" pitchFamily="18" charset="0"/>
              </a:rPr>
              <a:t>max</a:t>
            </a:r>
            <a:r>
              <a:rPr lang="en-US" sz="2000" b="1" i="0" baseline="30000" dirty="0">
                <a:solidFill>
                  <a:srgbClr val="2C2F34"/>
                </a:solidFill>
                <a:effectLst/>
                <a:latin typeface="Times New Roman" panose="02020603050405020304" pitchFamily="18" charset="0"/>
                <a:cs typeface="Times New Roman" panose="02020603050405020304" pitchFamily="18" charset="0"/>
              </a:rPr>
              <a:t>2</a:t>
            </a:r>
            <a:r>
              <a:rPr lang="en-US" sz="2000" b="0" i="0" dirty="0">
                <a:solidFill>
                  <a:srgbClr val="2C2F34"/>
                </a:solidFill>
                <a:effectLst/>
                <a:latin typeface="Times New Roman" panose="02020603050405020304" pitchFamily="18" charset="0"/>
                <a:cs typeface="Times New Roman" panose="02020603050405020304" pitchFamily="18" charset="0"/>
              </a:rPr>
              <a:t> </a:t>
            </a:r>
            <a:r>
              <a:rPr lang="en-US" sz="2000" b="1" i="1" dirty="0">
                <a:solidFill>
                  <a:srgbClr val="2C2F34"/>
                </a:solidFill>
                <a:effectLst/>
                <a:latin typeface="Times New Roman" panose="02020603050405020304" pitchFamily="18" charset="0"/>
                <a:cs typeface="Times New Roman" panose="02020603050405020304" pitchFamily="18" charset="0"/>
              </a:rPr>
              <a:t>f</a:t>
            </a:r>
            <a:r>
              <a:rPr lang="en-US" sz="2000" b="1" i="0" baseline="30000" dirty="0">
                <a:solidFill>
                  <a:srgbClr val="2C2F34"/>
                </a:solidFill>
                <a:effectLst/>
                <a:latin typeface="Times New Roman" panose="02020603050405020304" pitchFamily="18" charset="0"/>
                <a:cs typeface="Times New Roman" panose="02020603050405020304" pitchFamily="18" charset="0"/>
              </a:rPr>
              <a:t>2</a:t>
            </a:r>
            <a:r>
              <a:rPr lang="en-US" sz="2000" b="0" i="0" dirty="0">
                <a:solidFill>
                  <a:srgbClr val="2C2F34"/>
                </a:solidFill>
                <a:effectLst/>
                <a:latin typeface="Times New Roman" panose="02020603050405020304" pitchFamily="18" charset="0"/>
                <a:cs typeface="Times New Roman" panose="02020603050405020304" pitchFamily="18" charset="0"/>
              </a:rPr>
              <a:t> </a:t>
            </a:r>
            <a:r>
              <a:rPr lang="en-US" sz="2000" b="1" i="0" dirty="0">
                <a:solidFill>
                  <a:srgbClr val="2C2F34"/>
                </a:solidFill>
                <a:effectLst/>
                <a:latin typeface="Times New Roman" panose="02020603050405020304" pitchFamily="18" charset="0"/>
                <a:cs typeface="Times New Roman" panose="02020603050405020304" pitchFamily="18" charset="0"/>
              </a:rPr>
              <a:t>t</a:t>
            </a:r>
            <a:r>
              <a:rPr lang="en-US" sz="2000" b="1" i="0" baseline="30000" dirty="0">
                <a:solidFill>
                  <a:srgbClr val="2C2F34"/>
                </a:solidFill>
                <a:effectLst/>
                <a:latin typeface="Times New Roman" panose="02020603050405020304" pitchFamily="18" charset="0"/>
                <a:cs typeface="Times New Roman" panose="02020603050405020304" pitchFamily="18" charset="0"/>
              </a:rPr>
              <a:t>2</a:t>
            </a:r>
            <a:r>
              <a:rPr lang="en-US" sz="2000" b="1" i="0" dirty="0">
                <a:solidFill>
                  <a:srgbClr val="2C2F34"/>
                </a:solidFill>
                <a:effectLst/>
                <a:latin typeface="Times New Roman" panose="02020603050405020304" pitchFamily="18" charset="0"/>
                <a:cs typeface="Times New Roman" panose="02020603050405020304" pitchFamily="18" charset="0"/>
              </a:rPr>
              <a:t> v … Watts</a:t>
            </a:r>
            <a:endParaRPr lang="en-US" sz="2000" b="0" i="0" dirty="0">
              <a:solidFill>
                <a:srgbClr val="2C2F34"/>
              </a:solidFill>
              <a:effectLst/>
              <a:latin typeface="Times New Roman" panose="02020603050405020304" pitchFamily="18" charset="0"/>
              <a:cs typeface="Times New Roman" panose="02020603050405020304" pitchFamily="18" charset="0"/>
            </a:endParaRPr>
          </a:p>
          <a:p>
            <a:pPr algn="l"/>
            <a:r>
              <a:rPr lang="en-US" sz="2000" b="0" i="0" dirty="0">
                <a:solidFill>
                  <a:srgbClr val="2C2F34"/>
                </a:solidFill>
                <a:effectLst/>
                <a:latin typeface="Times New Roman" panose="02020603050405020304" pitchFamily="18" charset="0"/>
                <a:cs typeface="Times New Roman" panose="02020603050405020304" pitchFamily="18" charset="0"/>
              </a:rPr>
              <a:t>Where:</a:t>
            </a:r>
          </a:p>
          <a:p>
            <a:pPr algn="l">
              <a:buFont typeface="Arial" panose="020B0604020202020204" pitchFamily="34" charset="0"/>
              <a:buChar char="•"/>
            </a:pPr>
            <a:r>
              <a:rPr lang="en-US" sz="2000" b="0" i="0" dirty="0">
                <a:solidFill>
                  <a:srgbClr val="2C2F34"/>
                </a:solidFill>
                <a:effectLst/>
                <a:latin typeface="Times New Roman" panose="02020603050405020304" pitchFamily="18" charset="0"/>
                <a:cs typeface="Times New Roman" panose="02020603050405020304" pitchFamily="18" charset="0"/>
              </a:rPr>
              <a:t>W</a:t>
            </a:r>
            <a:r>
              <a:rPr lang="en-US" sz="2000" b="0" i="0" baseline="-25000" dirty="0">
                <a:solidFill>
                  <a:srgbClr val="2C2F34"/>
                </a:solidFill>
                <a:effectLst/>
                <a:latin typeface="Times New Roman" panose="02020603050405020304" pitchFamily="18" charset="0"/>
                <a:cs typeface="Times New Roman" panose="02020603050405020304" pitchFamily="18" charset="0"/>
              </a:rPr>
              <a:t>e</a:t>
            </a:r>
            <a:r>
              <a:rPr lang="en-US" sz="2000" b="0" i="0" dirty="0">
                <a:solidFill>
                  <a:srgbClr val="2C2F34"/>
                </a:solidFill>
                <a:effectLst/>
                <a:latin typeface="Times New Roman" panose="02020603050405020304" pitchFamily="18" charset="0"/>
                <a:cs typeface="Times New Roman" panose="02020603050405020304" pitchFamily="18" charset="0"/>
              </a:rPr>
              <a:t> = Eddy current losses in Watts</a:t>
            </a:r>
          </a:p>
          <a:p>
            <a:pPr algn="l">
              <a:buFont typeface="Arial" panose="020B0604020202020204" pitchFamily="34" charset="0"/>
              <a:buChar char="•"/>
            </a:pPr>
            <a:r>
              <a:rPr lang="en-US" sz="2000" b="0" i="0" dirty="0" err="1">
                <a:solidFill>
                  <a:srgbClr val="2C2F34"/>
                </a:solidFill>
                <a:effectLst/>
                <a:latin typeface="Times New Roman" panose="02020603050405020304" pitchFamily="18" charset="0"/>
                <a:cs typeface="Times New Roman" panose="02020603050405020304" pitchFamily="18" charset="0"/>
              </a:rPr>
              <a:t>K</a:t>
            </a:r>
            <a:r>
              <a:rPr lang="en-US" sz="2000" b="0" i="0" baseline="-25000" dirty="0" err="1">
                <a:solidFill>
                  <a:srgbClr val="2C2F34"/>
                </a:solidFill>
                <a:effectLst/>
                <a:latin typeface="Times New Roman" panose="02020603050405020304" pitchFamily="18" charset="0"/>
                <a:cs typeface="Times New Roman" panose="02020603050405020304" pitchFamily="18" charset="0"/>
              </a:rPr>
              <a:t>e</a:t>
            </a:r>
            <a:r>
              <a:rPr lang="en-US" sz="2000" b="0" i="0" dirty="0">
                <a:solidFill>
                  <a:srgbClr val="2C2F34"/>
                </a:solidFill>
                <a:effectLst/>
                <a:latin typeface="Times New Roman" panose="02020603050405020304" pitchFamily="18" charset="0"/>
                <a:cs typeface="Times New Roman" panose="02020603050405020304" pitchFamily="18" charset="0"/>
              </a:rPr>
              <a:t> = Coefficient of eddy current</a:t>
            </a:r>
          </a:p>
          <a:p>
            <a:pPr algn="l">
              <a:buFont typeface="Arial" panose="020B0604020202020204" pitchFamily="34" charset="0"/>
              <a:buChar char="•"/>
            </a:pPr>
            <a:r>
              <a:rPr lang="en-US" sz="2000" b="0" i="0" dirty="0" err="1">
                <a:solidFill>
                  <a:srgbClr val="2C2F34"/>
                </a:solidFill>
                <a:effectLst/>
                <a:latin typeface="Times New Roman" panose="02020603050405020304" pitchFamily="18" charset="0"/>
                <a:cs typeface="Times New Roman" panose="02020603050405020304" pitchFamily="18" charset="0"/>
              </a:rPr>
              <a:t>B</a:t>
            </a:r>
            <a:r>
              <a:rPr lang="en-US" sz="2000" b="0" i="0" baseline="-25000" dirty="0" err="1">
                <a:solidFill>
                  <a:srgbClr val="2C2F34"/>
                </a:solidFill>
                <a:effectLst/>
                <a:latin typeface="Times New Roman" panose="02020603050405020304" pitchFamily="18" charset="0"/>
                <a:cs typeface="Times New Roman" panose="02020603050405020304" pitchFamily="18" charset="0"/>
              </a:rPr>
              <a:t>max</a:t>
            </a:r>
            <a:r>
              <a:rPr lang="en-US" sz="2000" b="0" i="0" dirty="0">
                <a:solidFill>
                  <a:srgbClr val="2C2F34"/>
                </a:solidFill>
                <a:effectLst/>
                <a:latin typeface="Times New Roman" panose="02020603050405020304" pitchFamily="18" charset="0"/>
                <a:cs typeface="Times New Roman" panose="02020603050405020304" pitchFamily="18" charset="0"/>
              </a:rPr>
              <a:t> = Maximum value of flux density in </a:t>
            </a:r>
            <a:r>
              <a:rPr lang="en-US" sz="2000" b="0" i="0" dirty="0" err="1">
                <a:solidFill>
                  <a:srgbClr val="2C2F34"/>
                </a:solidFill>
                <a:effectLst/>
                <a:latin typeface="Times New Roman" panose="02020603050405020304" pitchFamily="18" charset="0"/>
                <a:cs typeface="Times New Roman" panose="02020603050405020304" pitchFamily="18" charset="0"/>
              </a:rPr>
              <a:t>wb</a:t>
            </a:r>
            <a:r>
              <a:rPr lang="en-US" sz="2000" b="0" i="0" dirty="0">
                <a:solidFill>
                  <a:srgbClr val="2C2F34"/>
                </a:solidFill>
                <a:effectLst/>
                <a:latin typeface="Times New Roman" panose="02020603050405020304" pitchFamily="18" charset="0"/>
                <a:cs typeface="Times New Roman" panose="02020603050405020304" pitchFamily="18" charset="0"/>
              </a:rPr>
              <a:t>/m</a:t>
            </a:r>
            <a:r>
              <a:rPr lang="en-US" sz="2000" b="0" i="0" baseline="30000" dirty="0">
                <a:solidFill>
                  <a:srgbClr val="2C2F34"/>
                </a:solidFill>
                <a:effectLst/>
                <a:latin typeface="Times New Roman" panose="02020603050405020304" pitchFamily="18" charset="0"/>
                <a:cs typeface="Times New Roman" panose="02020603050405020304" pitchFamily="18" charset="0"/>
              </a:rPr>
              <a:t>2</a:t>
            </a:r>
            <a:endParaRPr lang="en-US" sz="2000" b="0" i="0" dirty="0">
              <a:solidFill>
                <a:srgbClr val="2C2F34"/>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1" dirty="0">
                <a:solidFill>
                  <a:srgbClr val="2C2F34"/>
                </a:solidFill>
                <a:effectLst/>
                <a:latin typeface="Times New Roman" panose="02020603050405020304" pitchFamily="18" charset="0"/>
                <a:cs typeface="Times New Roman" panose="02020603050405020304" pitchFamily="18" charset="0"/>
              </a:rPr>
              <a:t>f</a:t>
            </a:r>
            <a:r>
              <a:rPr lang="en-US" sz="2000" b="0" i="0" dirty="0">
                <a:solidFill>
                  <a:srgbClr val="2C2F34"/>
                </a:solidFill>
                <a:effectLst/>
                <a:latin typeface="Times New Roman" panose="02020603050405020304" pitchFamily="18" charset="0"/>
                <a:cs typeface="Times New Roman" panose="02020603050405020304" pitchFamily="18" charset="0"/>
              </a:rPr>
              <a:t> = Supply frequency in Herts</a:t>
            </a:r>
          </a:p>
          <a:p>
            <a:pPr algn="l">
              <a:buFont typeface="Arial" panose="020B0604020202020204" pitchFamily="34" charset="0"/>
              <a:buChar char="•"/>
            </a:pPr>
            <a:r>
              <a:rPr lang="en-US" sz="2000" b="0" i="0" dirty="0">
                <a:solidFill>
                  <a:srgbClr val="2C2F34"/>
                </a:solidFill>
                <a:effectLst/>
                <a:latin typeface="Times New Roman" panose="02020603050405020304" pitchFamily="18" charset="0"/>
                <a:cs typeface="Times New Roman" panose="02020603050405020304" pitchFamily="18" charset="0"/>
              </a:rPr>
              <a:t>T = Thickness of lamination in meters</a:t>
            </a:r>
          </a:p>
          <a:p>
            <a:pPr algn="l">
              <a:buFont typeface="Arial" panose="020B0604020202020204" pitchFamily="34" charset="0"/>
              <a:buChar char="•"/>
            </a:pPr>
            <a:r>
              <a:rPr lang="en-US" sz="2000" b="0" i="0" dirty="0">
                <a:solidFill>
                  <a:srgbClr val="2C2F34"/>
                </a:solidFill>
                <a:effectLst/>
                <a:latin typeface="Times New Roman" panose="02020603050405020304" pitchFamily="18" charset="0"/>
                <a:cs typeface="Times New Roman" panose="02020603050405020304" pitchFamily="18" charset="0"/>
              </a:rPr>
              <a:t>v = Volume of the magnetic material in m</a:t>
            </a:r>
            <a:r>
              <a:rPr lang="en-US" sz="2000" b="0" i="0" baseline="30000" dirty="0">
                <a:solidFill>
                  <a:srgbClr val="2C2F34"/>
                </a:solidFill>
                <a:effectLst/>
                <a:latin typeface="Times New Roman" panose="02020603050405020304" pitchFamily="18" charset="0"/>
                <a:cs typeface="Times New Roman" panose="02020603050405020304" pitchFamily="18" charset="0"/>
              </a:rPr>
              <a:t>3</a:t>
            </a:r>
            <a:endParaRPr lang="en-US" sz="2000" b="0" i="0" dirty="0">
              <a:solidFill>
                <a:srgbClr val="2C2F34"/>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29223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9F7931-5E89-D616-D3CE-D58229F90178}"/>
              </a:ext>
            </a:extLst>
          </p:cNvPr>
          <p:cNvSpPr>
            <a:spLocks noGrp="1"/>
          </p:cNvSpPr>
          <p:nvPr>
            <p:ph idx="1"/>
          </p:nvPr>
        </p:nvSpPr>
        <p:spPr>
          <a:xfrm>
            <a:off x="680884" y="832567"/>
            <a:ext cx="10515600" cy="5528904"/>
          </a:xfrm>
        </p:spPr>
        <p:txBody>
          <a:bodyPr>
            <a:normAutofit lnSpcReduction="10000"/>
          </a:bodyPr>
          <a:lstStyle/>
          <a:p>
            <a:pPr algn="just"/>
            <a:r>
              <a:rPr lang="en-US" sz="2000" b="1" i="0" dirty="0">
                <a:solidFill>
                  <a:srgbClr val="2C2F34"/>
                </a:solidFill>
                <a:effectLst/>
                <a:latin typeface="Times New Roman" panose="02020603050405020304" pitchFamily="18" charset="0"/>
                <a:cs typeface="Times New Roman" panose="02020603050405020304" pitchFamily="18" charset="0"/>
              </a:rPr>
              <a:t>Copper Losses (Winding Resistance)</a:t>
            </a:r>
          </a:p>
          <a:p>
            <a:pPr algn="just"/>
            <a:r>
              <a:rPr lang="en-US" sz="2000" b="0" i="0" dirty="0">
                <a:solidFill>
                  <a:srgbClr val="2C2F34"/>
                </a:solidFill>
                <a:effectLst/>
                <a:latin typeface="Times New Roman" panose="02020603050405020304" pitchFamily="18" charset="0"/>
                <a:cs typeface="Times New Roman" panose="02020603050405020304" pitchFamily="18" charset="0"/>
              </a:rPr>
              <a:t>The </a:t>
            </a:r>
            <a:r>
              <a:rPr lang="en-US" sz="2000" b="0" i="0" u="none" strike="noStrike" dirty="0">
                <a:solidFill>
                  <a:srgbClr val="0669FF"/>
                </a:solidFill>
                <a:effectLst/>
                <a:latin typeface="Times New Roman" panose="02020603050405020304" pitchFamily="18" charset="0"/>
                <a:cs typeface="Times New Roman" panose="02020603050405020304" pitchFamily="18" charset="0"/>
                <a:hlinkClick r:id="rId2"/>
              </a:rPr>
              <a:t>electric current</a:t>
            </a:r>
            <a:r>
              <a:rPr lang="en-US" sz="2000" b="0" i="0" dirty="0">
                <a:solidFill>
                  <a:srgbClr val="2C2F34"/>
                </a:solidFill>
                <a:effectLst/>
                <a:latin typeface="Times New Roman" panose="02020603050405020304" pitchFamily="18" charset="0"/>
                <a:cs typeface="Times New Roman" panose="02020603050405020304" pitchFamily="18" charset="0"/>
              </a:rPr>
              <a:t> flowing through the windings causes resistive heating of the conductors. </a:t>
            </a:r>
          </a:p>
          <a:p>
            <a:pPr algn="just"/>
            <a:r>
              <a:rPr lang="en-US" sz="2000" b="0" i="0" dirty="0">
                <a:solidFill>
                  <a:srgbClr val="2C2F34"/>
                </a:solidFill>
                <a:effectLst/>
                <a:latin typeface="Times New Roman" panose="02020603050405020304" pitchFamily="18" charset="0"/>
                <a:cs typeface="Times New Roman" panose="02020603050405020304" pitchFamily="18" charset="0"/>
              </a:rPr>
              <a:t>At higher frequencies, skin effect and proximity effect create additional winding resistance and losses. The total copper losses in a transformer can be found using the following equation.</a:t>
            </a:r>
          </a:p>
          <a:p>
            <a:pPr algn="ctr"/>
            <a:br>
              <a:rPr lang="en-US" sz="2000" dirty="0">
                <a:latin typeface="Times New Roman" panose="02020603050405020304" pitchFamily="18" charset="0"/>
                <a:cs typeface="Times New Roman" panose="02020603050405020304" pitchFamily="18" charset="0"/>
              </a:rPr>
            </a:br>
            <a:r>
              <a:rPr lang="pt-BR" sz="2000" b="1" i="1" dirty="0">
                <a:solidFill>
                  <a:srgbClr val="2C2F34"/>
                </a:solidFill>
                <a:effectLst/>
                <a:latin typeface="Times New Roman" panose="02020603050405020304" pitchFamily="18" charset="0"/>
                <a:cs typeface="Times New Roman" panose="02020603050405020304" pitchFamily="18" charset="0"/>
              </a:rPr>
              <a:t>I</a:t>
            </a:r>
            <a:r>
              <a:rPr lang="pt-BR" sz="2000" b="1" i="0" baseline="-25000" dirty="0">
                <a:solidFill>
                  <a:srgbClr val="2C2F34"/>
                </a:solidFill>
                <a:effectLst/>
                <a:latin typeface="Times New Roman" panose="02020603050405020304" pitchFamily="18" charset="0"/>
                <a:cs typeface="Times New Roman" panose="02020603050405020304" pitchFamily="18" charset="0"/>
              </a:rPr>
              <a:t>1</a:t>
            </a:r>
            <a:r>
              <a:rPr lang="pt-BR" sz="2000" b="1" i="0" baseline="30000" dirty="0">
                <a:solidFill>
                  <a:srgbClr val="2C2F34"/>
                </a:solidFill>
                <a:effectLst/>
                <a:latin typeface="Times New Roman" panose="02020603050405020304" pitchFamily="18" charset="0"/>
                <a:cs typeface="Times New Roman" panose="02020603050405020304" pitchFamily="18" charset="0"/>
              </a:rPr>
              <a:t>2</a:t>
            </a:r>
            <a:r>
              <a:rPr lang="pt-BR" sz="2000" b="1" i="1" dirty="0">
                <a:solidFill>
                  <a:srgbClr val="2C2F34"/>
                </a:solidFill>
                <a:effectLst/>
                <a:latin typeface="Times New Roman" panose="02020603050405020304" pitchFamily="18" charset="0"/>
                <a:cs typeface="Times New Roman" panose="02020603050405020304" pitchFamily="18" charset="0"/>
              </a:rPr>
              <a:t>R</a:t>
            </a:r>
            <a:r>
              <a:rPr lang="pt-BR" sz="2000" b="1" i="0" baseline="-25000" dirty="0">
                <a:solidFill>
                  <a:srgbClr val="2C2F34"/>
                </a:solidFill>
                <a:effectLst/>
                <a:latin typeface="Times New Roman" panose="02020603050405020304" pitchFamily="18" charset="0"/>
                <a:cs typeface="Times New Roman" panose="02020603050405020304" pitchFamily="18" charset="0"/>
              </a:rPr>
              <a:t>1</a:t>
            </a:r>
            <a:r>
              <a:rPr lang="pt-BR" sz="2000" b="1" i="1" dirty="0">
                <a:solidFill>
                  <a:srgbClr val="2C2F34"/>
                </a:solidFill>
                <a:effectLst/>
                <a:latin typeface="Times New Roman" panose="02020603050405020304" pitchFamily="18" charset="0"/>
                <a:cs typeface="Times New Roman" panose="02020603050405020304" pitchFamily="18" charset="0"/>
              </a:rPr>
              <a:t> + I</a:t>
            </a:r>
            <a:r>
              <a:rPr lang="pt-BR" sz="2000" b="1" i="0" baseline="-25000" dirty="0">
                <a:solidFill>
                  <a:srgbClr val="2C2F34"/>
                </a:solidFill>
                <a:effectLst/>
                <a:latin typeface="Times New Roman" panose="02020603050405020304" pitchFamily="18" charset="0"/>
                <a:cs typeface="Times New Roman" panose="02020603050405020304" pitchFamily="18" charset="0"/>
              </a:rPr>
              <a:t>2</a:t>
            </a:r>
            <a:r>
              <a:rPr lang="pt-BR" sz="2000" b="1" i="0" baseline="30000" dirty="0">
                <a:solidFill>
                  <a:srgbClr val="2C2F34"/>
                </a:solidFill>
                <a:effectLst/>
                <a:latin typeface="Times New Roman" panose="02020603050405020304" pitchFamily="18" charset="0"/>
                <a:cs typeface="Times New Roman" panose="02020603050405020304" pitchFamily="18" charset="0"/>
              </a:rPr>
              <a:t>2</a:t>
            </a:r>
            <a:r>
              <a:rPr lang="pt-BR" sz="2000" b="1" i="1" dirty="0">
                <a:solidFill>
                  <a:srgbClr val="2C2F34"/>
                </a:solidFill>
                <a:effectLst/>
                <a:latin typeface="Times New Roman" panose="02020603050405020304" pitchFamily="18" charset="0"/>
                <a:cs typeface="Times New Roman" panose="02020603050405020304" pitchFamily="18" charset="0"/>
              </a:rPr>
              <a:t>R</a:t>
            </a:r>
            <a:r>
              <a:rPr lang="pt-BR" sz="2000" b="1" i="0" baseline="-25000" dirty="0">
                <a:solidFill>
                  <a:srgbClr val="2C2F34"/>
                </a:solidFill>
                <a:effectLst/>
                <a:latin typeface="Times New Roman" panose="02020603050405020304" pitchFamily="18" charset="0"/>
                <a:cs typeface="Times New Roman" panose="02020603050405020304" pitchFamily="18" charset="0"/>
              </a:rPr>
              <a:t>2</a:t>
            </a:r>
            <a:r>
              <a:rPr lang="pt-BR" sz="2000" b="1" i="1" dirty="0">
                <a:solidFill>
                  <a:srgbClr val="2C2F34"/>
                </a:solidFill>
                <a:effectLst/>
                <a:latin typeface="Times New Roman" panose="02020603050405020304" pitchFamily="18" charset="0"/>
                <a:cs typeface="Times New Roman" panose="02020603050405020304" pitchFamily="18" charset="0"/>
              </a:rPr>
              <a:t> = I</a:t>
            </a:r>
            <a:r>
              <a:rPr lang="pt-BR" sz="2000" b="1" i="0" baseline="-25000" dirty="0">
                <a:solidFill>
                  <a:srgbClr val="2C2F34"/>
                </a:solidFill>
                <a:effectLst/>
                <a:latin typeface="Times New Roman" panose="02020603050405020304" pitchFamily="18" charset="0"/>
                <a:cs typeface="Times New Roman" panose="02020603050405020304" pitchFamily="18" charset="0"/>
              </a:rPr>
              <a:t>1</a:t>
            </a:r>
            <a:r>
              <a:rPr lang="pt-BR" sz="2000" b="1" i="0" baseline="30000" dirty="0">
                <a:solidFill>
                  <a:srgbClr val="2C2F34"/>
                </a:solidFill>
                <a:effectLst/>
                <a:latin typeface="Times New Roman" panose="02020603050405020304" pitchFamily="18" charset="0"/>
                <a:cs typeface="Times New Roman" panose="02020603050405020304" pitchFamily="18" charset="0"/>
              </a:rPr>
              <a:t>2</a:t>
            </a:r>
            <a:r>
              <a:rPr lang="pt-BR" sz="2000" b="1" i="1" dirty="0">
                <a:solidFill>
                  <a:srgbClr val="2C2F34"/>
                </a:solidFill>
                <a:effectLst/>
                <a:latin typeface="Times New Roman" panose="02020603050405020304" pitchFamily="18" charset="0"/>
                <a:cs typeface="Times New Roman" panose="02020603050405020304" pitchFamily="18" charset="0"/>
              </a:rPr>
              <a:t>R </a:t>
            </a:r>
            <a:r>
              <a:rPr lang="pt-BR" sz="2000" b="1" i="0" baseline="-25000" dirty="0">
                <a:solidFill>
                  <a:srgbClr val="2C2F34"/>
                </a:solidFill>
                <a:effectLst/>
                <a:latin typeface="Times New Roman" panose="02020603050405020304" pitchFamily="18" charset="0"/>
                <a:cs typeface="Times New Roman" panose="02020603050405020304" pitchFamily="18" charset="0"/>
              </a:rPr>
              <a:t>01</a:t>
            </a:r>
            <a:r>
              <a:rPr lang="pt-BR" sz="2000" b="1" i="1" dirty="0">
                <a:solidFill>
                  <a:srgbClr val="2C2F34"/>
                </a:solidFill>
                <a:effectLst/>
                <a:latin typeface="Times New Roman" panose="02020603050405020304" pitchFamily="18" charset="0"/>
                <a:cs typeface="Times New Roman" panose="02020603050405020304" pitchFamily="18" charset="0"/>
              </a:rPr>
              <a:t> + I</a:t>
            </a:r>
            <a:r>
              <a:rPr lang="pt-BR" sz="2000" b="1" i="0" baseline="-25000" dirty="0">
                <a:solidFill>
                  <a:srgbClr val="2C2F34"/>
                </a:solidFill>
                <a:effectLst/>
                <a:latin typeface="Times New Roman" panose="02020603050405020304" pitchFamily="18" charset="0"/>
                <a:cs typeface="Times New Roman" panose="02020603050405020304" pitchFamily="18" charset="0"/>
              </a:rPr>
              <a:t>2</a:t>
            </a:r>
            <a:r>
              <a:rPr lang="pt-BR" sz="2000" b="1" i="0" baseline="30000" dirty="0">
                <a:solidFill>
                  <a:srgbClr val="2C2F34"/>
                </a:solidFill>
                <a:effectLst/>
                <a:latin typeface="Times New Roman" panose="02020603050405020304" pitchFamily="18" charset="0"/>
                <a:cs typeface="Times New Roman" panose="02020603050405020304" pitchFamily="18" charset="0"/>
              </a:rPr>
              <a:t>2</a:t>
            </a:r>
            <a:r>
              <a:rPr lang="pt-BR" sz="2000" b="1" i="1" dirty="0">
                <a:solidFill>
                  <a:srgbClr val="2C2F34"/>
                </a:solidFill>
                <a:effectLst/>
                <a:latin typeface="Times New Roman" panose="02020603050405020304" pitchFamily="18" charset="0"/>
                <a:cs typeface="Times New Roman" panose="02020603050405020304" pitchFamily="18" charset="0"/>
              </a:rPr>
              <a:t>R </a:t>
            </a:r>
            <a:r>
              <a:rPr lang="pt-BR" sz="2000" b="1" i="0" baseline="-25000" dirty="0">
                <a:solidFill>
                  <a:srgbClr val="2C2F34"/>
                </a:solidFill>
                <a:effectLst/>
                <a:latin typeface="Times New Roman" panose="02020603050405020304" pitchFamily="18" charset="0"/>
                <a:cs typeface="Times New Roman" panose="02020603050405020304" pitchFamily="18" charset="0"/>
              </a:rPr>
              <a:t>02</a:t>
            </a:r>
            <a:endParaRPr lang="pt-BR" sz="2000" b="0" i="0" dirty="0">
              <a:solidFill>
                <a:srgbClr val="2C2F34"/>
              </a:solidFill>
              <a:effectLst/>
              <a:latin typeface="Times New Roman" panose="02020603050405020304" pitchFamily="18" charset="0"/>
              <a:cs typeface="Times New Roman" panose="02020603050405020304" pitchFamily="18" charset="0"/>
            </a:endParaRPr>
          </a:p>
          <a:p>
            <a:pPr algn="ctr"/>
            <a:r>
              <a:rPr lang="pt-BR" sz="2000" b="1" i="1" dirty="0">
                <a:solidFill>
                  <a:srgbClr val="2C2F34"/>
                </a:solidFill>
                <a:effectLst/>
                <a:latin typeface="Times New Roman" panose="02020603050405020304" pitchFamily="18" charset="0"/>
                <a:cs typeface="Times New Roman" panose="02020603050405020304" pitchFamily="18" charset="0"/>
              </a:rPr>
              <a:t> W</a:t>
            </a:r>
            <a:r>
              <a:rPr lang="pt-BR" sz="2000" b="1" i="0" baseline="-25000" dirty="0">
                <a:solidFill>
                  <a:srgbClr val="2C2F34"/>
                </a:solidFill>
                <a:effectLst/>
                <a:latin typeface="Times New Roman" panose="02020603050405020304" pitchFamily="18" charset="0"/>
                <a:cs typeface="Times New Roman" panose="02020603050405020304" pitchFamily="18" charset="0"/>
              </a:rPr>
              <a:t>C</a:t>
            </a:r>
            <a:r>
              <a:rPr lang="pt-BR" sz="2000" b="1" i="1" dirty="0">
                <a:solidFill>
                  <a:srgbClr val="2C2F34"/>
                </a:solidFill>
                <a:effectLst/>
                <a:latin typeface="Times New Roman" panose="02020603050405020304" pitchFamily="18" charset="0"/>
                <a:cs typeface="Times New Roman" panose="02020603050405020304" pitchFamily="18" charset="0"/>
              </a:rPr>
              <a:t> = I</a:t>
            </a:r>
            <a:r>
              <a:rPr lang="pt-BR" sz="2000" b="1" i="1" baseline="-25000" dirty="0">
                <a:solidFill>
                  <a:srgbClr val="2C2F34"/>
                </a:solidFill>
                <a:effectLst/>
                <a:latin typeface="Times New Roman" panose="02020603050405020304" pitchFamily="18" charset="0"/>
                <a:cs typeface="Times New Roman" panose="02020603050405020304" pitchFamily="18" charset="0"/>
              </a:rPr>
              <a:t>1</a:t>
            </a:r>
            <a:r>
              <a:rPr lang="pt-BR" sz="2000" b="1" i="1" baseline="30000" dirty="0">
                <a:solidFill>
                  <a:srgbClr val="2C2F34"/>
                </a:solidFill>
                <a:effectLst/>
                <a:latin typeface="Times New Roman" panose="02020603050405020304" pitchFamily="18" charset="0"/>
                <a:cs typeface="Times New Roman" panose="02020603050405020304" pitchFamily="18" charset="0"/>
              </a:rPr>
              <a:t>2</a:t>
            </a:r>
            <a:r>
              <a:rPr lang="pt-BR" sz="2000" b="1" i="1" dirty="0">
                <a:solidFill>
                  <a:srgbClr val="2C2F34"/>
                </a:solidFill>
                <a:effectLst/>
                <a:latin typeface="Times New Roman" panose="02020603050405020304" pitchFamily="18" charset="0"/>
                <a:cs typeface="Times New Roman" panose="02020603050405020304" pitchFamily="18" charset="0"/>
              </a:rPr>
              <a:t>R</a:t>
            </a:r>
            <a:r>
              <a:rPr lang="pt-BR" sz="2000" b="1" i="1" baseline="-25000" dirty="0">
                <a:solidFill>
                  <a:srgbClr val="2C2F34"/>
                </a:solidFill>
                <a:effectLst/>
                <a:latin typeface="Times New Roman" panose="02020603050405020304" pitchFamily="18" charset="0"/>
                <a:cs typeface="Times New Roman" panose="02020603050405020304" pitchFamily="18" charset="0"/>
              </a:rPr>
              <a:t>1</a:t>
            </a:r>
            <a:r>
              <a:rPr lang="pt-BR" sz="2000" b="1" i="1" dirty="0">
                <a:solidFill>
                  <a:srgbClr val="2C2F34"/>
                </a:solidFill>
                <a:effectLst/>
                <a:latin typeface="Times New Roman" panose="02020603050405020304" pitchFamily="18" charset="0"/>
                <a:cs typeface="Times New Roman" panose="02020603050405020304" pitchFamily="18" charset="0"/>
              </a:rPr>
              <a:t> + I</a:t>
            </a:r>
            <a:r>
              <a:rPr lang="pt-BR" sz="2000" b="1" i="1" baseline="-25000" dirty="0">
                <a:solidFill>
                  <a:srgbClr val="2C2F34"/>
                </a:solidFill>
                <a:effectLst/>
                <a:latin typeface="Times New Roman" panose="02020603050405020304" pitchFamily="18" charset="0"/>
                <a:cs typeface="Times New Roman" panose="02020603050405020304" pitchFamily="18" charset="0"/>
              </a:rPr>
              <a:t>2</a:t>
            </a:r>
            <a:r>
              <a:rPr lang="pt-BR" sz="2000" b="1" i="1" baseline="30000" dirty="0">
                <a:solidFill>
                  <a:srgbClr val="2C2F34"/>
                </a:solidFill>
                <a:effectLst/>
                <a:latin typeface="Times New Roman" panose="02020603050405020304" pitchFamily="18" charset="0"/>
                <a:cs typeface="Times New Roman" panose="02020603050405020304" pitchFamily="18" charset="0"/>
              </a:rPr>
              <a:t>2</a:t>
            </a:r>
            <a:r>
              <a:rPr lang="pt-BR" sz="2000" b="1" i="1" dirty="0">
                <a:solidFill>
                  <a:srgbClr val="2C2F34"/>
                </a:solidFill>
                <a:effectLst/>
                <a:latin typeface="Times New Roman" panose="02020603050405020304" pitchFamily="18" charset="0"/>
                <a:cs typeface="Times New Roman" panose="02020603050405020304" pitchFamily="18" charset="0"/>
              </a:rPr>
              <a:t>R</a:t>
            </a:r>
            <a:r>
              <a:rPr lang="pt-BR" sz="2000" b="1" i="1" baseline="-25000" dirty="0">
                <a:solidFill>
                  <a:srgbClr val="2C2F34"/>
                </a:solidFill>
                <a:effectLst/>
                <a:latin typeface="Times New Roman" panose="02020603050405020304" pitchFamily="18" charset="0"/>
                <a:cs typeface="Times New Roman" panose="02020603050405020304" pitchFamily="18" charset="0"/>
              </a:rPr>
              <a:t>2</a:t>
            </a:r>
          </a:p>
          <a:p>
            <a:pPr algn="ctr"/>
            <a:endParaRPr lang="pt-BR" sz="2000" b="1" i="1" baseline="-25000" dirty="0">
              <a:solidFill>
                <a:srgbClr val="2C2F34"/>
              </a:solidFill>
              <a:latin typeface="Times New Roman" panose="02020603050405020304" pitchFamily="18" charset="0"/>
              <a:cs typeface="Times New Roman" panose="02020603050405020304" pitchFamily="18" charset="0"/>
            </a:endParaRPr>
          </a:p>
          <a:p>
            <a:pPr marL="0" indent="0" algn="ctr">
              <a:buNone/>
            </a:pPr>
            <a:r>
              <a:rPr lang="pt-BR" sz="2000" b="1" i="1" baseline="-25000" dirty="0">
                <a:solidFill>
                  <a:srgbClr val="2C2F34"/>
                </a:solidFill>
                <a:latin typeface="Times New Roman" panose="02020603050405020304" pitchFamily="18" charset="0"/>
                <a:cs typeface="Times New Roman" panose="02020603050405020304" pitchFamily="18" charset="0"/>
              </a:rPr>
              <a:t>(Or)</a:t>
            </a:r>
            <a:endParaRPr lang="pt-BR" sz="2000" b="0" i="0" dirty="0">
              <a:solidFill>
                <a:srgbClr val="2C2F34"/>
              </a:solidFill>
              <a:effectLst/>
              <a:latin typeface="Times New Roman" panose="02020603050405020304" pitchFamily="18" charset="0"/>
              <a:cs typeface="Times New Roman" panose="02020603050405020304" pitchFamily="18" charset="0"/>
            </a:endParaRPr>
          </a:p>
          <a:p>
            <a:pPr algn="just" rtl="0"/>
            <a:r>
              <a:rPr lang="en-US" sz="2000" b="0" i="0" dirty="0">
                <a:solidFill>
                  <a:srgbClr val="495057"/>
                </a:solidFill>
                <a:effectLst/>
                <a:latin typeface="Times New Roman" panose="02020603050405020304" pitchFamily="18" charset="0"/>
                <a:cs typeface="Times New Roman" panose="02020603050405020304" pitchFamily="18" charset="0"/>
              </a:rPr>
              <a:t>The ohmic resistance of the transformer windings creates copper loss.  The copper loss for the primary winding is I12R1 and for the secondary winding is I22R2. </a:t>
            </a:r>
          </a:p>
          <a:p>
            <a:pPr algn="just" rtl="0"/>
            <a:r>
              <a:rPr lang="en-US" sz="2000" b="0" i="0" dirty="0">
                <a:solidFill>
                  <a:srgbClr val="495057"/>
                </a:solidFill>
                <a:effectLst/>
                <a:latin typeface="Times New Roman" panose="02020603050405020304" pitchFamily="18" charset="0"/>
                <a:cs typeface="Times New Roman" panose="02020603050405020304" pitchFamily="18" charset="0"/>
              </a:rPr>
              <a:t>Where, I1 and I2 are current in primary and secondary winding respectively, R1 and R2 are the resistances of primary and secondary winding respectively. </a:t>
            </a:r>
          </a:p>
          <a:p>
            <a:pPr algn="just" rtl="0"/>
            <a:r>
              <a:rPr lang="en-US" sz="2000" b="0" i="0" dirty="0">
                <a:solidFill>
                  <a:srgbClr val="495057"/>
                </a:solidFill>
                <a:effectLst/>
                <a:latin typeface="Times New Roman" panose="02020603050405020304" pitchFamily="18" charset="0"/>
                <a:cs typeface="Times New Roman" panose="02020603050405020304" pitchFamily="18" charset="0"/>
              </a:rPr>
              <a:t>We can see that Cu loss is proportional to square of the current, and current depends on the load. So that copper loss in transformer varies with the load</a:t>
            </a:r>
          </a:p>
          <a:p>
            <a:pPr algn="just" rtl="0"/>
            <a:r>
              <a:rPr lang="en-US" sz="2000" b="0" i="0" dirty="0">
                <a:solidFill>
                  <a:srgbClr val="495057"/>
                </a:solidFill>
                <a:effectLst/>
                <a:latin typeface="Times New Roman" panose="02020603050405020304" pitchFamily="18" charset="0"/>
                <a:cs typeface="Times New Roman" panose="02020603050405020304" pitchFamily="18" charset="0"/>
              </a:rPr>
              <a:t> </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19080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80AEEE-DDBE-E668-0405-C7FDE615ED33}"/>
              </a:ext>
            </a:extLst>
          </p:cNvPr>
          <p:cNvSpPr>
            <a:spLocks noGrp="1"/>
          </p:cNvSpPr>
          <p:nvPr>
            <p:ph idx="1"/>
          </p:nvPr>
        </p:nvSpPr>
        <p:spPr/>
        <p:txBody>
          <a:bodyPr>
            <a:normAutofit/>
          </a:bodyPr>
          <a:lstStyle/>
          <a:p>
            <a:pPr algn="just" rtl="0"/>
            <a:r>
              <a:rPr lang="en-US" sz="2000" b="1" i="0" dirty="0">
                <a:solidFill>
                  <a:srgbClr val="495057"/>
                </a:solidFill>
                <a:effectLst/>
                <a:latin typeface="Times New Roman" panose="02020603050405020304" pitchFamily="18" charset="0"/>
                <a:cs typeface="Times New Roman" panose="02020603050405020304" pitchFamily="18" charset="0"/>
              </a:rPr>
              <a:t>3. Stray Loss</a:t>
            </a:r>
            <a:r>
              <a:rPr lang="en-US" sz="2000" b="0" i="0" dirty="0">
                <a:solidFill>
                  <a:srgbClr val="495057"/>
                </a:solidFill>
                <a:effectLst/>
                <a:latin typeface="Times New Roman" panose="02020603050405020304" pitchFamily="18" charset="0"/>
                <a:cs typeface="Times New Roman" panose="02020603050405020304" pitchFamily="18" charset="0"/>
              </a:rPr>
              <a:t> </a:t>
            </a:r>
          </a:p>
          <a:p>
            <a:pPr algn="just" rtl="0"/>
            <a:r>
              <a:rPr lang="en-US" sz="2000" b="0" i="0" dirty="0">
                <a:solidFill>
                  <a:srgbClr val="495057"/>
                </a:solidFill>
                <a:effectLst/>
                <a:latin typeface="Times New Roman" panose="02020603050405020304" pitchFamily="18" charset="0"/>
                <a:cs typeface="Times New Roman" panose="02020603050405020304" pitchFamily="18" charset="0"/>
              </a:rPr>
              <a:t>The reason for the types of loss is the occurrence of the leakage field. When compared with copper and iron losses, the percentage of stray losses are less, so these losses can be neglected. </a:t>
            </a:r>
          </a:p>
          <a:p>
            <a:pPr algn="just" rtl="0"/>
            <a:r>
              <a:rPr lang="en-US" sz="2000" b="1" i="0" dirty="0">
                <a:effectLst/>
                <a:latin typeface="Times New Roman" panose="02020603050405020304" pitchFamily="18" charset="0"/>
                <a:cs typeface="Times New Roman" panose="02020603050405020304" pitchFamily="18" charset="0"/>
              </a:rPr>
              <a:t>4. Dielectric Loss</a:t>
            </a:r>
            <a:r>
              <a:rPr lang="en-US" sz="2000" b="0" i="0" dirty="0">
                <a:solidFill>
                  <a:srgbClr val="495057"/>
                </a:solidFill>
                <a:effectLst/>
                <a:latin typeface="Times New Roman" panose="02020603050405020304" pitchFamily="18" charset="0"/>
                <a:cs typeface="Times New Roman" panose="02020603050405020304" pitchFamily="18" charset="0"/>
              </a:rPr>
              <a:t> </a:t>
            </a:r>
          </a:p>
          <a:p>
            <a:pPr algn="just" rtl="0"/>
            <a:r>
              <a:rPr lang="en-US" sz="2000" b="0" i="0" dirty="0">
                <a:solidFill>
                  <a:srgbClr val="495057"/>
                </a:solidFill>
                <a:effectLst/>
                <a:latin typeface="Times New Roman" panose="02020603050405020304" pitchFamily="18" charset="0"/>
                <a:cs typeface="Times New Roman" panose="02020603050405020304" pitchFamily="18" charset="0"/>
              </a:rPr>
              <a:t>The oil of the transformer is the reason for this loss. Oil in transformer is an insulating material. When the oil in the transformer gets deteriorates then the transformer’s efficiency will be affected.</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82154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5B329-2305-969E-0852-01DD782A63AE}"/>
              </a:ext>
            </a:extLst>
          </p:cNvPr>
          <p:cNvSpPr>
            <a:spLocks noGrp="1"/>
          </p:cNvSpPr>
          <p:nvPr>
            <p:ph type="title"/>
          </p:nvPr>
        </p:nvSpPr>
        <p:spPr/>
        <p:txBody>
          <a:bodyPr>
            <a:normAutofit/>
          </a:bodyPr>
          <a:lstStyle/>
          <a:p>
            <a:r>
              <a:rPr lang="en-US" sz="4000" b="0" i="0" dirty="0">
                <a:solidFill>
                  <a:srgbClr val="222222"/>
                </a:solidFill>
                <a:effectLst/>
                <a:latin typeface="Times New Roman" panose="02020603050405020304" pitchFamily="18" charset="0"/>
                <a:cs typeface="Times New Roman" panose="02020603050405020304" pitchFamily="18" charset="0"/>
              </a:rPr>
              <a:t>Open Circuit and Short Circuit Test on Transformer</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D28E8A1-0AB4-FAE0-5076-5049429E5956}"/>
              </a:ext>
            </a:extLst>
          </p:cNvPr>
          <p:cNvSpPr>
            <a:spLocks noGrp="1"/>
          </p:cNvSpPr>
          <p:nvPr>
            <p:ph idx="1"/>
          </p:nvPr>
        </p:nvSpPr>
        <p:spPr/>
        <p:txBody>
          <a:bodyPr>
            <a:normAutofit/>
          </a:bodyPr>
          <a:lstStyle/>
          <a:p>
            <a:pPr algn="just"/>
            <a:r>
              <a:rPr lang="en-US" sz="2000" b="0" i="0" dirty="0">
                <a:solidFill>
                  <a:srgbClr val="222222"/>
                </a:solidFill>
                <a:effectLst/>
                <a:latin typeface="Times New Roman" panose="02020603050405020304" pitchFamily="18" charset="0"/>
                <a:cs typeface="Times New Roman" panose="02020603050405020304" pitchFamily="18" charset="0"/>
              </a:rPr>
              <a:t>The open circuit and short circuit test are performed for determining the parameter of the transformer like their efficiency, voltage regulation, circuit constant etc. </a:t>
            </a:r>
          </a:p>
          <a:p>
            <a:pPr algn="just"/>
            <a:r>
              <a:rPr lang="en-US" sz="2000" b="0" i="0" dirty="0">
                <a:solidFill>
                  <a:srgbClr val="222222"/>
                </a:solidFill>
                <a:effectLst/>
                <a:latin typeface="Times New Roman" panose="02020603050405020304" pitchFamily="18" charset="0"/>
                <a:cs typeface="Times New Roman" panose="02020603050405020304" pitchFamily="18" charset="0"/>
              </a:rPr>
              <a:t>These tests are performed without the actual loading and because of this reason the very less power is required for the test. The open circuit and the short circuit test gives a very </a:t>
            </a:r>
            <a:r>
              <a:rPr lang="en-US" sz="2000" b="1" i="0" dirty="0">
                <a:solidFill>
                  <a:srgbClr val="222222"/>
                </a:solidFill>
                <a:effectLst/>
                <a:latin typeface="Times New Roman" panose="02020603050405020304" pitchFamily="18" charset="0"/>
                <a:cs typeface="Times New Roman" panose="02020603050405020304" pitchFamily="18" charset="0"/>
              </a:rPr>
              <a:t>accurate result</a:t>
            </a:r>
            <a:r>
              <a:rPr lang="en-US" sz="2000" b="0" i="0" dirty="0">
                <a:solidFill>
                  <a:srgbClr val="222222"/>
                </a:solidFill>
                <a:effectLst/>
                <a:latin typeface="Times New Roman" panose="02020603050405020304" pitchFamily="18" charset="0"/>
                <a:cs typeface="Times New Roman" panose="02020603050405020304" pitchFamily="18" charset="0"/>
              </a:rPr>
              <a:t> as compared to the full load test.</a:t>
            </a:r>
          </a:p>
          <a:p>
            <a:pPr algn="just" fontAlgn="base"/>
            <a:r>
              <a:rPr lang="en-US" sz="2000" b="1" i="0" dirty="0">
                <a:solidFill>
                  <a:srgbClr val="222222"/>
                </a:solidFill>
                <a:effectLst/>
                <a:latin typeface="Times New Roman" panose="02020603050405020304" pitchFamily="18" charset="0"/>
                <a:cs typeface="Times New Roman" panose="02020603050405020304" pitchFamily="18" charset="0"/>
              </a:rPr>
              <a:t>Open Circuit Test</a:t>
            </a:r>
          </a:p>
          <a:p>
            <a:pPr algn="just" fontAlgn="base"/>
            <a:r>
              <a:rPr lang="en-US" sz="2000" b="0" i="0" dirty="0">
                <a:solidFill>
                  <a:srgbClr val="222222"/>
                </a:solidFill>
                <a:effectLst/>
                <a:latin typeface="Times New Roman" panose="02020603050405020304" pitchFamily="18" charset="0"/>
                <a:cs typeface="Times New Roman" panose="02020603050405020304" pitchFamily="18" charset="0"/>
              </a:rPr>
              <a:t>The purpose of the open-circuit test is to determine the no-load current and losses of the transformer because of which their no-load parameters are determined. This test is performed on the primary winding of the transformer. </a:t>
            </a:r>
          </a:p>
          <a:p>
            <a:pPr algn="just" fontAlgn="base"/>
            <a:r>
              <a:rPr lang="en-US" sz="2000" b="0" i="0" dirty="0">
                <a:solidFill>
                  <a:srgbClr val="222222"/>
                </a:solidFill>
                <a:effectLst/>
                <a:latin typeface="Times New Roman" panose="02020603050405020304" pitchFamily="18" charset="0"/>
                <a:cs typeface="Times New Roman" panose="02020603050405020304" pitchFamily="18" charset="0"/>
              </a:rPr>
              <a:t>The wattmeter, ammeter and the voltage are connected to their primary winding. The nominal rated voltage is supplied to their primary winding with the help of the ac source.</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730051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B2E841C-2C6C-86D7-AC93-86659FC51F9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0686" y="1098038"/>
            <a:ext cx="7032976"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B2AF3E2-8F84-2CDE-7EA6-2FBE7F90B334}"/>
              </a:ext>
            </a:extLst>
          </p:cNvPr>
          <p:cNvSpPr txBox="1"/>
          <p:nvPr/>
        </p:nvSpPr>
        <p:spPr>
          <a:xfrm>
            <a:off x="3932904" y="5080044"/>
            <a:ext cx="6096000" cy="369332"/>
          </a:xfrm>
          <a:prstGeom prst="rect">
            <a:avLst/>
          </a:prstGeom>
          <a:noFill/>
        </p:spPr>
        <p:txBody>
          <a:bodyPr wrap="square">
            <a:spAutoFit/>
          </a:bodyPr>
          <a:lstStyle/>
          <a:p>
            <a:r>
              <a:rPr lang="en-US" b="0" i="0" dirty="0">
                <a:solidFill>
                  <a:srgbClr val="222222"/>
                </a:solidFill>
                <a:effectLst/>
                <a:latin typeface="Nunito Sans" pitchFamily="2" charset="0"/>
              </a:rPr>
              <a:t>Circuit Diagram of Open Circuit Test on Transformer</a:t>
            </a:r>
            <a:endParaRPr lang="en-IN" dirty="0"/>
          </a:p>
        </p:txBody>
      </p:sp>
    </p:spTree>
    <p:extLst>
      <p:ext uri="{BB962C8B-B14F-4D97-AF65-F5344CB8AC3E}">
        <p14:creationId xmlns:p14="http://schemas.microsoft.com/office/powerpoint/2010/main" val="13255695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C27F70-8642-8B8A-130A-41B8410528D6}"/>
              </a:ext>
            </a:extLst>
          </p:cNvPr>
          <p:cNvSpPr>
            <a:spLocks noGrp="1"/>
          </p:cNvSpPr>
          <p:nvPr>
            <p:ph idx="1"/>
          </p:nvPr>
        </p:nvSpPr>
        <p:spPr>
          <a:xfrm>
            <a:off x="631720" y="380283"/>
            <a:ext cx="10901517" cy="5902529"/>
          </a:xfrm>
        </p:spPr>
        <p:txBody>
          <a:bodyPr>
            <a:normAutofit/>
          </a:bodyPr>
          <a:lstStyle/>
          <a:p>
            <a:pPr algn="just" fontAlgn="base"/>
            <a:r>
              <a:rPr lang="en-US" sz="2000" b="0" i="0" dirty="0">
                <a:solidFill>
                  <a:srgbClr val="222222"/>
                </a:solidFill>
                <a:effectLst/>
                <a:latin typeface="Times New Roman" panose="02020603050405020304" pitchFamily="18" charset="0"/>
                <a:cs typeface="Times New Roman" panose="02020603050405020304" pitchFamily="18" charset="0"/>
              </a:rPr>
              <a:t>The secondary winding of the transformer is kept open, and the voltmeter is connected to their terminal. This voltmeter measures the </a:t>
            </a:r>
            <a:r>
              <a:rPr lang="en-US" sz="2000" b="1" i="0" dirty="0">
                <a:solidFill>
                  <a:srgbClr val="222222"/>
                </a:solidFill>
                <a:effectLst/>
                <a:latin typeface="Times New Roman" panose="02020603050405020304" pitchFamily="18" charset="0"/>
                <a:cs typeface="Times New Roman" panose="02020603050405020304" pitchFamily="18" charset="0"/>
              </a:rPr>
              <a:t>secondary induced voltage</a:t>
            </a:r>
            <a:r>
              <a:rPr lang="en-US" sz="2000" b="0" i="0" dirty="0">
                <a:solidFill>
                  <a:srgbClr val="222222"/>
                </a:solidFill>
                <a:effectLst/>
                <a:latin typeface="Times New Roman" panose="02020603050405020304" pitchFamily="18" charset="0"/>
                <a:cs typeface="Times New Roman" panose="02020603050405020304" pitchFamily="18" charset="0"/>
              </a:rPr>
              <a:t>. As the secondary of the transformer is open, thus no-load current flows through the primary winding.</a:t>
            </a:r>
          </a:p>
          <a:p>
            <a:pPr algn="just" fontAlgn="base"/>
            <a:r>
              <a:rPr lang="en-US" sz="2000" b="0" i="0" dirty="0">
                <a:solidFill>
                  <a:srgbClr val="222222"/>
                </a:solidFill>
                <a:effectLst/>
                <a:latin typeface="Times New Roman" panose="02020603050405020304" pitchFamily="18" charset="0"/>
                <a:cs typeface="Times New Roman" panose="02020603050405020304" pitchFamily="18" charset="0"/>
              </a:rPr>
              <a:t>The value of no-load current is very small as compared to the full rated current. The copper loss occurs only on the primary winding of the transformer because the secondary winding is open. </a:t>
            </a:r>
          </a:p>
          <a:p>
            <a:pPr algn="just" fontAlgn="base"/>
            <a:r>
              <a:rPr lang="en-US" sz="2000" b="0" i="0" dirty="0">
                <a:solidFill>
                  <a:srgbClr val="222222"/>
                </a:solidFill>
                <a:effectLst/>
                <a:latin typeface="Times New Roman" panose="02020603050405020304" pitchFamily="18" charset="0"/>
                <a:cs typeface="Times New Roman" panose="02020603050405020304" pitchFamily="18" charset="0"/>
              </a:rPr>
              <a:t>The reading of the wattmeter only represents the core and iron losses. The core loss of the transformer is the same for all types of loads.</a:t>
            </a:r>
          </a:p>
          <a:p>
            <a:pPr algn="just" fontAlgn="base"/>
            <a:r>
              <a:rPr lang="en-US" sz="2000" b="1" i="0" dirty="0">
                <a:solidFill>
                  <a:srgbClr val="222222"/>
                </a:solidFill>
                <a:effectLst/>
                <a:latin typeface="Times New Roman" panose="02020603050405020304" pitchFamily="18" charset="0"/>
                <a:cs typeface="Times New Roman" panose="02020603050405020304" pitchFamily="18" charset="0"/>
              </a:rPr>
              <a:t>Calculation of open-circuit test</a:t>
            </a:r>
          </a:p>
          <a:p>
            <a:pPr algn="just" fontAlgn="base"/>
            <a:r>
              <a:rPr lang="en-US" sz="2000" b="0" i="0" dirty="0">
                <a:solidFill>
                  <a:srgbClr val="222222"/>
                </a:solidFill>
                <a:effectLst/>
                <a:latin typeface="Times New Roman" panose="02020603050405020304" pitchFamily="18" charset="0"/>
                <a:cs typeface="Times New Roman" panose="02020603050405020304" pitchFamily="18" charset="0"/>
              </a:rPr>
              <a:t>Let,</a:t>
            </a:r>
          </a:p>
          <a:p>
            <a:pPr algn="just" fontAlgn="base">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W</a:t>
            </a:r>
            <a:r>
              <a:rPr lang="en-US" sz="2000" b="0" i="0" baseline="-25000" dirty="0">
                <a:solidFill>
                  <a:srgbClr val="222222"/>
                </a:solidFill>
                <a:effectLst/>
                <a:latin typeface="Times New Roman" panose="02020603050405020304" pitchFamily="18" charset="0"/>
                <a:cs typeface="Times New Roman" panose="02020603050405020304" pitchFamily="18" charset="0"/>
              </a:rPr>
              <a:t>0</a:t>
            </a:r>
            <a:r>
              <a:rPr lang="en-US" sz="2000" b="0" i="0" dirty="0">
                <a:solidFill>
                  <a:srgbClr val="222222"/>
                </a:solidFill>
                <a:effectLst/>
                <a:latin typeface="Times New Roman" panose="02020603050405020304" pitchFamily="18" charset="0"/>
                <a:cs typeface="Times New Roman" panose="02020603050405020304" pitchFamily="18" charset="0"/>
              </a:rPr>
              <a:t> – wattmeter reading</a:t>
            </a:r>
          </a:p>
          <a:p>
            <a:pPr algn="just" fontAlgn="base">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V</a:t>
            </a:r>
            <a:r>
              <a:rPr lang="en-US" sz="2000" b="0" i="0" baseline="-25000" dirty="0">
                <a:solidFill>
                  <a:srgbClr val="222222"/>
                </a:solidFill>
                <a:effectLst/>
                <a:latin typeface="Times New Roman" panose="02020603050405020304" pitchFamily="18" charset="0"/>
                <a:cs typeface="Times New Roman" panose="02020603050405020304" pitchFamily="18" charset="0"/>
              </a:rPr>
              <a:t>1</a:t>
            </a:r>
            <a:r>
              <a:rPr lang="en-US" sz="2000" b="0" i="0" dirty="0">
                <a:solidFill>
                  <a:srgbClr val="222222"/>
                </a:solidFill>
                <a:effectLst/>
                <a:latin typeface="Times New Roman" panose="02020603050405020304" pitchFamily="18" charset="0"/>
                <a:cs typeface="Times New Roman" panose="02020603050405020304" pitchFamily="18" charset="0"/>
              </a:rPr>
              <a:t> – voltmeter reading</a:t>
            </a:r>
          </a:p>
          <a:p>
            <a:pPr algn="just" fontAlgn="base">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I</a:t>
            </a:r>
            <a:r>
              <a:rPr lang="en-US" sz="2000" b="0" i="0" baseline="-25000" dirty="0">
                <a:solidFill>
                  <a:srgbClr val="222222"/>
                </a:solidFill>
                <a:effectLst/>
                <a:latin typeface="Times New Roman" panose="02020603050405020304" pitchFamily="18" charset="0"/>
                <a:cs typeface="Times New Roman" panose="02020603050405020304" pitchFamily="18" charset="0"/>
              </a:rPr>
              <a:t>0</a:t>
            </a:r>
            <a:r>
              <a:rPr lang="en-US" sz="2000" b="0" i="0" dirty="0">
                <a:solidFill>
                  <a:srgbClr val="222222"/>
                </a:solidFill>
                <a:effectLst/>
                <a:latin typeface="Times New Roman" panose="02020603050405020304" pitchFamily="18" charset="0"/>
                <a:cs typeface="Times New Roman" panose="02020603050405020304" pitchFamily="18" charset="0"/>
              </a:rPr>
              <a:t> – ammeter reading</a:t>
            </a:r>
          </a:p>
          <a:p>
            <a:pPr algn="just" fontAlgn="base"/>
            <a:r>
              <a:rPr lang="en-US" sz="2000" b="0" i="0" dirty="0">
                <a:solidFill>
                  <a:srgbClr val="222222"/>
                </a:solidFill>
                <a:effectLst/>
                <a:latin typeface="Times New Roman" panose="02020603050405020304" pitchFamily="18" charset="0"/>
                <a:cs typeface="Times New Roman" panose="02020603050405020304" pitchFamily="18" charset="0"/>
              </a:rPr>
              <a:t>Then the iron loss of the transformer P</a:t>
            </a:r>
            <a:r>
              <a:rPr lang="en-US" sz="2000" b="0" i="0" baseline="-25000" dirty="0">
                <a:solidFill>
                  <a:srgbClr val="222222"/>
                </a:solidFill>
                <a:effectLst/>
                <a:latin typeface="Times New Roman" panose="02020603050405020304" pitchFamily="18" charset="0"/>
                <a:cs typeface="Times New Roman" panose="02020603050405020304" pitchFamily="18" charset="0"/>
              </a:rPr>
              <a:t>i </a:t>
            </a:r>
            <a:r>
              <a:rPr lang="en-US" sz="2000" b="0" i="0" dirty="0">
                <a:solidFill>
                  <a:srgbClr val="222222"/>
                </a:solidFill>
                <a:effectLst/>
                <a:latin typeface="Times New Roman" panose="02020603050405020304" pitchFamily="18" charset="0"/>
                <a:cs typeface="Times New Roman" panose="02020603050405020304" pitchFamily="18" charset="0"/>
              </a:rPr>
              <a:t>= W</a:t>
            </a:r>
            <a:r>
              <a:rPr lang="en-US" sz="2000" b="0" i="0" baseline="-25000" dirty="0">
                <a:solidFill>
                  <a:srgbClr val="222222"/>
                </a:solidFill>
                <a:effectLst/>
                <a:latin typeface="Times New Roman" panose="02020603050405020304" pitchFamily="18" charset="0"/>
                <a:cs typeface="Times New Roman" panose="02020603050405020304" pitchFamily="18" charset="0"/>
              </a:rPr>
              <a:t>0 </a:t>
            </a:r>
            <a:r>
              <a:rPr lang="en-US" sz="2000" b="0" i="0" dirty="0">
                <a:solidFill>
                  <a:srgbClr val="222222"/>
                </a:solidFill>
                <a:effectLst/>
                <a:latin typeface="Times New Roman" panose="02020603050405020304" pitchFamily="18" charset="0"/>
                <a:cs typeface="Times New Roman" panose="02020603050405020304" pitchFamily="18" charset="0"/>
              </a:rPr>
              <a:t>and</a:t>
            </a:r>
          </a:p>
          <a:p>
            <a:pPr algn="just"/>
            <a:endParaRPr lang="en-IN" sz="2000"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F0249DD8-23F1-2F2E-F449-BCA6D57CD2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4871" y="5360272"/>
            <a:ext cx="2886075" cy="56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915795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6E95DD-899F-B4EE-E74B-609FBE7668E6}"/>
              </a:ext>
            </a:extLst>
          </p:cNvPr>
          <p:cNvSpPr>
            <a:spLocks noGrp="1"/>
          </p:cNvSpPr>
          <p:nvPr>
            <p:ph idx="1"/>
          </p:nvPr>
        </p:nvSpPr>
        <p:spPr>
          <a:xfrm>
            <a:off x="720213" y="576929"/>
            <a:ext cx="10515600" cy="5863200"/>
          </a:xfrm>
        </p:spPr>
        <p:txBody>
          <a:bodyPr>
            <a:normAutofit/>
          </a:bodyPr>
          <a:lstStyle/>
          <a:p>
            <a:pPr algn="l" fontAlgn="base"/>
            <a:r>
              <a:rPr lang="en-US" sz="2000" b="0" i="0" dirty="0">
                <a:solidFill>
                  <a:srgbClr val="222222"/>
                </a:solidFill>
                <a:effectLst/>
                <a:latin typeface="Times New Roman" panose="02020603050405020304" pitchFamily="18" charset="0"/>
                <a:cs typeface="Times New Roman" panose="02020603050405020304" pitchFamily="18" charset="0"/>
              </a:rPr>
              <a:t>The no-load power factor is</a:t>
            </a:r>
          </a:p>
          <a:p>
            <a:pPr algn="l" fontAlgn="base"/>
            <a:endParaRPr lang="en-US" sz="2000" dirty="0">
              <a:solidFill>
                <a:srgbClr val="222222"/>
              </a:solidFill>
              <a:latin typeface="Times New Roman" panose="02020603050405020304" pitchFamily="18" charset="0"/>
              <a:cs typeface="Times New Roman" panose="02020603050405020304" pitchFamily="18" charset="0"/>
            </a:endParaRPr>
          </a:p>
          <a:p>
            <a:pPr algn="l" fontAlgn="base"/>
            <a:endParaRPr lang="en-US" sz="2000" b="0" i="0" dirty="0">
              <a:solidFill>
                <a:srgbClr val="222222"/>
              </a:solidFill>
              <a:effectLst/>
              <a:latin typeface="Times New Roman" panose="02020603050405020304" pitchFamily="18" charset="0"/>
              <a:cs typeface="Times New Roman" panose="02020603050405020304" pitchFamily="18" charset="0"/>
            </a:endParaRPr>
          </a:p>
          <a:p>
            <a:pPr algn="l" fontAlgn="base"/>
            <a:r>
              <a:rPr lang="en-IN" sz="2000" b="0" i="0" dirty="0">
                <a:solidFill>
                  <a:srgbClr val="222222"/>
                </a:solidFill>
                <a:effectLst/>
                <a:latin typeface="Times New Roman" panose="02020603050405020304" pitchFamily="18" charset="0"/>
                <a:cs typeface="Times New Roman" panose="02020603050405020304" pitchFamily="18" charset="0"/>
              </a:rPr>
              <a:t>Working component </a:t>
            </a:r>
            <a:r>
              <a:rPr lang="en-IN" sz="2000" b="0" i="0" dirty="0" err="1">
                <a:solidFill>
                  <a:srgbClr val="222222"/>
                </a:solidFill>
                <a:effectLst/>
                <a:latin typeface="Times New Roman" panose="02020603050405020304" pitchFamily="18" charset="0"/>
                <a:cs typeface="Times New Roman" panose="02020603050405020304" pitchFamily="18" charset="0"/>
              </a:rPr>
              <a:t>I</a:t>
            </a:r>
            <a:r>
              <a:rPr lang="en-IN" sz="2000" b="0" i="0" baseline="-25000" dirty="0" err="1">
                <a:solidFill>
                  <a:srgbClr val="222222"/>
                </a:solidFill>
                <a:effectLst/>
                <a:latin typeface="Times New Roman" panose="02020603050405020304" pitchFamily="18" charset="0"/>
                <a:cs typeface="Times New Roman" panose="02020603050405020304" pitchFamily="18" charset="0"/>
              </a:rPr>
              <a:t>w</a:t>
            </a:r>
            <a:r>
              <a:rPr lang="en-IN" sz="2000" b="0" i="0" dirty="0">
                <a:solidFill>
                  <a:srgbClr val="222222"/>
                </a:solidFill>
                <a:effectLst/>
                <a:latin typeface="Times New Roman" panose="02020603050405020304" pitchFamily="18" charset="0"/>
                <a:cs typeface="Times New Roman" panose="02020603050405020304" pitchFamily="18" charset="0"/>
              </a:rPr>
              <a:t> is</a:t>
            </a:r>
          </a:p>
          <a:p>
            <a:pPr algn="l" fontAlgn="base"/>
            <a:endParaRPr lang="en-IN" sz="2000" dirty="0">
              <a:solidFill>
                <a:srgbClr val="222222"/>
              </a:solidFill>
              <a:latin typeface="Times New Roman" panose="02020603050405020304" pitchFamily="18" charset="0"/>
              <a:cs typeface="Times New Roman" panose="02020603050405020304" pitchFamily="18" charset="0"/>
            </a:endParaRPr>
          </a:p>
          <a:p>
            <a:pPr algn="l" fontAlgn="base"/>
            <a:endParaRPr lang="en-IN" sz="2000" dirty="0">
              <a:solidFill>
                <a:srgbClr val="222222"/>
              </a:solidFill>
              <a:latin typeface="Times New Roman" panose="02020603050405020304" pitchFamily="18" charset="0"/>
              <a:cs typeface="Times New Roman" panose="02020603050405020304" pitchFamily="18" charset="0"/>
            </a:endParaRPr>
          </a:p>
          <a:p>
            <a:pPr algn="l" fontAlgn="base"/>
            <a:r>
              <a:rPr lang="en-US" sz="2000" b="0" i="0" dirty="0">
                <a:solidFill>
                  <a:srgbClr val="222222"/>
                </a:solidFill>
                <a:effectLst/>
                <a:latin typeface="Times New Roman" panose="02020603050405020304" pitchFamily="18" charset="0"/>
                <a:cs typeface="Times New Roman" panose="02020603050405020304" pitchFamily="18" charset="0"/>
              </a:rPr>
              <a:t>Putting the value of W</a:t>
            </a:r>
            <a:r>
              <a:rPr lang="en-US" sz="2000" b="0" i="0" baseline="-25000" dirty="0">
                <a:solidFill>
                  <a:srgbClr val="222222"/>
                </a:solidFill>
                <a:effectLst/>
                <a:latin typeface="Times New Roman" panose="02020603050405020304" pitchFamily="18" charset="0"/>
                <a:cs typeface="Times New Roman" panose="02020603050405020304" pitchFamily="18" charset="0"/>
              </a:rPr>
              <a:t>0</a:t>
            </a:r>
            <a:r>
              <a:rPr lang="en-US" sz="2000" b="0" i="0" dirty="0">
                <a:solidFill>
                  <a:srgbClr val="222222"/>
                </a:solidFill>
                <a:effectLst/>
                <a:latin typeface="Times New Roman" panose="02020603050405020304" pitchFamily="18" charset="0"/>
                <a:cs typeface="Times New Roman" panose="02020603050405020304" pitchFamily="18" charset="0"/>
              </a:rPr>
              <a:t> from the equation (1) in equation (2) you will get</a:t>
            </a:r>
            <a:r>
              <a:rPr lang="en-IN" sz="2000" b="0" i="0" dirty="0">
                <a:solidFill>
                  <a:srgbClr val="222222"/>
                </a:solidFill>
                <a:effectLst/>
                <a:latin typeface="Times New Roman" panose="02020603050405020304" pitchFamily="18" charset="0"/>
                <a:cs typeface="Times New Roman" panose="02020603050405020304" pitchFamily="18" charset="0"/>
              </a:rPr>
              <a:t> </a:t>
            </a:r>
            <a:r>
              <a:rPr lang="en-US" sz="2000" b="0" i="0" dirty="0">
                <a:solidFill>
                  <a:srgbClr val="222222"/>
                </a:solidFill>
                <a:effectLst/>
                <a:latin typeface="Times New Roman" panose="02020603050405020304" pitchFamily="18" charset="0"/>
                <a:cs typeface="Times New Roman" panose="02020603050405020304" pitchFamily="18" charset="0"/>
              </a:rPr>
              <a:t>the value of the working component as</a:t>
            </a:r>
            <a:endParaRPr lang="en-IN" sz="2000" b="0" i="0" dirty="0">
              <a:solidFill>
                <a:srgbClr val="222222"/>
              </a:solidFill>
              <a:effectLst/>
              <a:latin typeface="Times New Roman" panose="02020603050405020304" pitchFamily="18" charset="0"/>
              <a:cs typeface="Times New Roman" panose="02020603050405020304" pitchFamily="18" charset="0"/>
            </a:endParaRPr>
          </a:p>
          <a:p>
            <a:pPr algn="l" fontAlgn="base"/>
            <a:endParaRPr lang="en-US" sz="2000" dirty="0">
              <a:solidFill>
                <a:srgbClr val="222222"/>
              </a:solidFill>
              <a:latin typeface="Times New Roman" panose="02020603050405020304" pitchFamily="18" charset="0"/>
              <a:cs typeface="Times New Roman" panose="02020603050405020304" pitchFamily="18" charset="0"/>
            </a:endParaRPr>
          </a:p>
          <a:p>
            <a:pPr algn="l" fontAlgn="base"/>
            <a:endParaRPr lang="en-US" sz="2000" b="0" i="0" dirty="0">
              <a:solidFill>
                <a:srgbClr val="222222"/>
              </a:solidFill>
              <a:effectLst/>
              <a:latin typeface="Times New Roman" panose="02020603050405020304" pitchFamily="18" charset="0"/>
              <a:cs typeface="Times New Roman" panose="02020603050405020304" pitchFamily="18" charset="0"/>
            </a:endParaRPr>
          </a:p>
          <a:p>
            <a:r>
              <a:rPr lang="en-IN" sz="2000" b="0" i="0" dirty="0">
                <a:solidFill>
                  <a:srgbClr val="222222"/>
                </a:solidFill>
                <a:effectLst/>
                <a:latin typeface="Times New Roman" panose="02020603050405020304" pitchFamily="18" charset="0"/>
                <a:cs typeface="Times New Roman" panose="02020603050405020304" pitchFamily="18" charset="0"/>
              </a:rPr>
              <a:t>Magnetizing component is</a:t>
            </a:r>
          </a:p>
          <a:p>
            <a:br>
              <a:rPr lang="en-US" sz="2000" b="0" i="0" u="none" strike="noStrike" dirty="0">
                <a:solidFill>
                  <a:srgbClr val="3A3A3A"/>
                </a:solidFill>
                <a:effectLst/>
                <a:latin typeface="Times New Roman" panose="02020603050405020304" pitchFamily="18" charset="0"/>
                <a:cs typeface="Times New Roman" panose="02020603050405020304" pitchFamily="18" charset="0"/>
                <a:hlinkClick r:id="rId2"/>
              </a:rPr>
            </a:br>
            <a:endParaRPr lang="en-IN" sz="2000"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53D3BA9A-ECF6-0ED7-827B-44B157164A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5275" y="638226"/>
            <a:ext cx="1990725" cy="8953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F571191A-8B63-253D-8291-68A9555B92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4690" y="1963840"/>
            <a:ext cx="2590800" cy="9048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588C42B6-3FE4-906F-E2D3-6FDA430828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1960" y="3564488"/>
            <a:ext cx="1933575" cy="60007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ED3BC4FD-B9E1-5254-29E9-FA024DB865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6838" y="5065071"/>
            <a:ext cx="1781175" cy="69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6688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971811-A4A5-72D0-2DC7-59F1AB9E7109}"/>
              </a:ext>
            </a:extLst>
          </p:cNvPr>
          <p:cNvSpPr>
            <a:spLocks noGrp="1"/>
          </p:cNvSpPr>
          <p:nvPr>
            <p:ph idx="1"/>
          </p:nvPr>
        </p:nvSpPr>
        <p:spPr>
          <a:xfrm>
            <a:off x="415413" y="596592"/>
            <a:ext cx="10515600" cy="5558402"/>
          </a:xfrm>
        </p:spPr>
        <p:txBody>
          <a:bodyPr>
            <a:normAutofit/>
          </a:bodyPr>
          <a:lstStyle/>
          <a:p>
            <a:pPr algn="l"/>
            <a:r>
              <a:rPr lang="en-US" sz="2000" b="0" i="0" dirty="0">
                <a:effectLst/>
                <a:latin typeface="Times New Roman" panose="02020603050405020304" pitchFamily="18" charset="0"/>
                <a:cs typeface="Times New Roman" panose="02020603050405020304" pitchFamily="18" charset="0"/>
              </a:rPr>
              <a:t>The </a:t>
            </a:r>
            <a:r>
              <a:rPr lang="en-US" sz="2000" b="1" i="0" dirty="0">
                <a:effectLst/>
                <a:latin typeface="Times New Roman" panose="02020603050405020304" pitchFamily="18" charset="0"/>
                <a:cs typeface="Times New Roman" panose="02020603050405020304" pitchFamily="18" charset="0"/>
              </a:rPr>
              <a:t>main parts </a:t>
            </a:r>
            <a:r>
              <a:rPr lang="en-US" sz="2000" b="0" i="0" dirty="0">
                <a:effectLst/>
                <a:latin typeface="Times New Roman" panose="02020603050405020304" pitchFamily="18" charset="0"/>
                <a:cs typeface="Times New Roman" panose="02020603050405020304" pitchFamily="18" charset="0"/>
              </a:rPr>
              <a:t>of a transformer are </a:t>
            </a:r>
            <a:r>
              <a:rPr lang="en-US" sz="2000" b="1" i="0" dirty="0">
                <a:effectLst/>
                <a:latin typeface="Times New Roman" panose="02020603050405020304" pitchFamily="18" charset="0"/>
                <a:cs typeface="Times New Roman" panose="02020603050405020304" pitchFamily="18" charset="0"/>
              </a:rPr>
              <a:t>windings, core, and isolation. </a:t>
            </a:r>
          </a:p>
          <a:p>
            <a:pPr algn="l"/>
            <a:r>
              <a:rPr lang="en-US" sz="2000" b="0" i="0" dirty="0">
                <a:effectLst/>
                <a:latin typeface="Times New Roman" panose="02020603050405020304" pitchFamily="18" charset="0"/>
                <a:cs typeface="Times New Roman" panose="02020603050405020304" pitchFamily="18" charset="0"/>
              </a:rPr>
              <a:t>The windings should have small </a:t>
            </a:r>
            <a:r>
              <a:rPr lang="en-US" sz="2000" b="0" i="0" u="none" strike="noStrike" dirty="0">
                <a:solidFill>
                  <a:srgbClr val="BE9E5F"/>
                </a:solidFill>
                <a:effectLst/>
                <a:latin typeface="Times New Roman" panose="02020603050405020304" pitchFamily="18" charset="0"/>
                <a:cs typeface="Times New Roman" panose="02020603050405020304" pitchFamily="18" charset="0"/>
                <a:hlinkClick r:id="rId2" tooltip="Know about Resistance in detail."/>
              </a:rPr>
              <a:t>resistance</a:t>
            </a:r>
            <a:r>
              <a:rPr lang="en-US" sz="2000" b="0" i="0" dirty="0">
                <a:effectLst/>
                <a:latin typeface="Times New Roman" panose="02020603050405020304" pitchFamily="18" charset="0"/>
                <a:cs typeface="Times New Roman" panose="02020603050405020304" pitchFamily="18" charset="0"/>
              </a:rPr>
              <a:t> value and usually they are made of copper (rarely of aluminum). They are wound around the core and must be isolated from it.</a:t>
            </a:r>
          </a:p>
          <a:p>
            <a:pPr algn="l"/>
            <a:r>
              <a:rPr lang="en-US" sz="2000" b="0" i="0" dirty="0">
                <a:effectLst/>
                <a:latin typeface="Times New Roman" panose="02020603050405020304" pitchFamily="18" charset="0"/>
                <a:cs typeface="Times New Roman" panose="02020603050405020304" pitchFamily="18" charset="0"/>
              </a:rPr>
              <a:t>Also, the turns of the winding have to be isolated from each other. </a:t>
            </a:r>
          </a:p>
          <a:p>
            <a:pPr algn="l"/>
            <a:r>
              <a:rPr lang="en-US" sz="2000" b="0" i="0" dirty="0">
                <a:effectLst/>
                <a:latin typeface="Times New Roman" panose="02020603050405020304" pitchFamily="18" charset="0"/>
                <a:cs typeface="Times New Roman" panose="02020603050405020304" pitchFamily="18" charset="0"/>
              </a:rPr>
              <a:t>The transformer core is made from very thin steel laminations which have high permeability. </a:t>
            </a:r>
          </a:p>
          <a:p>
            <a:pPr algn="l"/>
            <a:r>
              <a:rPr lang="en-US" sz="2000" b="0" i="0" dirty="0">
                <a:effectLst/>
                <a:latin typeface="Times New Roman" panose="02020603050405020304" pitchFamily="18" charset="0"/>
                <a:cs typeface="Times New Roman" panose="02020603050405020304" pitchFamily="18" charset="0"/>
              </a:rPr>
              <a:t>The laminations have to be thin (between 0.25 mm and 0.5 mm) because of decreasing power losses (known as </a:t>
            </a:r>
            <a:r>
              <a:rPr lang="en-IN" sz="2000" b="0" i="0" u="none" strike="noStrike" dirty="0">
                <a:solidFill>
                  <a:srgbClr val="BE9E5F"/>
                </a:solidFill>
                <a:effectLst/>
                <a:latin typeface="Times New Roman" panose="02020603050405020304" pitchFamily="18" charset="0"/>
                <a:cs typeface="Times New Roman" panose="02020603050405020304" pitchFamily="18" charset="0"/>
                <a:hlinkClick r:id="rId3"/>
              </a:rPr>
              <a:t>eddy current losses</a:t>
            </a:r>
            <a:r>
              <a:rPr lang="en-IN" sz="2000" b="0" i="0" dirty="0">
                <a:effectLst/>
                <a:latin typeface="Times New Roman" panose="02020603050405020304" pitchFamily="18" charset="0"/>
                <a:cs typeface="Times New Roman" panose="02020603050405020304" pitchFamily="18" charset="0"/>
              </a:rPr>
              <a:t>).</a:t>
            </a:r>
          </a:p>
          <a:p>
            <a:pPr algn="l"/>
            <a:r>
              <a:rPr lang="en-US" sz="2000" b="0" i="0" dirty="0">
                <a:effectLst/>
                <a:latin typeface="Times New Roman" panose="02020603050405020304" pitchFamily="18" charset="0"/>
                <a:cs typeface="Times New Roman" panose="02020603050405020304" pitchFamily="18" charset="0"/>
              </a:rPr>
              <a:t>They have to be isolated from each other, and usually, the insulating varnish is used for that purpose. The transformer insulation can be provided as dry or as a liquid-filled type. </a:t>
            </a:r>
          </a:p>
          <a:p>
            <a:pPr algn="l"/>
            <a:r>
              <a:rPr lang="en-US" sz="2000" b="0" i="0" dirty="0">
                <a:effectLst/>
                <a:latin typeface="Times New Roman" panose="02020603050405020304" pitchFamily="18" charset="0"/>
                <a:cs typeface="Times New Roman" panose="02020603050405020304" pitchFamily="18" charset="0"/>
              </a:rPr>
              <a:t>The dry-type insulation is provided by synthetic resins, air, gas or vacuum.</a:t>
            </a:r>
          </a:p>
          <a:p>
            <a:pPr algn="l"/>
            <a:r>
              <a:rPr lang="en-US" sz="2000" b="0" i="0" dirty="0">
                <a:effectLst/>
                <a:latin typeface="Times New Roman" panose="02020603050405020304" pitchFamily="18" charset="0"/>
                <a:cs typeface="Times New Roman" panose="02020603050405020304" pitchFamily="18" charset="0"/>
              </a:rPr>
              <a:t>It is used only for small-size transformers (below 500 kVA). The liquid insulation type usually means using mineral oils. </a:t>
            </a:r>
          </a:p>
          <a:p>
            <a:r>
              <a:rPr lang="en-US" sz="2000" b="0" i="0" dirty="0">
                <a:effectLst/>
                <a:latin typeface="Times New Roman" panose="02020603050405020304" pitchFamily="18" charset="0"/>
                <a:cs typeface="Times New Roman" panose="02020603050405020304" pitchFamily="18" charset="0"/>
              </a:rPr>
              <a:t>The oil has a long life cycle, good isolation characteristics, overload capability, and also provides transformer cooling. Oil insulation is always used for big transformers.</a:t>
            </a:r>
          </a:p>
          <a:p>
            <a:pPr algn="l"/>
            <a:endParaRPr lang="en-US" sz="2000" b="0" i="0" dirty="0">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246709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91A5E4-027C-4EA6-BE18-0EEC8369BA7E}"/>
              </a:ext>
            </a:extLst>
          </p:cNvPr>
          <p:cNvSpPr>
            <a:spLocks noGrp="1"/>
          </p:cNvSpPr>
          <p:nvPr>
            <p:ph idx="1"/>
          </p:nvPr>
        </p:nvSpPr>
        <p:spPr>
          <a:xfrm>
            <a:off x="602534" y="567071"/>
            <a:ext cx="10515600" cy="5814063"/>
          </a:xfrm>
        </p:spPr>
        <p:txBody>
          <a:bodyPr>
            <a:normAutofit/>
          </a:bodyPr>
          <a:lstStyle/>
          <a:p>
            <a:pPr algn="l" fontAlgn="base"/>
            <a:r>
              <a:rPr lang="en-US" sz="2000" b="0" i="0" dirty="0">
                <a:solidFill>
                  <a:srgbClr val="222222"/>
                </a:solidFill>
                <a:effectLst/>
                <a:latin typeface="Times New Roman" panose="02020603050405020304" pitchFamily="18" charset="0"/>
                <a:cs typeface="Times New Roman" panose="02020603050405020304" pitchFamily="18" charset="0"/>
              </a:rPr>
              <a:t>No-load parameters are given below:</a:t>
            </a:r>
          </a:p>
          <a:p>
            <a:pPr algn="l" fontAlgn="base"/>
            <a:r>
              <a:rPr lang="en-US" sz="2000" b="0" i="0" dirty="0">
                <a:solidFill>
                  <a:srgbClr val="222222"/>
                </a:solidFill>
                <a:effectLst/>
                <a:latin typeface="Times New Roman" panose="02020603050405020304" pitchFamily="18" charset="0"/>
                <a:cs typeface="Times New Roman" panose="02020603050405020304" pitchFamily="18" charset="0"/>
              </a:rPr>
              <a:t>Equivalent exciting resistance is</a:t>
            </a:r>
          </a:p>
          <a:p>
            <a:pPr algn="l" fontAlgn="base"/>
            <a:endParaRPr lang="en-US" sz="2000" dirty="0">
              <a:solidFill>
                <a:srgbClr val="222222"/>
              </a:solidFill>
              <a:latin typeface="Times New Roman" panose="02020603050405020304" pitchFamily="18" charset="0"/>
              <a:cs typeface="Times New Roman" panose="02020603050405020304" pitchFamily="18" charset="0"/>
            </a:endParaRPr>
          </a:p>
          <a:p>
            <a:pPr marL="0" indent="0" algn="l" fontAlgn="base">
              <a:buNone/>
            </a:pPr>
            <a:endParaRPr lang="en-US" sz="2000" dirty="0">
              <a:solidFill>
                <a:srgbClr val="222222"/>
              </a:solidFill>
              <a:latin typeface="Times New Roman" panose="02020603050405020304" pitchFamily="18" charset="0"/>
              <a:cs typeface="Times New Roman" panose="02020603050405020304" pitchFamily="18" charset="0"/>
            </a:endParaRPr>
          </a:p>
          <a:p>
            <a:pPr fontAlgn="base"/>
            <a:r>
              <a:rPr lang="en-IN" sz="2000" b="0" i="0" dirty="0">
                <a:solidFill>
                  <a:srgbClr val="222222"/>
                </a:solidFill>
                <a:effectLst/>
                <a:latin typeface="Times New Roman" panose="02020603050405020304" pitchFamily="18" charset="0"/>
                <a:cs typeface="Times New Roman" panose="02020603050405020304" pitchFamily="18" charset="0"/>
              </a:rPr>
              <a:t>Equivalent exciting reactance is</a:t>
            </a:r>
          </a:p>
          <a:p>
            <a:pPr fontAlgn="base"/>
            <a:endParaRPr lang="en-IN" sz="2000" dirty="0">
              <a:solidFill>
                <a:srgbClr val="222222"/>
              </a:solidFill>
              <a:latin typeface="Times New Roman" panose="02020603050405020304" pitchFamily="18" charset="0"/>
              <a:cs typeface="Times New Roman" panose="02020603050405020304" pitchFamily="18" charset="0"/>
            </a:endParaRPr>
          </a:p>
          <a:p>
            <a:pPr fontAlgn="base"/>
            <a:endParaRPr lang="en-IN" sz="2000" b="0" i="0" dirty="0">
              <a:solidFill>
                <a:srgbClr val="222222"/>
              </a:solidFill>
              <a:effectLst/>
              <a:latin typeface="Times New Roman" panose="02020603050405020304" pitchFamily="18" charset="0"/>
              <a:cs typeface="Times New Roman" panose="02020603050405020304" pitchFamily="18" charset="0"/>
            </a:endParaRPr>
          </a:p>
          <a:p>
            <a:pPr fontAlgn="base"/>
            <a:endParaRPr lang="en-IN" sz="2000" dirty="0">
              <a:solidFill>
                <a:srgbClr val="222222"/>
              </a:solidFill>
              <a:latin typeface="Times New Roman" panose="02020603050405020304" pitchFamily="18" charset="0"/>
              <a:cs typeface="Times New Roman" panose="02020603050405020304" pitchFamily="18" charset="0"/>
            </a:endParaRPr>
          </a:p>
          <a:p>
            <a:pPr fontAlgn="base"/>
            <a:r>
              <a:rPr lang="en-US" sz="2000" b="0" i="0" dirty="0">
                <a:solidFill>
                  <a:srgbClr val="222222"/>
                </a:solidFill>
                <a:effectLst/>
                <a:latin typeface="Times New Roman" panose="02020603050405020304" pitchFamily="18" charset="0"/>
                <a:cs typeface="Times New Roman" panose="02020603050405020304" pitchFamily="18" charset="0"/>
              </a:rPr>
              <a:t>The phasor diagram of the transformer at no load or when an</a:t>
            </a:r>
          </a:p>
          <a:p>
            <a:pPr marL="0" indent="0" fontAlgn="base">
              <a:buNone/>
            </a:pPr>
            <a:r>
              <a:rPr lang="en-US" sz="2000" b="0" i="0" dirty="0">
                <a:solidFill>
                  <a:srgbClr val="222222"/>
                </a:solidFill>
                <a:effectLst/>
                <a:latin typeface="Times New Roman" panose="02020603050405020304" pitchFamily="18" charset="0"/>
                <a:cs typeface="Times New Roman" panose="02020603050405020304" pitchFamily="18" charset="0"/>
              </a:rPr>
              <a:t> open circuit test is performed is shown below</a:t>
            </a:r>
          </a:p>
          <a:p>
            <a:pPr marL="0" indent="0" fontAlgn="base">
              <a:buNone/>
            </a:pPr>
            <a:endParaRPr lang="en-US" sz="2000" b="0" i="0" dirty="0">
              <a:solidFill>
                <a:srgbClr val="222222"/>
              </a:solidFill>
              <a:effectLst/>
              <a:latin typeface="Times New Roman" panose="02020603050405020304" pitchFamily="18" charset="0"/>
              <a:cs typeface="Times New Roman" panose="02020603050405020304" pitchFamily="18" charset="0"/>
            </a:endParaRPr>
          </a:p>
          <a:p>
            <a:pPr fontAlgn="base"/>
            <a:r>
              <a:rPr lang="en-US" sz="2000" b="0" i="0" dirty="0">
                <a:solidFill>
                  <a:srgbClr val="222222"/>
                </a:solidFill>
                <a:effectLst/>
                <a:latin typeface="Times New Roman" panose="02020603050405020304" pitchFamily="18" charset="0"/>
                <a:cs typeface="Times New Roman" panose="02020603050405020304" pitchFamily="18" charset="0"/>
              </a:rPr>
              <a:t>The iron losses measured by the open circuit test is used for </a:t>
            </a:r>
          </a:p>
          <a:p>
            <a:pPr marL="0" indent="0" fontAlgn="base">
              <a:buNone/>
            </a:pPr>
            <a:r>
              <a:rPr lang="en-US" sz="2000" b="0" i="0" dirty="0">
                <a:solidFill>
                  <a:srgbClr val="222222"/>
                </a:solidFill>
                <a:effectLst/>
                <a:latin typeface="Times New Roman" panose="02020603050405020304" pitchFamily="18" charset="0"/>
                <a:cs typeface="Times New Roman" panose="02020603050405020304" pitchFamily="18" charset="0"/>
              </a:rPr>
              <a:t>calculating the</a:t>
            </a:r>
            <a:r>
              <a:rPr lang="en-US" sz="2000" dirty="0">
                <a:solidFill>
                  <a:srgbClr val="222222"/>
                </a:solidFill>
                <a:latin typeface="Times New Roman" panose="02020603050405020304" pitchFamily="18" charset="0"/>
                <a:cs typeface="Times New Roman" panose="02020603050405020304" pitchFamily="18" charset="0"/>
              </a:rPr>
              <a:t> </a:t>
            </a:r>
            <a:r>
              <a:rPr lang="en-US" sz="2000" b="0" i="0" dirty="0">
                <a:solidFill>
                  <a:srgbClr val="222222"/>
                </a:solidFill>
                <a:effectLst/>
                <a:latin typeface="Times New Roman" panose="02020603050405020304" pitchFamily="18" charset="0"/>
                <a:cs typeface="Times New Roman" panose="02020603050405020304" pitchFamily="18" charset="0"/>
              </a:rPr>
              <a:t>efficiency of the transformer.</a:t>
            </a:r>
          </a:p>
        </p:txBody>
      </p:sp>
      <p:pic>
        <p:nvPicPr>
          <p:cNvPr id="4098" name="Picture 2">
            <a:extLst>
              <a:ext uri="{FF2B5EF4-FFF2-40B4-BE49-F238E27FC236}">
                <a16:creationId xmlns:a16="http://schemas.microsoft.com/office/drawing/2014/main" id="{2C1B83E0-4EAF-8AF4-C6D6-FFE43FFC11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7368" y="1313685"/>
            <a:ext cx="1228725" cy="7334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19FA269E-CCC9-F358-BB44-0B2E80A3EA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6892" y="2712102"/>
            <a:ext cx="12096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47D2897D-E479-8621-A6BA-CCC21995E7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9160" y="1219200"/>
            <a:ext cx="3928610" cy="4918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61066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16606-CF08-CCC2-D026-0C1326AB9B4B}"/>
              </a:ext>
            </a:extLst>
          </p:cNvPr>
          <p:cNvSpPr>
            <a:spLocks noGrp="1"/>
          </p:cNvSpPr>
          <p:nvPr>
            <p:ph idx="1"/>
          </p:nvPr>
        </p:nvSpPr>
        <p:spPr>
          <a:xfrm>
            <a:off x="592394" y="449108"/>
            <a:ext cx="10515600" cy="5951691"/>
          </a:xfrm>
        </p:spPr>
        <p:txBody>
          <a:bodyPr>
            <a:normAutofit/>
          </a:bodyPr>
          <a:lstStyle/>
          <a:p>
            <a:pPr algn="just" fontAlgn="base"/>
            <a:r>
              <a:rPr lang="en-US" sz="2000" b="1" i="0" dirty="0">
                <a:solidFill>
                  <a:srgbClr val="222222"/>
                </a:solidFill>
                <a:effectLst/>
                <a:latin typeface="Times New Roman" panose="02020603050405020304" pitchFamily="18" charset="0"/>
                <a:cs typeface="Times New Roman" panose="02020603050405020304" pitchFamily="18" charset="0"/>
              </a:rPr>
              <a:t>Short Circuit Test</a:t>
            </a:r>
          </a:p>
          <a:p>
            <a:pPr algn="just" fontAlgn="base"/>
            <a:r>
              <a:rPr lang="en-US" sz="2000" b="0" i="0" dirty="0">
                <a:solidFill>
                  <a:srgbClr val="222222"/>
                </a:solidFill>
                <a:effectLst/>
                <a:latin typeface="Times New Roman" panose="02020603050405020304" pitchFamily="18" charset="0"/>
                <a:cs typeface="Times New Roman" panose="02020603050405020304" pitchFamily="18" charset="0"/>
              </a:rPr>
              <a:t>The short circuit test is performed for determining the below mention parameter of the transformer.</a:t>
            </a:r>
          </a:p>
          <a:p>
            <a:pPr algn="just" fontAlgn="base">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It determines the copper loss occur on the full load. The copper loss is used for finding the efficiency of the transformer.</a:t>
            </a:r>
          </a:p>
          <a:p>
            <a:pPr algn="just" fontAlgn="base">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The equivalent resistance, impedance, and leakage reactance are known by the short circuit test.</a:t>
            </a:r>
          </a:p>
          <a:p>
            <a:pPr algn="just" fontAlgn="base"/>
            <a:r>
              <a:rPr lang="en-US" sz="2000" b="0" i="0" dirty="0">
                <a:solidFill>
                  <a:srgbClr val="222222"/>
                </a:solidFill>
                <a:effectLst/>
                <a:latin typeface="Times New Roman" panose="02020603050405020304" pitchFamily="18" charset="0"/>
                <a:cs typeface="Times New Roman" panose="02020603050405020304" pitchFamily="18" charset="0"/>
              </a:rPr>
              <a:t>The short circuit test is performed on the secondary or high voltage winding of the transformer. The measuring instrument like wattmeter, voltmeter and ammeter are connected to the high voltage winding of the transformer. </a:t>
            </a:r>
          </a:p>
          <a:p>
            <a:pPr algn="just" fontAlgn="base"/>
            <a:r>
              <a:rPr lang="en-US" sz="2000" b="0" i="0" dirty="0">
                <a:solidFill>
                  <a:srgbClr val="222222"/>
                </a:solidFill>
                <a:effectLst/>
                <a:latin typeface="Times New Roman" panose="02020603050405020304" pitchFamily="18" charset="0"/>
                <a:cs typeface="Times New Roman" panose="02020603050405020304" pitchFamily="18" charset="0"/>
              </a:rPr>
              <a:t>Their primary winding is short-circuited by the help of thick strip or ammeter which is connected to its terminal.</a:t>
            </a:r>
          </a:p>
          <a:p>
            <a:pPr algn="just" fontAlgn="base"/>
            <a:r>
              <a:rPr lang="en-US" sz="2000" b="0" i="0" dirty="0">
                <a:solidFill>
                  <a:srgbClr val="222222"/>
                </a:solidFill>
                <a:effectLst/>
                <a:latin typeface="Times New Roman" panose="02020603050405020304" pitchFamily="18" charset="0"/>
                <a:cs typeface="Times New Roman" panose="02020603050405020304" pitchFamily="18" charset="0"/>
              </a:rPr>
              <a:t>The low voltage source is connected across the secondary winding because of which the full load current flows from both the secondary and the primary winding of the transformer. </a:t>
            </a:r>
          </a:p>
          <a:p>
            <a:pPr algn="just" fontAlgn="base"/>
            <a:r>
              <a:rPr lang="en-US" sz="2000" b="0" i="0" dirty="0">
                <a:solidFill>
                  <a:srgbClr val="222222"/>
                </a:solidFill>
                <a:effectLst/>
                <a:latin typeface="Times New Roman" panose="02020603050405020304" pitchFamily="18" charset="0"/>
                <a:cs typeface="Times New Roman" panose="02020603050405020304" pitchFamily="18" charset="0"/>
              </a:rPr>
              <a:t>The full load current is measured by the ammeter connected across their secondary winding.</a:t>
            </a:r>
          </a:p>
          <a:p>
            <a:pPr algn="just" fontAlgn="base"/>
            <a:endParaRPr lang="en-US" sz="2000" b="0" i="0" dirty="0">
              <a:solidFill>
                <a:srgbClr val="222222"/>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endParaRPr lang="en-US" sz="2000" b="0" i="0" dirty="0">
              <a:solidFill>
                <a:srgbClr val="222222"/>
              </a:solidFill>
              <a:effectLst/>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45247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647120-4173-CC93-A756-7BF359A00DBC}"/>
              </a:ext>
            </a:extLst>
          </p:cNvPr>
          <p:cNvSpPr>
            <a:spLocks noGrp="1"/>
          </p:cNvSpPr>
          <p:nvPr>
            <p:ph idx="1"/>
          </p:nvPr>
        </p:nvSpPr>
        <p:spPr>
          <a:xfrm>
            <a:off x="651387" y="380283"/>
            <a:ext cx="10515600" cy="6040182"/>
          </a:xfrm>
        </p:spPr>
        <p:txBody>
          <a:bodyPr/>
          <a:lstStyle/>
          <a:p>
            <a:r>
              <a:rPr lang="en-US" sz="2800" b="0" i="0" dirty="0">
                <a:solidFill>
                  <a:srgbClr val="222222"/>
                </a:solidFill>
                <a:effectLst/>
                <a:latin typeface="Times New Roman" panose="02020603050405020304" pitchFamily="18" charset="0"/>
                <a:cs typeface="Times New Roman" panose="02020603050405020304" pitchFamily="18" charset="0"/>
              </a:rPr>
              <a:t>The circuit diagram of the short circuit test is shown below:</a:t>
            </a:r>
          </a:p>
          <a:p>
            <a:endParaRPr lang="en-IN" dirty="0"/>
          </a:p>
        </p:txBody>
      </p:sp>
      <p:pic>
        <p:nvPicPr>
          <p:cNvPr id="5122" name="Picture 2">
            <a:extLst>
              <a:ext uri="{FF2B5EF4-FFF2-40B4-BE49-F238E27FC236}">
                <a16:creationId xmlns:a16="http://schemas.microsoft.com/office/drawing/2014/main" id="{57E306B0-FAF8-A906-EA70-E01D18D835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5" y="823913"/>
            <a:ext cx="8096250"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572694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6261A1-BEE2-FAE8-676C-664216B863BD}"/>
              </a:ext>
            </a:extLst>
          </p:cNvPr>
          <p:cNvSpPr>
            <a:spLocks noGrp="1"/>
          </p:cNvSpPr>
          <p:nvPr>
            <p:ph idx="1"/>
          </p:nvPr>
        </p:nvSpPr>
        <p:spPr>
          <a:xfrm>
            <a:off x="562896" y="478605"/>
            <a:ext cx="10515600" cy="6099175"/>
          </a:xfrm>
        </p:spPr>
        <p:txBody>
          <a:bodyPr>
            <a:normAutofit/>
          </a:bodyPr>
          <a:lstStyle/>
          <a:p>
            <a:pPr algn="l" fontAlgn="base"/>
            <a:r>
              <a:rPr lang="en-US" sz="2000" b="0" i="0" dirty="0">
                <a:solidFill>
                  <a:srgbClr val="222222"/>
                </a:solidFill>
                <a:effectLst/>
                <a:latin typeface="Times New Roman" panose="02020603050405020304" pitchFamily="18" charset="0"/>
                <a:cs typeface="Times New Roman" panose="02020603050405020304" pitchFamily="18" charset="0"/>
              </a:rPr>
              <a:t>The low voltage source is applied across the secondary winding, which is approximately </a:t>
            </a:r>
            <a:r>
              <a:rPr lang="en-US" sz="2000" b="1" i="0" dirty="0">
                <a:solidFill>
                  <a:srgbClr val="222222"/>
                </a:solidFill>
                <a:effectLst/>
                <a:latin typeface="Times New Roman" panose="02020603050405020304" pitchFamily="18" charset="0"/>
                <a:cs typeface="Times New Roman" panose="02020603050405020304" pitchFamily="18" charset="0"/>
              </a:rPr>
              <a:t>5 to 10%</a:t>
            </a:r>
            <a:r>
              <a:rPr lang="en-US" sz="2000" b="0" i="0" dirty="0">
                <a:solidFill>
                  <a:srgbClr val="222222"/>
                </a:solidFill>
                <a:effectLst/>
                <a:latin typeface="Times New Roman" panose="02020603050405020304" pitchFamily="18" charset="0"/>
                <a:cs typeface="Times New Roman" panose="02020603050405020304" pitchFamily="18" charset="0"/>
              </a:rPr>
              <a:t> of the normal rated voltage. </a:t>
            </a:r>
          </a:p>
          <a:p>
            <a:pPr algn="l" fontAlgn="base"/>
            <a:r>
              <a:rPr lang="en-US" sz="2000" b="0" i="0" dirty="0">
                <a:solidFill>
                  <a:srgbClr val="222222"/>
                </a:solidFill>
                <a:effectLst/>
                <a:latin typeface="Times New Roman" panose="02020603050405020304" pitchFamily="18" charset="0"/>
                <a:cs typeface="Times New Roman" panose="02020603050405020304" pitchFamily="18" charset="0"/>
              </a:rPr>
              <a:t>The flux is set up in the core of the transformer. The magnitude of the flux is small as compared to the normal flux.</a:t>
            </a:r>
          </a:p>
          <a:p>
            <a:pPr algn="l" fontAlgn="base"/>
            <a:r>
              <a:rPr lang="en-US" sz="2000" b="0" i="0" dirty="0">
                <a:solidFill>
                  <a:srgbClr val="222222"/>
                </a:solidFill>
                <a:effectLst/>
                <a:latin typeface="Times New Roman" panose="02020603050405020304" pitchFamily="18" charset="0"/>
                <a:cs typeface="Times New Roman" panose="02020603050405020304" pitchFamily="18" charset="0"/>
              </a:rPr>
              <a:t>The iron loss of the transformer depends on the flux. It is less occur in the short circuit test because of the low value of flux. The reading of the wattmeter only determines the copper loss occurred, in their windings. </a:t>
            </a:r>
          </a:p>
          <a:p>
            <a:pPr algn="l" fontAlgn="base"/>
            <a:r>
              <a:rPr lang="en-US" sz="2000" b="0" i="0" dirty="0">
                <a:solidFill>
                  <a:srgbClr val="222222"/>
                </a:solidFill>
                <a:effectLst/>
                <a:latin typeface="Times New Roman" panose="02020603050405020304" pitchFamily="18" charset="0"/>
                <a:cs typeface="Times New Roman" panose="02020603050405020304" pitchFamily="18" charset="0"/>
              </a:rPr>
              <a:t>The voltmeter measures the voltage applied to their high voltage winding. The secondary current induces in the transformer because of the applied voltage.</a:t>
            </a:r>
          </a:p>
          <a:p>
            <a:pPr algn="l" fontAlgn="base"/>
            <a:r>
              <a:rPr lang="en-US" sz="2000" b="1" i="0" dirty="0">
                <a:solidFill>
                  <a:srgbClr val="222222"/>
                </a:solidFill>
                <a:effectLst/>
                <a:latin typeface="Times New Roman" panose="02020603050405020304" pitchFamily="18" charset="0"/>
                <a:cs typeface="Times New Roman" panose="02020603050405020304" pitchFamily="18" charset="0"/>
              </a:rPr>
              <a:t>Calculation of Short Circuit Test</a:t>
            </a:r>
          </a:p>
          <a:p>
            <a:pPr algn="l" fontAlgn="base"/>
            <a:r>
              <a:rPr lang="en-US" sz="2000" b="0" i="0" dirty="0">
                <a:solidFill>
                  <a:srgbClr val="222222"/>
                </a:solidFill>
                <a:effectLst/>
                <a:latin typeface="Times New Roman" panose="02020603050405020304" pitchFamily="18" charset="0"/>
                <a:cs typeface="Times New Roman" panose="02020603050405020304" pitchFamily="18" charset="0"/>
              </a:rPr>
              <a:t>Let,</a:t>
            </a:r>
          </a:p>
          <a:p>
            <a:pPr algn="l" fontAlgn="base">
              <a:buFont typeface="Arial" panose="020B0604020202020204" pitchFamily="34" charset="0"/>
              <a:buChar char="•"/>
            </a:pPr>
            <a:r>
              <a:rPr lang="en-US" sz="2000" b="0" i="0" dirty="0" err="1">
                <a:solidFill>
                  <a:srgbClr val="222222"/>
                </a:solidFill>
                <a:effectLst/>
                <a:latin typeface="Times New Roman" panose="02020603050405020304" pitchFamily="18" charset="0"/>
                <a:cs typeface="Times New Roman" panose="02020603050405020304" pitchFamily="18" charset="0"/>
              </a:rPr>
              <a:t>W</a:t>
            </a:r>
            <a:r>
              <a:rPr lang="en-US" sz="2000" b="0" i="0" baseline="-25000" dirty="0" err="1">
                <a:solidFill>
                  <a:srgbClr val="222222"/>
                </a:solidFill>
                <a:effectLst/>
                <a:latin typeface="Times New Roman" panose="02020603050405020304" pitchFamily="18" charset="0"/>
                <a:cs typeface="Times New Roman" panose="02020603050405020304" pitchFamily="18" charset="0"/>
              </a:rPr>
              <a:t>c</a:t>
            </a:r>
            <a:r>
              <a:rPr lang="en-US" sz="2000" b="0" i="0" dirty="0">
                <a:solidFill>
                  <a:srgbClr val="222222"/>
                </a:solidFill>
                <a:effectLst/>
                <a:latin typeface="Times New Roman" panose="02020603050405020304" pitchFamily="18" charset="0"/>
                <a:cs typeface="Times New Roman" panose="02020603050405020304" pitchFamily="18" charset="0"/>
              </a:rPr>
              <a:t> – Wattmeter reading</a:t>
            </a:r>
          </a:p>
          <a:p>
            <a:pPr algn="l" fontAlgn="base">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V</a:t>
            </a:r>
            <a:r>
              <a:rPr lang="en-US" sz="2000" b="0" i="0" baseline="-25000" dirty="0">
                <a:solidFill>
                  <a:srgbClr val="222222"/>
                </a:solidFill>
                <a:effectLst/>
                <a:latin typeface="Times New Roman" panose="02020603050405020304" pitchFamily="18" charset="0"/>
                <a:cs typeface="Times New Roman" panose="02020603050405020304" pitchFamily="18" charset="0"/>
              </a:rPr>
              <a:t>2sc</a:t>
            </a:r>
            <a:r>
              <a:rPr lang="en-US" sz="2000" b="0" i="0" dirty="0">
                <a:solidFill>
                  <a:srgbClr val="222222"/>
                </a:solidFill>
                <a:effectLst/>
                <a:latin typeface="Times New Roman" panose="02020603050405020304" pitchFamily="18" charset="0"/>
                <a:cs typeface="Times New Roman" panose="02020603050405020304" pitchFamily="18" charset="0"/>
              </a:rPr>
              <a:t> – voltmeter reading</a:t>
            </a:r>
          </a:p>
          <a:p>
            <a:pPr algn="l" fontAlgn="base">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I</a:t>
            </a:r>
            <a:r>
              <a:rPr lang="en-US" sz="2000" b="0" i="0" baseline="-25000" dirty="0">
                <a:solidFill>
                  <a:srgbClr val="222222"/>
                </a:solidFill>
                <a:effectLst/>
                <a:latin typeface="Times New Roman" panose="02020603050405020304" pitchFamily="18" charset="0"/>
                <a:cs typeface="Times New Roman" panose="02020603050405020304" pitchFamily="18" charset="0"/>
              </a:rPr>
              <a:t>2sc </a:t>
            </a:r>
            <a:r>
              <a:rPr lang="en-US" sz="2000" b="0" i="0" dirty="0">
                <a:solidFill>
                  <a:srgbClr val="222222"/>
                </a:solidFill>
                <a:effectLst/>
                <a:latin typeface="Times New Roman" panose="02020603050405020304" pitchFamily="18" charset="0"/>
                <a:cs typeface="Times New Roman" panose="02020603050405020304" pitchFamily="18" charset="0"/>
              </a:rPr>
              <a:t>– ammeter reading</a:t>
            </a:r>
          </a:p>
          <a:p>
            <a:pPr algn="l" fontAlgn="base"/>
            <a:r>
              <a:rPr lang="en-US" sz="2000" b="0" i="0" dirty="0">
                <a:solidFill>
                  <a:srgbClr val="222222"/>
                </a:solidFill>
                <a:effectLst/>
                <a:latin typeface="Times New Roman" panose="02020603050405020304" pitchFamily="18" charset="0"/>
                <a:cs typeface="Times New Roman" panose="02020603050405020304" pitchFamily="18" charset="0"/>
              </a:rPr>
              <a:t>Then the full load copper loss of the transformer is given by</a:t>
            </a:r>
          </a:p>
          <a:p>
            <a:endParaRPr lang="en-IN" sz="2000" dirty="0">
              <a:latin typeface="Times New Roman" panose="02020603050405020304" pitchFamily="18" charset="0"/>
              <a:cs typeface="Times New Roman" panose="02020603050405020304" pitchFamily="18" charset="0"/>
            </a:endParaRPr>
          </a:p>
        </p:txBody>
      </p:sp>
      <p:pic>
        <p:nvPicPr>
          <p:cNvPr id="6146" name="Picture 2">
            <a:extLst>
              <a:ext uri="{FF2B5EF4-FFF2-40B4-BE49-F238E27FC236}">
                <a16:creationId xmlns:a16="http://schemas.microsoft.com/office/drawing/2014/main" id="{D8E75C83-46FE-09EC-7830-04AEAB41A2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5196" y="5852211"/>
            <a:ext cx="4191000" cy="725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0045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852E72-CCCC-3CE4-0BF9-D0B0EAFACDFC}"/>
              </a:ext>
            </a:extLst>
          </p:cNvPr>
          <p:cNvSpPr>
            <a:spLocks noGrp="1"/>
          </p:cNvSpPr>
          <p:nvPr>
            <p:ph idx="1"/>
          </p:nvPr>
        </p:nvSpPr>
        <p:spPr>
          <a:xfrm>
            <a:off x="494070" y="252464"/>
            <a:ext cx="11166987" cy="6315484"/>
          </a:xfrm>
        </p:spPr>
        <p:txBody>
          <a:bodyPr>
            <a:noAutofit/>
          </a:bodyPr>
          <a:lstStyle/>
          <a:p>
            <a:r>
              <a:rPr lang="en-US" sz="2000" b="0" i="0" dirty="0">
                <a:solidFill>
                  <a:srgbClr val="222222"/>
                </a:solidFill>
                <a:effectLst/>
                <a:latin typeface="Times New Roman" panose="02020603050405020304" pitchFamily="18" charset="0"/>
                <a:cs typeface="Times New Roman" panose="02020603050405020304" pitchFamily="18" charset="0"/>
              </a:rPr>
              <a:t>Equivalent resistance referred to the secondary side is</a:t>
            </a:r>
          </a:p>
          <a:p>
            <a:endParaRPr lang="en-US" sz="2000" dirty="0">
              <a:solidFill>
                <a:srgbClr val="222222"/>
              </a:solidFill>
              <a:latin typeface="Times New Roman" panose="02020603050405020304" pitchFamily="18" charset="0"/>
              <a:cs typeface="Times New Roman" panose="02020603050405020304" pitchFamily="18" charset="0"/>
            </a:endParaRPr>
          </a:p>
          <a:p>
            <a:endParaRPr lang="en-US" sz="2000" b="0" i="0" dirty="0">
              <a:solidFill>
                <a:srgbClr val="222222"/>
              </a:solidFill>
              <a:effectLst/>
              <a:latin typeface="Times New Roman" panose="02020603050405020304" pitchFamily="18" charset="0"/>
              <a:cs typeface="Times New Roman" panose="02020603050405020304" pitchFamily="18" charset="0"/>
            </a:endParaRPr>
          </a:p>
          <a:p>
            <a:endParaRPr lang="en-US" sz="2000" dirty="0">
              <a:solidFill>
                <a:srgbClr val="222222"/>
              </a:solidFill>
              <a:latin typeface="Times New Roman" panose="02020603050405020304" pitchFamily="18" charset="0"/>
              <a:cs typeface="Times New Roman" panose="02020603050405020304" pitchFamily="18" charset="0"/>
            </a:endParaRPr>
          </a:p>
          <a:p>
            <a:pPr algn="l" fontAlgn="base"/>
            <a:r>
              <a:rPr lang="en-US" sz="2000" b="0" i="0" dirty="0">
                <a:solidFill>
                  <a:srgbClr val="222222"/>
                </a:solidFill>
                <a:effectLst/>
                <a:latin typeface="Times New Roman" panose="02020603050405020304" pitchFamily="18" charset="0"/>
                <a:cs typeface="Times New Roman" panose="02020603050405020304" pitchFamily="18" charset="0"/>
              </a:rPr>
              <a:t>The phasor diagram of the short circuit test of the transformer is shown below</a:t>
            </a:r>
          </a:p>
          <a:p>
            <a:r>
              <a:rPr lang="en-IN" sz="2000" b="0" i="0" dirty="0">
                <a:solidFill>
                  <a:srgbClr val="222222"/>
                </a:solidFill>
                <a:effectLst/>
                <a:latin typeface="Times New Roman" panose="02020603050405020304" pitchFamily="18" charset="0"/>
                <a:cs typeface="Times New Roman" panose="02020603050405020304" pitchFamily="18" charset="0"/>
              </a:rPr>
              <a:t>From the phasor diagram</a:t>
            </a:r>
          </a:p>
          <a:p>
            <a:endParaRPr lang="en-IN" sz="2000" dirty="0">
              <a:solidFill>
                <a:srgbClr val="222222"/>
              </a:solidFill>
              <a:latin typeface="Times New Roman" panose="02020603050405020304" pitchFamily="18" charset="0"/>
              <a:cs typeface="Times New Roman" panose="02020603050405020304" pitchFamily="18" charset="0"/>
            </a:endParaRPr>
          </a:p>
          <a:p>
            <a:endParaRPr lang="en-IN" sz="2000" b="0" i="0" dirty="0">
              <a:solidFill>
                <a:srgbClr val="222222"/>
              </a:solidFill>
              <a:effectLst/>
              <a:latin typeface="Times New Roman" panose="02020603050405020304" pitchFamily="18" charset="0"/>
              <a:cs typeface="Times New Roman" panose="02020603050405020304" pitchFamily="18" charset="0"/>
            </a:endParaRPr>
          </a:p>
          <a:p>
            <a:endParaRPr lang="en-IN" sz="2000" dirty="0">
              <a:solidFill>
                <a:srgbClr val="222222"/>
              </a:solidFill>
              <a:latin typeface="Times New Roman" panose="02020603050405020304" pitchFamily="18" charset="0"/>
              <a:cs typeface="Times New Roman" panose="02020603050405020304" pitchFamily="18" charset="0"/>
            </a:endParaRPr>
          </a:p>
          <a:p>
            <a:r>
              <a:rPr lang="en-US" sz="2000" b="0" i="0" dirty="0">
                <a:solidFill>
                  <a:srgbClr val="222222"/>
                </a:solidFill>
                <a:effectLst/>
                <a:latin typeface="Times New Roman" panose="02020603050405020304" pitchFamily="18" charset="0"/>
                <a:cs typeface="Times New Roman" panose="02020603050405020304" pitchFamily="18" charset="0"/>
              </a:rPr>
              <a:t>Equivalent impedance referred to the secondary side is given by</a:t>
            </a:r>
          </a:p>
          <a:p>
            <a:endParaRPr lang="en-US" sz="2000" dirty="0">
              <a:solidFill>
                <a:srgbClr val="222222"/>
              </a:solidFill>
              <a:latin typeface="Times New Roman" panose="02020603050405020304" pitchFamily="18" charset="0"/>
              <a:cs typeface="Times New Roman" panose="02020603050405020304" pitchFamily="18" charset="0"/>
            </a:endParaRPr>
          </a:p>
          <a:p>
            <a:endParaRPr lang="en-US" sz="2000" b="0" i="0" dirty="0">
              <a:solidFill>
                <a:srgbClr val="222222"/>
              </a:solidFill>
              <a:effectLst/>
              <a:latin typeface="Times New Roman" panose="02020603050405020304" pitchFamily="18" charset="0"/>
              <a:cs typeface="Times New Roman" panose="02020603050405020304" pitchFamily="18" charset="0"/>
            </a:endParaRPr>
          </a:p>
          <a:p>
            <a:endParaRPr lang="en-US" sz="2000" dirty="0">
              <a:solidFill>
                <a:srgbClr val="222222"/>
              </a:solidFill>
              <a:latin typeface="Times New Roman" panose="02020603050405020304" pitchFamily="18" charset="0"/>
              <a:cs typeface="Times New Roman" panose="02020603050405020304" pitchFamily="18" charset="0"/>
            </a:endParaRPr>
          </a:p>
          <a:p>
            <a:r>
              <a:rPr lang="en-US" sz="2000" b="0" i="0" dirty="0">
                <a:solidFill>
                  <a:srgbClr val="222222"/>
                </a:solidFill>
                <a:effectLst/>
                <a:latin typeface="Times New Roman" panose="02020603050405020304" pitchFamily="18" charset="0"/>
                <a:cs typeface="Times New Roman" panose="02020603050405020304" pitchFamily="18" charset="0"/>
              </a:rPr>
              <a:t>The equivalent reactance referred to the secondary side is given by</a:t>
            </a:r>
          </a:p>
          <a:p>
            <a:endParaRPr lang="en-IN" sz="2000" b="0" i="0" dirty="0">
              <a:solidFill>
                <a:srgbClr val="222222"/>
              </a:solidFill>
              <a:effectLst/>
              <a:latin typeface="Times New Roman" panose="02020603050405020304" pitchFamily="18" charset="0"/>
              <a:cs typeface="Times New Roman" panose="02020603050405020304" pitchFamily="18" charset="0"/>
            </a:endParaRPr>
          </a:p>
          <a:p>
            <a:endParaRPr lang="en-IN" sz="2000" b="0" i="0" dirty="0">
              <a:solidFill>
                <a:srgbClr val="222222"/>
              </a:solidFill>
              <a:effectLst/>
              <a:latin typeface="Times New Roman" panose="02020603050405020304" pitchFamily="18" charset="0"/>
              <a:cs typeface="Times New Roman" panose="02020603050405020304" pitchFamily="18" charset="0"/>
            </a:endParaRPr>
          </a:p>
          <a:p>
            <a:br>
              <a:rPr lang="en-US" sz="2000" u="none" strike="noStrike" dirty="0">
                <a:solidFill>
                  <a:srgbClr val="4682B4"/>
                </a:solidFill>
                <a:effectLst/>
                <a:latin typeface="Times New Roman" panose="02020603050405020304" pitchFamily="18" charset="0"/>
                <a:cs typeface="Times New Roman" panose="02020603050405020304" pitchFamily="18" charset="0"/>
                <a:hlinkClick r:id="rId2"/>
              </a:rPr>
            </a:br>
            <a:endParaRPr lang="en-US" sz="2000" b="0" i="0" dirty="0">
              <a:solidFill>
                <a:srgbClr val="222222"/>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7170" name="Picture 2">
            <a:extLst>
              <a:ext uri="{FF2B5EF4-FFF2-40B4-BE49-F238E27FC236}">
                <a16:creationId xmlns:a16="http://schemas.microsoft.com/office/drawing/2014/main" id="{A74F005A-3AA5-8758-49F4-4B9E2156F2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663" y="841119"/>
            <a:ext cx="1447800" cy="79057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B8481724-4938-2908-9DF7-09106E8F99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8276" y="2148609"/>
            <a:ext cx="3108990" cy="2800703"/>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5E88C711-1B5A-6EBF-EC82-FF0C3344FC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2387" y="2978202"/>
            <a:ext cx="1581150" cy="542925"/>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7BDDFCA3-D8FD-C2DA-D636-387F6B8D6B8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72638" y="4659056"/>
            <a:ext cx="1304925" cy="695325"/>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a:extLst>
              <a:ext uri="{FF2B5EF4-FFF2-40B4-BE49-F238E27FC236}">
                <a16:creationId xmlns:a16="http://schemas.microsoft.com/office/drawing/2014/main" id="{DEA563F8-250A-BD82-F6A0-D29F7BDA336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52925" y="6091186"/>
            <a:ext cx="2181225" cy="51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698108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7450AF-DE43-DD34-7109-77CDCF9FAA64}"/>
              </a:ext>
            </a:extLst>
          </p:cNvPr>
          <p:cNvSpPr>
            <a:spLocks noGrp="1"/>
          </p:cNvSpPr>
          <p:nvPr>
            <p:ph idx="1"/>
          </p:nvPr>
        </p:nvSpPr>
        <p:spPr>
          <a:xfrm>
            <a:off x="749710" y="537599"/>
            <a:ext cx="10515600" cy="4351338"/>
          </a:xfrm>
        </p:spPr>
        <p:txBody>
          <a:bodyPr>
            <a:normAutofit/>
          </a:bodyPr>
          <a:lstStyle/>
          <a:p>
            <a:pPr algn="l" fontAlgn="base"/>
            <a:r>
              <a:rPr lang="en-US" sz="2000" b="0" i="0" dirty="0">
                <a:solidFill>
                  <a:srgbClr val="222222"/>
                </a:solidFill>
                <a:effectLst/>
                <a:latin typeface="Times New Roman" panose="02020603050405020304" pitchFamily="18" charset="0"/>
                <a:cs typeface="Times New Roman" panose="02020603050405020304" pitchFamily="18" charset="0"/>
              </a:rPr>
              <a:t>The voltage regulation of the transformer can be determined at any load and power factor after knowing the values of</a:t>
            </a:r>
            <a:r>
              <a:rPr lang="en-US" sz="2000" b="1" i="0" dirty="0">
                <a:solidFill>
                  <a:srgbClr val="222222"/>
                </a:solidFill>
                <a:effectLst/>
                <a:latin typeface="Times New Roman" panose="02020603050405020304" pitchFamily="18" charset="0"/>
                <a:cs typeface="Times New Roman" panose="02020603050405020304" pitchFamily="18" charset="0"/>
              </a:rPr>
              <a:t> </a:t>
            </a:r>
            <a:r>
              <a:rPr lang="en-US" sz="2000" b="1" i="0" dirty="0" err="1">
                <a:solidFill>
                  <a:srgbClr val="222222"/>
                </a:solidFill>
                <a:effectLst/>
                <a:latin typeface="Times New Roman" panose="02020603050405020304" pitchFamily="18" charset="0"/>
                <a:cs typeface="Times New Roman" panose="02020603050405020304" pitchFamily="18" charset="0"/>
              </a:rPr>
              <a:t>Z</a:t>
            </a:r>
            <a:r>
              <a:rPr lang="en-US" sz="2000" b="1" i="0" baseline="-25000" dirty="0" err="1">
                <a:solidFill>
                  <a:srgbClr val="222222"/>
                </a:solidFill>
                <a:effectLst/>
                <a:latin typeface="Times New Roman" panose="02020603050405020304" pitchFamily="18" charset="0"/>
                <a:cs typeface="Times New Roman" panose="02020603050405020304" pitchFamily="18" charset="0"/>
              </a:rPr>
              <a:t>es</a:t>
            </a:r>
            <a:r>
              <a:rPr lang="en-US" sz="2000" b="0" i="0" dirty="0">
                <a:solidFill>
                  <a:srgbClr val="222222"/>
                </a:solidFill>
                <a:effectLst/>
                <a:latin typeface="Times New Roman" panose="02020603050405020304" pitchFamily="18" charset="0"/>
                <a:cs typeface="Times New Roman" panose="02020603050405020304" pitchFamily="18" charset="0"/>
              </a:rPr>
              <a:t> and </a:t>
            </a:r>
            <a:r>
              <a:rPr lang="en-US" sz="2000" b="1" i="0" dirty="0">
                <a:solidFill>
                  <a:srgbClr val="222222"/>
                </a:solidFill>
                <a:effectLst/>
                <a:latin typeface="Times New Roman" panose="02020603050405020304" pitchFamily="18" charset="0"/>
                <a:cs typeface="Times New Roman" panose="02020603050405020304" pitchFamily="18" charset="0"/>
              </a:rPr>
              <a:t>R</a:t>
            </a:r>
            <a:r>
              <a:rPr lang="en-US" sz="2000" b="1" i="0" baseline="-25000" dirty="0">
                <a:solidFill>
                  <a:srgbClr val="222222"/>
                </a:solidFill>
                <a:effectLst/>
                <a:latin typeface="Times New Roman" panose="02020603050405020304" pitchFamily="18" charset="0"/>
                <a:cs typeface="Times New Roman" panose="02020603050405020304" pitchFamily="18" charset="0"/>
              </a:rPr>
              <a:t>es</a:t>
            </a:r>
            <a:r>
              <a:rPr lang="en-US" sz="2000" b="0" i="0" dirty="0">
                <a:solidFill>
                  <a:srgbClr val="222222"/>
                </a:solidFill>
                <a:effectLst/>
                <a:latin typeface="Times New Roman" panose="02020603050405020304" pitchFamily="18" charset="0"/>
                <a:cs typeface="Times New Roman" panose="02020603050405020304" pitchFamily="18" charset="0"/>
              </a:rPr>
              <a:t>.</a:t>
            </a:r>
          </a:p>
          <a:p>
            <a:pPr algn="l" fontAlgn="base"/>
            <a:r>
              <a:rPr lang="en-US" sz="2000" b="0" i="0" dirty="0">
                <a:solidFill>
                  <a:srgbClr val="222222"/>
                </a:solidFill>
                <a:effectLst/>
                <a:latin typeface="Times New Roman" panose="02020603050405020304" pitchFamily="18" charset="0"/>
                <a:cs typeface="Times New Roman" panose="02020603050405020304" pitchFamily="18" charset="0"/>
              </a:rPr>
              <a:t>In the short circuit test the wattmeter record, the total losses, including core loss but the value of core loss are very small as compared to copper loss so the core loss can be neglected.</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25529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3DD8F-FBF5-912A-D069-12ED7DEC9109}"/>
              </a:ext>
            </a:extLst>
          </p:cNvPr>
          <p:cNvSpPr>
            <a:spLocks noGrp="1"/>
          </p:cNvSpPr>
          <p:nvPr>
            <p:ph type="title"/>
          </p:nvPr>
        </p:nvSpPr>
        <p:spPr>
          <a:xfrm>
            <a:off x="838200" y="365125"/>
            <a:ext cx="10515600" cy="907767"/>
          </a:xfrm>
        </p:spPr>
        <p:txBody>
          <a:bodyPr>
            <a:normAutofit fontScale="90000"/>
          </a:bodyPr>
          <a:lstStyle/>
          <a:p>
            <a:br>
              <a:rPr lang="en-US" b="0" i="0" dirty="0">
                <a:solidFill>
                  <a:srgbClr val="610B38"/>
                </a:solidFill>
                <a:effectLst/>
                <a:latin typeface="Times New Roman" panose="02020603050405020304" pitchFamily="18" charset="0"/>
                <a:cs typeface="Times New Roman" panose="02020603050405020304" pitchFamily="18" charset="0"/>
              </a:rPr>
            </a:br>
            <a:r>
              <a:rPr lang="en-US" b="0" i="0" dirty="0">
                <a:solidFill>
                  <a:srgbClr val="610B38"/>
                </a:solidFill>
                <a:effectLst/>
                <a:latin typeface="Times New Roman" panose="02020603050405020304" pitchFamily="18" charset="0"/>
                <a:cs typeface="Times New Roman" panose="02020603050405020304" pitchFamily="18" charset="0"/>
              </a:rPr>
              <a:t>What is Transformer Efficiency?</a:t>
            </a:r>
            <a:br>
              <a:rPr lang="en-US" b="0" i="0" dirty="0">
                <a:solidFill>
                  <a:srgbClr val="610B38"/>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6B673B-7E02-E275-CE5E-F8618F573E82}"/>
              </a:ext>
            </a:extLst>
          </p:cNvPr>
          <p:cNvSpPr>
            <a:spLocks noGrp="1"/>
          </p:cNvSpPr>
          <p:nvPr>
            <p:ph idx="1"/>
          </p:nvPr>
        </p:nvSpPr>
        <p:spPr>
          <a:xfrm>
            <a:off x="769374" y="1272891"/>
            <a:ext cx="10515600" cy="5219983"/>
          </a:xfrm>
        </p:spPr>
        <p:txBody>
          <a:bodyPr>
            <a:normAutofit/>
          </a:bodyPr>
          <a:lstStyle/>
          <a:p>
            <a:pPr algn="just"/>
            <a:r>
              <a:rPr lang="en-US" sz="2000" b="0" i="0" dirty="0">
                <a:solidFill>
                  <a:srgbClr val="333333"/>
                </a:solidFill>
                <a:effectLst/>
                <a:latin typeface="Times New Roman" panose="02020603050405020304" pitchFamily="18" charset="0"/>
                <a:cs typeface="Times New Roman" panose="02020603050405020304" pitchFamily="18" charset="0"/>
              </a:rPr>
              <a:t>Transformer efficiency (η) can be explained as the ratio of the output power to the input power.</a:t>
            </a:r>
          </a:p>
          <a:p>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5D3F0E8-17D8-D5A8-A929-FBF225CDF764}"/>
              </a:ext>
            </a:extLst>
          </p:cNvPr>
          <p:cNvPicPr>
            <a:picLocks noChangeAspect="1"/>
          </p:cNvPicPr>
          <p:nvPr/>
        </p:nvPicPr>
        <p:blipFill>
          <a:blip r:embed="rId2"/>
          <a:stretch>
            <a:fillRect/>
          </a:stretch>
        </p:blipFill>
        <p:spPr>
          <a:xfrm>
            <a:off x="3324664" y="1957660"/>
            <a:ext cx="4816445" cy="3627449"/>
          </a:xfrm>
          <a:prstGeom prst="rect">
            <a:avLst/>
          </a:prstGeom>
        </p:spPr>
      </p:pic>
    </p:spTree>
    <p:extLst>
      <p:ext uri="{BB962C8B-B14F-4D97-AF65-F5344CB8AC3E}">
        <p14:creationId xmlns:p14="http://schemas.microsoft.com/office/powerpoint/2010/main" val="184727596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A1347-B860-ABD3-6077-D107B777B1F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59EBB64-606A-E4A8-CD06-9510B296241C}"/>
              </a:ext>
            </a:extLst>
          </p:cNvPr>
          <p:cNvSpPr>
            <a:spLocks noGrp="1"/>
          </p:cNvSpPr>
          <p:nvPr>
            <p:ph idx="1"/>
          </p:nvPr>
        </p:nvSpPr>
        <p:spPr/>
        <p:txBody>
          <a:bodyPr/>
          <a:lstStyle/>
          <a:p>
            <a:r>
              <a:rPr lang="en-US" b="0" i="0" dirty="0">
                <a:solidFill>
                  <a:srgbClr val="333333"/>
                </a:solidFill>
                <a:effectLst/>
                <a:latin typeface="inter-regular"/>
              </a:rPr>
              <a:t>As we know that in a transformer there is no rotational part so there are no rotational losses such as windings and frictional losses in a rotating machine. Therefore, we can obtain a maximum efficiency as high as 99% in a well-designed transformer.</a:t>
            </a:r>
            <a:endParaRPr lang="en-IN" dirty="0"/>
          </a:p>
        </p:txBody>
      </p:sp>
    </p:spTree>
    <p:extLst>
      <p:ext uri="{BB962C8B-B14F-4D97-AF65-F5344CB8AC3E}">
        <p14:creationId xmlns:p14="http://schemas.microsoft.com/office/powerpoint/2010/main" val="34131446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DCDF7-C0A9-F4FF-01D1-B3CB7C944CA2}"/>
              </a:ext>
            </a:extLst>
          </p:cNvPr>
          <p:cNvSpPr>
            <a:spLocks noGrp="1"/>
          </p:cNvSpPr>
          <p:nvPr>
            <p:ph type="title"/>
          </p:nvPr>
        </p:nvSpPr>
        <p:spPr>
          <a:xfrm>
            <a:off x="838200" y="365125"/>
            <a:ext cx="10515600" cy="1099881"/>
          </a:xfrm>
        </p:spPr>
        <p:txBody>
          <a:bodyPr>
            <a:normAutofit fontScale="90000"/>
          </a:bodyPr>
          <a:lstStyle/>
          <a:p>
            <a:br>
              <a:rPr lang="en-US" sz="4400" b="0" i="0" dirty="0">
                <a:solidFill>
                  <a:srgbClr val="610B38"/>
                </a:solidFill>
                <a:effectLst/>
                <a:latin typeface="Times New Roman" panose="02020603050405020304" pitchFamily="18" charset="0"/>
                <a:cs typeface="Times New Roman" panose="02020603050405020304" pitchFamily="18" charset="0"/>
              </a:rPr>
            </a:br>
            <a:r>
              <a:rPr lang="en-US" sz="4400" b="0" i="0" dirty="0">
                <a:solidFill>
                  <a:srgbClr val="610B38"/>
                </a:solidFill>
                <a:effectLst/>
                <a:latin typeface="Times New Roman" panose="02020603050405020304" pitchFamily="18" charset="0"/>
                <a:cs typeface="Times New Roman" panose="02020603050405020304" pitchFamily="18" charset="0"/>
              </a:rPr>
              <a:t>What is all day (or energy) efficiency of a transformer?</a:t>
            </a:r>
            <a:br>
              <a:rPr lang="en-US" sz="4400" b="0" i="0" dirty="0">
                <a:solidFill>
                  <a:srgbClr val="610B38"/>
                </a:solidFill>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49C763B-4A01-A8FF-B45D-C2F3E5EB6217}"/>
              </a:ext>
            </a:extLst>
          </p:cNvPr>
          <p:cNvSpPr>
            <a:spLocks noGrp="1"/>
          </p:cNvSpPr>
          <p:nvPr>
            <p:ph idx="1"/>
          </p:nvPr>
        </p:nvSpPr>
        <p:spPr/>
        <p:txBody>
          <a:bodyPr>
            <a:normAutofit/>
          </a:bodyPr>
          <a:lstStyle/>
          <a:p>
            <a:pPr algn="just"/>
            <a:r>
              <a:rPr lang="en-US" sz="2000" b="0" i="0" dirty="0">
                <a:solidFill>
                  <a:srgbClr val="333333"/>
                </a:solidFill>
                <a:effectLst/>
                <a:latin typeface="Times New Roman" panose="02020603050405020304" pitchFamily="18" charset="0"/>
                <a:cs typeface="Times New Roman" panose="02020603050405020304" pitchFamily="18" charset="0"/>
              </a:rPr>
              <a:t>The ratio of the energy output of 24-hour to the energy input of a 24-hour period is called the All-day efficiency of a transformer.</a:t>
            </a:r>
          </a:p>
          <a:p>
            <a:pPr algn="just"/>
            <a:endParaRPr lang="en-US" sz="2000" dirty="0">
              <a:solidFill>
                <a:srgbClr val="333333"/>
              </a:solidFill>
              <a:latin typeface="Times New Roman" panose="02020603050405020304" pitchFamily="18" charset="0"/>
              <a:cs typeface="Times New Roman" panose="02020603050405020304" pitchFamily="18" charset="0"/>
            </a:endParaRPr>
          </a:p>
          <a:p>
            <a:pPr algn="just"/>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endParaRPr lang="en-US" sz="2000" dirty="0">
              <a:solidFill>
                <a:srgbClr val="333333"/>
              </a:solidFill>
              <a:latin typeface="Times New Roman" panose="02020603050405020304" pitchFamily="18" charset="0"/>
              <a:cs typeface="Times New Roman" panose="02020603050405020304" pitchFamily="18" charset="0"/>
            </a:endParaRPr>
          </a:p>
          <a:p>
            <a:pPr algn="just"/>
            <a:endParaRPr lang="en-US" sz="2000" dirty="0">
              <a:solidFill>
                <a:srgbClr val="333333"/>
              </a:solidFill>
              <a:latin typeface="Times New Roman" panose="02020603050405020304" pitchFamily="18" charset="0"/>
              <a:cs typeface="Times New Roman" panose="02020603050405020304" pitchFamily="18" charset="0"/>
            </a:endParaRPr>
          </a:p>
          <a:p>
            <a:pPr algn="just"/>
            <a:endParaRPr lang="en-US" sz="2000" dirty="0">
              <a:solidFill>
                <a:srgbClr val="333333"/>
              </a:solidFill>
              <a:latin typeface="Times New Roman" panose="02020603050405020304" pitchFamily="18" charset="0"/>
              <a:cs typeface="Times New Roman" panose="02020603050405020304" pitchFamily="18" charset="0"/>
            </a:endParaRPr>
          </a:p>
          <a:p>
            <a:pPr algn="just"/>
            <a:endParaRPr lang="en-US" sz="2000" dirty="0">
              <a:solidFill>
                <a:srgbClr val="333333"/>
              </a:solidFill>
              <a:latin typeface="Times New Roman" panose="02020603050405020304" pitchFamily="18" charset="0"/>
              <a:cs typeface="Times New Roman" panose="02020603050405020304" pitchFamily="18" charset="0"/>
            </a:endParaRPr>
          </a:p>
          <a:p>
            <a:pPr algn="just"/>
            <a:r>
              <a:rPr lang="en-US" sz="2000" b="0" i="0" dirty="0">
                <a:solidFill>
                  <a:srgbClr val="333333"/>
                </a:solidFill>
                <a:effectLst/>
                <a:latin typeface="Times New Roman" panose="02020603050405020304" pitchFamily="18" charset="0"/>
                <a:cs typeface="Times New Roman" panose="02020603050405020304" pitchFamily="18" charset="0"/>
              </a:rPr>
              <a:t>If we know the load cycle of the transformer, then all day efficiency can easily be determined.</a:t>
            </a:r>
          </a:p>
          <a:p>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813BDC6-7FD2-2C51-00AC-6BE43AB58735}"/>
              </a:ext>
            </a:extLst>
          </p:cNvPr>
          <p:cNvPicPr>
            <a:picLocks noChangeAspect="1"/>
          </p:cNvPicPr>
          <p:nvPr/>
        </p:nvPicPr>
        <p:blipFill>
          <a:blip r:embed="rId2"/>
          <a:stretch>
            <a:fillRect/>
          </a:stretch>
        </p:blipFill>
        <p:spPr>
          <a:xfrm>
            <a:off x="2865745" y="2907891"/>
            <a:ext cx="5418290" cy="1386960"/>
          </a:xfrm>
          <a:prstGeom prst="rect">
            <a:avLst/>
          </a:prstGeom>
        </p:spPr>
      </p:pic>
    </p:spTree>
    <p:extLst>
      <p:ext uri="{BB962C8B-B14F-4D97-AF65-F5344CB8AC3E}">
        <p14:creationId xmlns:p14="http://schemas.microsoft.com/office/powerpoint/2010/main" val="102800098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3ED6C-D4FD-B6CB-23F2-DEE6FAE2F7F0}"/>
              </a:ext>
            </a:extLst>
          </p:cNvPr>
          <p:cNvSpPr>
            <a:spLocks noGrp="1"/>
          </p:cNvSpPr>
          <p:nvPr>
            <p:ph type="title"/>
          </p:nvPr>
        </p:nvSpPr>
        <p:spPr>
          <a:xfrm>
            <a:off x="838200" y="365126"/>
            <a:ext cx="10515600" cy="1031056"/>
          </a:xfrm>
        </p:spPr>
        <p:txBody>
          <a:bodyPr>
            <a:normAutofit fontScale="90000"/>
          </a:bodyPr>
          <a:lstStyle/>
          <a:p>
            <a:br>
              <a:rPr lang="en-US" b="1" i="0" dirty="0">
                <a:effectLst/>
                <a:latin typeface="palatino linotype" panose="02040502050505030304" pitchFamily="18" charset="0"/>
              </a:rPr>
            </a:br>
            <a:r>
              <a:rPr lang="en-US" b="1" i="0" dirty="0">
                <a:effectLst/>
                <a:latin typeface="palatino linotype" panose="02040502050505030304" pitchFamily="18" charset="0"/>
              </a:rPr>
              <a:t>What is Voltage Regulation?</a:t>
            </a:r>
            <a:br>
              <a:rPr lang="en-US" b="1" i="0" dirty="0">
                <a:effectLst/>
                <a:latin typeface="palatino linotype" panose="02040502050505030304" pitchFamily="18" charset="0"/>
              </a:rPr>
            </a:br>
            <a:endParaRPr lang="en-IN" dirty="0"/>
          </a:p>
        </p:txBody>
      </p:sp>
      <p:sp>
        <p:nvSpPr>
          <p:cNvPr id="3" name="Content Placeholder 2">
            <a:extLst>
              <a:ext uri="{FF2B5EF4-FFF2-40B4-BE49-F238E27FC236}">
                <a16:creationId xmlns:a16="http://schemas.microsoft.com/office/drawing/2014/main" id="{9BB93CF1-EC98-2548-4332-9825C07E6D4D}"/>
              </a:ext>
            </a:extLst>
          </p:cNvPr>
          <p:cNvSpPr>
            <a:spLocks noGrp="1"/>
          </p:cNvSpPr>
          <p:nvPr>
            <p:ph idx="1"/>
          </p:nvPr>
        </p:nvSpPr>
        <p:spPr>
          <a:xfrm>
            <a:off x="838200" y="1599484"/>
            <a:ext cx="10515600" cy="4351338"/>
          </a:xfrm>
        </p:spPr>
        <p:txBody>
          <a:bodyPr>
            <a:normAutofit/>
          </a:bodyPr>
          <a:lstStyle/>
          <a:p>
            <a:pPr algn="just"/>
            <a:r>
              <a:rPr lang="en-US" sz="2000" b="0" i="0" dirty="0">
                <a:effectLst/>
                <a:latin typeface="Times New Roman" panose="02020603050405020304" pitchFamily="18" charset="0"/>
                <a:cs typeface="Times New Roman" panose="02020603050405020304" pitchFamily="18" charset="0"/>
              </a:rPr>
              <a:t>Voltage regulation is a measure of change in the </a:t>
            </a:r>
            <a:r>
              <a:rPr lang="en-US" sz="2000" b="0" i="0" u="none" strike="noStrike" dirty="0">
                <a:solidFill>
                  <a:srgbClr val="BE9E5F"/>
                </a:solidFill>
                <a:effectLst/>
                <a:latin typeface="Times New Roman" panose="02020603050405020304" pitchFamily="18" charset="0"/>
                <a:cs typeface="Times New Roman" panose="02020603050405020304" pitchFamily="18" charset="0"/>
                <a:hlinkClick r:id="rId2"/>
              </a:rPr>
              <a:t>voltage</a:t>
            </a:r>
            <a:r>
              <a:rPr lang="en-US" sz="2000" b="0" i="0" dirty="0">
                <a:effectLst/>
                <a:latin typeface="Times New Roman" panose="02020603050405020304" pitchFamily="18" charset="0"/>
                <a:cs typeface="Times New Roman" panose="02020603050405020304" pitchFamily="18" charset="0"/>
              </a:rPr>
              <a:t> magnitude between the sending and receiving end of a component. It is commonly used in power engineering to describe the percentage voltage difference between no load and full load voltages distribution lines, </a:t>
            </a:r>
            <a:r>
              <a:rPr lang="en-US" sz="2000" b="0" i="0" u="none" strike="noStrike" dirty="0">
                <a:solidFill>
                  <a:srgbClr val="BE9E5F"/>
                </a:solidFill>
                <a:effectLst/>
                <a:latin typeface="Times New Roman" panose="02020603050405020304" pitchFamily="18" charset="0"/>
                <a:cs typeface="Times New Roman" panose="02020603050405020304" pitchFamily="18" charset="0"/>
                <a:hlinkClick r:id="rId3"/>
              </a:rPr>
              <a:t>transmission lines</a:t>
            </a:r>
            <a:r>
              <a:rPr lang="en-US" sz="2000" b="0" i="0" dirty="0">
                <a:effectLst/>
                <a:latin typeface="Times New Roman" panose="02020603050405020304" pitchFamily="18" charset="0"/>
                <a:cs typeface="Times New Roman" panose="02020603050405020304" pitchFamily="18" charset="0"/>
              </a:rPr>
              <a:t>, and transformers.</a:t>
            </a:r>
          </a:p>
          <a:p>
            <a:pPr algn="just"/>
            <a:r>
              <a:rPr lang="en-US" sz="2000" b="1" i="0" dirty="0">
                <a:effectLst/>
                <a:latin typeface="Times New Roman" panose="02020603050405020304" pitchFamily="18" charset="0"/>
                <a:cs typeface="Times New Roman" panose="02020603050405020304" pitchFamily="18" charset="0"/>
              </a:rPr>
              <a:t>Explanation of Voltage Regulation of Transformer</a:t>
            </a:r>
          </a:p>
          <a:p>
            <a:pPr algn="just"/>
            <a:r>
              <a:rPr lang="en-US" sz="2000" b="0" i="0" dirty="0">
                <a:effectLst/>
                <a:latin typeface="Times New Roman" panose="02020603050405020304" pitchFamily="18" charset="0"/>
                <a:cs typeface="Times New Roman" panose="02020603050405020304" pitchFamily="18" charset="0"/>
              </a:rPr>
              <a:t>Say an </a:t>
            </a:r>
            <a:r>
              <a:rPr lang="en-US" sz="2000" b="0" i="0" u="none" strike="noStrike" dirty="0">
                <a:solidFill>
                  <a:srgbClr val="BE9E5F"/>
                </a:solidFill>
                <a:effectLst/>
                <a:latin typeface="Times New Roman" panose="02020603050405020304" pitchFamily="18" charset="0"/>
                <a:cs typeface="Times New Roman" panose="02020603050405020304" pitchFamily="18" charset="0"/>
                <a:hlinkClick r:id="rId4"/>
              </a:rPr>
              <a:t>electrical power transformer</a:t>
            </a:r>
            <a:r>
              <a:rPr lang="en-US" sz="2000" b="0" i="0" dirty="0">
                <a:effectLst/>
                <a:latin typeface="Times New Roman" panose="02020603050405020304" pitchFamily="18" charset="0"/>
                <a:cs typeface="Times New Roman" panose="02020603050405020304" pitchFamily="18" charset="0"/>
              </a:rPr>
              <a:t> is open circuited, meaning that the load is </a:t>
            </a:r>
            <a:r>
              <a:rPr lang="en-US" sz="2000" dirty="0">
                <a:effectLst/>
                <a:latin typeface="Times New Roman" panose="02020603050405020304" pitchFamily="18" charset="0"/>
                <a:cs typeface="Times New Roman" panose="02020603050405020304" pitchFamily="18" charset="0"/>
              </a:rPr>
              <a:t>not connected to the secondary terminals. In this situation, the secondary terminal voltage of the </a:t>
            </a:r>
            <a:r>
              <a:rPr lang="en-US" sz="2000" u="none" strike="noStrike" dirty="0">
                <a:solidFill>
                  <a:srgbClr val="BE9E5F"/>
                </a:solidFill>
                <a:effectLst/>
                <a:latin typeface="Times New Roman" panose="02020603050405020304" pitchFamily="18" charset="0"/>
                <a:cs typeface="Times New Roman" panose="02020603050405020304" pitchFamily="18" charset="0"/>
                <a:hlinkClick r:id="rId5"/>
              </a:rPr>
              <a:t>transformer</a:t>
            </a:r>
            <a:r>
              <a:rPr lang="en-US" sz="2000" dirty="0">
                <a:effectLst/>
                <a:latin typeface="Times New Roman" panose="02020603050405020304" pitchFamily="18" charset="0"/>
                <a:cs typeface="Times New Roman" panose="02020603050405020304" pitchFamily="18" charset="0"/>
              </a:rPr>
              <a:t> will be its secondary induced emf E</a:t>
            </a:r>
            <a:r>
              <a:rPr lang="en-US" sz="2000" baseline="-25000" dirty="0">
                <a:effectLst/>
                <a:latin typeface="Times New Roman" panose="02020603050405020304" pitchFamily="18" charset="0"/>
                <a:cs typeface="Times New Roman" panose="02020603050405020304" pitchFamily="18" charset="0"/>
              </a:rPr>
              <a:t>2</a:t>
            </a:r>
            <a:r>
              <a:rPr lang="en-US" sz="2000" dirty="0">
                <a:effectLst/>
                <a:latin typeface="Times New Roman" panose="02020603050405020304" pitchFamily="18" charset="0"/>
                <a:cs typeface="Times New Roman" panose="02020603050405020304" pitchFamily="18" charset="0"/>
              </a:rPr>
              <a:t>.</a:t>
            </a:r>
          </a:p>
          <a:p>
            <a:pPr marL="0" indent="0" algn="just">
              <a:buNone/>
            </a:pP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Whenever a full load is connected to the secondary terminals of the transformer, rated </a:t>
            </a:r>
            <a:r>
              <a:rPr lang="en-US" sz="2000" b="0" i="0" u="none" strike="noStrike" dirty="0">
                <a:solidFill>
                  <a:srgbClr val="BE9E5F"/>
                </a:solidFill>
                <a:effectLst/>
                <a:latin typeface="Times New Roman" panose="02020603050405020304" pitchFamily="18" charset="0"/>
                <a:cs typeface="Times New Roman" panose="02020603050405020304" pitchFamily="18" charset="0"/>
                <a:hlinkClick r:id="rId6" tooltip="Electric Current"/>
              </a:rPr>
              <a:t>current</a:t>
            </a:r>
            <a:r>
              <a:rPr lang="en-US" sz="2000" b="0" i="0" dirty="0">
                <a:effectLst/>
                <a:latin typeface="Times New Roman" panose="02020603050405020304" pitchFamily="18" charset="0"/>
                <a:cs typeface="Times New Roman" panose="02020603050405020304" pitchFamily="18" charset="0"/>
              </a:rPr>
              <a:t> I</a:t>
            </a:r>
            <a:r>
              <a:rPr lang="en-US" sz="2000" b="0" i="0" baseline="-25000" dirty="0">
                <a:effectLst/>
                <a:latin typeface="Times New Roman" panose="02020603050405020304" pitchFamily="18" charset="0"/>
                <a:cs typeface="Times New Roman" panose="02020603050405020304" pitchFamily="18" charset="0"/>
              </a:rPr>
              <a:t>2</a:t>
            </a:r>
            <a:r>
              <a:rPr lang="en-US" sz="2000" b="0" i="0" dirty="0">
                <a:effectLst/>
                <a:latin typeface="Times New Roman" panose="02020603050405020304" pitchFamily="18" charset="0"/>
                <a:cs typeface="Times New Roman" panose="02020603050405020304" pitchFamily="18" charset="0"/>
              </a:rPr>
              <a:t> flows through the secondary circuit and voltage drop comes into picture. </a:t>
            </a:r>
          </a:p>
          <a:p>
            <a:pPr marL="0" indent="0" algn="just">
              <a:buNone/>
            </a:pPr>
            <a:r>
              <a:rPr lang="en-US" sz="2000" b="0" i="0" dirty="0">
                <a:effectLst/>
                <a:latin typeface="Times New Roman" panose="02020603050405020304" pitchFamily="18" charset="0"/>
                <a:cs typeface="Times New Roman" panose="02020603050405020304" pitchFamily="18" charset="0"/>
              </a:rPr>
              <a:t>At this situation, primary winding will also draw equivalent full load current from source. The </a:t>
            </a:r>
            <a:r>
              <a:rPr lang="en-US" sz="2000" b="0" i="0" u="none" strike="noStrike" dirty="0">
                <a:solidFill>
                  <a:srgbClr val="BE9E5F"/>
                </a:solidFill>
                <a:effectLst/>
                <a:latin typeface="Times New Roman" panose="02020603050405020304" pitchFamily="18" charset="0"/>
                <a:cs typeface="Times New Roman" panose="02020603050405020304" pitchFamily="18" charset="0"/>
                <a:hlinkClick r:id="rId7"/>
              </a:rPr>
              <a:t>voltage drop</a:t>
            </a:r>
            <a:r>
              <a:rPr lang="en-US" sz="2000" b="0" i="0" dirty="0">
                <a:effectLst/>
                <a:latin typeface="Times New Roman" panose="02020603050405020304" pitchFamily="18" charset="0"/>
                <a:cs typeface="Times New Roman" panose="02020603050405020304" pitchFamily="18" charset="0"/>
              </a:rPr>
              <a:t> in the secondary is I</a:t>
            </a:r>
            <a:r>
              <a:rPr lang="en-US" sz="2000" b="0" i="0" baseline="-25000" dirty="0">
                <a:effectLst/>
                <a:latin typeface="Times New Roman" panose="02020603050405020304" pitchFamily="18" charset="0"/>
                <a:cs typeface="Times New Roman" panose="02020603050405020304" pitchFamily="18" charset="0"/>
              </a:rPr>
              <a:t>2</a:t>
            </a:r>
            <a:r>
              <a:rPr lang="en-US" sz="2000" b="0" i="0" dirty="0">
                <a:effectLst/>
                <a:latin typeface="Times New Roman" panose="02020603050405020304" pitchFamily="18" charset="0"/>
                <a:cs typeface="Times New Roman" panose="02020603050405020304" pitchFamily="18" charset="0"/>
              </a:rPr>
              <a:t>Z</a:t>
            </a:r>
            <a:r>
              <a:rPr lang="en-US" sz="2000" b="0" i="0" baseline="-25000" dirty="0">
                <a:effectLst/>
                <a:latin typeface="Times New Roman" panose="02020603050405020304" pitchFamily="18" charset="0"/>
                <a:cs typeface="Times New Roman" panose="02020603050405020304" pitchFamily="18" charset="0"/>
              </a:rPr>
              <a:t>2</a:t>
            </a:r>
            <a:r>
              <a:rPr lang="en-US" sz="2000" b="0" i="0" dirty="0">
                <a:effectLst/>
                <a:latin typeface="Times New Roman" panose="02020603050405020304" pitchFamily="18" charset="0"/>
                <a:cs typeface="Times New Roman" panose="02020603050405020304" pitchFamily="18" charset="0"/>
              </a:rPr>
              <a:t> where Z</a:t>
            </a:r>
            <a:r>
              <a:rPr lang="en-US" sz="2000" b="0" i="0" baseline="-25000" dirty="0">
                <a:effectLst/>
                <a:latin typeface="Times New Roman" panose="02020603050405020304" pitchFamily="18" charset="0"/>
                <a:cs typeface="Times New Roman" panose="02020603050405020304" pitchFamily="18" charset="0"/>
              </a:rPr>
              <a:t>2</a:t>
            </a:r>
            <a:r>
              <a:rPr lang="en-US" sz="2000" b="0" i="0" dirty="0">
                <a:effectLst/>
                <a:latin typeface="Times New Roman" panose="02020603050405020304" pitchFamily="18" charset="0"/>
                <a:cs typeface="Times New Roman" panose="02020603050405020304" pitchFamily="18" charset="0"/>
              </a:rPr>
              <a:t> is the secondary </a:t>
            </a:r>
            <a:r>
              <a:rPr lang="en-US" sz="2000" b="0" i="0" u="none" strike="noStrike" dirty="0">
                <a:solidFill>
                  <a:srgbClr val="BE9E5F"/>
                </a:solidFill>
                <a:effectLst/>
                <a:latin typeface="Times New Roman" panose="02020603050405020304" pitchFamily="18" charset="0"/>
                <a:cs typeface="Times New Roman" panose="02020603050405020304" pitchFamily="18" charset="0"/>
                <a:hlinkClick r:id="rId8" tooltip="Impedance of Transformer"/>
              </a:rPr>
              <a:t>impedance of transformer</a:t>
            </a:r>
            <a:r>
              <a:rPr lang="en-US" sz="2000" b="0" i="0" dirty="0">
                <a:effectLst/>
                <a:latin typeface="Times New Roman" panose="02020603050405020304" pitchFamily="18" charset="0"/>
                <a:cs typeface="Times New Roman" panose="02020603050405020304" pitchFamily="18" charset="0"/>
              </a:rPr>
              <a:t>.</a:t>
            </a:r>
          </a:p>
          <a:p>
            <a:pPr algn="just"/>
            <a:endParaRPr lang="en-US" sz="2000" b="0" i="0" dirty="0">
              <a:effectLst/>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8692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6CAEC2-15AE-E917-BAD2-73DF18CCE82D}"/>
              </a:ext>
            </a:extLst>
          </p:cNvPr>
          <p:cNvSpPr>
            <a:spLocks noGrp="1"/>
          </p:cNvSpPr>
          <p:nvPr>
            <p:ph idx="1"/>
          </p:nvPr>
        </p:nvSpPr>
        <p:spPr>
          <a:xfrm>
            <a:off x="838200" y="685084"/>
            <a:ext cx="10515600" cy="4351338"/>
          </a:xfrm>
        </p:spPr>
        <p:txBody>
          <a:bodyPr>
            <a:normAutofit/>
          </a:bodyPr>
          <a:lstStyle/>
          <a:p>
            <a:pPr algn="l"/>
            <a:r>
              <a:rPr lang="en-US" sz="2000" b="0" i="0" dirty="0">
                <a:effectLst/>
                <a:latin typeface="Times New Roman" panose="02020603050405020304" pitchFamily="18" charset="0"/>
                <a:cs typeface="Times New Roman" panose="02020603050405020304" pitchFamily="18" charset="0"/>
              </a:rPr>
              <a:t>The </a:t>
            </a:r>
            <a:r>
              <a:rPr lang="en-US" sz="2000" b="1" i="0" dirty="0">
                <a:effectLst/>
                <a:latin typeface="Times New Roman" panose="02020603050405020304" pitchFamily="18" charset="0"/>
                <a:cs typeface="Times New Roman" panose="02020603050405020304" pitchFamily="18" charset="0"/>
              </a:rPr>
              <a:t>single phase transformer</a:t>
            </a:r>
            <a:r>
              <a:rPr lang="en-US" sz="2000" b="0" i="0" dirty="0">
                <a:effectLst/>
                <a:latin typeface="Times New Roman" panose="02020603050405020304" pitchFamily="18" charset="0"/>
                <a:cs typeface="Times New Roman" panose="02020603050405020304" pitchFamily="18" charset="0"/>
              </a:rPr>
              <a:t> contains two windings, one on primary and the other on the secondary side. They are mostly used in the single-phase electrical power system.</a:t>
            </a:r>
          </a:p>
          <a:p>
            <a:pPr algn="l"/>
            <a:r>
              <a:rPr lang="en-US" sz="2000" b="0" i="0" dirty="0">
                <a:effectLst/>
                <a:latin typeface="Times New Roman" panose="02020603050405020304" pitchFamily="18" charset="0"/>
                <a:cs typeface="Times New Roman" panose="02020603050405020304" pitchFamily="18" charset="0"/>
              </a:rPr>
              <a:t>The three-phase system application means using three single-phase units connected in the three-phase system. This is a more expensive solution, and it is used in the high voltage </a:t>
            </a:r>
            <a:r>
              <a:rPr lang="en-IN" sz="2000" b="0" i="0" dirty="0">
                <a:effectLst/>
                <a:latin typeface="Times New Roman" panose="02020603050405020304" pitchFamily="18" charset="0"/>
                <a:cs typeface="Times New Roman" panose="02020603050405020304" pitchFamily="18" charset="0"/>
              </a:rPr>
              <a:t>power system.</a:t>
            </a:r>
            <a:endParaRPr lang="en-US" sz="2000" b="0" i="0" dirty="0">
              <a:effectLst/>
              <a:latin typeface="Times New Roman" panose="02020603050405020304" pitchFamily="18" charset="0"/>
              <a:cs typeface="Times New Roman" panose="02020603050405020304" pitchFamily="18" charset="0"/>
            </a:endParaRPr>
          </a:p>
          <a:p>
            <a:pPr algn="l"/>
            <a:endParaRPr lang="en-US" sz="2000" b="0" i="0" dirty="0">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040647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E31CE1-4D06-C6BA-A040-2C40629879B9}"/>
              </a:ext>
            </a:extLst>
          </p:cNvPr>
          <p:cNvSpPr>
            <a:spLocks noGrp="1"/>
          </p:cNvSpPr>
          <p:nvPr>
            <p:ph idx="1"/>
          </p:nvPr>
        </p:nvSpPr>
        <p:spPr>
          <a:xfrm>
            <a:off x="527255" y="1009548"/>
            <a:ext cx="11137490" cy="5047123"/>
          </a:xfrm>
        </p:spPr>
        <p:txBody>
          <a:bodyPr>
            <a:normAutofit/>
          </a:bodyPr>
          <a:lstStyle/>
          <a:p>
            <a:pPr algn="just"/>
            <a:r>
              <a:rPr lang="en-US" sz="2000" b="0" i="0" dirty="0">
                <a:effectLst/>
                <a:latin typeface="Times New Roman" panose="02020603050405020304" pitchFamily="18" charset="0"/>
                <a:cs typeface="Times New Roman" panose="02020603050405020304" pitchFamily="18" charset="0"/>
              </a:rPr>
              <a:t>Now if at this loading condition, any one measures the voltage between secondary terminals, he or she will get voltage V</a:t>
            </a:r>
            <a:r>
              <a:rPr lang="en-US" sz="2000" b="0" i="0" baseline="-25000" dirty="0">
                <a:effectLst/>
                <a:latin typeface="Times New Roman" panose="02020603050405020304" pitchFamily="18" charset="0"/>
                <a:cs typeface="Times New Roman" panose="02020603050405020304" pitchFamily="18" charset="0"/>
              </a:rPr>
              <a:t>2</a:t>
            </a:r>
            <a:r>
              <a:rPr lang="en-US" sz="2000" b="0" i="0" dirty="0">
                <a:effectLst/>
                <a:latin typeface="Times New Roman" panose="02020603050405020304" pitchFamily="18" charset="0"/>
                <a:cs typeface="Times New Roman" panose="02020603050405020304" pitchFamily="18" charset="0"/>
              </a:rPr>
              <a:t> across load terminals which is obviously less than no load secondary voltage E</a:t>
            </a:r>
            <a:r>
              <a:rPr lang="en-US" sz="2000" b="0" i="0" baseline="-25000" dirty="0">
                <a:effectLst/>
                <a:latin typeface="Times New Roman" panose="02020603050405020304" pitchFamily="18" charset="0"/>
                <a:cs typeface="Times New Roman" panose="02020603050405020304" pitchFamily="18" charset="0"/>
              </a:rPr>
              <a:t>2</a:t>
            </a:r>
            <a:r>
              <a:rPr lang="en-US" sz="2000" b="0" i="0" dirty="0">
                <a:effectLst/>
                <a:latin typeface="Times New Roman" panose="02020603050405020304" pitchFamily="18" charset="0"/>
                <a:cs typeface="Times New Roman" panose="02020603050405020304" pitchFamily="18" charset="0"/>
              </a:rPr>
              <a:t> and this is because of I</a:t>
            </a:r>
            <a:r>
              <a:rPr lang="en-US" sz="2000" b="0" i="0" baseline="-25000" dirty="0">
                <a:effectLst/>
                <a:latin typeface="Times New Roman" panose="02020603050405020304" pitchFamily="18" charset="0"/>
                <a:cs typeface="Times New Roman" panose="02020603050405020304" pitchFamily="18" charset="0"/>
              </a:rPr>
              <a:t>2</a:t>
            </a:r>
            <a:r>
              <a:rPr lang="en-US" sz="2000" b="0" i="0" dirty="0">
                <a:effectLst/>
                <a:latin typeface="Times New Roman" panose="02020603050405020304" pitchFamily="18" charset="0"/>
                <a:cs typeface="Times New Roman" panose="02020603050405020304" pitchFamily="18" charset="0"/>
              </a:rPr>
              <a:t>Z</a:t>
            </a:r>
            <a:r>
              <a:rPr lang="en-US" sz="2000" b="0" i="0" baseline="-25000" dirty="0">
                <a:effectLst/>
                <a:latin typeface="Times New Roman" panose="02020603050405020304" pitchFamily="18" charset="0"/>
                <a:cs typeface="Times New Roman" panose="02020603050405020304" pitchFamily="18" charset="0"/>
              </a:rPr>
              <a:t>2</a:t>
            </a:r>
            <a:r>
              <a:rPr lang="en-US" sz="2000" b="0" i="0" dirty="0">
                <a:effectLst/>
                <a:latin typeface="Times New Roman" panose="02020603050405020304" pitchFamily="18" charset="0"/>
                <a:cs typeface="Times New Roman" panose="02020603050405020304" pitchFamily="18" charset="0"/>
              </a:rPr>
              <a:t> voltage drop in the transformer.</a:t>
            </a:r>
          </a:p>
          <a:p>
            <a:pPr algn="just"/>
            <a:r>
              <a:rPr lang="en-US" sz="2000" b="1" i="0" dirty="0">
                <a:effectLst/>
                <a:latin typeface="Times New Roman" panose="02020603050405020304" pitchFamily="18" charset="0"/>
                <a:cs typeface="Times New Roman" panose="02020603050405020304" pitchFamily="18" charset="0"/>
              </a:rPr>
              <a:t>Expression of Voltage Regulation of Transformer</a:t>
            </a:r>
          </a:p>
          <a:p>
            <a:pPr algn="just"/>
            <a:r>
              <a:rPr lang="en-US" sz="2000" b="0" i="0" dirty="0">
                <a:effectLst/>
                <a:latin typeface="Times New Roman" panose="02020603050405020304" pitchFamily="18" charset="0"/>
                <a:cs typeface="Times New Roman" panose="02020603050405020304" pitchFamily="18" charset="0"/>
              </a:rPr>
              <a:t>The equation for the </a:t>
            </a:r>
            <a:r>
              <a:rPr lang="en-US" sz="2000" b="1" i="0" dirty="0">
                <a:effectLst/>
                <a:latin typeface="Times New Roman" panose="02020603050405020304" pitchFamily="18" charset="0"/>
                <a:cs typeface="Times New Roman" panose="02020603050405020304" pitchFamily="18" charset="0"/>
              </a:rPr>
              <a:t>voltage regulation of transformer</a:t>
            </a:r>
            <a:r>
              <a:rPr lang="en-US" sz="2000" b="0" i="0" dirty="0">
                <a:effectLst/>
                <a:latin typeface="Times New Roman" panose="02020603050405020304" pitchFamily="18" charset="0"/>
                <a:cs typeface="Times New Roman" panose="02020603050405020304" pitchFamily="18" charset="0"/>
              </a:rPr>
              <a:t>, represented in </a:t>
            </a:r>
            <a:r>
              <a:rPr lang="en-IN" sz="2000" b="0" i="0" dirty="0">
                <a:effectLst/>
                <a:latin typeface="Times New Roman" panose="02020603050405020304" pitchFamily="18" charset="0"/>
                <a:cs typeface="Times New Roman" panose="02020603050405020304" pitchFamily="18" charset="0"/>
              </a:rPr>
              <a:t>percentage, is</a:t>
            </a:r>
          </a:p>
          <a:p>
            <a:pPr algn="just"/>
            <a:endParaRPr lang="en-IN" sz="2000" dirty="0">
              <a:latin typeface="Times New Roman" panose="02020603050405020304" pitchFamily="18" charset="0"/>
              <a:cs typeface="Times New Roman" panose="02020603050405020304" pitchFamily="18" charset="0"/>
            </a:endParaRPr>
          </a:p>
          <a:p>
            <a:pPr algn="just"/>
            <a:endParaRPr lang="en-IN" sz="2000" b="0" i="0" dirty="0">
              <a:effectLst/>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r>
              <a:rPr lang="en-US" sz="2000" b="1" i="0" dirty="0">
                <a:effectLst/>
                <a:latin typeface="Times New Roman" panose="02020603050405020304" pitchFamily="18" charset="0"/>
                <a:cs typeface="Times New Roman" panose="02020603050405020304" pitchFamily="18" charset="0"/>
              </a:rPr>
              <a:t>Voltage Regulation of Transformer for Lagging Power Factor</a:t>
            </a:r>
          </a:p>
          <a:p>
            <a:pPr algn="just"/>
            <a:r>
              <a:rPr lang="en-US" sz="2000" b="0" i="0" dirty="0">
                <a:effectLst/>
                <a:latin typeface="Times New Roman" panose="02020603050405020304" pitchFamily="18" charset="0"/>
                <a:cs typeface="Times New Roman" panose="02020603050405020304" pitchFamily="18" charset="0"/>
              </a:rPr>
              <a:t>Now we will derive the expression of voltage regulation in detail. </a:t>
            </a:r>
          </a:p>
          <a:p>
            <a:pPr algn="just"/>
            <a:r>
              <a:rPr lang="en-US" sz="2000" b="0" i="0" dirty="0">
                <a:effectLst/>
                <a:latin typeface="Times New Roman" panose="02020603050405020304" pitchFamily="18" charset="0"/>
                <a:cs typeface="Times New Roman" panose="02020603050405020304" pitchFamily="18" charset="0"/>
              </a:rPr>
              <a:t>Say lagging </a:t>
            </a:r>
            <a:r>
              <a:rPr lang="en-US" sz="2000" b="0" i="0" u="none" strike="noStrike" dirty="0">
                <a:solidFill>
                  <a:srgbClr val="BE9E5F"/>
                </a:solidFill>
                <a:effectLst/>
                <a:latin typeface="Times New Roman" panose="02020603050405020304" pitchFamily="18" charset="0"/>
                <a:cs typeface="Times New Roman" panose="02020603050405020304" pitchFamily="18" charset="0"/>
                <a:hlinkClick r:id="rId2" tooltip="Electrical Power Factor"/>
              </a:rPr>
              <a:t>power factor</a:t>
            </a:r>
            <a:r>
              <a:rPr lang="en-US" sz="2000" b="0" i="0" dirty="0">
                <a:effectLst/>
                <a:latin typeface="Times New Roman" panose="02020603050405020304" pitchFamily="18" charset="0"/>
                <a:cs typeface="Times New Roman" panose="02020603050405020304" pitchFamily="18" charset="0"/>
              </a:rPr>
              <a:t> of the load is cosθ</a:t>
            </a:r>
            <a:r>
              <a:rPr lang="en-US" sz="2000" b="0" i="0" baseline="-25000" dirty="0">
                <a:effectLst/>
                <a:latin typeface="Times New Roman" panose="02020603050405020304" pitchFamily="18" charset="0"/>
                <a:cs typeface="Times New Roman" panose="02020603050405020304" pitchFamily="18" charset="0"/>
              </a:rPr>
              <a:t>2</a:t>
            </a:r>
            <a:r>
              <a:rPr lang="en-US" sz="2000" b="0" i="0" dirty="0">
                <a:effectLst/>
                <a:latin typeface="Times New Roman" panose="02020603050405020304" pitchFamily="18" charset="0"/>
                <a:cs typeface="Times New Roman" panose="02020603050405020304" pitchFamily="18" charset="0"/>
              </a:rPr>
              <a:t>, that means angle between secondary current</a:t>
            </a:r>
            <a:r>
              <a:rPr lang="en-IN" sz="2000" b="0" i="0" dirty="0">
                <a:effectLst/>
                <a:latin typeface="Times New Roman" panose="02020603050405020304" pitchFamily="18" charset="0"/>
                <a:cs typeface="Times New Roman" panose="02020603050405020304" pitchFamily="18" charset="0"/>
              </a:rPr>
              <a:t> and voltage is </a:t>
            </a:r>
            <a:r>
              <a:rPr lang="el-GR" sz="2000" b="0" i="0" dirty="0">
                <a:effectLst/>
                <a:latin typeface="Times New Roman" panose="02020603050405020304" pitchFamily="18" charset="0"/>
                <a:cs typeface="Times New Roman" panose="02020603050405020304" pitchFamily="18" charset="0"/>
              </a:rPr>
              <a:t>θ</a:t>
            </a:r>
            <a:r>
              <a:rPr lang="el-GR" sz="2000" b="0" i="0" baseline="-25000" dirty="0">
                <a:effectLst/>
                <a:latin typeface="Times New Roman" panose="02020603050405020304" pitchFamily="18" charset="0"/>
                <a:cs typeface="Times New Roman" panose="02020603050405020304" pitchFamily="18" charset="0"/>
              </a:rPr>
              <a:t>2</a:t>
            </a:r>
            <a:r>
              <a:rPr lang="el-GR" sz="2000" b="0" i="0" dirty="0">
                <a:effectLst/>
                <a:latin typeface="Times New Roman" panose="02020603050405020304" pitchFamily="18" charset="0"/>
                <a:cs typeface="Times New Roman" panose="02020603050405020304" pitchFamily="18" charset="0"/>
              </a:rPr>
              <a:t>.</a:t>
            </a:r>
            <a:endParaRPr lang="en-IN" sz="2000" b="0" i="0" dirty="0">
              <a:effectLst/>
              <a:latin typeface="Times New Roman" panose="02020603050405020304" pitchFamily="18" charset="0"/>
              <a:cs typeface="Times New Roman" panose="02020603050405020304" pitchFamily="18" charset="0"/>
            </a:endParaRPr>
          </a:p>
          <a:p>
            <a:pPr algn="just"/>
            <a:endParaRPr lang="en-IN" sz="2000" b="0" i="0" dirty="0">
              <a:effectLst/>
              <a:latin typeface="Times New Roman" panose="02020603050405020304" pitchFamily="18" charset="0"/>
              <a:cs typeface="Times New Roman" panose="02020603050405020304" pitchFamily="18" charset="0"/>
            </a:endParaRPr>
          </a:p>
          <a:p>
            <a:pPr algn="just"/>
            <a:endParaRPr lang="en-US" sz="2000" b="0" i="0" dirty="0">
              <a:effectLst/>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pic>
        <p:nvPicPr>
          <p:cNvPr id="9218" name="Picture 2" descr="Voltage Regulation Equation">
            <a:extLst>
              <a:ext uri="{FF2B5EF4-FFF2-40B4-BE49-F238E27FC236}">
                <a16:creationId xmlns:a16="http://schemas.microsoft.com/office/drawing/2014/main" id="{EB286A25-3643-8B56-8167-98DF2E0675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9911" y="2575616"/>
            <a:ext cx="3143250" cy="37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467450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voltage regulation lagging">
            <a:extLst>
              <a:ext uri="{FF2B5EF4-FFF2-40B4-BE49-F238E27FC236}">
                <a16:creationId xmlns:a16="http://schemas.microsoft.com/office/drawing/2014/main" id="{50827175-E14B-1296-FEF2-FB4C4796148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96797" y="274721"/>
            <a:ext cx="5325397" cy="296746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286CC04-4B2F-8B4D-F653-BD486564D7F3}"/>
              </a:ext>
            </a:extLst>
          </p:cNvPr>
          <p:cNvSpPr txBox="1"/>
          <p:nvPr/>
        </p:nvSpPr>
        <p:spPr>
          <a:xfrm>
            <a:off x="1258530" y="965277"/>
            <a:ext cx="6096000" cy="400110"/>
          </a:xfrm>
          <a:prstGeom prst="rect">
            <a:avLst/>
          </a:prstGeom>
          <a:noFill/>
        </p:spPr>
        <p:txBody>
          <a:bodyPr wrap="square">
            <a:spAutoFit/>
          </a:bodyPr>
          <a:lstStyle/>
          <a:p>
            <a:r>
              <a:rPr lang="en-US" sz="2000" b="0" i="0" dirty="0">
                <a:effectLst/>
                <a:latin typeface="Times New Roman" panose="02020603050405020304" pitchFamily="18" charset="0"/>
                <a:cs typeface="Times New Roman" panose="02020603050405020304" pitchFamily="18" charset="0"/>
              </a:rPr>
              <a:t>Here, from the above diagram</a:t>
            </a:r>
            <a:r>
              <a:rPr lang="en-US" b="0" i="0" dirty="0">
                <a:effectLst/>
                <a:latin typeface="palatino linotype" panose="02040502050505030304" pitchFamily="18" charset="0"/>
              </a:rPr>
              <a:t>,</a:t>
            </a:r>
            <a:endParaRPr lang="en-IN" dirty="0"/>
          </a:p>
        </p:txBody>
      </p:sp>
      <p:pic>
        <p:nvPicPr>
          <p:cNvPr id="2052" name="Picture 4">
            <a:extLst>
              <a:ext uri="{FF2B5EF4-FFF2-40B4-BE49-F238E27FC236}">
                <a16:creationId xmlns:a16="http://schemas.microsoft.com/office/drawing/2014/main" id="{398503AD-34C6-2F92-721E-378047E699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2095" y="2005501"/>
            <a:ext cx="2705100" cy="14192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0346E8B-B8C6-3B3F-2802-E161B4AC5C89}"/>
              </a:ext>
            </a:extLst>
          </p:cNvPr>
          <p:cNvSpPr txBox="1"/>
          <p:nvPr/>
        </p:nvSpPr>
        <p:spPr>
          <a:xfrm>
            <a:off x="1170040" y="3782284"/>
            <a:ext cx="9419302" cy="1261884"/>
          </a:xfrm>
          <a:prstGeom prst="rect">
            <a:avLst/>
          </a:prstGeom>
          <a:noFill/>
        </p:spPr>
        <p:txBody>
          <a:bodyPr wrap="square">
            <a:spAutoFit/>
          </a:bodyPr>
          <a:lstStyle/>
          <a:p>
            <a:pPr algn="l"/>
            <a:r>
              <a:rPr lang="en-US" sz="2000" b="0" i="0" dirty="0">
                <a:effectLst/>
                <a:latin typeface="Times New Roman" panose="02020603050405020304" pitchFamily="18" charset="0"/>
                <a:cs typeface="Times New Roman" panose="02020603050405020304" pitchFamily="18" charset="0"/>
              </a:rPr>
              <a:t>Angle between OC and OD may be very small, so it can be neglected and OD is considered nearly equal to OC i.e.</a:t>
            </a:r>
          </a:p>
          <a:p>
            <a:br>
              <a:rPr lang="en-US" b="0" i="0" dirty="0">
                <a:effectLst/>
                <a:latin typeface="palatino linotype" panose="02040502050505030304" pitchFamily="18" charset="0"/>
              </a:rPr>
            </a:br>
            <a:endParaRPr lang="en-IN" dirty="0"/>
          </a:p>
        </p:txBody>
      </p:sp>
      <p:pic>
        <p:nvPicPr>
          <p:cNvPr id="2054" name="Picture 6">
            <a:extLst>
              <a:ext uri="{FF2B5EF4-FFF2-40B4-BE49-F238E27FC236}">
                <a16:creationId xmlns:a16="http://schemas.microsoft.com/office/drawing/2014/main" id="{535535D5-9734-8BE3-A9AC-BE1DF44B1A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5817" y="5560635"/>
            <a:ext cx="3048000" cy="56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8115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8D5059-2C66-26E5-1106-AC70F2F2653F}"/>
              </a:ext>
            </a:extLst>
          </p:cNvPr>
          <p:cNvSpPr>
            <a:spLocks noGrp="1"/>
          </p:cNvSpPr>
          <p:nvPr>
            <p:ph idx="1"/>
          </p:nvPr>
        </p:nvSpPr>
        <p:spPr>
          <a:xfrm>
            <a:off x="749710" y="412955"/>
            <a:ext cx="10515600" cy="6174657"/>
          </a:xfrm>
        </p:spPr>
        <p:txBody>
          <a:bodyPr>
            <a:normAutofit/>
          </a:bodyPr>
          <a:lstStyle/>
          <a:p>
            <a:r>
              <a:rPr lang="en-US" sz="2000" b="1" i="0" dirty="0">
                <a:effectLst/>
                <a:latin typeface="Times New Roman" panose="02020603050405020304" pitchFamily="18" charset="0"/>
                <a:cs typeface="Times New Roman" panose="02020603050405020304" pitchFamily="18" charset="0"/>
              </a:rPr>
              <a:t>Voltage regulation of transformer</a:t>
            </a:r>
            <a:r>
              <a:rPr lang="en-US" sz="2000" b="0" i="0" dirty="0">
                <a:effectLst/>
                <a:latin typeface="Times New Roman" panose="02020603050405020304" pitchFamily="18" charset="0"/>
                <a:cs typeface="Times New Roman" panose="02020603050405020304" pitchFamily="18" charset="0"/>
              </a:rPr>
              <a:t> at lagging power factor,</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b="1" dirty="0">
                <a:effectLst/>
                <a:latin typeface="Times New Roman" panose="02020603050405020304" pitchFamily="18" charset="0"/>
                <a:cs typeface="Times New Roman" panose="02020603050405020304" pitchFamily="18" charset="0"/>
              </a:rPr>
              <a:t>Voltage Regulation of Transformer for Leading Power Factor</a:t>
            </a:r>
          </a:p>
          <a:p>
            <a:r>
              <a:rPr lang="en-US" sz="2000" b="0" i="0" dirty="0">
                <a:effectLst/>
                <a:latin typeface="Times New Roman" panose="02020603050405020304" pitchFamily="18" charset="0"/>
                <a:cs typeface="Times New Roman" panose="02020603050405020304" pitchFamily="18" charset="0"/>
              </a:rPr>
              <a:t>Let’s derive the expression of voltage regulation with leading current, say leading power factor of the load is cosθ</a:t>
            </a:r>
            <a:r>
              <a:rPr lang="en-US" sz="2000" b="0" i="0" baseline="-25000" dirty="0">
                <a:effectLst/>
                <a:latin typeface="Times New Roman" panose="02020603050405020304" pitchFamily="18" charset="0"/>
                <a:cs typeface="Times New Roman" panose="02020603050405020304" pitchFamily="18" charset="0"/>
              </a:rPr>
              <a:t>2</a:t>
            </a:r>
            <a:r>
              <a:rPr lang="en-US" sz="2000" b="0" i="0" dirty="0">
                <a:effectLst/>
                <a:latin typeface="Times New Roman" panose="02020603050405020304" pitchFamily="18" charset="0"/>
                <a:cs typeface="Times New Roman" panose="02020603050405020304" pitchFamily="18" charset="0"/>
              </a:rPr>
              <a:t>, that means angle between secondary current and voltage is θ</a:t>
            </a:r>
            <a:r>
              <a:rPr lang="en-US" sz="2000" b="0" i="0" baseline="-25000" dirty="0">
                <a:effectLst/>
                <a:latin typeface="Times New Roman" panose="02020603050405020304" pitchFamily="18" charset="0"/>
                <a:cs typeface="Times New Roman" panose="02020603050405020304" pitchFamily="18" charset="0"/>
              </a:rPr>
              <a:t>2</a:t>
            </a:r>
            <a:r>
              <a:rPr lang="en-US" sz="2000" b="0" i="0" dirty="0">
                <a:effectLst/>
                <a:latin typeface="Times New Roman" panose="02020603050405020304" pitchFamily="18" charset="0"/>
                <a:cs typeface="Times New Roman" panose="02020603050405020304" pitchFamily="18" charset="0"/>
              </a:rPr>
              <a:t>.</a:t>
            </a:r>
            <a:br>
              <a:rPr lang="en-US" sz="2000" b="0" i="0" dirty="0">
                <a:effectLst/>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pic>
        <p:nvPicPr>
          <p:cNvPr id="3074" name="Picture 2" descr="Voltage regulation equation with a lagging power factor">
            <a:extLst>
              <a:ext uri="{FF2B5EF4-FFF2-40B4-BE49-F238E27FC236}">
                <a16:creationId xmlns:a16="http://schemas.microsoft.com/office/drawing/2014/main" id="{E7590C85-736A-F7AA-E4CA-1CCE364C38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1508" y="1092610"/>
            <a:ext cx="3333750" cy="8382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voltage regulation leading">
            <a:extLst>
              <a:ext uri="{FF2B5EF4-FFF2-40B4-BE49-F238E27FC236}">
                <a16:creationId xmlns:a16="http://schemas.microsoft.com/office/drawing/2014/main" id="{0C3E7D0A-EE86-34DB-6E02-04F8D35123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6205" y="3712776"/>
            <a:ext cx="4358763" cy="2428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90607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000094-7584-5ED7-1B22-5C55B462F7A0}"/>
              </a:ext>
            </a:extLst>
          </p:cNvPr>
          <p:cNvSpPr>
            <a:spLocks noGrp="1"/>
          </p:cNvSpPr>
          <p:nvPr>
            <p:ph idx="1"/>
          </p:nvPr>
        </p:nvSpPr>
        <p:spPr>
          <a:xfrm>
            <a:off x="543233" y="242631"/>
            <a:ext cx="10515600" cy="6059846"/>
          </a:xfrm>
        </p:spPr>
        <p:txBody>
          <a:bodyPr>
            <a:normAutofit/>
          </a:bodyPr>
          <a:lstStyle/>
          <a:p>
            <a:r>
              <a:rPr lang="en-US" sz="2000" b="0" i="0" dirty="0">
                <a:effectLst/>
                <a:latin typeface="Times New Roman" panose="02020603050405020304" pitchFamily="18" charset="0"/>
                <a:cs typeface="Times New Roman" panose="02020603050405020304" pitchFamily="18" charset="0"/>
              </a:rPr>
              <a:t>Here, from the above diagram,</a:t>
            </a:r>
          </a:p>
          <a:p>
            <a:endParaRPr lang="en-US" sz="2000" dirty="0">
              <a:latin typeface="Times New Roman" panose="02020603050405020304" pitchFamily="18" charset="0"/>
              <a:cs typeface="Times New Roman" panose="02020603050405020304" pitchFamily="18" charset="0"/>
            </a:endParaRPr>
          </a:p>
          <a:p>
            <a:endParaRPr lang="en-US" sz="2000" b="0" i="0" dirty="0">
              <a:effectLst/>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b="0" i="0" dirty="0">
              <a:effectLst/>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b="0" i="0" dirty="0">
                <a:effectLst/>
                <a:latin typeface="Times New Roman" panose="02020603050405020304" pitchFamily="18" charset="0"/>
                <a:cs typeface="Times New Roman" panose="02020603050405020304" pitchFamily="18" charset="0"/>
              </a:rPr>
              <a:t>Angle between OC and OD may be very small, so it can be neglected and OD is considered nearly equal to OC i.e.</a:t>
            </a:r>
          </a:p>
          <a:p>
            <a:endParaRPr lang="en-US" sz="2000" dirty="0">
              <a:latin typeface="Times New Roman" panose="02020603050405020304" pitchFamily="18" charset="0"/>
              <a:cs typeface="Times New Roman" panose="02020603050405020304" pitchFamily="18" charset="0"/>
            </a:endParaRPr>
          </a:p>
          <a:p>
            <a:endParaRPr lang="en-US" sz="2000" b="0" i="0" dirty="0">
              <a:effectLst/>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b="0" i="0" dirty="0">
                <a:effectLst/>
                <a:latin typeface="Times New Roman" panose="02020603050405020304" pitchFamily="18" charset="0"/>
                <a:cs typeface="Times New Roman" panose="02020603050405020304" pitchFamily="18" charset="0"/>
              </a:rPr>
              <a:t>Voltage regulation of transformer at leading </a:t>
            </a:r>
            <a:r>
              <a:rPr lang="en-US" sz="2000" b="0" i="0" u="none" strike="noStrike" dirty="0">
                <a:solidFill>
                  <a:srgbClr val="BE9E5F"/>
                </a:solidFill>
                <a:effectLst/>
                <a:latin typeface="Times New Roman" panose="02020603050405020304" pitchFamily="18" charset="0"/>
                <a:cs typeface="Times New Roman" panose="02020603050405020304" pitchFamily="18" charset="0"/>
                <a:hlinkClick r:id="rId2"/>
              </a:rPr>
              <a:t>power factor</a:t>
            </a:r>
            <a:r>
              <a:rPr lang="en-US" sz="2000" b="0" i="0" dirty="0">
                <a:effectLst/>
                <a:latin typeface="Times New Roman" panose="02020603050405020304" pitchFamily="18" charset="0"/>
                <a:cs typeface="Times New Roman" panose="02020603050405020304" pitchFamily="18" charset="0"/>
              </a:rPr>
              <a:t>,</a:t>
            </a:r>
          </a:p>
          <a:p>
            <a:endParaRPr lang="en-US" sz="2000" b="0" i="0" dirty="0">
              <a:effectLst/>
              <a:latin typeface="Times New Roman" panose="02020603050405020304" pitchFamily="18" charset="0"/>
              <a:cs typeface="Times New Roman" panose="02020603050405020304" pitchFamily="18" charset="0"/>
            </a:endParaRPr>
          </a:p>
          <a:p>
            <a:pPr marL="0" indent="0">
              <a:buNone/>
            </a:pPr>
            <a:endParaRPr lang="en-US" sz="2000" b="0" i="0" dirty="0">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3AD1359E-2AFD-BA34-AAE1-40C4A2BAEB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4083" y="852795"/>
            <a:ext cx="2705100" cy="14192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AA7334BF-5170-8D21-6469-811E5B47C0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4083" y="3587622"/>
            <a:ext cx="3048000" cy="5619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Text, letter&#10;&#10;Description automatically generated">
            <a:extLst>
              <a:ext uri="{FF2B5EF4-FFF2-40B4-BE49-F238E27FC236}">
                <a16:creationId xmlns:a16="http://schemas.microsoft.com/office/drawing/2014/main" id="{5DC3220A-D251-D342-AB9D-FAAB85783B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7586" y="5184622"/>
            <a:ext cx="4446013" cy="1117855"/>
          </a:xfrm>
          <a:prstGeom prst="rect">
            <a:avLst/>
          </a:prstGeom>
        </p:spPr>
      </p:pic>
    </p:spTree>
    <p:extLst>
      <p:ext uri="{BB962C8B-B14F-4D97-AF65-F5344CB8AC3E}">
        <p14:creationId xmlns:p14="http://schemas.microsoft.com/office/powerpoint/2010/main" val="317744540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E4EE2E-B7BA-3BCF-DA50-325B95A98EEA}"/>
              </a:ext>
            </a:extLst>
          </p:cNvPr>
          <p:cNvSpPr>
            <a:spLocks noGrp="1"/>
          </p:cNvSpPr>
          <p:nvPr>
            <p:ph idx="1"/>
          </p:nvPr>
        </p:nvSpPr>
        <p:spPr/>
        <p:txBody>
          <a:bodyPr>
            <a:normAutofit/>
          </a:bodyPr>
          <a:lstStyle/>
          <a:p>
            <a:pPr algn="l"/>
            <a:r>
              <a:rPr lang="en-US" sz="2000" b="1" i="0" dirty="0">
                <a:effectLst/>
                <a:latin typeface="Times New Roman" panose="02020603050405020304" pitchFamily="18" charset="0"/>
                <a:cs typeface="Times New Roman" panose="02020603050405020304" pitchFamily="18" charset="0"/>
              </a:rPr>
              <a:t>Zero Voltage Regulation of A Transformer</a:t>
            </a:r>
          </a:p>
          <a:p>
            <a:pPr algn="l"/>
            <a:r>
              <a:rPr lang="en-US" sz="2000" b="0" i="0" dirty="0">
                <a:effectLst/>
                <a:latin typeface="Times New Roman" panose="02020603050405020304" pitchFamily="18" charset="0"/>
                <a:cs typeface="Times New Roman" panose="02020603050405020304" pitchFamily="18" charset="0"/>
              </a:rPr>
              <a:t>‘Zero voltage regulation’ indicates that there is no difference between its ‘no-load voltage’ and its ‘full-load voltage’. This means that in the voltage regulation equation above, voltage regulation is equal to zero. This is not practical – and is only </a:t>
            </a:r>
            <a:r>
              <a:rPr lang="en-US" sz="2000" b="0" i="0" dirty="0" err="1">
                <a:effectLst/>
                <a:latin typeface="Times New Roman" panose="02020603050405020304" pitchFamily="18" charset="0"/>
                <a:cs typeface="Times New Roman" panose="02020603050405020304" pitchFamily="18" charset="0"/>
              </a:rPr>
              <a:t>theorectically</a:t>
            </a:r>
            <a:r>
              <a:rPr lang="en-US" sz="2000" b="0" i="0" dirty="0">
                <a:effectLst/>
                <a:latin typeface="Times New Roman" panose="02020603050405020304" pitchFamily="18" charset="0"/>
                <a:cs typeface="Times New Roman" panose="02020603050405020304" pitchFamily="18" charset="0"/>
              </a:rPr>
              <a:t> possible in the </a:t>
            </a:r>
            <a:r>
              <a:rPr lang="en-IN" sz="2000" b="0" i="0" dirty="0">
                <a:effectLst/>
                <a:latin typeface="Times New Roman" panose="02020603050405020304" pitchFamily="18" charset="0"/>
                <a:cs typeface="Times New Roman" panose="02020603050405020304" pitchFamily="18" charset="0"/>
              </a:rPr>
              <a:t>case for an </a:t>
            </a:r>
            <a:r>
              <a:rPr lang="en-IN" sz="2000" b="0" i="0" u="none" strike="noStrike" dirty="0">
                <a:solidFill>
                  <a:srgbClr val="BE9E5F"/>
                </a:solidFill>
                <a:effectLst/>
                <a:latin typeface="Times New Roman" panose="02020603050405020304" pitchFamily="18" charset="0"/>
                <a:cs typeface="Times New Roman" panose="02020603050405020304" pitchFamily="18" charset="0"/>
                <a:hlinkClick r:id="rId2"/>
              </a:rPr>
              <a:t>ideal transformer</a:t>
            </a:r>
            <a:r>
              <a:rPr lang="en-IN" sz="2000" b="0" i="0" dirty="0">
                <a:effectLst/>
                <a:latin typeface="Times New Roman" panose="02020603050405020304" pitchFamily="18" charset="0"/>
                <a:cs typeface="Times New Roman" panose="02020603050405020304" pitchFamily="18" charset="0"/>
              </a:rPr>
              <a:t>.</a:t>
            </a:r>
            <a:endParaRPr lang="en-US" sz="2000" b="0" i="0" dirty="0">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044546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DCDAB-2853-642C-9657-059FC83D71A2}"/>
              </a:ext>
            </a:extLst>
          </p:cNvPr>
          <p:cNvSpPr>
            <a:spLocks noGrp="1"/>
          </p:cNvSpPr>
          <p:nvPr>
            <p:ph type="title"/>
          </p:nvPr>
        </p:nvSpPr>
        <p:spPr/>
        <p:txBody>
          <a:bodyPr>
            <a:normAutofit fontScale="90000"/>
          </a:bodyPr>
          <a:lstStyle/>
          <a:p>
            <a:br>
              <a:rPr lang="en-IN" b="1" i="0" dirty="0">
                <a:solidFill>
                  <a:srgbClr val="34444C"/>
                </a:solidFill>
                <a:effectLst/>
                <a:latin typeface="Lato" panose="020F0502020204030203" pitchFamily="34" charset="0"/>
              </a:rPr>
            </a:br>
            <a:r>
              <a:rPr lang="en-IN" b="1" i="0" dirty="0">
                <a:solidFill>
                  <a:srgbClr val="34444C"/>
                </a:solidFill>
                <a:effectLst/>
                <a:latin typeface="Lato" panose="020F0502020204030203" pitchFamily="34" charset="0"/>
              </a:rPr>
              <a:t>Three Phase Transformer</a:t>
            </a:r>
            <a:br>
              <a:rPr lang="en-IN" b="1" i="0" dirty="0">
                <a:solidFill>
                  <a:srgbClr val="34444C"/>
                </a:solidFill>
                <a:effectLst/>
                <a:latin typeface="Lato" panose="020F0502020204030203" pitchFamily="34" charset="0"/>
              </a:rPr>
            </a:br>
            <a:endParaRPr lang="en-IN" dirty="0"/>
          </a:p>
        </p:txBody>
      </p:sp>
      <p:sp>
        <p:nvSpPr>
          <p:cNvPr id="3" name="Content Placeholder 2">
            <a:extLst>
              <a:ext uri="{FF2B5EF4-FFF2-40B4-BE49-F238E27FC236}">
                <a16:creationId xmlns:a16="http://schemas.microsoft.com/office/drawing/2014/main" id="{7A333AB5-5124-078C-E40D-310AEE5FE17C}"/>
              </a:ext>
            </a:extLst>
          </p:cNvPr>
          <p:cNvSpPr>
            <a:spLocks noGrp="1"/>
          </p:cNvSpPr>
          <p:nvPr>
            <p:ph idx="1"/>
          </p:nvPr>
        </p:nvSpPr>
        <p:spPr/>
        <p:txBody>
          <a:bodyPr>
            <a:normAutofit lnSpcReduction="10000"/>
          </a:bodyPr>
          <a:lstStyle/>
          <a:p>
            <a:pPr algn="just"/>
            <a:r>
              <a:rPr lang="en-US" sz="2000" b="0" i="0" dirty="0">
                <a:solidFill>
                  <a:srgbClr val="34444C"/>
                </a:solidFill>
                <a:effectLst/>
                <a:latin typeface="Times New Roman" panose="02020603050405020304" pitchFamily="18" charset="0"/>
                <a:cs typeface="Times New Roman" panose="02020603050405020304" pitchFamily="18" charset="0"/>
              </a:rPr>
              <a:t>Three phase transformers are more economical for supplying large loads and large power distribution.</a:t>
            </a:r>
          </a:p>
          <a:p>
            <a:pPr algn="just"/>
            <a:r>
              <a:rPr lang="en-US" sz="2000" b="0" i="0" dirty="0">
                <a:solidFill>
                  <a:srgbClr val="34444C"/>
                </a:solidFill>
                <a:effectLst/>
                <a:latin typeface="Times New Roman" panose="02020603050405020304" pitchFamily="18" charset="0"/>
                <a:cs typeface="Times New Roman" panose="02020603050405020304" pitchFamily="18" charset="0"/>
              </a:rPr>
              <a:t> Even though most of the utilization </a:t>
            </a:r>
            <a:r>
              <a:rPr lang="en-US" sz="2000" b="0" i="0" dirty="0" err="1">
                <a:solidFill>
                  <a:srgbClr val="34444C"/>
                </a:solidFill>
                <a:effectLst/>
                <a:latin typeface="Times New Roman" panose="02020603050405020304" pitchFamily="18" charset="0"/>
                <a:cs typeface="Times New Roman" panose="02020603050405020304" pitchFamily="18" charset="0"/>
              </a:rPr>
              <a:t>equipments</a:t>
            </a:r>
            <a:r>
              <a:rPr lang="en-US" sz="2000" b="0" i="0" dirty="0">
                <a:solidFill>
                  <a:srgbClr val="34444C"/>
                </a:solidFill>
                <a:effectLst/>
                <a:latin typeface="Times New Roman" panose="02020603050405020304" pitchFamily="18" charset="0"/>
                <a:cs typeface="Times New Roman" panose="02020603050405020304" pitchFamily="18" charset="0"/>
              </a:rPr>
              <a:t> are connected by the single phase transformers, these are not preferred for large power distribution in the aspect of economy.</a:t>
            </a:r>
          </a:p>
          <a:p>
            <a:pPr algn="just"/>
            <a:r>
              <a:rPr lang="en-US" sz="2000" b="0" i="0" dirty="0">
                <a:solidFill>
                  <a:srgbClr val="34444C"/>
                </a:solidFill>
                <a:effectLst/>
                <a:latin typeface="Times New Roman" panose="02020603050405020304" pitchFamily="18" charset="0"/>
                <a:cs typeface="Times New Roman" panose="02020603050405020304" pitchFamily="18" charset="0"/>
              </a:rPr>
              <a:t>The three phase power is used in almost all fields of electrical power system such as power generation, transmission and distribution sectors, also all the industrial sectors are supplied or connected with three phase system. </a:t>
            </a:r>
          </a:p>
          <a:p>
            <a:pPr algn="just"/>
            <a:r>
              <a:rPr lang="en-US" sz="2000" b="0" i="0" dirty="0">
                <a:solidFill>
                  <a:srgbClr val="34444C"/>
                </a:solidFill>
                <a:effectLst/>
                <a:latin typeface="Times New Roman" panose="02020603050405020304" pitchFamily="18" charset="0"/>
                <a:cs typeface="Times New Roman" panose="02020603050405020304" pitchFamily="18" charset="0"/>
              </a:rPr>
              <a:t>Therefore, to step-up (or increase) or step-down (or decrease) the voltages in the three phase systems, three phase transformers are used. </a:t>
            </a:r>
          </a:p>
          <a:p>
            <a:pPr algn="just"/>
            <a:r>
              <a:rPr lang="en-US" sz="2000" b="0" i="0" dirty="0">
                <a:solidFill>
                  <a:srgbClr val="34444C"/>
                </a:solidFill>
                <a:effectLst/>
                <a:latin typeface="Times New Roman" panose="02020603050405020304" pitchFamily="18" charset="0"/>
                <a:cs typeface="Times New Roman" panose="02020603050405020304" pitchFamily="18" charset="0"/>
              </a:rPr>
              <a:t>As compared with the single phase transformer, there are numerous advantages with 3 phase transformer such as smaller and lighter to construct for the same power handling capacity, better operating characteristics, etc.</a:t>
            </a:r>
          </a:p>
          <a:p>
            <a:pPr algn="just"/>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622708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09F558-3435-326C-779E-7BD6D50134CB}"/>
              </a:ext>
            </a:extLst>
          </p:cNvPr>
          <p:cNvSpPr>
            <a:spLocks noGrp="1"/>
          </p:cNvSpPr>
          <p:nvPr>
            <p:ph idx="1"/>
          </p:nvPr>
        </p:nvSpPr>
        <p:spPr>
          <a:xfrm>
            <a:off x="631723" y="586761"/>
            <a:ext cx="10515600" cy="5991020"/>
          </a:xfrm>
        </p:spPr>
        <p:txBody>
          <a:bodyPr>
            <a:noAutofit/>
          </a:bodyPr>
          <a:lstStyle/>
          <a:p>
            <a:pPr algn="l"/>
            <a:r>
              <a:rPr lang="en-US" sz="2000" b="1" i="0" dirty="0">
                <a:solidFill>
                  <a:srgbClr val="34444C"/>
                </a:solidFill>
                <a:effectLst/>
                <a:latin typeface="Times New Roman" panose="02020603050405020304" pitchFamily="18" charset="0"/>
                <a:cs typeface="Times New Roman" panose="02020603050405020304" pitchFamily="18" charset="0"/>
              </a:rPr>
              <a:t>Three Phase Transformer</a:t>
            </a:r>
          </a:p>
          <a:p>
            <a:pPr algn="l"/>
            <a:r>
              <a:rPr lang="en-US" sz="2000" b="0" i="0" dirty="0">
                <a:solidFill>
                  <a:srgbClr val="34444C"/>
                </a:solidFill>
                <a:effectLst/>
                <a:latin typeface="Times New Roman" panose="02020603050405020304" pitchFamily="18" charset="0"/>
                <a:cs typeface="Times New Roman" panose="02020603050405020304" pitchFamily="18" charset="0"/>
              </a:rPr>
              <a:t>Three phase transformers are used to step-up or step-down the high voltages in various stages of power transmission system. </a:t>
            </a:r>
          </a:p>
          <a:p>
            <a:pPr algn="l"/>
            <a:r>
              <a:rPr lang="en-US" sz="2000" b="0" i="0" dirty="0">
                <a:solidFill>
                  <a:srgbClr val="34444C"/>
                </a:solidFill>
                <a:effectLst/>
                <a:latin typeface="Times New Roman" panose="02020603050405020304" pitchFamily="18" charset="0"/>
                <a:cs typeface="Times New Roman" panose="02020603050405020304" pitchFamily="18" charset="0"/>
              </a:rPr>
              <a:t>The power generated at various generating stations is in three phase nature and the voltages are in the range of 13.2KV or 22KV. In order to reduce the power loss to the distribution end, the power is transmitted at somewhat higher voltages like 132 or 400KV.</a:t>
            </a:r>
          </a:p>
          <a:p>
            <a:pPr algn="l"/>
            <a:r>
              <a:rPr lang="en-US" sz="2000" b="0" i="0" dirty="0">
                <a:solidFill>
                  <a:srgbClr val="34444C"/>
                </a:solidFill>
                <a:effectLst/>
                <a:latin typeface="Times New Roman" panose="02020603050405020304" pitchFamily="18" charset="0"/>
                <a:cs typeface="Times New Roman" panose="02020603050405020304" pitchFamily="18" charset="0"/>
              </a:rPr>
              <a:t> Hence, for transmission of the power at higher voltages, three phase step-up transformer is used to increase the voltage. Also at the end of the transmission or distribution, these high voltages are step-down to levels of 6600, 400, 230 volts, etc. </a:t>
            </a:r>
          </a:p>
          <a:p>
            <a:pPr algn="l"/>
            <a:r>
              <a:rPr lang="en-US" sz="2000" b="0" i="0" dirty="0">
                <a:solidFill>
                  <a:srgbClr val="34444C"/>
                </a:solidFill>
                <a:effectLst/>
                <a:latin typeface="Times New Roman" panose="02020603050405020304" pitchFamily="18" charset="0"/>
                <a:cs typeface="Times New Roman" panose="02020603050405020304" pitchFamily="18" charset="0"/>
              </a:rPr>
              <a:t>For this, a three phase step down transformer is used.</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396981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1FD0A-30B2-9938-4446-3267594DF6C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04B730D-F6AB-0108-8414-4E08D1C559BB}"/>
              </a:ext>
            </a:extLst>
          </p:cNvPr>
          <p:cNvSpPr>
            <a:spLocks noGrp="1"/>
          </p:cNvSpPr>
          <p:nvPr>
            <p:ph idx="1"/>
          </p:nvPr>
        </p:nvSpPr>
        <p:spPr/>
        <p:txBody>
          <a:bodyPr>
            <a:normAutofit/>
          </a:bodyPr>
          <a:lstStyle/>
          <a:p>
            <a:pPr algn="l"/>
            <a:r>
              <a:rPr lang="en-US" sz="2000" b="0" i="0" dirty="0">
                <a:solidFill>
                  <a:srgbClr val="34444C"/>
                </a:solidFill>
                <a:effectLst/>
                <a:latin typeface="Times New Roman" panose="02020603050405020304" pitchFamily="18" charset="0"/>
                <a:cs typeface="Times New Roman" panose="02020603050405020304" pitchFamily="18" charset="0"/>
              </a:rPr>
              <a:t>A three phase transformer can be built in two ways; a bank of three single phase transformers or single unit of three phase transformer.</a:t>
            </a:r>
          </a:p>
          <a:p>
            <a:pPr algn="l"/>
            <a:r>
              <a:rPr lang="en-US" sz="2000" b="0" i="0" dirty="0">
                <a:solidFill>
                  <a:srgbClr val="34444C"/>
                </a:solidFill>
                <a:effectLst/>
                <a:latin typeface="Times New Roman" panose="02020603050405020304" pitchFamily="18" charset="0"/>
                <a:cs typeface="Times New Roman" panose="02020603050405020304" pitchFamily="18" charset="0"/>
              </a:rPr>
              <a:t>The former one is built by suitably connecting three single phase transformers having same ratings and operating characteristics.</a:t>
            </a:r>
          </a:p>
          <a:p>
            <a:pPr algn="l"/>
            <a:r>
              <a:rPr lang="en-US" sz="2000" b="0" i="0" dirty="0">
                <a:solidFill>
                  <a:srgbClr val="34444C"/>
                </a:solidFill>
                <a:effectLst/>
                <a:latin typeface="Times New Roman" panose="02020603050405020304" pitchFamily="18" charset="0"/>
                <a:cs typeface="Times New Roman" panose="02020603050405020304" pitchFamily="18" charset="0"/>
              </a:rPr>
              <a:t> In this case if the fault occurs in any one of the transformers, the system still retained at reduced capacity by other two transformers with open delta connection. </a:t>
            </a:r>
          </a:p>
          <a:p>
            <a:pPr algn="l"/>
            <a:r>
              <a:rPr lang="en-US" sz="2000" b="0" i="0" dirty="0">
                <a:solidFill>
                  <a:srgbClr val="34444C"/>
                </a:solidFill>
                <a:effectLst/>
                <a:latin typeface="Times New Roman" panose="02020603050405020304" pitchFamily="18" charset="0"/>
                <a:cs typeface="Times New Roman" panose="02020603050405020304" pitchFamily="18" charset="0"/>
              </a:rPr>
              <a:t>Hence, continuity of the supply is maintained by this type of connection. </a:t>
            </a:r>
          </a:p>
          <a:p>
            <a:pPr algn="l"/>
            <a:r>
              <a:rPr lang="en-US" sz="2000" b="0" i="0" dirty="0">
                <a:solidFill>
                  <a:srgbClr val="34444C"/>
                </a:solidFill>
                <a:effectLst/>
                <a:latin typeface="Times New Roman" panose="02020603050405020304" pitchFamily="18" charset="0"/>
                <a:cs typeface="Times New Roman" panose="02020603050405020304" pitchFamily="18" charset="0"/>
              </a:rPr>
              <a:t>These are used in mines because easier to transport individual single phase transformers.</a:t>
            </a:r>
          </a:p>
          <a:p>
            <a:endParaRPr lang="en-IN" sz="2000" dirty="0"/>
          </a:p>
        </p:txBody>
      </p:sp>
    </p:spTree>
    <p:extLst>
      <p:ext uri="{BB962C8B-B14F-4D97-AF65-F5344CB8AC3E}">
        <p14:creationId xmlns:p14="http://schemas.microsoft.com/office/powerpoint/2010/main" val="284411045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923B1-D783-7ADA-B159-7C9B5D363037}"/>
              </a:ext>
            </a:extLst>
          </p:cNvPr>
          <p:cNvSpPr>
            <a:spLocks noGrp="1"/>
          </p:cNvSpPr>
          <p:nvPr>
            <p:ph type="title"/>
          </p:nvPr>
        </p:nvSpPr>
        <p:spPr/>
        <p:txBody>
          <a:bodyPr/>
          <a:lstStyle/>
          <a:p>
            <a:endParaRPr lang="en-IN"/>
          </a:p>
        </p:txBody>
      </p:sp>
      <p:pic>
        <p:nvPicPr>
          <p:cNvPr id="8194" name="Picture 2">
            <a:extLst>
              <a:ext uri="{FF2B5EF4-FFF2-40B4-BE49-F238E27FC236}">
                <a16:creationId xmlns:a16="http://schemas.microsoft.com/office/drawing/2014/main" id="{1FB22D33-A159-1608-C297-563969B449F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86112" y="2253456"/>
            <a:ext cx="5819775"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9225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42521-62B6-F635-108C-BC87EFB534E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FF3EBEE-0EE2-F3ED-78CC-116A1F3B4903}"/>
              </a:ext>
            </a:extLst>
          </p:cNvPr>
          <p:cNvSpPr>
            <a:spLocks noGrp="1"/>
          </p:cNvSpPr>
          <p:nvPr>
            <p:ph idx="1"/>
          </p:nvPr>
        </p:nvSpPr>
        <p:spPr/>
        <p:txBody>
          <a:bodyPr>
            <a:normAutofit/>
          </a:bodyPr>
          <a:lstStyle/>
          <a:p>
            <a:r>
              <a:rPr lang="en-US" sz="2000" b="0" i="0" dirty="0">
                <a:solidFill>
                  <a:srgbClr val="34444C"/>
                </a:solidFill>
                <a:effectLst/>
                <a:latin typeface="Times New Roman" panose="02020603050405020304" pitchFamily="18" charset="0"/>
                <a:cs typeface="Times New Roman" panose="02020603050405020304" pitchFamily="18" charset="0"/>
              </a:rPr>
              <a:t>Instead of using three single phase transformers, a three phase bank can be constructed with a single three phase transformer consisting of six windings on a common multi-legged core. </a:t>
            </a:r>
          </a:p>
          <a:p>
            <a:r>
              <a:rPr lang="en-US" sz="2000" b="0" i="0" dirty="0">
                <a:solidFill>
                  <a:srgbClr val="34444C"/>
                </a:solidFill>
                <a:effectLst/>
                <a:latin typeface="Times New Roman" panose="02020603050405020304" pitchFamily="18" charset="0"/>
                <a:cs typeface="Times New Roman" panose="02020603050405020304" pitchFamily="18" charset="0"/>
              </a:rPr>
              <a:t>Due to this single unit, weight as well as the cost is reduced as compared to three units of the same rating and also windings, the amount of iron in the core and insulation materials are saved. </a:t>
            </a:r>
          </a:p>
          <a:p>
            <a:r>
              <a:rPr lang="en-US" sz="2000" b="0" i="0" dirty="0">
                <a:solidFill>
                  <a:srgbClr val="34444C"/>
                </a:solidFill>
                <a:effectLst/>
                <a:latin typeface="Times New Roman" panose="02020603050405020304" pitchFamily="18" charset="0"/>
                <a:cs typeface="Times New Roman" panose="02020603050405020304" pitchFamily="18" charset="0"/>
              </a:rPr>
              <a:t>Space required to install a single unit is less compared with three unit bank. </a:t>
            </a:r>
          </a:p>
          <a:p>
            <a:r>
              <a:rPr lang="en-US" sz="2000" b="0" i="0" dirty="0">
                <a:solidFill>
                  <a:srgbClr val="34444C"/>
                </a:solidFill>
                <a:effectLst/>
                <a:latin typeface="Times New Roman" panose="02020603050405020304" pitchFamily="18" charset="0"/>
                <a:cs typeface="Times New Roman" panose="02020603050405020304" pitchFamily="18" charset="0"/>
              </a:rPr>
              <a:t>But the only disadvantage with single unit three phase transformer is if the fault occurs in any one of the phase, then entire unit must be removed from the service.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1670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2213</TotalTime>
  <Words>10136</Words>
  <Application>Microsoft Office PowerPoint</Application>
  <PresentationFormat>Widescreen</PresentationFormat>
  <Paragraphs>745</Paragraphs>
  <Slides>114</Slides>
  <Notes>1</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114</vt:i4>
      </vt:variant>
    </vt:vector>
  </HeadingPairs>
  <TitlesOfParts>
    <vt:vector size="131" baseType="lpstr">
      <vt:lpstr>Arial</vt:lpstr>
      <vt:lpstr>Arial</vt:lpstr>
      <vt:lpstr>Calibri</vt:lpstr>
      <vt:lpstr>Calibri Light</vt:lpstr>
      <vt:lpstr>erdana</vt:lpstr>
      <vt:lpstr>inter-regular</vt:lpstr>
      <vt:lpstr>Lato</vt:lpstr>
      <vt:lpstr>Nunito Sans</vt:lpstr>
      <vt:lpstr>Open Sans</vt:lpstr>
      <vt:lpstr>palatino linotype</vt:lpstr>
      <vt:lpstr>Raleway</vt:lpstr>
      <vt:lpstr>Roboto</vt:lpstr>
      <vt:lpstr>Rubik</vt:lpstr>
      <vt:lpstr>tahoma</vt:lpstr>
      <vt:lpstr>times new roman</vt:lpstr>
      <vt:lpstr>times new roman</vt:lpstr>
      <vt:lpstr>Office Theme</vt:lpstr>
      <vt:lpstr>UNIT –IV TRANSFORMER</vt:lpstr>
      <vt:lpstr>PowerPoint Presentation</vt:lpstr>
      <vt:lpstr>PowerPoint Presentation</vt:lpstr>
      <vt:lpstr>PowerPoint Presentation</vt:lpstr>
      <vt:lpstr> What is a Single Phase Transformer? </vt:lpstr>
      <vt:lpstr>PowerPoint Presentation</vt:lpstr>
      <vt:lpstr>PowerPoint Presentation</vt:lpstr>
      <vt:lpstr>PowerPoint Presentation</vt:lpstr>
      <vt:lpstr>PowerPoint Presentation</vt:lpstr>
      <vt:lpstr>PowerPoint Presentation</vt:lpstr>
      <vt:lpstr> Transformer </vt:lpstr>
      <vt:lpstr>PowerPoint Presentation</vt:lpstr>
      <vt:lpstr>PowerPoint Presentation</vt:lpstr>
      <vt:lpstr>PowerPoint Presentation</vt:lpstr>
      <vt:lpstr>PowerPoint Presentation</vt:lpstr>
      <vt:lpstr>PowerPoint Presentation</vt:lpstr>
      <vt:lpstr>PowerPoint Presentation</vt:lpstr>
      <vt:lpstr> Working Principle of a Transformer </vt:lpstr>
      <vt:lpstr>PowerPoint Presentation</vt:lpstr>
      <vt:lpstr>EMF Equation of a Transformer</vt:lpstr>
      <vt:lpstr>PowerPoint Presentation</vt:lpstr>
      <vt:lpstr>PowerPoint Presentation</vt:lpstr>
      <vt:lpstr>PowerPoint Presentation</vt:lpstr>
      <vt:lpstr>PowerPoint Presentation</vt:lpstr>
      <vt:lpstr>PowerPoint Presentation</vt:lpstr>
      <vt:lpstr> Construction of Single - Phase Transformers </vt:lpstr>
      <vt:lpstr> Core type Construction </vt:lpstr>
      <vt:lpstr> Shell type Construction </vt:lpstr>
      <vt:lpstr>PowerPoint Presentation</vt:lpstr>
      <vt:lpstr> Ideal Transformer </vt:lpstr>
      <vt:lpstr>PowerPoint Presentation</vt:lpstr>
      <vt:lpstr>PowerPoint Presentation</vt:lpstr>
      <vt:lpstr> Ideal &amp; Practical Transformer </vt:lpstr>
      <vt:lpstr>PowerPoint Presentation</vt:lpstr>
      <vt:lpstr>PowerPoint Presentation</vt:lpstr>
      <vt:lpstr>PowerPoint Presentation</vt:lpstr>
      <vt:lpstr>PowerPoint Presentation</vt:lpstr>
      <vt:lpstr>PowerPoint Presentation</vt:lpstr>
      <vt:lpstr>PowerPoint Presentation</vt:lpstr>
      <vt:lpstr> Explanation </vt:lpstr>
      <vt:lpstr> Practical Transformer on Load </vt:lpstr>
      <vt:lpstr>PowerPoint Presentation</vt:lpstr>
      <vt:lpstr>PowerPoint Presentation</vt:lpstr>
      <vt:lpstr>PowerPoint Presentation</vt:lpstr>
      <vt:lpstr>PowerPoint Presentation</vt:lpstr>
      <vt:lpstr> Equivalent Circuit of Electrical Transformer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Equivalent Circuit of Transformer </vt:lpstr>
      <vt:lpstr>PowerPoint Presentation</vt:lpstr>
      <vt:lpstr>PowerPoint Presentation</vt:lpstr>
      <vt:lpstr> Equivalent Circuit Referred to Primary Side </vt:lpstr>
      <vt:lpstr>PowerPoint Presentation</vt:lpstr>
      <vt:lpstr>PowerPoint Presentation</vt:lpstr>
      <vt:lpstr>PowerPoint Presentation</vt:lpstr>
      <vt:lpstr> Equivalent Circuit Of Transformer </vt:lpstr>
      <vt:lpstr> Equivalent Circuit Of Transformer </vt:lpstr>
      <vt:lpstr>PowerPoint Presentation</vt:lpstr>
      <vt:lpstr>PowerPoint Presentation</vt:lpstr>
      <vt:lpstr>PowerPoint Presentation</vt:lpstr>
      <vt:lpstr>PowerPoint Presentation</vt:lpstr>
      <vt:lpstr> Transformer Losses – Different Types of Losses in a Transformer </vt:lpstr>
      <vt:lpstr>PowerPoint Presentation</vt:lpstr>
      <vt:lpstr>PowerPoint Presentation</vt:lpstr>
      <vt:lpstr>PowerPoint Presentation</vt:lpstr>
      <vt:lpstr>PowerPoint Presentation</vt:lpstr>
      <vt:lpstr>PowerPoint Presentation</vt:lpstr>
      <vt:lpstr>Open Circuit and Short Circuit Test on Transformer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What is Transformer Efficiency? </vt:lpstr>
      <vt:lpstr>PowerPoint Presentation</vt:lpstr>
      <vt:lpstr> What is all day (or energy) efficiency of a transformer? </vt:lpstr>
      <vt:lpstr> What is Voltage Regulation? </vt:lpstr>
      <vt:lpstr>PowerPoint Presentation</vt:lpstr>
      <vt:lpstr>PowerPoint Presentation</vt:lpstr>
      <vt:lpstr>PowerPoint Presentation</vt:lpstr>
      <vt:lpstr>PowerPoint Presentation</vt:lpstr>
      <vt:lpstr>PowerPoint Presentation</vt:lpstr>
      <vt:lpstr> Three Phase Transformer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Star – Delta Connection </vt:lpstr>
      <vt:lpstr>PowerPoint Presentation</vt:lpstr>
      <vt:lpstr> Delta – Star Connection </vt:lpstr>
      <vt:lpstr>PowerPoint Presentation</vt:lpstr>
      <vt:lpstr> Delta-delta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kurma lavanya EEE DEPT</dc:creator>
  <cp:lastModifiedBy>kurma lavanya EEE DEPT</cp:lastModifiedBy>
  <cp:revision>47</cp:revision>
  <dcterms:created xsi:type="dcterms:W3CDTF">2023-01-10T10:05:33Z</dcterms:created>
  <dcterms:modified xsi:type="dcterms:W3CDTF">2023-01-29T17:18:32Z</dcterms:modified>
</cp:coreProperties>
</file>