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5207-920F-80A0-9781-2292D2419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1E439-C8FA-2A18-2C31-F5FC7AB84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9655C-C5B4-4D97-3211-3D0578E8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F9C0-6ACF-4E12-9A4E-D3FEAFB204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EC7EC-BADD-7964-B648-C1E11500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271DC-BB64-0FC4-52BF-1C91B99F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04BE-61E7-4B90-9FC1-FB6E978E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7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9AAC-46B6-7772-6361-DCC7CFB3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34E5C-C397-C677-BE0A-66354DE49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95FFA-B7C1-509F-1B6C-069BB6F8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F9C0-6ACF-4E12-9A4E-D3FEAFB204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1E68B-1861-159D-4CD4-9C5756AE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21939-8F8E-2DF9-8E13-B7023558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04BE-61E7-4B90-9FC1-FB6E978E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42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D6D1B-76DD-0FBE-21FC-1DFCA19C3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CB12F-8016-9B96-1D4D-F3FE8DA5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A03AF-8789-0587-8946-C36EF91C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F9C0-6ACF-4E12-9A4E-D3FEAFB204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F8779-C830-4B03-09C9-94507F87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870FC-BE4A-FF4A-C6A5-F810DC83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04BE-61E7-4B90-9FC1-FB6E978E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5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6D19-5644-0E24-7683-A1A2790C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9C8A-8083-1B36-7133-4A69A0A26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985DF-C45F-59F0-0520-0559A25F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F9C0-6ACF-4E12-9A4E-D3FEAFB204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54A2-9C5A-CC58-8229-63B07C0E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3A879-6635-778A-CCB3-671D3DD6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04BE-61E7-4B90-9FC1-FB6E978E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2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1C96-B694-ED7E-698A-4EA55163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BC88D-4889-B65B-2284-090A460B8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95E2-9471-73E4-A57C-1BB8E439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F9C0-6ACF-4E12-9A4E-D3FEAFB204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E6D48-2E6C-3764-3E39-1274AA52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A9070-3363-5D24-DE07-C14D743C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04BE-61E7-4B90-9FC1-FB6E978E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83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1489-D3E5-9FC6-0240-51F8B716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EC60-6D30-8AFD-5CB6-30939DC55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7497-2F90-9444-0037-7738F6B04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6A497-E75D-0074-8366-A695D0B8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F9C0-6ACF-4E12-9A4E-D3FEAFB204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267B4-267C-7BE2-3534-E33E6753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8F6C7-68CB-4ACB-7114-46F4E9F8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04BE-61E7-4B90-9FC1-FB6E978E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3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23A1-4064-CC8F-CFBB-60E1AAB5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8CF91-C234-2588-93F5-4C94E8AE5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BBF84-5CC9-3480-06EC-F82F29539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DADD0-8243-2247-3486-EAECCB295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E512D-819C-9DC1-EC16-228DED741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D5D03-6FF5-AD34-3826-F3C9EBAD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F9C0-6ACF-4E12-9A4E-D3FEAFB204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621EB-39B1-82BF-9A25-15743CE1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8F278-139B-5DF2-A4D5-EA0D98EF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04BE-61E7-4B90-9FC1-FB6E978E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2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725E-3B83-DF0D-545B-2566ABE0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CD71E-D1E1-389E-3A02-9A571C66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F9C0-6ACF-4E12-9A4E-D3FEAFB204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1283C-4DAD-981D-F68A-A4BB0549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583A9-4D7B-2765-DACE-5218E642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04BE-61E7-4B90-9FC1-FB6E978E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00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4B443-FFC0-370D-FFE4-4DFB876D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F9C0-6ACF-4E12-9A4E-D3FEAFB204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D3C99-B0C5-E7C1-168B-2AC1BBB0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BA1F2-3EF3-BF80-B9D7-98A794EA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04BE-61E7-4B90-9FC1-FB6E978E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60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5EA1-3EB4-3B03-E41B-18F69509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5AFD-97B8-5BD4-32FE-217D7F45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DE967-E70C-C76D-94F4-816F5A833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9037-BDE2-BB77-B92C-9801DFF7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F9C0-6ACF-4E12-9A4E-D3FEAFB204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F68B9-FAA5-D293-F72A-7BB3E566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FC3CA-B101-7C30-1001-DFD6FC06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04BE-61E7-4B90-9FC1-FB6E978E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77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1F5A-C63B-23BD-39D8-954AD03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1A8A7-A630-E54D-0A44-5696A39AB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75FD0-D6E4-6DE2-3AAB-10C1D0F7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AC389-C2E0-5AB5-F375-AA18B518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F9C0-6ACF-4E12-9A4E-D3FEAFB204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03223-49CC-2A22-B7F4-8E8605CB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A80BD-3F3B-E6C8-0145-1823BC31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04BE-61E7-4B90-9FC1-FB6E978E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88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BFAF5-E745-4F83-121C-C222EE5F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B6B00-DE5D-1B94-B81E-1125C7CA7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22A1-744C-8E4A-68C2-54AA23521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EF9C0-6ACF-4E12-9A4E-D3FEAFB2041A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19BD6-3DAE-D455-CD36-EAC892B74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52109-FAE6-19BB-831A-FF7BEF2B8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C04BE-61E7-4B90-9FC1-FB6E978E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56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kernel-i-o-subsystem-in-operating-syste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eeksforgeeks.org/dual-mode-operations-o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7FB7-559A-55BE-8C26-AA53F43F3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08997"/>
          </a:xfrm>
        </p:spPr>
        <p:txBody>
          <a:bodyPr/>
          <a:lstStyle/>
          <a:p>
            <a:r>
              <a:rPr lang="en-IN" dirty="0"/>
              <a:t>PRIVILEGED AND NON- PRIVILEGED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15858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A9C1133-634A-0FB4-5E75-5EFC2BED4B17}"/>
              </a:ext>
            </a:extLst>
          </p:cNvPr>
          <p:cNvSpPr txBox="1"/>
          <p:nvPr/>
        </p:nvSpPr>
        <p:spPr>
          <a:xfrm>
            <a:off x="406400" y="678656"/>
            <a:ext cx="113792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Operating System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Operating System is defined as a collection of programs that coordinates the operations of computer hardware and software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acts as a bridge for the interface between man and machine. </a:t>
            </a:r>
          </a:p>
          <a:p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Examples of Operating System are: Windows Linux BOSS etc.</a:t>
            </a:r>
          </a:p>
          <a:p>
            <a:endParaRPr lang="en-US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sz="2400" b="1" i="0" u="sng" dirty="0">
                <a:solidFill>
                  <a:srgbClr val="273239"/>
                </a:solidFill>
                <a:effectLst/>
                <a:latin typeface="urw-din"/>
                <a:hlinkClick r:id="rId2"/>
              </a:rPr>
              <a:t>Kernel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is central component of an operating system that manages operations of computer and hardware.</a:t>
            </a:r>
          </a:p>
          <a:p>
            <a:pPr algn="l" fontAlgn="base"/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It basically manages operations of memory and CPU time. It is core component of an operating system. </a:t>
            </a:r>
          </a:p>
          <a:p>
            <a:pPr algn="l" fontAlgn="base"/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Kernel acts as a bridge between applications and data processing performed at hardware level using inter-process communication and system calls. </a:t>
            </a:r>
          </a:p>
          <a:p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540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855059-30EC-917F-E187-B53D3A4DB85D}"/>
              </a:ext>
            </a:extLst>
          </p:cNvPr>
          <p:cNvSpPr txBox="1"/>
          <p:nvPr/>
        </p:nvSpPr>
        <p:spPr>
          <a:xfrm>
            <a:off x="335280" y="314960"/>
            <a:ext cx="1138936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Kernel loads first into memory when an operating system is loaded and remains into memory until operating system is shut down again.</a:t>
            </a:r>
          </a:p>
          <a:p>
            <a:pPr algn="l" fontAlgn="base"/>
            <a:endParaRPr lang="en-US" sz="2800" dirty="0">
              <a:solidFill>
                <a:srgbClr val="273239"/>
              </a:solidFill>
              <a:latin typeface="urw-din"/>
            </a:endParaRPr>
          </a:p>
          <a:p>
            <a:pPr algn="l" fontAlgn="base"/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 It is responsible for various tasks such as disk management, task management, and memory management. </a:t>
            </a:r>
          </a:p>
          <a:p>
            <a:pPr algn="l" fontAlgn="base"/>
            <a:endParaRPr lang="en-US" sz="28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 Kernel has a process table that keeps track of all active processes</a:t>
            </a:r>
          </a:p>
          <a:p>
            <a:pPr algn="l" fontAlgn="base"/>
            <a:b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• Process table contains a per process region table whose entry points to entries in region table.</a:t>
            </a:r>
          </a:p>
          <a:p>
            <a:pPr algn="l" fontAlgn="base"/>
            <a:endParaRPr lang="en-US" sz="28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 Kernel loads an executable file into memory during ‘exec’ system call’.</a:t>
            </a:r>
          </a:p>
        </p:txBody>
      </p:sp>
    </p:spTree>
    <p:extLst>
      <p:ext uri="{BB962C8B-B14F-4D97-AF65-F5344CB8AC3E}">
        <p14:creationId xmlns:p14="http://schemas.microsoft.com/office/powerpoint/2010/main" val="136830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8D2B30-E407-783F-8150-B6DECBA32655}"/>
              </a:ext>
            </a:extLst>
          </p:cNvPr>
          <p:cNvSpPr txBox="1"/>
          <p:nvPr/>
        </p:nvSpPr>
        <p:spPr>
          <a:xfrm>
            <a:off x="548640" y="355600"/>
            <a:ext cx="110032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It decides which process should be allocated to processor to execute and which process should be kept in main memory to execute. </a:t>
            </a:r>
          </a:p>
          <a:p>
            <a:endParaRPr lang="en-US" sz="2400" dirty="0"/>
          </a:p>
          <a:p>
            <a:r>
              <a:rPr lang="en-US" sz="2400" dirty="0"/>
              <a:t>It basically acts as an interface between user applications and hardware. </a:t>
            </a:r>
          </a:p>
          <a:p>
            <a:endParaRPr lang="en-US" sz="2400" dirty="0"/>
          </a:p>
          <a:p>
            <a:r>
              <a:rPr lang="en-US" sz="2400" dirty="0"/>
              <a:t>The major aim of kernel is to manage communication between software i.e. user-level applications and hardware i.e., CPU and disk memory. </a:t>
            </a:r>
          </a:p>
          <a:p>
            <a:endParaRPr lang="en-US" sz="2400" dirty="0"/>
          </a:p>
          <a:p>
            <a:r>
              <a:rPr lang="en-US" sz="2400" dirty="0"/>
              <a:t>Objectives of Kernel :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To establish communication between user level application and hardware. </a:t>
            </a:r>
          </a:p>
          <a:p>
            <a:r>
              <a:rPr lang="en-US" sz="2400" dirty="0"/>
              <a:t>To decide state of incoming processes.  </a:t>
            </a:r>
          </a:p>
          <a:p>
            <a:r>
              <a:rPr lang="en-US" sz="2400" dirty="0"/>
              <a:t>To control disk management.  </a:t>
            </a:r>
          </a:p>
          <a:p>
            <a:r>
              <a:rPr lang="en-US" sz="2400" dirty="0"/>
              <a:t>To control memory management. </a:t>
            </a:r>
          </a:p>
          <a:p>
            <a:r>
              <a:rPr lang="en-US" sz="2400" dirty="0"/>
              <a:t>To control task management.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8727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2B0FC8-C736-5DBA-B8A7-A51E07B16F71}"/>
              </a:ext>
            </a:extLst>
          </p:cNvPr>
          <p:cNvSpPr txBox="1"/>
          <p:nvPr/>
        </p:nvSpPr>
        <p:spPr>
          <a:xfrm>
            <a:off x="741680" y="634276"/>
            <a:ext cx="105460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In any Operating System, it is necessary to have a </a:t>
            </a:r>
            <a:r>
              <a:rPr lang="en-US" sz="2800" b="1" i="0" u="sng" dirty="0">
                <a:effectLst/>
                <a:latin typeface="urw-din"/>
                <a:hlinkClick r:id="rId2"/>
              </a:rPr>
              <a:t>Dual Mode Operation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 to ensure the protection and security of the System from unauthorized or errant users. This Dual Mode separates the User Mode from the System Mode or Kernel Mode. 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2BEEB-CA66-EBB5-9211-01CFE0C98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20" y="2783840"/>
            <a:ext cx="7650479" cy="291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4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D0C56B-539C-A9CE-BE13-3675E9B8CFCF}"/>
              </a:ext>
            </a:extLst>
          </p:cNvPr>
          <p:cNvSpPr txBox="1"/>
          <p:nvPr/>
        </p:nvSpPr>
        <p:spPr>
          <a:xfrm>
            <a:off x="264160" y="1353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sng" dirty="0">
                <a:solidFill>
                  <a:srgbClr val="273239"/>
                </a:solidFill>
                <a:effectLst/>
                <a:latin typeface="urw-din"/>
              </a:rPr>
              <a:t>What are Privileged Instructions?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8FC8E-84B6-76ED-EB02-CBA97066D9B4}"/>
              </a:ext>
            </a:extLst>
          </p:cNvPr>
          <p:cNvSpPr txBox="1"/>
          <p:nvPr/>
        </p:nvSpPr>
        <p:spPr>
          <a:xfrm>
            <a:off x="386080" y="1012875"/>
            <a:ext cx="10647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273239"/>
                </a:solidFill>
                <a:effectLst/>
                <a:latin typeface="urw-din"/>
              </a:rPr>
              <a:t>The Instructions that can run only in Kernel Mode are called Privileged Instructions .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EB6CE-1FA6-B8C8-21F7-26C01FD5FEB3}"/>
              </a:ext>
            </a:extLst>
          </p:cNvPr>
          <p:cNvSpPr txBox="1"/>
          <p:nvPr/>
        </p:nvSpPr>
        <p:spPr>
          <a:xfrm>
            <a:off x="325120" y="1474540"/>
            <a:ext cx="1154176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Privileged Instructions possess the following characteristics : </a:t>
            </a:r>
          </a:p>
          <a:p>
            <a:pPr algn="l" fontAlgn="base"/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514350" indent="-514350" algn="l" fontAlgn="base">
              <a:buAutoNum type="romanLcParenBoth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If any attempt is made to execute a Privileged Instruction in User Mode, then it will not be executed and treated as an illegal instruction. The Hardware traps it in the Operating System. </a:t>
            </a:r>
          </a:p>
          <a:p>
            <a:pPr marL="514350" indent="-514350" algn="l" fontAlgn="base">
              <a:buAutoNum type="romanLcParenBoth"/>
            </a:pP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(ii) Before transferring the control to any User Program, it is the responsibility of the Operating System to ensure that the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Timer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is set to interrupt. Thus, if the timer interrupts then the Operating System regains the control. </a:t>
            </a:r>
          </a:p>
          <a:p>
            <a:pPr algn="l" fontAlgn="base"/>
            <a:b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Thus, any instruction which can modify the contents of the Timer is Privileged Instruction. </a:t>
            </a: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(iii) Privileged Instructions are used by the Operating System in order to achieve correct operation. </a:t>
            </a:r>
          </a:p>
        </p:txBody>
      </p:sp>
    </p:spTree>
    <p:extLst>
      <p:ext uri="{BB962C8B-B14F-4D97-AF65-F5344CB8AC3E}">
        <p14:creationId xmlns:p14="http://schemas.microsoft.com/office/powerpoint/2010/main" val="282371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90F4BC-0E86-C8CB-8017-8A4DD033CC25}"/>
              </a:ext>
            </a:extLst>
          </p:cNvPr>
          <p:cNvSpPr txBox="1"/>
          <p:nvPr/>
        </p:nvSpPr>
        <p:spPr>
          <a:xfrm>
            <a:off x="335280" y="415558"/>
            <a:ext cx="11633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(iv) Various examples of Privileged Instructions include: </a:t>
            </a: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I/O instructions and Halt instructions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Turn off all Interrupts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Set the Timer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Context Switching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Clear the Memory or Remove a process from the Memory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Modify entries in the Device-status table</a:t>
            </a:r>
          </a:p>
        </p:txBody>
      </p:sp>
    </p:spTree>
    <p:extLst>
      <p:ext uri="{BB962C8B-B14F-4D97-AF65-F5344CB8AC3E}">
        <p14:creationId xmlns:p14="http://schemas.microsoft.com/office/powerpoint/2010/main" val="349706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248B49-C008-2F05-62FB-9A7638758F2F}"/>
              </a:ext>
            </a:extLst>
          </p:cNvPr>
          <p:cNvSpPr txBox="1"/>
          <p:nvPr/>
        </p:nvSpPr>
        <p:spPr>
          <a:xfrm>
            <a:off x="548640" y="2225040"/>
            <a:ext cx="11328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Various examples of Non-Privileged Instructions include: </a:t>
            </a:r>
          </a:p>
          <a:p>
            <a:pPr algn="l" fontAlgn="base"/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Reading the status of Processor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Reading the System Time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Generate any Trap Instruction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Sending the final printout of Printer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Also, it is important to note that in order to change the mode from Privileged to Non-Privileged, we require a Non-privileged Instruction that does not generate any interrupt.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C4757-E1BF-668C-2EBE-0036416000C1}"/>
              </a:ext>
            </a:extLst>
          </p:cNvPr>
          <p:cNvSpPr txBox="1"/>
          <p:nvPr/>
        </p:nvSpPr>
        <p:spPr>
          <a:xfrm>
            <a:off x="203200" y="223520"/>
            <a:ext cx="51003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sng" dirty="0">
                <a:solidFill>
                  <a:srgbClr val="273239"/>
                </a:solidFill>
                <a:effectLst/>
                <a:latin typeface="urw-din"/>
              </a:rPr>
              <a:t>What are Non-Privileged Instructions?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IN" sz="2400" dirty="0"/>
            </a:br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84CC9-8E59-0DBE-F749-AAB6D3E7E37B}"/>
              </a:ext>
            </a:extLst>
          </p:cNvPr>
          <p:cNvSpPr txBox="1"/>
          <p:nvPr/>
        </p:nvSpPr>
        <p:spPr>
          <a:xfrm>
            <a:off x="406400" y="1146849"/>
            <a:ext cx="10139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273239"/>
                </a:solidFill>
                <a:effectLst/>
                <a:latin typeface="urw-din"/>
              </a:rPr>
              <a:t>The Instructions that can run only in User Mode are called Non-Privileged Instructions 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45374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605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urw-din</vt:lpstr>
      <vt:lpstr>Office Theme</vt:lpstr>
      <vt:lpstr>PRIVILEGED AND NON- PRIVILEGED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PRIVILEGED AND NON- PRIVILEGED INSTRUCTIONS</dc:title>
  <dc:creator>Saikiran Maddela</dc:creator>
  <cp:lastModifiedBy>Saikiran Maddela</cp:lastModifiedBy>
  <cp:revision>1</cp:revision>
  <dcterms:created xsi:type="dcterms:W3CDTF">2022-12-28T05:45:54Z</dcterms:created>
  <dcterms:modified xsi:type="dcterms:W3CDTF">2022-12-28T06:40:55Z</dcterms:modified>
</cp:coreProperties>
</file>