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2" r:id="rId24"/>
    <p:sldId id="279" r:id="rId25"/>
    <p:sldId id="280" r:id="rId26"/>
    <p:sldId id="281"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9" d="100"/>
          <a:sy n="89" d="100"/>
        </p:scale>
        <p:origin x="29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2A4034B4-44B3-4A2B-99F8-67BA9D61360B}" type="datetimeFigureOut">
              <a:rPr lang="en-IN" smtClean="0"/>
              <a:t>09-12-2022</a:t>
            </a:fld>
            <a:endParaRPr lang="en-IN"/>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IN"/>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364887FB-5F4F-4BD5-B9EA-59C192E5664E}" type="slidenum">
              <a:rPr lang="en-IN" smtClean="0"/>
              <a:t>‹#›</a:t>
            </a:fld>
            <a:endParaRPr lang="en-IN"/>
          </a:p>
        </p:txBody>
      </p:sp>
    </p:spTree>
    <p:extLst>
      <p:ext uri="{BB962C8B-B14F-4D97-AF65-F5344CB8AC3E}">
        <p14:creationId xmlns:p14="http://schemas.microsoft.com/office/powerpoint/2010/main" val="939076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034B4-44B3-4A2B-99F8-67BA9D61360B}" type="datetimeFigureOut">
              <a:rPr lang="en-IN" smtClean="0"/>
              <a:t>09-12-2022</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64887FB-5F4F-4BD5-B9EA-59C192E5664E}" type="slidenum">
              <a:rPr lang="en-IN" smtClean="0"/>
              <a:t>‹#›</a:t>
            </a:fld>
            <a:endParaRPr lang="en-IN"/>
          </a:p>
        </p:txBody>
      </p:sp>
    </p:spTree>
    <p:extLst>
      <p:ext uri="{BB962C8B-B14F-4D97-AF65-F5344CB8AC3E}">
        <p14:creationId xmlns:p14="http://schemas.microsoft.com/office/powerpoint/2010/main" val="3641108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034B4-44B3-4A2B-99F8-67BA9D61360B}"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4887FB-5F4F-4BD5-B9EA-59C192E5664E}" type="slidenum">
              <a:rPr lang="en-IN" smtClean="0"/>
              <a:t>‹#›</a:t>
            </a:fld>
            <a:endParaRPr lang="en-IN"/>
          </a:p>
        </p:txBody>
      </p:sp>
    </p:spTree>
    <p:extLst>
      <p:ext uri="{BB962C8B-B14F-4D97-AF65-F5344CB8AC3E}">
        <p14:creationId xmlns:p14="http://schemas.microsoft.com/office/powerpoint/2010/main" val="387250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034B4-44B3-4A2B-99F8-67BA9D61360B}"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4887FB-5F4F-4BD5-B9EA-59C192E5664E}" type="slidenum">
              <a:rPr lang="en-IN" smtClean="0"/>
              <a:t>‹#›</a:t>
            </a:fld>
            <a:endParaRPr lang="en-IN"/>
          </a:p>
        </p:txBody>
      </p:sp>
    </p:spTree>
    <p:extLst>
      <p:ext uri="{BB962C8B-B14F-4D97-AF65-F5344CB8AC3E}">
        <p14:creationId xmlns:p14="http://schemas.microsoft.com/office/powerpoint/2010/main" val="4013687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034B4-44B3-4A2B-99F8-67BA9D61360B}"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4887FB-5F4F-4BD5-B9EA-59C192E5664E}" type="slidenum">
              <a:rPr lang="en-IN" smtClean="0"/>
              <a:t>‹#›</a:t>
            </a:fld>
            <a:endParaRPr lang="en-IN"/>
          </a:p>
        </p:txBody>
      </p:sp>
    </p:spTree>
    <p:extLst>
      <p:ext uri="{BB962C8B-B14F-4D97-AF65-F5344CB8AC3E}">
        <p14:creationId xmlns:p14="http://schemas.microsoft.com/office/powerpoint/2010/main" val="605490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A4034B4-44B3-4A2B-99F8-67BA9D61360B}" type="datetimeFigureOut">
              <a:rPr lang="en-IN" smtClean="0"/>
              <a:t>09-12-2022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4887FB-5F4F-4BD5-B9EA-59C192E5664E}" type="slidenum">
              <a:rPr lang="en-IN" smtClean="0"/>
              <a:t>‹#›</a:t>
            </a:fld>
            <a:endParaRPr lang="en-IN"/>
          </a:p>
        </p:txBody>
      </p:sp>
    </p:spTree>
    <p:extLst>
      <p:ext uri="{BB962C8B-B14F-4D97-AF65-F5344CB8AC3E}">
        <p14:creationId xmlns:p14="http://schemas.microsoft.com/office/powerpoint/2010/main" val="172954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A4034B4-44B3-4A2B-99F8-67BA9D61360B}" type="datetimeFigureOut">
              <a:rPr lang="en-IN" smtClean="0"/>
              <a:t>09-12-2022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4887FB-5F4F-4BD5-B9EA-59C192E5664E}" type="slidenum">
              <a:rPr lang="en-IN" smtClean="0"/>
              <a:t>‹#›</a:t>
            </a:fld>
            <a:endParaRPr lang="en-IN"/>
          </a:p>
        </p:txBody>
      </p:sp>
    </p:spTree>
    <p:extLst>
      <p:ext uri="{BB962C8B-B14F-4D97-AF65-F5344CB8AC3E}">
        <p14:creationId xmlns:p14="http://schemas.microsoft.com/office/powerpoint/2010/main" val="831274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034B4-44B3-4A2B-99F8-67BA9D61360B}"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887FB-5F4F-4BD5-B9EA-59C192E5664E}" type="slidenum">
              <a:rPr lang="en-IN" smtClean="0"/>
              <a:t>‹#›</a:t>
            </a:fld>
            <a:endParaRPr lang="en-IN"/>
          </a:p>
        </p:txBody>
      </p:sp>
    </p:spTree>
    <p:extLst>
      <p:ext uri="{BB962C8B-B14F-4D97-AF65-F5344CB8AC3E}">
        <p14:creationId xmlns:p14="http://schemas.microsoft.com/office/powerpoint/2010/main" val="2098328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034B4-44B3-4A2B-99F8-67BA9D61360B}"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4887FB-5F4F-4BD5-B9EA-59C192E5664E}" type="slidenum">
              <a:rPr lang="en-IN" smtClean="0"/>
              <a:t>‹#›</a:t>
            </a:fld>
            <a:endParaRPr lang="en-IN"/>
          </a:p>
        </p:txBody>
      </p:sp>
    </p:spTree>
    <p:extLst>
      <p:ext uri="{BB962C8B-B14F-4D97-AF65-F5344CB8AC3E}">
        <p14:creationId xmlns:p14="http://schemas.microsoft.com/office/powerpoint/2010/main" val="835681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034B4-44B3-4A2B-99F8-67BA9D61360B}"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887FB-5F4F-4BD5-B9EA-59C192E5664E}" type="slidenum">
              <a:rPr lang="en-IN" smtClean="0"/>
              <a:t>‹#›</a:t>
            </a:fld>
            <a:endParaRPr lang="en-IN"/>
          </a:p>
        </p:txBody>
      </p:sp>
    </p:spTree>
    <p:extLst>
      <p:ext uri="{BB962C8B-B14F-4D97-AF65-F5344CB8AC3E}">
        <p14:creationId xmlns:p14="http://schemas.microsoft.com/office/powerpoint/2010/main" val="3650098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034B4-44B3-4A2B-99F8-67BA9D61360B}"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4887FB-5F4F-4BD5-B9EA-59C192E5664E}" type="slidenum">
              <a:rPr lang="en-IN" smtClean="0"/>
              <a:t>‹#›</a:t>
            </a:fld>
            <a:endParaRPr lang="en-IN"/>
          </a:p>
        </p:txBody>
      </p:sp>
    </p:spTree>
    <p:extLst>
      <p:ext uri="{BB962C8B-B14F-4D97-AF65-F5344CB8AC3E}">
        <p14:creationId xmlns:p14="http://schemas.microsoft.com/office/powerpoint/2010/main" val="3171527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4034B4-44B3-4A2B-99F8-67BA9D61360B}" type="datetimeFigureOut">
              <a:rPr lang="en-IN" smtClean="0"/>
              <a:t>09-12-2022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4887FB-5F4F-4BD5-B9EA-59C192E5664E}" type="slidenum">
              <a:rPr lang="en-IN" smtClean="0"/>
              <a:t>‹#›</a:t>
            </a:fld>
            <a:endParaRPr lang="en-IN"/>
          </a:p>
        </p:txBody>
      </p:sp>
    </p:spTree>
    <p:extLst>
      <p:ext uri="{BB962C8B-B14F-4D97-AF65-F5344CB8AC3E}">
        <p14:creationId xmlns:p14="http://schemas.microsoft.com/office/powerpoint/2010/main" val="1808319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4034B4-44B3-4A2B-99F8-67BA9D61360B}" type="datetimeFigureOut">
              <a:rPr lang="en-IN" smtClean="0"/>
              <a:t>09-12-2022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4887FB-5F4F-4BD5-B9EA-59C192E5664E}" type="slidenum">
              <a:rPr lang="en-IN" smtClean="0"/>
              <a:t>‹#›</a:t>
            </a:fld>
            <a:endParaRPr lang="en-IN"/>
          </a:p>
        </p:txBody>
      </p:sp>
    </p:spTree>
    <p:extLst>
      <p:ext uri="{BB962C8B-B14F-4D97-AF65-F5344CB8AC3E}">
        <p14:creationId xmlns:p14="http://schemas.microsoft.com/office/powerpoint/2010/main" val="3246195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4034B4-44B3-4A2B-99F8-67BA9D61360B}" type="datetimeFigureOut">
              <a:rPr lang="en-IN" smtClean="0"/>
              <a:t>09-12-2022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4887FB-5F4F-4BD5-B9EA-59C192E5664E}" type="slidenum">
              <a:rPr lang="en-IN" smtClean="0"/>
              <a:t>‹#›</a:t>
            </a:fld>
            <a:endParaRPr lang="en-IN"/>
          </a:p>
        </p:txBody>
      </p:sp>
    </p:spTree>
    <p:extLst>
      <p:ext uri="{BB962C8B-B14F-4D97-AF65-F5344CB8AC3E}">
        <p14:creationId xmlns:p14="http://schemas.microsoft.com/office/powerpoint/2010/main" val="1287342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4034B4-44B3-4A2B-99F8-67BA9D61360B}" type="datetimeFigureOut">
              <a:rPr lang="en-IN" smtClean="0"/>
              <a:t>09-12-2022</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64887FB-5F4F-4BD5-B9EA-59C192E5664E}" type="slidenum">
              <a:rPr lang="en-IN" smtClean="0"/>
              <a:t>‹#›</a:t>
            </a:fld>
            <a:endParaRPr lang="en-IN"/>
          </a:p>
        </p:txBody>
      </p:sp>
    </p:spTree>
    <p:extLst>
      <p:ext uri="{BB962C8B-B14F-4D97-AF65-F5344CB8AC3E}">
        <p14:creationId xmlns:p14="http://schemas.microsoft.com/office/powerpoint/2010/main" val="3202176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034B4-44B3-4A2B-99F8-67BA9D61360B}" type="datetimeFigureOut">
              <a:rPr lang="en-IN" smtClean="0"/>
              <a:t>09-12-2022</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64887FB-5F4F-4BD5-B9EA-59C192E5664E}" type="slidenum">
              <a:rPr lang="en-IN" smtClean="0"/>
              <a:t>‹#›</a:t>
            </a:fld>
            <a:endParaRPr lang="en-IN"/>
          </a:p>
        </p:txBody>
      </p:sp>
    </p:spTree>
    <p:extLst>
      <p:ext uri="{BB962C8B-B14F-4D97-AF65-F5344CB8AC3E}">
        <p14:creationId xmlns:p14="http://schemas.microsoft.com/office/powerpoint/2010/main" val="338259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034B4-44B3-4A2B-99F8-67BA9D61360B}" type="datetimeFigureOut">
              <a:rPr lang="en-IN" smtClean="0"/>
              <a:t>09-12-2022</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64887FB-5F4F-4BD5-B9EA-59C192E5664E}" type="slidenum">
              <a:rPr lang="en-IN" smtClean="0"/>
              <a:t>‹#›</a:t>
            </a:fld>
            <a:endParaRPr lang="en-IN"/>
          </a:p>
        </p:txBody>
      </p:sp>
    </p:spTree>
    <p:extLst>
      <p:ext uri="{BB962C8B-B14F-4D97-AF65-F5344CB8AC3E}">
        <p14:creationId xmlns:p14="http://schemas.microsoft.com/office/powerpoint/2010/main" val="3726059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A4034B4-44B3-4A2B-99F8-67BA9D61360B}" type="datetimeFigureOut">
              <a:rPr lang="en-IN" smtClean="0"/>
              <a:t>09-12-2022</a:t>
            </a:fld>
            <a:endParaRPr lang="en-IN"/>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64887FB-5F4F-4BD5-B9EA-59C192E5664E}" type="slidenum">
              <a:rPr lang="en-IN" smtClean="0"/>
              <a:t>‹#›</a:t>
            </a:fld>
            <a:endParaRPr lang="en-IN"/>
          </a:p>
        </p:txBody>
      </p:sp>
    </p:spTree>
    <p:extLst>
      <p:ext uri="{BB962C8B-B14F-4D97-AF65-F5344CB8AC3E}">
        <p14:creationId xmlns:p14="http://schemas.microsoft.com/office/powerpoint/2010/main" val="226881678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905499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program</a:t>
            </a:r>
            <a:endParaRPr lang="en-IN" dirty="0"/>
          </a:p>
        </p:txBody>
      </p:sp>
      <p:sp>
        <p:nvSpPr>
          <p:cNvPr id="3" name="Content Placeholder 2"/>
          <p:cNvSpPr>
            <a:spLocks noGrp="1"/>
          </p:cNvSpPr>
          <p:nvPr>
            <p:ph idx="1"/>
          </p:nvPr>
        </p:nvSpPr>
        <p:spPr>
          <a:xfrm>
            <a:off x="838200" y="2080694"/>
            <a:ext cx="5938381" cy="4777306"/>
          </a:xfrm>
        </p:spPr>
        <p:txBody>
          <a:bodyPr>
            <a:normAutofit/>
          </a:bodyPr>
          <a:lstStyle/>
          <a:p>
            <a:pPr marL="0" indent="0">
              <a:buNone/>
            </a:pPr>
            <a:r>
              <a:rPr lang="en-IN" sz="2400" dirty="0" smtClean="0"/>
              <a:t> </a:t>
            </a:r>
            <a:r>
              <a:rPr lang="en-IN" sz="2400" b="1" dirty="0" smtClean="0"/>
              <a:t>&lt;!DOCTYPE html&gt;</a:t>
            </a:r>
          </a:p>
          <a:p>
            <a:pPr marL="0" indent="0">
              <a:buNone/>
            </a:pPr>
            <a:r>
              <a:rPr lang="en-IN" sz="2400" b="1" dirty="0" smtClean="0"/>
              <a:t>&lt;html&gt;</a:t>
            </a:r>
          </a:p>
          <a:p>
            <a:pPr marL="0" indent="0">
              <a:buNone/>
            </a:pPr>
            <a:r>
              <a:rPr lang="en-IN" sz="2400" b="1" dirty="0" smtClean="0"/>
              <a:t>&lt;head&gt;</a:t>
            </a:r>
          </a:p>
          <a:p>
            <a:pPr marL="0" indent="0">
              <a:buNone/>
            </a:pPr>
            <a:r>
              <a:rPr lang="en-IN" sz="2400" b="1" dirty="0" smtClean="0"/>
              <a:t>&lt;style&gt;</a:t>
            </a:r>
          </a:p>
          <a:p>
            <a:pPr marL="0" indent="0">
              <a:buNone/>
            </a:pPr>
            <a:r>
              <a:rPr lang="en-IN" sz="2400" b="1" dirty="0" smtClean="0"/>
              <a:t>table, td, </a:t>
            </a:r>
            <a:r>
              <a:rPr lang="en-IN" sz="2400" b="1" dirty="0" err="1" smtClean="0"/>
              <a:t>th</a:t>
            </a:r>
            <a:r>
              <a:rPr lang="en-IN" sz="2400" b="1" dirty="0" smtClean="0"/>
              <a:t> {</a:t>
            </a:r>
          </a:p>
          <a:p>
            <a:pPr marL="0" indent="0">
              <a:buNone/>
            </a:pPr>
            <a:r>
              <a:rPr lang="en-IN" sz="2400" b="1" dirty="0" smtClean="0"/>
              <a:t>  border: 1px solid black;</a:t>
            </a:r>
          </a:p>
          <a:p>
            <a:pPr marL="0" indent="0">
              <a:buNone/>
            </a:pPr>
            <a:r>
              <a:rPr lang="en-IN" sz="2400" b="1" dirty="0" smtClean="0"/>
              <a:t>}</a:t>
            </a:r>
          </a:p>
          <a:p>
            <a:pPr marL="0" indent="0">
              <a:buNone/>
            </a:pPr>
            <a:endParaRPr lang="en-IN" sz="2400" b="1" dirty="0" smtClean="0"/>
          </a:p>
          <a:p>
            <a:pPr marL="0" indent="0">
              <a:buNone/>
            </a:pPr>
            <a:endParaRPr lang="en-IN" dirty="0"/>
          </a:p>
        </p:txBody>
      </p:sp>
      <p:sp>
        <p:nvSpPr>
          <p:cNvPr id="6" name="TextBox 5"/>
          <p:cNvSpPr txBox="1"/>
          <p:nvPr/>
        </p:nvSpPr>
        <p:spPr>
          <a:xfrm>
            <a:off x="7164889" y="2755725"/>
            <a:ext cx="3582444" cy="3323987"/>
          </a:xfrm>
          <a:prstGeom prst="rect">
            <a:avLst/>
          </a:prstGeom>
          <a:noFill/>
        </p:spPr>
        <p:txBody>
          <a:bodyPr wrap="square" rtlCol="0">
            <a:spAutoFit/>
          </a:bodyPr>
          <a:lstStyle/>
          <a:p>
            <a:r>
              <a:rPr lang="en-IN" sz="2400" b="1" dirty="0"/>
              <a:t>table {</a:t>
            </a:r>
          </a:p>
          <a:p>
            <a:r>
              <a:rPr lang="en-IN" sz="2400" b="1" dirty="0"/>
              <a:t>  border-collapse: collapse;</a:t>
            </a:r>
          </a:p>
          <a:p>
            <a:r>
              <a:rPr lang="en-IN" sz="2400" b="1" dirty="0"/>
              <a:t>  width: 50%;</a:t>
            </a:r>
          </a:p>
          <a:p>
            <a:r>
              <a:rPr lang="en-IN" sz="2400" b="1" dirty="0"/>
              <a:t>}</a:t>
            </a:r>
          </a:p>
          <a:p>
            <a:r>
              <a:rPr lang="en-IN" sz="2400" b="1" dirty="0"/>
              <a:t>&lt;/style&gt;</a:t>
            </a:r>
          </a:p>
          <a:p>
            <a:r>
              <a:rPr lang="en-IN" sz="2400" b="1" dirty="0"/>
              <a:t>&lt;/head&gt;</a:t>
            </a:r>
          </a:p>
          <a:p>
            <a:r>
              <a:rPr lang="en-IN" sz="2400" b="1" dirty="0"/>
              <a:t>&lt;body&gt;</a:t>
            </a:r>
          </a:p>
          <a:p>
            <a:endParaRPr lang="en-IN" dirty="0"/>
          </a:p>
        </p:txBody>
      </p:sp>
    </p:spTree>
    <p:extLst>
      <p:ext uri="{BB962C8B-B14F-4D97-AF65-F5344CB8AC3E}">
        <p14:creationId xmlns:p14="http://schemas.microsoft.com/office/powerpoint/2010/main" val="17444149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154954" y="2455101"/>
            <a:ext cx="8761413" cy="4402899"/>
          </a:xfrm>
        </p:spPr>
        <p:txBody>
          <a:bodyPr>
            <a:normAutofit fontScale="62500" lnSpcReduction="20000"/>
          </a:bodyPr>
          <a:lstStyle/>
          <a:p>
            <a:pPr marL="0" indent="0">
              <a:buNone/>
            </a:pPr>
            <a:r>
              <a:rPr lang="en-IN" sz="3200" b="1" dirty="0" smtClean="0"/>
              <a:t>&lt;h2&gt;A table that only span half the page&lt;/h2&gt;</a:t>
            </a:r>
          </a:p>
          <a:p>
            <a:pPr marL="0" indent="0">
              <a:buNone/>
            </a:pPr>
            <a:endParaRPr lang="en-IN" sz="3200" b="1" dirty="0" smtClean="0"/>
          </a:p>
          <a:p>
            <a:pPr marL="0" indent="0">
              <a:buNone/>
            </a:pPr>
            <a:r>
              <a:rPr lang="en-IN" sz="3200" b="1" dirty="0" smtClean="0"/>
              <a:t>&lt;p&gt;Set the width of the table to 50%:&lt;/p&gt;</a:t>
            </a:r>
          </a:p>
          <a:p>
            <a:endParaRPr lang="en-IN" sz="3200" b="1" dirty="0" smtClean="0"/>
          </a:p>
          <a:p>
            <a:pPr marL="0" indent="0">
              <a:buNone/>
            </a:pPr>
            <a:r>
              <a:rPr lang="en-IN" sz="3200" b="1" dirty="0" smtClean="0"/>
              <a:t>&lt;table&gt;</a:t>
            </a:r>
          </a:p>
          <a:p>
            <a:pPr marL="0" indent="0">
              <a:buNone/>
            </a:pPr>
            <a:r>
              <a:rPr lang="en-IN" sz="3200" b="1" dirty="0" smtClean="0"/>
              <a:t>  &lt;</a:t>
            </a:r>
            <a:r>
              <a:rPr lang="en-IN" sz="3200" b="1" dirty="0" err="1" smtClean="0"/>
              <a:t>tr</a:t>
            </a:r>
            <a:r>
              <a:rPr lang="en-IN" sz="3200" b="1" dirty="0" smtClean="0"/>
              <a:t>&gt;</a:t>
            </a:r>
          </a:p>
          <a:p>
            <a:pPr marL="0" indent="0">
              <a:buNone/>
            </a:pPr>
            <a:r>
              <a:rPr lang="en-IN" sz="3200" b="1" dirty="0" smtClean="0"/>
              <a:t>    &lt;</a:t>
            </a:r>
            <a:r>
              <a:rPr lang="en-IN" sz="3200" b="1" dirty="0" err="1" smtClean="0"/>
              <a:t>th</a:t>
            </a:r>
            <a:r>
              <a:rPr lang="en-IN" sz="3200" b="1" dirty="0" smtClean="0"/>
              <a:t>&gt;</a:t>
            </a:r>
            <a:r>
              <a:rPr lang="en-IN" sz="3200" b="1" dirty="0" err="1" smtClean="0"/>
              <a:t>Firstname</a:t>
            </a:r>
            <a:r>
              <a:rPr lang="en-IN" sz="3200" b="1" dirty="0" smtClean="0"/>
              <a:t>&lt;/</a:t>
            </a:r>
            <a:r>
              <a:rPr lang="en-IN" sz="3200" b="1" dirty="0" err="1" smtClean="0"/>
              <a:t>th</a:t>
            </a:r>
            <a:r>
              <a:rPr lang="en-IN" sz="3200" b="1" dirty="0" smtClean="0"/>
              <a:t>&gt;</a:t>
            </a:r>
          </a:p>
          <a:p>
            <a:pPr marL="0" indent="0">
              <a:buNone/>
            </a:pPr>
            <a:r>
              <a:rPr lang="en-IN" sz="3200" b="1" dirty="0" smtClean="0"/>
              <a:t>    &lt;</a:t>
            </a:r>
            <a:r>
              <a:rPr lang="en-IN" sz="3200" b="1" dirty="0" err="1" smtClean="0"/>
              <a:t>th</a:t>
            </a:r>
            <a:r>
              <a:rPr lang="en-IN" sz="3200" b="1" dirty="0" smtClean="0"/>
              <a:t>&gt;</a:t>
            </a:r>
            <a:r>
              <a:rPr lang="en-IN" sz="3200" b="1" dirty="0" err="1" smtClean="0"/>
              <a:t>Lastname</a:t>
            </a:r>
            <a:r>
              <a:rPr lang="en-IN" sz="3200" b="1" dirty="0" smtClean="0"/>
              <a:t>&lt;/</a:t>
            </a:r>
            <a:r>
              <a:rPr lang="en-IN" sz="3200" b="1" dirty="0" err="1" smtClean="0"/>
              <a:t>th</a:t>
            </a:r>
            <a:r>
              <a:rPr lang="en-IN" sz="3200" b="1" dirty="0" smtClean="0"/>
              <a:t>&gt;</a:t>
            </a:r>
          </a:p>
          <a:p>
            <a:pPr marL="0" indent="0">
              <a:buNone/>
            </a:pPr>
            <a:r>
              <a:rPr lang="en-IN" sz="3200" b="1" dirty="0" smtClean="0"/>
              <a:t>    &lt;</a:t>
            </a:r>
            <a:r>
              <a:rPr lang="en-IN" sz="3200" b="1" dirty="0" err="1" smtClean="0"/>
              <a:t>th</a:t>
            </a:r>
            <a:r>
              <a:rPr lang="en-IN" sz="3200" b="1" dirty="0" smtClean="0"/>
              <a:t>&gt;Savings&lt;/</a:t>
            </a:r>
            <a:r>
              <a:rPr lang="en-IN" sz="3200" b="1" dirty="0" err="1" smtClean="0"/>
              <a:t>th</a:t>
            </a:r>
            <a:r>
              <a:rPr lang="en-IN" sz="3200" b="1" dirty="0" smtClean="0"/>
              <a:t>&gt;</a:t>
            </a:r>
          </a:p>
          <a:p>
            <a:pPr marL="0" indent="0">
              <a:buNone/>
            </a:pPr>
            <a:r>
              <a:rPr lang="en-IN" sz="3200" b="1" dirty="0" smtClean="0"/>
              <a:t>  &lt;/</a:t>
            </a:r>
            <a:r>
              <a:rPr lang="en-IN" sz="3200" b="1" dirty="0" err="1" smtClean="0"/>
              <a:t>tr</a:t>
            </a:r>
            <a:r>
              <a:rPr lang="en-IN" sz="3200" b="1" dirty="0" smtClean="0"/>
              <a:t>&gt;</a:t>
            </a:r>
          </a:p>
          <a:p>
            <a:pPr marL="0" indent="0">
              <a:buNone/>
            </a:pPr>
            <a:r>
              <a:rPr lang="en-IN" sz="3200" b="1" dirty="0" smtClean="0"/>
              <a:t>  &lt;</a:t>
            </a:r>
            <a:r>
              <a:rPr lang="en-IN" sz="3200" b="1" dirty="0" err="1" smtClean="0"/>
              <a:t>tr</a:t>
            </a:r>
            <a:r>
              <a:rPr lang="en-IN" sz="3200" b="1" dirty="0" smtClean="0"/>
              <a:t>&gt;</a:t>
            </a:r>
          </a:p>
          <a:p>
            <a:pPr marL="0" indent="0">
              <a:buNone/>
            </a:pPr>
            <a:r>
              <a:rPr lang="en-IN" sz="2900" dirty="0" smtClean="0"/>
              <a:t>  </a:t>
            </a:r>
            <a:r>
              <a:rPr lang="en-IN" dirty="0" smtClean="0"/>
              <a:t> </a:t>
            </a:r>
            <a:endParaRPr lang="en-IN" dirty="0"/>
          </a:p>
        </p:txBody>
      </p:sp>
    </p:spTree>
    <p:extLst>
      <p:ext uri="{BB962C8B-B14F-4D97-AF65-F5344CB8AC3E}">
        <p14:creationId xmlns:p14="http://schemas.microsoft.com/office/powerpoint/2010/main" val="33054696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154954" y="2179529"/>
            <a:ext cx="8761413" cy="4678471"/>
          </a:xfrm>
        </p:spPr>
        <p:txBody>
          <a:bodyPr>
            <a:normAutofit lnSpcReduction="10000"/>
          </a:bodyPr>
          <a:lstStyle/>
          <a:p>
            <a:pPr marL="0" indent="0">
              <a:buNone/>
            </a:pPr>
            <a:r>
              <a:rPr lang="en-IN" sz="2000" b="1" dirty="0" smtClean="0"/>
              <a:t> &lt;td&gt;</a:t>
            </a:r>
            <a:r>
              <a:rPr lang="en-IN" sz="2000" b="1" dirty="0" err="1" smtClean="0"/>
              <a:t>Archana</a:t>
            </a:r>
            <a:r>
              <a:rPr lang="en-IN" sz="2000" b="1" dirty="0" smtClean="0"/>
              <a:t>&lt;/td&gt;</a:t>
            </a:r>
          </a:p>
          <a:p>
            <a:pPr marL="0" indent="0">
              <a:buNone/>
            </a:pPr>
            <a:r>
              <a:rPr lang="en-IN" sz="2000" b="1" dirty="0" smtClean="0"/>
              <a:t>    &lt;td&gt;</a:t>
            </a:r>
            <a:r>
              <a:rPr lang="en-IN" sz="2000" b="1" dirty="0" err="1" smtClean="0"/>
              <a:t>Venugopal</a:t>
            </a:r>
            <a:r>
              <a:rPr lang="en-IN" sz="2000" b="1" dirty="0" smtClean="0"/>
              <a:t>&lt;/td&gt;</a:t>
            </a:r>
          </a:p>
          <a:p>
            <a:pPr marL="0" indent="0">
              <a:buNone/>
            </a:pPr>
            <a:r>
              <a:rPr lang="en-IN" sz="2000" b="1" dirty="0" smtClean="0"/>
              <a:t>    &lt;td&gt;1000&lt;/td&gt;</a:t>
            </a:r>
          </a:p>
          <a:p>
            <a:pPr marL="0" indent="0">
              <a:buNone/>
            </a:pPr>
            <a:r>
              <a:rPr lang="en-IN" sz="2000" b="1" dirty="0" smtClean="0"/>
              <a:t>  &lt;/</a:t>
            </a:r>
            <a:r>
              <a:rPr lang="en-IN" sz="2000" b="1" dirty="0" err="1" smtClean="0"/>
              <a:t>tr</a:t>
            </a:r>
            <a:r>
              <a:rPr lang="en-IN" sz="2000" b="1" dirty="0" smtClean="0"/>
              <a:t>&gt;</a:t>
            </a:r>
          </a:p>
          <a:p>
            <a:pPr marL="0" indent="0">
              <a:buNone/>
            </a:pPr>
            <a:r>
              <a:rPr lang="en-IN" sz="2000" b="1" dirty="0" smtClean="0"/>
              <a:t>  &lt;</a:t>
            </a:r>
            <a:r>
              <a:rPr lang="en-IN" sz="2000" b="1" dirty="0" err="1" smtClean="0"/>
              <a:t>tr</a:t>
            </a:r>
            <a:r>
              <a:rPr lang="en-IN" sz="2000" b="1" dirty="0" smtClean="0"/>
              <a:t>&gt;</a:t>
            </a:r>
          </a:p>
          <a:p>
            <a:pPr marL="0" indent="0">
              <a:buNone/>
            </a:pPr>
            <a:r>
              <a:rPr lang="en-IN" sz="2000" b="1" dirty="0" smtClean="0"/>
              <a:t>  &lt;td&gt;Veda&lt;/td&gt;</a:t>
            </a:r>
          </a:p>
          <a:p>
            <a:pPr marL="0" indent="0">
              <a:buNone/>
            </a:pPr>
            <a:r>
              <a:rPr lang="en-IN" sz="2000" b="1" dirty="0" smtClean="0"/>
              <a:t> &lt;td&gt;</a:t>
            </a:r>
            <a:r>
              <a:rPr lang="en-IN" sz="2000" b="1" dirty="0" err="1" smtClean="0"/>
              <a:t>Venugopal</a:t>
            </a:r>
            <a:r>
              <a:rPr lang="en-IN" sz="2000" b="1" dirty="0" smtClean="0"/>
              <a:t>&lt;/td&gt;</a:t>
            </a:r>
          </a:p>
          <a:p>
            <a:pPr marL="0" indent="0">
              <a:buNone/>
            </a:pPr>
            <a:r>
              <a:rPr lang="en-IN" sz="2000" b="1" dirty="0" smtClean="0"/>
              <a:t>  &lt;td&gt;1500&lt;/td&gt;</a:t>
            </a:r>
          </a:p>
          <a:p>
            <a:pPr marL="0" indent="0">
              <a:buNone/>
            </a:pPr>
            <a:r>
              <a:rPr lang="en-IN" sz="2000" b="1" dirty="0" smtClean="0"/>
              <a:t> &lt;/</a:t>
            </a:r>
            <a:r>
              <a:rPr lang="en-IN" sz="2000" b="1" dirty="0" err="1" smtClean="0"/>
              <a:t>tr</a:t>
            </a:r>
            <a:r>
              <a:rPr lang="en-IN" sz="2000" b="1" dirty="0" smtClean="0"/>
              <a:t>&gt;</a:t>
            </a:r>
          </a:p>
          <a:p>
            <a:pPr marL="0" indent="0">
              <a:buNone/>
            </a:pPr>
            <a:r>
              <a:rPr lang="en-IN" sz="2000" b="1" dirty="0" smtClean="0"/>
              <a:t>&lt;</a:t>
            </a:r>
            <a:r>
              <a:rPr lang="en-IN" sz="2000" b="1" dirty="0" err="1" smtClean="0"/>
              <a:t>tr</a:t>
            </a:r>
            <a:r>
              <a:rPr lang="en-IN" sz="2000" b="1" dirty="0" smtClean="0"/>
              <a:t>&gt;</a:t>
            </a:r>
          </a:p>
          <a:p>
            <a:pPr marL="0" indent="0">
              <a:buNone/>
            </a:pPr>
            <a:r>
              <a:rPr lang="en-IN" sz="2000" b="1" dirty="0" smtClean="0"/>
              <a:t> &lt;td&gt;</a:t>
            </a:r>
            <a:r>
              <a:rPr lang="en-IN" sz="2000" b="1" dirty="0" err="1" smtClean="0"/>
              <a:t>Prathihas</a:t>
            </a:r>
            <a:r>
              <a:rPr lang="en-IN" sz="2000" b="1" dirty="0" smtClean="0"/>
              <a:t>&lt;/td&gt;</a:t>
            </a:r>
          </a:p>
          <a:p>
            <a:endParaRPr lang="en-IN" sz="2000" dirty="0" smtClean="0"/>
          </a:p>
          <a:p>
            <a:endParaRPr lang="en-IN" dirty="0" smtClean="0"/>
          </a:p>
          <a:p>
            <a:endParaRPr lang="en-IN" dirty="0"/>
          </a:p>
        </p:txBody>
      </p:sp>
    </p:spTree>
    <p:extLst>
      <p:ext uri="{BB962C8B-B14F-4D97-AF65-F5344CB8AC3E}">
        <p14:creationId xmlns:p14="http://schemas.microsoft.com/office/powerpoint/2010/main" val="3206910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154953" y="2204581"/>
            <a:ext cx="8761413" cy="3602277"/>
          </a:xfrm>
        </p:spPr>
        <p:txBody>
          <a:bodyPr>
            <a:noAutofit/>
          </a:bodyPr>
          <a:lstStyle/>
          <a:p>
            <a:pPr marL="0" indent="0">
              <a:buNone/>
            </a:pPr>
            <a:r>
              <a:rPr lang="en-IN" sz="2000" b="1" dirty="0" smtClean="0"/>
              <a:t>&lt;td&gt;</a:t>
            </a:r>
            <a:r>
              <a:rPr lang="en-IN" sz="2000" b="1" dirty="0" err="1" smtClean="0"/>
              <a:t>Venugopal</a:t>
            </a:r>
            <a:r>
              <a:rPr lang="en-IN" sz="2000" b="1" dirty="0" smtClean="0"/>
              <a:t>&lt;/</a:t>
            </a:r>
            <a:r>
              <a:rPr lang="en-IN" sz="2000" b="1" dirty="0"/>
              <a:t>td&gt;</a:t>
            </a:r>
          </a:p>
          <a:p>
            <a:pPr marL="0" indent="0">
              <a:buNone/>
            </a:pPr>
            <a:r>
              <a:rPr lang="en-IN" sz="2000" b="1" dirty="0"/>
              <a:t>    &lt;</a:t>
            </a:r>
            <a:r>
              <a:rPr lang="en-IN" sz="2000" b="1" dirty="0" smtClean="0"/>
              <a:t>td&gt;3000</a:t>
            </a:r>
            <a:r>
              <a:rPr lang="en-IN" sz="2000" b="1" dirty="0"/>
              <a:t>&lt;/td&gt;</a:t>
            </a:r>
          </a:p>
          <a:p>
            <a:pPr marL="0" indent="0">
              <a:buNone/>
            </a:pPr>
            <a:r>
              <a:rPr lang="en-IN" sz="2000" b="1" dirty="0"/>
              <a:t>  &lt;/</a:t>
            </a:r>
            <a:r>
              <a:rPr lang="en-IN" sz="2000" b="1" dirty="0" err="1"/>
              <a:t>tr</a:t>
            </a:r>
            <a:r>
              <a:rPr lang="en-IN" sz="2000" b="1" dirty="0"/>
              <a:t>&gt;</a:t>
            </a:r>
          </a:p>
          <a:p>
            <a:pPr marL="0" indent="0">
              <a:buNone/>
            </a:pPr>
            <a:r>
              <a:rPr lang="en-IN" sz="2000" b="1" dirty="0"/>
              <a:t>  &lt;</a:t>
            </a:r>
            <a:r>
              <a:rPr lang="en-IN" sz="2000" b="1" dirty="0" err="1"/>
              <a:t>tr</a:t>
            </a:r>
            <a:r>
              <a:rPr lang="en-IN" sz="2000" b="1" dirty="0"/>
              <a:t>&gt;</a:t>
            </a:r>
          </a:p>
          <a:p>
            <a:pPr marL="0" indent="0">
              <a:buNone/>
            </a:pPr>
            <a:r>
              <a:rPr lang="en-IN" sz="2000" b="1" dirty="0"/>
              <a:t>    &lt;</a:t>
            </a:r>
            <a:r>
              <a:rPr lang="en-IN" sz="2000" b="1" dirty="0" smtClean="0"/>
              <a:t>td&gt;</a:t>
            </a:r>
            <a:r>
              <a:rPr lang="en-IN" sz="2000" b="1" dirty="0" err="1" smtClean="0"/>
              <a:t>Vaishnav</a:t>
            </a:r>
            <a:r>
              <a:rPr lang="en-IN" sz="2000" b="1" dirty="0" smtClean="0"/>
              <a:t>&lt;/</a:t>
            </a:r>
            <a:r>
              <a:rPr lang="en-IN" sz="2000" b="1" dirty="0"/>
              <a:t>td&gt;</a:t>
            </a:r>
          </a:p>
          <a:p>
            <a:pPr marL="0" indent="0">
              <a:buNone/>
            </a:pPr>
            <a:r>
              <a:rPr lang="en-IN" sz="2000" b="1" dirty="0"/>
              <a:t>    &lt;</a:t>
            </a:r>
            <a:r>
              <a:rPr lang="en-IN" sz="2000" b="1" dirty="0" smtClean="0"/>
              <a:t>td&gt;</a:t>
            </a:r>
            <a:r>
              <a:rPr lang="en-IN" sz="2000" b="1" dirty="0" err="1" smtClean="0"/>
              <a:t>Venugopal</a:t>
            </a:r>
            <a:r>
              <a:rPr lang="en-IN" sz="2000" b="1" dirty="0" smtClean="0"/>
              <a:t>&lt;/</a:t>
            </a:r>
            <a:r>
              <a:rPr lang="en-IN" sz="2000" b="1" dirty="0"/>
              <a:t>td&gt;</a:t>
            </a:r>
          </a:p>
          <a:p>
            <a:pPr marL="0" indent="0">
              <a:buNone/>
            </a:pPr>
            <a:r>
              <a:rPr lang="en-IN" sz="2000" b="1" dirty="0"/>
              <a:t>    &lt;</a:t>
            </a:r>
            <a:r>
              <a:rPr lang="en-IN" sz="2000" b="1" dirty="0" smtClean="0"/>
              <a:t>td&gt;2500</a:t>
            </a:r>
            <a:r>
              <a:rPr lang="en-IN" sz="2000" b="1" dirty="0"/>
              <a:t>&lt;/td&gt;</a:t>
            </a:r>
          </a:p>
          <a:p>
            <a:pPr marL="0" indent="0">
              <a:buNone/>
            </a:pPr>
            <a:r>
              <a:rPr lang="en-IN" sz="2000" b="1" dirty="0"/>
              <a:t>  &lt;/</a:t>
            </a:r>
            <a:r>
              <a:rPr lang="en-IN" sz="2000" b="1" dirty="0" err="1"/>
              <a:t>tr</a:t>
            </a:r>
            <a:r>
              <a:rPr lang="en-IN" sz="2000" b="1" dirty="0"/>
              <a:t>&gt;</a:t>
            </a:r>
          </a:p>
          <a:p>
            <a:pPr marL="0" indent="0">
              <a:buNone/>
            </a:pPr>
            <a:r>
              <a:rPr lang="en-IN" sz="2000" b="1" dirty="0"/>
              <a:t>&lt;/table</a:t>
            </a:r>
            <a:r>
              <a:rPr lang="en-IN" sz="2000" b="1" dirty="0" smtClean="0"/>
              <a:t>&gt;</a:t>
            </a:r>
          </a:p>
          <a:p>
            <a:pPr marL="0" indent="0">
              <a:buNone/>
            </a:pPr>
            <a:r>
              <a:rPr lang="en-IN" sz="2000" b="1" dirty="0" smtClean="0"/>
              <a:t>&lt;/body&gt;</a:t>
            </a:r>
          </a:p>
          <a:p>
            <a:pPr marL="0" indent="0">
              <a:buNone/>
            </a:pPr>
            <a:r>
              <a:rPr lang="en-IN" sz="2000" b="1" dirty="0" smtClean="0"/>
              <a:t>&lt;/html&gt;</a:t>
            </a:r>
            <a:endParaRPr lang="en-IN" sz="2000" b="1" dirty="0"/>
          </a:p>
        </p:txBody>
      </p:sp>
    </p:spTree>
    <p:extLst>
      <p:ext uri="{BB962C8B-B14F-4D97-AF65-F5344CB8AC3E}">
        <p14:creationId xmlns:p14="http://schemas.microsoft.com/office/powerpoint/2010/main" val="4036086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table alignment</a:t>
            </a:r>
            <a:endParaRPr lang="en-IN" dirty="0"/>
          </a:p>
        </p:txBody>
      </p:sp>
      <p:sp>
        <p:nvSpPr>
          <p:cNvPr id="3" name="Content Placeholder 2"/>
          <p:cNvSpPr>
            <a:spLocks noGrp="1"/>
          </p:cNvSpPr>
          <p:nvPr>
            <p:ph idx="1"/>
          </p:nvPr>
        </p:nvSpPr>
        <p:spPr/>
        <p:txBody>
          <a:bodyPr>
            <a:normAutofit/>
          </a:bodyPr>
          <a:lstStyle/>
          <a:p>
            <a:r>
              <a:rPr lang="en-IN" sz="2000" b="1" dirty="0" smtClean="0"/>
              <a:t>Horizontal Alignment</a:t>
            </a:r>
          </a:p>
          <a:p>
            <a:pPr marL="0" indent="0">
              <a:buNone/>
            </a:pPr>
            <a:r>
              <a:rPr lang="en-IN" sz="2000" b="1" dirty="0" smtClean="0"/>
              <a:t> The </a:t>
            </a:r>
            <a:r>
              <a:rPr lang="en-IN" sz="2000" b="1" dirty="0" smtClean="0">
                <a:solidFill>
                  <a:srgbClr val="FF0000"/>
                </a:solidFill>
              </a:rPr>
              <a:t>text-align</a:t>
            </a:r>
            <a:r>
              <a:rPr lang="en-IN" sz="2000" b="1" dirty="0" smtClean="0"/>
              <a:t> property sets the horizontal alignment (like </a:t>
            </a:r>
            <a:r>
              <a:rPr lang="en-IN" sz="2000" b="1" dirty="0" err="1" smtClean="0"/>
              <a:t>left,right</a:t>
            </a:r>
            <a:r>
              <a:rPr lang="en-IN" sz="2000" b="1" dirty="0" smtClean="0"/>
              <a:t> or </a:t>
            </a:r>
            <a:r>
              <a:rPr lang="en-IN" sz="2000" b="1" dirty="0" err="1" smtClean="0"/>
              <a:t>center</a:t>
            </a:r>
            <a:r>
              <a:rPr lang="en-IN" sz="2000" b="1" dirty="0" smtClean="0"/>
              <a:t>) of the content in &lt;</a:t>
            </a:r>
            <a:r>
              <a:rPr lang="en-IN" sz="2000" b="1" dirty="0" err="1" smtClean="0"/>
              <a:t>th</a:t>
            </a:r>
            <a:r>
              <a:rPr lang="en-IN" sz="2000" b="1" dirty="0" smtClean="0"/>
              <a:t>&gt; or &lt;td&gt;</a:t>
            </a:r>
          </a:p>
          <a:p>
            <a:pPr marL="0" indent="0">
              <a:buNone/>
            </a:pPr>
            <a:endParaRPr lang="en-IN" sz="2000" b="1" dirty="0"/>
          </a:p>
          <a:p>
            <a:pPr marL="0" indent="0">
              <a:buNone/>
            </a:pPr>
            <a:r>
              <a:rPr lang="en-IN" sz="2000" b="1" dirty="0" smtClean="0"/>
              <a:t>By default the &lt;</a:t>
            </a:r>
            <a:r>
              <a:rPr lang="en-IN" sz="2000" b="1" dirty="0" err="1" smtClean="0"/>
              <a:t>th</a:t>
            </a:r>
            <a:r>
              <a:rPr lang="en-IN" sz="2000" b="1" dirty="0" smtClean="0"/>
              <a:t>&gt; content is aligned </a:t>
            </a:r>
            <a:r>
              <a:rPr lang="en-IN" sz="2000" b="1" dirty="0" err="1" smtClean="0"/>
              <a:t>center</a:t>
            </a:r>
            <a:endParaRPr lang="en-IN" sz="2000" b="1" dirty="0" smtClean="0"/>
          </a:p>
          <a:p>
            <a:pPr marL="0" indent="0">
              <a:buNone/>
            </a:pPr>
            <a:r>
              <a:rPr lang="en-IN" sz="2000" b="1" dirty="0" smtClean="0"/>
              <a:t>And &lt;td&gt; content is by default aligned to left</a:t>
            </a:r>
          </a:p>
          <a:p>
            <a:pPr marL="0" indent="0">
              <a:buNone/>
            </a:pPr>
            <a:r>
              <a:rPr lang="en-IN" sz="2000" b="1" dirty="0" smtClean="0"/>
              <a:t>To </a:t>
            </a:r>
            <a:r>
              <a:rPr lang="en-IN" sz="2000" b="1" dirty="0" err="1" smtClean="0"/>
              <a:t>center</a:t>
            </a:r>
            <a:r>
              <a:rPr lang="en-IN" sz="2000" b="1" dirty="0" smtClean="0"/>
              <a:t> align the content of the &lt;td&gt; elements as well use</a:t>
            </a:r>
          </a:p>
          <a:p>
            <a:pPr marL="0" indent="0">
              <a:buNone/>
            </a:pPr>
            <a:r>
              <a:rPr lang="en-IN" sz="2000" b="1" dirty="0" err="1" smtClean="0"/>
              <a:t>Text-align:center</a:t>
            </a:r>
            <a:endParaRPr lang="en-IN" sz="2000" b="1" dirty="0"/>
          </a:p>
        </p:txBody>
      </p:sp>
    </p:spTree>
    <p:extLst>
      <p:ext uri="{BB962C8B-B14F-4D97-AF65-F5344CB8AC3E}">
        <p14:creationId xmlns:p14="http://schemas.microsoft.com/office/powerpoint/2010/main" val="13270432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 vertical alignment</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Vertical Alignment:</a:t>
            </a:r>
          </a:p>
          <a:p>
            <a:pPr marL="0" indent="0">
              <a:buNone/>
            </a:pPr>
            <a:r>
              <a:rPr lang="en-US" dirty="0" smtClean="0"/>
              <a:t>The </a:t>
            </a:r>
            <a:r>
              <a:rPr lang="en-US" dirty="0" smtClean="0">
                <a:solidFill>
                  <a:srgbClr val="FF0000"/>
                </a:solidFill>
              </a:rPr>
              <a:t>vertical-align</a:t>
            </a:r>
            <a:r>
              <a:rPr lang="en-US" dirty="0" smtClean="0"/>
              <a:t> property sets the vertical alignment (like </a:t>
            </a:r>
            <a:r>
              <a:rPr lang="en-US" dirty="0" err="1" smtClean="0"/>
              <a:t>top,bottom</a:t>
            </a:r>
            <a:r>
              <a:rPr lang="en-US" dirty="0" smtClean="0"/>
              <a:t>, or middle) of the content in &lt;</a:t>
            </a:r>
            <a:r>
              <a:rPr lang="en-US" dirty="0" err="1" smtClean="0"/>
              <a:t>th</a:t>
            </a:r>
            <a:r>
              <a:rPr lang="en-US" dirty="0" smtClean="0"/>
              <a:t>&gt;, &lt;td&gt;</a:t>
            </a:r>
          </a:p>
          <a:p>
            <a:pPr marL="0" indent="0">
              <a:buNone/>
            </a:pPr>
            <a:endParaRPr lang="en-US" dirty="0"/>
          </a:p>
          <a:p>
            <a:pPr marL="0" indent="0">
              <a:buNone/>
            </a:pPr>
            <a:r>
              <a:rPr lang="en-US" dirty="0" smtClean="0"/>
              <a:t>By default the vertical alignment of the content in a table is middle  (for both &lt;</a:t>
            </a:r>
            <a:r>
              <a:rPr lang="en-US" dirty="0" err="1" smtClean="0"/>
              <a:t>th</a:t>
            </a:r>
            <a:r>
              <a:rPr lang="en-US" dirty="0" smtClean="0"/>
              <a:t>&gt; and &lt;td&gt; elements)</a:t>
            </a:r>
            <a:endParaRPr lang="en-IN" dirty="0" smtClean="0"/>
          </a:p>
          <a:p>
            <a:pPr marL="0" indent="0">
              <a:buNone/>
            </a:pPr>
            <a:r>
              <a:rPr lang="en-IN" dirty="0" smtClean="0"/>
              <a:t>Example:</a:t>
            </a:r>
          </a:p>
          <a:p>
            <a:pPr marL="0" indent="0">
              <a:buNone/>
            </a:pPr>
            <a:r>
              <a:rPr lang="en-IN" dirty="0"/>
              <a:t> </a:t>
            </a:r>
            <a:r>
              <a:rPr lang="en-IN" dirty="0" smtClean="0"/>
              <a:t>td{</a:t>
            </a:r>
          </a:p>
          <a:p>
            <a:pPr marL="0" indent="0">
              <a:buNone/>
            </a:pPr>
            <a:r>
              <a:rPr lang="en-IN" dirty="0"/>
              <a:t>	</a:t>
            </a:r>
            <a:r>
              <a:rPr lang="en-IN" dirty="0" smtClean="0"/>
              <a:t>height:50px;</a:t>
            </a:r>
          </a:p>
          <a:p>
            <a:pPr marL="0" indent="0">
              <a:buNone/>
            </a:pPr>
            <a:r>
              <a:rPr lang="en-IN" dirty="0"/>
              <a:t> </a:t>
            </a:r>
            <a:r>
              <a:rPr lang="en-IN" dirty="0" smtClean="0"/>
              <a:t>           vertical-align: bottom;</a:t>
            </a:r>
          </a:p>
          <a:p>
            <a:pPr marL="0" indent="0">
              <a:buNone/>
            </a:pPr>
            <a:r>
              <a:rPr lang="en-IN" dirty="0" smtClean="0"/>
              <a:t>}</a:t>
            </a:r>
          </a:p>
          <a:p>
            <a:pPr marL="0" indent="0">
              <a:buNone/>
            </a:pPr>
            <a:endParaRPr lang="en-IN" dirty="0" smtClean="0"/>
          </a:p>
        </p:txBody>
      </p:sp>
    </p:spTree>
    <p:extLst>
      <p:ext uri="{BB962C8B-B14F-4D97-AF65-F5344CB8AC3E}">
        <p14:creationId xmlns:p14="http://schemas.microsoft.com/office/powerpoint/2010/main" val="97116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table style:</a:t>
            </a:r>
            <a:endParaRPr lang="en-IN" dirty="0"/>
          </a:p>
        </p:txBody>
      </p:sp>
      <p:sp>
        <p:nvSpPr>
          <p:cNvPr id="3" name="Content Placeholder 2"/>
          <p:cNvSpPr>
            <a:spLocks noGrp="1"/>
          </p:cNvSpPr>
          <p:nvPr>
            <p:ph idx="1"/>
          </p:nvPr>
        </p:nvSpPr>
        <p:spPr>
          <a:xfrm>
            <a:off x="1154954" y="2603500"/>
            <a:ext cx="8761413" cy="3709618"/>
          </a:xfrm>
        </p:spPr>
        <p:txBody>
          <a:bodyPr>
            <a:normAutofit lnSpcReduction="10000"/>
          </a:bodyPr>
          <a:lstStyle/>
          <a:p>
            <a:r>
              <a:rPr lang="en-IN" sz="2000" b="1" dirty="0" smtClean="0"/>
              <a:t>Table Padding</a:t>
            </a:r>
          </a:p>
          <a:p>
            <a:pPr marL="0" indent="0">
              <a:buNone/>
            </a:pPr>
            <a:r>
              <a:rPr lang="en-IN" sz="2000" b="1" dirty="0" smtClean="0"/>
              <a:t>To control the space between the border and the content in a table, use the padding on &lt;td&gt; and &lt;</a:t>
            </a:r>
            <a:r>
              <a:rPr lang="en-IN" sz="2000" b="1" dirty="0" err="1" smtClean="0"/>
              <a:t>th</a:t>
            </a:r>
            <a:r>
              <a:rPr lang="en-IN" sz="2000" b="1" dirty="0" smtClean="0"/>
              <a:t>&gt; elements</a:t>
            </a:r>
          </a:p>
          <a:p>
            <a:pPr marL="0" indent="0">
              <a:buNone/>
            </a:pPr>
            <a:endParaRPr lang="en-IN" sz="2000" b="1" dirty="0"/>
          </a:p>
          <a:p>
            <a:pPr marL="0" indent="0">
              <a:buNone/>
            </a:pPr>
            <a:r>
              <a:rPr lang="en-IN" sz="2000" b="1" dirty="0" smtClean="0"/>
              <a:t>Example:</a:t>
            </a:r>
          </a:p>
          <a:p>
            <a:pPr marL="0" indent="0">
              <a:buNone/>
            </a:pPr>
            <a:r>
              <a:rPr lang="en-IN" sz="2000" b="1" dirty="0"/>
              <a:t> </a:t>
            </a:r>
            <a:r>
              <a:rPr lang="en-IN" sz="2000" b="1" dirty="0" err="1" smtClean="0"/>
              <a:t>th,td</a:t>
            </a:r>
            <a:r>
              <a:rPr lang="en-IN" sz="2000" b="1" dirty="0" smtClean="0"/>
              <a:t> {</a:t>
            </a:r>
          </a:p>
          <a:p>
            <a:pPr marL="0" indent="0">
              <a:buNone/>
            </a:pPr>
            <a:r>
              <a:rPr lang="en-IN" sz="2000" b="1" dirty="0" smtClean="0"/>
              <a:t>   padding:15px;</a:t>
            </a:r>
          </a:p>
          <a:p>
            <a:pPr marL="0" indent="0">
              <a:buNone/>
            </a:pPr>
            <a:r>
              <a:rPr lang="en-IN" sz="2000" b="1" dirty="0" smtClean="0"/>
              <a:t>   </a:t>
            </a:r>
            <a:r>
              <a:rPr lang="en-IN" sz="2000" b="1" dirty="0" err="1" smtClean="0"/>
              <a:t>text-align:left</a:t>
            </a:r>
            <a:r>
              <a:rPr lang="en-IN" sz="2000" b="1" dirty="0" smtClean="0"/>
              <a:t>;</a:t>
            </a:r>
          </a:p>
          <a:p>
            <a:pPr marL="0" indent="0">
              <a:buNone/>
            </a:pPr>
            <a:r>
              <a:rPr lang="en-IN" sz="2000" b="1" dirty="0"/>
              <a:t> </a:t>
            </a:r>
            <a:r>
              <a:rPr lang="en-IN" sz="2000" b="1" dirty="0" smtClean="0"/>
              <a:t>  }</a:t>
            </a:r>
          </a:p>
          <a:p>
            <a:pPr marL="0" indent="0">
              <a:buNone/>
            </a:pPr>
            <a:endParaRPr lang="en-IN" dirty="0"/>
          </a:p>
        </p:txBody>
      </p:sp>
    </p:spTree>
    <p:extLst>
      <p:ext uri="{BB962C8B-B14F-4D97-AF65-F5344CB8AC3E}">
        <p14:creationId xmlns:p14="http://schemas.microsoft.com/office/powerpoint/2010/main" val="2942365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Horizontal Dividers</a:t>
            </a:r>
            <a:br>
              <a:rPr lang="en-IN" dirty="0" smtClean="0"/>
            </a:br>
            <a:endParaRPr lang="en-IN" dirty="0"/>
          </a:p>
        </p:txBody>
      </p:sp>
      <p:sp>
        <p:nvSpPr>
          <p:cNvPr id="3" name="Content Placeholder 2"/>
          <p:cNvSpPr>
            <a:spLocks noGrp="1"/>
          </p:cNvSpPr>
          <p:nvPr>
            <p:ph idx="1"/>
          </p:nvPr>
        </p:nvSpPr>
        <p:spPr>
          <a:xfrm>
            <a:off x="1154954" y="2603500"/>
            <a:ext cx="8761413" cy="3596884"/>
          </a:xfrm>
        </p:spPr>
        <p:txBody>
          <a:bodyPr>
            <a:normAutofit/>
          </a:bodyPr>
          <a:lstStyle/>
          <a:p>
            <a:r>
              <a:rPr lang="en-IN" sz="2000" b="1" dirty="0" smtClean="0"/>
              <a:t>Add the </a:t>
            </a:r>
            <a:r>
              <a:rPr lang="en-IN" sz="2000" b="1" dirty="0" smtClean="0">
                <a:solidFill>
                  <a:srgbClr val="FF0000"/>
                </a:solidFill>
              </a:rPr>
              <a:t>bottom-border </a:t>
            </a:r>
            <a:r>
              <a:rPr lang="en-IN" sz="2000" b="1" dirty="0" smtClean="0"/>
              <a:t>property to &lt;</a:t>
            </a:r>
            <a:r>
              <a:rPr lang="en-IN" sz="2000" b="1" dirty="0" err="1" smtClean="0"/>
              <a:t>th</a:t>
            </a:r>
            <a:r>
              <a:rPr lang="en-IN" sz="2000" b="1" dirty="0" smtClean="0"/>
              <a:t>&gt;and &lt;td&gt;for horizontal dividers:</a:t>
            </a:r>
          </a:p>
          <a:p>
            <a:endParaRPr lang="en-IN" sz="2000" b="1" dirty="0"/>
          </a:p>
          <a:p>
            <a:pPr marL="0" indent="0">
              <a:buNone/>
            </a:pPr>
            <a:r>
              <a:rPr lang="en-IN" sz="2000" b="1" dirty="0" smtClean="0"/>
              <a:t>Example:</a:t>
            </a:r>
          </a:p>
          <a:p>
            <a:pPr marL="0" indent="0">
              <a:buNone/>
            </a:pPr>
            <a:r>
              <a:rPr lang="en-IN" sz="2000" b="1" dirty="0"/>
              <a:t> </a:t>
            </a:r>
            <a:r>
              <a:rPr lang="en-IN" sz="2000" b="1" dirty="0" err="1" smtClean="0"/>
              <a:t>th,td</a:t>
            </a:r>
            <a:endParaRPr lang="en-IN" sz="2000" b="1" dirty="0" smtClean="0"/>
          </a:p>
          <a:p>
            <a:pPr marL="0" indent="0">
              <a:buNone/>
            </a:pPr>
            <a:r>
              <a:rPr lang="en-IN" sz="2000" b="1" dirty="0" smtClean="0"/>
              <a:t>{</a:t>
            </a:r>
          </a:p>
          <a:p>
            <a:pPr marL="0" indent="0">
              <a:buNone/>
            </a:pPr>
            <a:r>
              <a:rPr lang="en-IN" sz="2000" b="1" dirty="0"/>
              <a:t> </a:t>
            </a:r>
            <a:r>
              <a:rPr lang="en-IN" sz="2000" b="1" dirty="0" smtClean="0"/>
              <a:t>border-bottom: 1px solid #</a:t>
            </a:r>
            <a:r>
              <a:rPr lang="en-IN" sz="2000" b="1" dirty="0" err="1" smtClean="0"/>
              <a:t>ddd</a:t>
            </a:r>
            <a:r>
              <a:rPr lang="en-IN" sz="2000" b="1" dirty="0" smtClean="0"/>
              <a:t>;</a:t>
            </a:r>
          </a:p>
          <a:p>
            <a:pPr marL="0" indent="0">
              <a:buNone/>
            </a:pPr>
            <a:r>
              <a:rPr lang="en-IN" sz="2000" b="1" dirty="0"/>
              <a:t>}</a:t>
            </a:r>
            <a:endParaRPr lang="en-IN" sz="2000" b="1" dirty="0" smtClean="0"/>
          </a:p>
        </p:txBody>
      </p:sp>
    </p:spTree>
    <p:extLst>
      <p:ext uri="{BB962C8B-B14F-4D97-AF65-F5344CB8AC3E}">
        <p14:creationId xmlns:p14="http://schemas.microsoft.com/office/powerpoint/2010/main" val="4038969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Hoverable</a:t>
            </a:r>
            <a:r>
              <a:rPr lang="en-IN" dirty="0" smtClean="0"/>
              <a:t> Table</a:t>
            </a:r>
            <a:endParaRPr lang="en-IN" dirty="0"/>
          </a:p>
        </p:txBody>
      </p:sp>
      <p:sp>
        <p:nvSpPr>
          <p:cNvPr id="3" name="Content Placeholder 2"/>
          <p:cNvSpPr>
            <a:spLocks noGrp="1"/>
          </p:cNvSpPr>
          <p:nvPr>
            <p:ph idx="1"/>
          </p:nvPr>
        </p:nvSpPr>
        <p:spPr/>
        <p:txBody>
          <a:bodyPr>
            <a:normAutofit/>
          </a:bodyPr>
          <a:lstStyle/>
          <a:p>
            <a:r>
              <a:rPr lang="en-IN" sz="2000" b="1" dirty="0" smtClean="0"/>
              <a:t>Use </a:t>
            </a:r>
            <a:r>
              <a:rPr lang="en-IN" sz="2000" b="1" dirty="0" smtClean="0">
                <a:solidFill>
                  <a:srgbClr val="FF0000"/>
                </a:solidFill>
              </a:rPr>
              <a:t>the : hover</a:t>
            </a:r>
            <a:r>
              <a:rPr lang="en-IN" sz="2000" b="1" dirty="0" smtClean="0"/>
              <a:t> selector on&lt;</a:t>
            </a:r>
            <a:r>
              <a:rPr lang="en-IN" sz="2000" b="1" dirty="0" err="1" smtClean="0"/>
              <a:t>tr</a:t>
            </a:r>
            <a:r>
              <a:rPr lang="en-IN" sz="2000" b="1" dirty="0" smtClean="0"/>
              <a:t>&gt; to highlight table rows on mouse over:</a:t>
            </a:r>
          </a:p>
          <a:p>
            <a:pPr marL="0" indent="0">
              <a:buNone/>
            </a:pPr>
            <a:endParaRPr lang="en-IN" sz="2000" b="1" dirty="0"/>
          </a:p>
          <a:p>
            <a:pPr marL="0" indent="0">
              <a:buNone/>
            </a:pPr>
            <a:r>
              <a:rPr lang="en-IN" sz="2000" b="1" dirty="0"/>
              <a:t> </a:t>
            </a:r>
            <a:r>
              <a:rPr lang="en-IN" sz="2000" b="1" dirty="0" err="1" smtClean="0"/>
              <a:t>tr</a:t>
            </a:r>
            <a:r>
              <a:rPr lang="en-IN" sz="2000" b="1" dirty="0" smtClean="0"/>
              <a:t>: hover{</a:t>
            </a:r>
          </a:p>
          <a:p>
            <a:pPr marL="0" indent="0">
              <a:buNone/>
            </a:pPr>
            <a:r>
              <a:rPr lang="en-IN" sz="2000" b="1" dirty="0"/>
              <a:t> </a:t>
            </a:r>
            <a:r>
              <a:rPr lang="en-IN" sz="2000" b="1" dirty="0" smtClean="0"/>
              <a:t> </a:t>
            </a:r>
            <a:r>
              <a:rPr lang="en-IN" sz="2000" b="1" dirty="0" err="1" smtClean="0"/>
              <a:t>background-color:coral</a:t>
            </a:r>
            <a:r>
              <a:rPr lang="en-IN" sz="2000" b="1" dirty="0" smtClean="0"/>
              <a:t>;</a:t>
            </a:r>
          </a:p>
          <a:p>
            <a:pPr marL="0" indent="0">
              <a:buNone/>
            </a:pPr>
            <a:r>
              <a:rPr lang="en-IN" sz="2000" b="1" dirty="0"/>
              <a:t>}</a:t>
            </a:r>
          </a:p>
        </p:txBody>
      </p:sp>
    </p:spTree>
    <p:extLst>
      <p:ext uri="{BB962C8B-B14F-4D97-AF65-F5344CB8AC3E}">
        <p14:creationId xmlns:p14="http://schemas.microsoft.com/office/powerpoint/2010/main" val="3538394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Striped- Tables</a:t>
            </a:r>
            <a:endParaRPr lang="en-IN" dirty="0"/>
          </a:p>
        </p:txBody>
      </p:sp>
      <p:sp>
        <p:nvSpPr>
          <p:cNvPr id="3" name="Content Placeholder 2"/>
          <p:cNvSpPr>
            <a:spLocks noGrp="1"/>
          </p:cNvSpPr>
          <p:nvPr>
            <p:ph idx="1"/>
          </p:nvPr>
        </p:nvSpPr>
        <p:spPr/>
        <p:txBody>
          <a:bodyPr>
            <a:normAutofit/>
          </a:bodyPr>
          <a:lstStyle/>
          <a:p>
            <a:r>
              <a:rPr lang="en-IN" sz="2000" b="1" dirty="0" smtClean="0"/>
              <a:t>For zebra striped tables, use the </a:t>
            </a:r>
            <a:r>
              <a:rPr lang="en-IN" sz="2000" b="1" dirty="0" smtClean="0">
                <a:solidFill>
                  <a:srgbClr val="FF0000"/>
                </a:solidFill>
              </a:rPr>
              <a:t>nth- child()</a:t>
            </a:r>
            <a:r>
              <a:rPr lang="en-IN" sz="2000" b="1" dirty="0" smtClean="0"/>
              <a:t> selector and add a background-</a:t>
            </a:r>
            <a:r>
              <a:rPr lang="en-IN" sz="2000" b="1" dirty="0" err="1" smtClean="0"/>
              <a:t>color</a:t>
            </a:r>
            <a:r>
              <a:rPr lang="en-IN" sz="2000" b="1" dirty="0" smtClean="0"/>
              <a:t> to all even  (or odd) table rows</a:t>
            </a:r>
          </a:p>
          <a:p>
            <a:endParaRPr lang="en-IN" sz="2000" b="1" dirty="0"/>
          </a:p>
          <a:p>
            <a:pPr marL="0" indent="0">
              <a:buNone/>
            </a:pPr>
            <a:r>
              <a:rPr lang="en-IN" sz="2000" b="1" dirty="0"/>
              <a:t> </a:t>
            </a:r>
            <a:r>
              <a:rPr lang="en-IN" sz="2000" b="1" dirty="0" err="1" smtClean="0"/>
              <a:t>tr:nth-child</a:t>
            </a:r>
            <a:r>
              <a:rPr lang="en-IN" sz="2000" b="1" dirty="0" smtClean="0"/>
              <a:t>(even){</a:t>
            </a:r>
          </a:p>
          <a:p>
            <a:pPr marL="0" indent="0">
              <a:buNone/>
            </a:pPr>
            <a:r>
              <a:rPr lang="en-IN" sz="2000" b="1" dirty="0"/>
              <a:t> </a:t>
            </a:r>
            <a:r>
              <a:rPr lang="en-IN" sz="2000" b="1" dirty="0" smtClean="0"/>
              <a:t> </a:t>
            </a:r>
            <a:r>
              <a:rPr lang="en-IN" sz="2000" b="1" dirty="0" err="1" smtClean="0"/>
              <a:t>baclground-color</a:t>
            </a:r>
            <a:r>
              <a:rPr lang="en-IN" sz="2000" b="1" dirty="0" smtClean="0"/>
              <a:t>: #f2f2f2;</a:t>
            </a:r>
          </a:p>
          <a:p>
            <a:pPr marL="0" indent="0">
              <a:buNone/>
            </a:pPr>
            <a:r>
              <a:rPr lang="en-IN" sz="2000" b="1" dirty="0"/>
              <a:t>}</a:t>
            </a:r>
          </a:p>
        </p:txBody>
      </p:sp>
    </p:spTree>
    <p:extLst>
      <p:ext uri="{BB962C8B-B14F-4D97-AF65-F5344CB8AC3E}">
        <p14:creationId xmlns:p14="http://schemas.microsoft.com/office/powerpoint/2010/main" val="1106746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Tables in CSS</a:t>
            </a:r>
            <a:endParaRPr lang="en-IN" dirty="0"/>
          </a:p>
        </p:txBody>
      </p:sp>
      <p:sp>
        <p:nvSpPr>
          <p:cNvPr id="3" name="Content Placeholder 2"/>
          <p:cNvSpPr>
            <a:spLocks noGrp="1"/>
          </p:cNvSpPr>
          <p:nvPr>
            <p:ph idx="1"/>
          </p:nvPr>
        </p:nvSpPr>
        <p:spPr>
          <a:xfrm>
            <a:off x="1154954" y="2267211"/>
            <a:ext cx="8761413" cy="3752589"/>
          </a:xfrm>
        </p:spPr>
        <p:txBody>
          <a:bodyPr>
            <a:normAutofit/>
          </a:bodyPr>
          <a:lstStyle/>
          <a:p>
            <a:r>
              <a:rPr lang="en-US" sz="2000" dirty="0"/>
              <a:t>The look of an HTML table can be greatly improved with CSS:</a:t>
            </a:r>
          </a:p>
          <a:p>
            <a:pPr marL="0" indent="0">
              <a:buNone/>
            </a:pPr>
            <a:endParaRPr lang="en-IN" sz="2000" dirty="0" smtClean="0"/>
          </a:p>
          <a:p>
            <a:pPr marL="0" indent="0">
              <a:buNone/>
            </a:pPr>
            <a:r>
              <a:rPr lang="en-IN" sz="2000" dirty="0" smtClean="0"/>
              <a:t>To specify the table borders in CSS,  use the border property</a:t>
            </a:r>
          </a:p>
          <a:p>
            <a:pPr marL="0" indent="0">
              <a:buNone/>
            </a:pPr>
            <a:endParaRPr lang="en-IN" sz="2000" dirty="0"/>
          </a:p>
          <a:p>
            <a:pPr marL="0" indent="0">
              <a:buNone/>
            </a:pPr>
            <a:r>
              <a:rPr lang="en-IN" sz="2000" dirty="0" smtClean="0"/>
              <a:t>The example below specifies  a solid border for </a:t>
            </a:r>
            <a:r>
              <a:rPr lang="en-IN" sz="2000" dirty="0" smtClean="0">
                <a:solidFill>
                  <a:srgbClr val="FF0000"/>
                </a:solidFill>
              </a:rPr>
              <a:t>&lt;table&gt;,&lt;</a:t>
            </a:r>
            <a:r>
              <a:rPr lang="en-IN" sz="2000" dirty="0" err="1" smtClean="0">
                <a:solidFill>
                  <a:srgbClr val="FF0000"/>
                </a:solidFill>
              </a:rPr>
              <a:t>th</a:t>
            </a:r>
            <a:r>
              <a:rPr lang="en-IN" sz="2000" dirty="0" smtClean="0">
                <a:solidFill>
                  <a:srgbClr val="FF0000"/>
                </a:solidFill>
              </a:rPr>
              <a:t>&gt; and &lt;td&gt;</a:t>
            </a:r>
            <a:r>
              <a:rPr lang="en-IN" sz="2000" dirty="0" smtClean="0"/>
              <a:t> elements:</a:t>
            </a:r>
          </a:p>
          <a:p>
            <a:pPr marL="0" indent="0">
              <a:buNone/>
            </a:pPr>
            <a:endParaRPr lang="en-IN" sz="2000" dirty="0" smtClean="0"/>
          </a:p>
          <a:p>
            <a:pPr marL="0" indent="0">
              <a:buNone/>
            </a:pPr>
            <a:endParaRPr lang="en-IN" sz="2000" dirty="0"/>
          </a:p>
        </p:txBody>
      </p:sp>
      <p:graphicFrame>
        <p:nvGraphicFramePr>
          <p:cNvPr id="16" name="Table 15"/>
          <p:cNvGraphicFramePr>
            <a:graphicFrameLocks noGrp="1"/>
          </p:cNvGraphicFramePr>
          <p:nvPr>
            <p:extLst>
              <p:ext uri="{D42A27DB-BD31-4B8C-83A1-F6EECF244321}">
                <p14:modId xmlns:p14="http://schemas.microsoft.com/office/powerpoint/2010/main" val="3229641013"/>
              </p:ext>
            </p:extLst>
          </p:nvPr>
        </p:nvGraphicFramePr>
        <p:xfrm>
          <a:off x="953971" y="5064443"/>
          <a:ext cx="8128000" cy="111252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IN" dirty="0" smtClean="0"/>
                        <a:t>FIRST NAME</a:t>
                      </a:r>
                      <a:endParaRPr lang="en-IN" dirty="0"/>
                    </a:p>
                  </a:txBody>
                  <a:tcPr/>
                </a:tc>
                <a:tc>
                  <a:txBody>
                    <a:bodyPr/>
                    <a:lstStyle/>
                    <a:p>
                      <a:r>
                        <a:rPr lang="en-IN" dirty="0" smtClean="0"/>
                        <a:t>LAST NAME</a:t>
                      </a:r>
                      <a:endParaRPr lang="en-IN" dirty="0"/>
                    </a:p>
                  </a:txBody>
                  <a:tcPr/>
                </a:tc>
              </a:tr>
              <a:tr h="370840">
                <a:tc>
                  <a:txBody>
                    <a:bodyPr/>
                    <a:lstStyle/>
                    <a:p>
                      <a:r>
                        <a:rPr lang="en-IN" dirty="0" err="1" smtClean="0"/>
                        <a:t>Archana</a:t>
                      </a:r>
                      <a:endParaRPr lang="en-IN" dirty="0"/>
                    </a:p>
                  </a:txBody>
                  <a:tcPr/>
                </a:tc>
                <a:tc>
                  <a:txBody>
                    <a:bodyPr/>
                    <a:lstStyle/>
                    <a:p>
                      <a:r>
                        <a:rPr lang="en-IN" dirty="0" err="1" smtClean="0"/>
                        <a:t>Venugopal</a:t>
                      </a:r>
                      <a:endParaRPr lang="en-IN" dirty="0"/>
                    </a:p>
                  </a:txBody>
                  <a:tcPr/>
                </a:tc>
              </a:tr>
              <a:tr h="370840">
                <a:tc>
                  <a:txBody>
                    <a:bodyPr/>
                    <a:lstStyle/>
                    <a:p>
                      <a:r>
                        <a:rPr lang="en-IN" dirty="0" smtClean="0"/>
                        <a:t>Veda</a:t>
                      </a:r>
                      <a:endParaRPr lang="en-IN" dirty="0"/>
                    </a:p>
                  </a:txBody>
                  <a:tcPr/>
                </a:tc>
                <a:tc>
                  <a:txBody>
                    <a:bodyPr/>
                    <a:lstStyle/>
                    <a:p>
                      <a:r>
                        <a:rPr lang="en-IN" dirty="0" err="1" smtClean="0"/>
                        <a:t>Venugopal</a:t>
                      </a:r>
                      <a:endParaRPr lang="en-IN" dirty="0"/>
                    </a:p>
                  </a:txBody>
                  <a:tcPr/>
                </a:tc>
              </a:tr>
            </a:tbl>
          </a:graphicData>
        </a:graphic>
      </p:graphicFrame>
    </p:spTree>
    <p:extLst>
      <p:ext uri="{BB962C8B-B14F-4D97-AF65-F5344CB8AC3E}">
        <p14:creationId xmlns:p14="http://schemas.microsoft.com/office/powerpoint/2010/main" val="12861891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 </a:t>
            </a:r>
            <a:r>
              <a:rPr lang="en-IN" dirty="0" err="1" smtClean="0"/>
              <a:t>Color</a:t>
            </a:r>
            <a:endParaRPr lang="en-IN" dirty="0"/>
          </a:p>
        </p:txBody>
      </p:sp>
      <p:sp>
        <p:nvSpPr>
          <p:cNvPr id="3" name="Content Placeholder 2"/>
          <p:cNvSpPr>
            <a:spLocks noGrp="1"/>
          </p:cNvSpPr>
          <p:nvPr>
            <p:ph idx="1"/>
          </p:nvPr>
        </p:nvSpPr>
        <p:spPr/>
        <p:txBody>
          <a:bodyPr/>
          <a:lstStyle/>
          <a:p>
            <a:r>
              <a:rPr lang="en-IN" sz="2000" b="1" dirty="0" smtClean="0"/>
              <a:t>Specifies the background </a:t>
            </a:r>
            <a:r>
              <a:rPr lang="en-IN" sz="2000" b="1" dirty="0" err="1" smtClean="0"/>
              <a:t>color</a:t>
            </a:r>
            <a:r>
              <a:rPr lang="en-IN" sz="2000" b="1" dirty="0" smtClean="0"/>
              <a:t> and text </a:t>
            </a:r>
            <a:r>
              <a:rPr lang="en-IN" sz="2000" b="1" dirty="0" err="1" smtClean="0"/>
              <a:t>color</a:t>
            </a:r>
            <a:r>
              <a:rPr lang="en-IN" sz="2000" b="1" dirty="0" smtClean="0"/>
              <a:t> :</a:t>
            </a:r>
          </a:p>
          <a:p>
            <a:endParaRPr lang="en-IN" sz="2000" b="1" dirty="0"/>
          </a:p>
          <a:p>
            <a:pPr marL="0" indent="0">
              <a:buNone/>
            </a:pPr>
            <a:r>
              <a:rPr lang="en-IN" sz="2000" b="1" dirty="0"/>
              <a:t> </a:t>
            </a:r>
            <a:r>
              <a:rPr lang="en-IN" sz="2000" b="1" dirty="0" smtClean="0"/>
              <a:t> </a:t>
            </a:r>
            <a:r>
              <a:rPr lang="en-IN" sz="2000" b="1" dirty="0" err="1" smtClean="0"/>
              <a:t>th</a:t>
            </a:r>
            <a:r>
              <a:rPr lang="en-IN" sz="2000" b="1" dirty="0" smtClean="0"/>
              <a:t>{</a:t>
            </a:r>
          </a:p>
          <a:p>
            <a:pPr marL="0" indent="0">
              <a:buNone/>
            </a:pPr>
            <a:r>
              <a:rPr lang="en-IN" sz="2000" b="1" dirty="0"/>
              <a:t> </a:t>
            </a:r>
            <a:r>
              <a:rPr lang="en-IN" sz="2000" b="1" dirty="0" smtClean="0"/>
              <a:t>  background-</a:t>
            </a:r>
            <a:r>
              <a:rPr lang="en-IN" sz="2000" b="1" dirty="0" err="1" smtClean="0"/>
              <a:t>color</a:t>
            </a:r>
            <a:r>
              <a:rPr lang="en-IN" sz="2000" b="1" dirty="0" smtClean="0"/>
              <a:t> : #04AA6D;</a:t>
            </a:r>
          </a:p>
          <a:p>
            <a:pPr marL="0" indent="0">
              <a:buNone/>
            </a:pPr>
            <a:r>
              <a:rPr lang="en-IN" sz="2000" b="1" dirty="0"/>
              <a:t> </a:t>
            </a:r>
            <a:r>
              <a:rPr lang="en-IN" sz="2000" b="1" dirty="0" smtClean="0"/>
              <a:t>  </a:t>
            </a:r>
            <a:r>
              <a:rPr lang="en-IN" sz="2000" b="1" dirty="0" err="1" smtClean="0"/>
              <a:t>color</a:t>
            </a:r>
            <a:r>
              <a:rPr lang="en-IN" sz="2000" b="1" dirty="0" smtClean="0"/>
              <a:t> :  white;</a:t>
            </a:r>
          </a:p>
          <a:p>
            <a:pPr marL="0" indent="0">
              <a:buNone/>
            </a:pPr>
            <a:r>
              <a:rPr lang="en-IN" sz="2000" b="1" dirty="0"/>
              <a:t> </a:t>
            </a:r>
            <a:r>
              <a:rPr lang="en-IN" sz="2000" b="1" dirty="0" smtClean="0"/>
              <a:t>}</a:t>
            </a:r>
          </a:p>
          <a:p>
            <a:pPr marL="0" indent="0">
              <a:buNone/>
            </a:pPr>
            <a:endParaRPr lang="en-IN" dirty="0" smtClean="0"/>
          </a:p>
          <a:p>
            <a:endParaRPr lang="en-IN" dirty="0"/>
          </a:p>
        </p:txBody>
      </p:sp>
    </p:spTree>
    <p:extLst>
      <p:ext uri="{BB962C8B-B14F-4D97-AF65-F5344CB8AC3E}">
        <p14:creationId xmlns:p14="http://schemas.microsoft.com/office/powerpoint/2010/main" val="589067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Responsive Table:</a:t>
            </a:r>
            <a:br>
              <a:rPr lang="en-IN" dirty="0" smtClean="0"/>
            </a:br>
            <a:endParaRPr lang="en-IN" dirty="0"/>
          </a:p>
        </p:txBody>
      </p:sp>
      <p:sp>
        <p:nvSpPr>
          <p:cNvPr id="3" name="Content Placeholder 2"/>
          <p:cNvSpPr>
            <a:spLocks noGrp="1"/>
          </p:cNvSpPr>
          <p:nvPr>
            <p:ph idx="1"/>
          </p:nvPr>
        </p:nvSpPr>
        <p:spPr>
          <a:xfrm>
            <a:off x="1154953" y="2340453"/>
            <a:ext cx="8761413" cy="3416300"/>
          </a:xfrm>
        </p:spPr>
        <p:txBody>
          <a:bodyPr>
            <a:noAutofit/>
          </a:bodyPr>
          <a:lstStyle/>
          <a:p>
            <a:r>
              <a:rPr lang="en-IN" sz="2000" b="1" dirty="0" smtClean="0"/>
              <a:t>A responsive table display a horizontal scroll bar if the screen is too small to display the content</a:t>
            </a:r>
          </a:p>
          <a:p>
            <a:r>
              <a:rPr lang="en-IN" sz="2000" b="1" dirty="0" smtClean="0"/>
              <a:t>Add a container element  (like&lt;div&gt;</a:t>
            </a:r>
            <a:r>
              <a:rPr lang="en-US" sz="2000" b="1" dirty="0" smtClean="0"/>
              <a:t>)</a:t>
            </a:r>
            <a:r>
              <a:rPr lang="en-IN" sz="2000" b="1" dirty="0" smtClean="0"/>
              <a:t> with </a:t>
            </a:r>
            <a:r>
              <a:rPr lang="en-IN" sz="2000" b="1" dirty="0" err="1" smtClean="0"/>
              <a:t>overflow-x:auto</a:t>
            </a:r>
            <a:r>
              <a:rPr lang="en-IN" sz="2000" b="1" dirty="0" smtClean="0"/>
              <a:t> around the &lt;table&gt; element to make it responsive:</a:t>
            </a:r>
          </a:p>
          <a:p>
            <a:pPr marL="0" indent="0">
              <a:buNone/>
            </a:pPr>
            <a:endParaRPr lang="en-IN" sz="2000" b="1" dirty="0"/>
          </a:p>
          <a:p>
            <a:pPr marL="0" indent="0">
              <a:buNone/>
            </a:pPr>
            <a:r>
              <a:rPr lang="en-IN" sz="2000" b="1" dirty="0" smtClean="0"/>
              <a:t>&lt;div style: “</a:t>
            </a:r>
            <a:r>
              <a:rPr lang="en-IN" sz="2000" b="1" dirty="0" err="1" smtClean="0"/>
              <a:t>overflow-x:auto</a:t>
            </a:r>
            <a:r>
              <a:rPr lang="en-IN" sz="2000" b="1" dirty="0" smtClean="0"/>
              <a:t>;”&gt;</a:t>
            </a:r>
          </a:p>
          <a:p>
            <a:pPr marL="0" indent="0">
              <a:buNone/>
            </a:pPr>
            <a:r>
              <a:rPr lang="en-IN" sz="2000" b="1" dirty="0" smtClean="0"/>
              <a:t>&lt;table&gt;</a:t>
            </a:r>
          </a:p>
          <a:p>
            <a:pPr marL="0" indent="0">
              <a:buNone/>
            </a:pPr>
            <a:r>
              <a:rPr lang="en-IN" sz="2000" b="1" dirty="0" smtClean="0"/>
              <a:t>....</a:t>
            </a:r>
          </a:p>
          <a:p>
            <a:pPr marL="0" indent="0">
              <a:buNone/>
            </a:pPr>
            <a:r>
              <a:rPr lang="en-IN" sz="2000" b="1" dirty="0" smtClean="0"/>
              <a:t>…..</a:t>
            </a:r>
          </a:p>
          <a:p>
            <a:pPr marL="0" indent="0">
              <a:buNone/>
            </a:pPr>
            <a:r>
              <a:rPr lang="en-IN" sz="2000" b="1" dirty="0" smtClean="0"/>
              <a:t>&lt;/table&gt;</a:t>
            </a:r>
          </a:p>
          <a:p>
            <a:pPr marL="0" indent="0">
              <a:buNone/>
            </a:pPr>
            <a:r>
              <a:rPr lang="en-IN" sz="2000" b="1" dirty="0" smtClean="0"/>
              <a:t>&lt;/div&gt;</a:t>
            </a:r>
            <a:endParaRPr lang="en-IN" sz="2000" b="1" dirty="0"/>
          </a:p>
        </p:txBody>
      </p:sp>
    </p:spTree>
    <p:extLst>
      <p:ext uri="{BB962C8B-B14F-4D97-AF65-F5344CB8AC3E}">
        <p14:creationId xmlns:p14="http://schemas.microsoft.com/office/powerpoint/2010/main" val="566151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Lists</a:t>
            </a:r>
            <a:endParaRPr lang="en-IN" dirty="0"/>
          </a:p>
        </p:txBody>
      </p:sp>
      <p:sp>
        <p:nvSpPr>
          <p:cNvPr id="3" name="Content Placeholder 2"/>
          <p:cNvSpPr>
            <a:spLocks noGrp="1"/>
          </p:cNvSpPr>
          <p:nvPr>
            <p:ph idx="1"/>
          </p:nvPr>
        </p:nvSpPr>
        <p:spPr>
          <a:xfrm>
            <a:off x="1154954" y="2603500"/>
            <a:ext cx="9116388" cy="3897508"/>
          </a:xfrm>
        </p:spPr>
        <p:txBody>
          <a:bodyPr>
            <a:normAutofit/>
          </a:bodyPr>
          <a:lstStyle/>
          <a:p>
            <a:r>
              <a:rPr lang="en-IN" sz="2000" b="1" dirty="0" smtClean="0"/>
              <a:t>Unordered List </a:t>
            </a:r>
          </a:p>
          <a:p>
            <a:r>
              <a:rPr lang="en-IN" sz="2000" b="1" dirty="0" smtClean="0"/>
              <a:t>Ordered List</a:t>
            </a:r>
          </a:p>
          <a:p>
            <a:endParaRPr lang="en-IN" sz="2000" b="1" dirty="0" smtClean="0"/>
          </a:p>
          <a:p>
            <a:pPr marL="0" indent="0">
              <a:buNone/>
            </a:pPr>
            <a:r>
              <a:rPr lang="en-US" sz="2000" b="1" dirty="0"/>
              <a:t>The CSS list properties allow you to</a:t>
            </a:r>
            <a:r>
              <a:rPr lang="en-US" sz="2000" b="1" dirty="0" smtClean="0"/>
              <a:t>:</a:t>
            </a:r>
          </a:p>
          <a:p>
            <a:pPr marL="0" indent="0">
              <a:buNone/>
            </a:pPr>
            <a:endParaRPr lang="en-US" sz="2000" b="1" dirty="0"/>
          </a:p>
          <a:p>
            <a:r>
              <a:rPr lang="en-US" sz="2000" b="1" dirty="0"/>
              <a:t>Set different list item markers for ordered lists</a:t>
            </a:r>
          </a:p>
          <a:p>
            <a:r>
              <a:rPr lang="en-US" sz="2000" b="1" dirty="0"/>
              <a:t>Set different list item markers for unordered lists</a:t>
            </a:r>
          </a:p>
          <a:p>
            <a:r>
              <a:rPr lang="en-US" sz="2000" b="1" dirty="0"/>
              <a:t>Set an image as the list item marker</a:t>
            </a:r>
          </a:p>
          <a:p>
            <a:r>
              <a:rPr lang="en-US" sz="2000" b="1" dirty="0"/>
              <a:t>Add background colors to lists and list items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67185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Different List Item Markers</a:t>
            </a:r>
            <a:br>
              <a:rPr lang="en-IN" dirty="0"/>
            </a:br>
            <a:r>
              <a:rPr lang="en-IN" dirty="0"/>
              <a:t/>
            </a:r>
            <a:br>
              <a:rPr lang="en-IN" dirty="0"/>
            </a:br>
            <a:endParaRPr lang="en-IN" dirty="0"/>
          </a:p>
        </p:txBody>
      </p:sp>
      <p:sp>
        <p:nvSpPr>
          <p:cNvPr id="3" name="Content Placeholder 2"/>
          <p:cNvSpPr>
            <a:spLocks noGrp="1"/>
          </p:cNvSpPr>
          <p:nvPr>
            <p:ph idx="1"/>
          </p:nvPr>
        </p:nvSpPr>
        <p:spPr>
          <a:xfrm>
            <a:off x="1154954" y="2292263"/>
            <a:ext cx="9717638" cy="4409161"/>
          </a:xfrm>
        </p:spPr>
        <p:txBody>
          <a:bodyPr>
            <a:noAutofit/>
          </a:bodyPr>
          <a:lstStyle/>
          <a:p>
            <a:r>
              <a:rPr lang="en-IN" sz="2000" b="1" dirty="0" smtClean="0"/>
              <a:t>The list-style-type property specifies the type of list item marker</a:t>
            </a:r>
          </a:p>
          <a:p>
            <a:r>
              <a:rPr lang="en-IN" sz="2000" b="1" dirty="0" smtClean="0"/>
              <a:t>Example:</a:t>
            </a:r>
          </a:p>
          <a:p>
            <a:pPr marL="0" indent="0">
              <a:buNone/>
            </a:pPr>
            <a:r>
              <a:rPr lang="en-IN" sz="2000" b="1" dirty="0"/>
              <a:t> </a:t>
            </a:r>
            <a:r>
              <a:rPr lang="en-IN" sz="2000" b="1" dirty="0" err="1" smtClean="0"/>
              <a:t>ul.a</a:t>
            </a:r>
            <a:r>
              <a:rPr lang="en-IN" sz="2000" b="1" dirty="0" smtClean="0"/>
              <a:t>{</a:t>
            </a:r>
          </a:p>
          <a:p>
            <a:pPr marL="0" indent="0">
              <a:buNone/>
            </a:pPr>
            <a:r>
              <a:rPr lang="en-IN" sz="2000" b="1" dirty="0"/>
              <a:t> </a:t>
            </a:r>
            <a:r>
              <a:rPr lang="en-IN" sz="2000" b="1" dirty="0" smtClean="0"/>
              <a:t>list-style-type : circle;</a:t>
            </a:r>
          </a:p>
          <a:p>
            <a:pPr marL="0" indent="0">
              <a:buNone/>
            </a:pPr>
            <a:r>
              <a:rPr lang="en-IN" sz="2000" b="1" dirty="0" smtClean="0"/>
              <a:t>}</a:t>
            </a:r>
          </a:p>
          <a:p>
            <a:pPr marL="0" indent="0">
              <a:buNone/>
            </a:pPr>
            <a:r>
              <a:rPr lang="en-IN" sz="2000" b="1" dirty="0"/>
              <a:t> </a:t>
            </a:r>
            <a:r>
              <a:rPr lang="en-IN" sz="2000" b="1" dirty="0" err="1" smtClean="0"/>
              <a:t>ul.b</a:t>
            </a:r>
            <a:r>
              <a:rPr lang="en-IN" sz="2000" b="1" dirty="0" smtClean="0"/>
              <a:t>{</a:t>
            </a:r>
          </a:p>
          <a:p>
            <a:pPr marL="0" indent="0">
              <a:buNone/>
            </a:pPr>
            <a:r>
              <a:rPr lang="en-IN" sz="2000" b="1" dirty="0"/>
              <a:t> </a:t>
            </a:r>
            <a:r>
              <a:rPr lang="en-IN" sz="2000" b="1" dirty="0" err="1" smtClean="0"/>
              <a:t>list-style-type:square</a:t>
            </a:r>
            <a:r>
              <a:rPr lang="en-IN" sz="2000" b="1" dirty="0" smtClean="0"/>
              <a:t>;</a:t>
            </a:r>
          </a:p>
          <a:p>
            <a:pPr marL="0" indent="0">
              <a:buNone/>
            </a:pPr>
            <a:r>
              <a:rPr lang="en-IN" sz="2000" b="1" dirty="0" smtClean="0"/>
              <a:t>}</a:t>
            </a:r>
          </a:p>
          <a:p>
            <a:pPr marL="0" indent="0">
              <a:buNone/>
            </a:pPr>
            <a:endParaRPr lang="en-IN" sz="2000" b="1" dirty="0"/>
          </a:p>
        </p:txBody>
      </p:sp>
    </p:spTree>
    <p:extLst>
      <p:ext uri="{BB962C8B-B14F-4D97-AF65-F5344CB8AC3E}">
        <p14:creationId xmlns:p14="http://schemas.microsoft.com/office/powerpoint/2010/main" val="1163547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sz="2000" b="1" dirty="0" smtClean="0"/>
              <a:t> </a:t>
            </a:r>
            <a:r>
              <a:rPr lang="en-IN" sz="2000" b="1" dirty="0" err="1" smtClean="0"/>
              <a:t>ol.c</a:t>
            </a:r>
            <a:r>
              <a:rPr lang="en-IN" sz="2000" b="1" dirty="0" smtClean="0"/>
              <a:t>{</a:t>
            </a:r>
          </a:p>
          <a:p>
            <a:pPr marL="0" indent="0">
              <a:buNone/>
            </a:pPr>
            <a:r>
              <a:rPr lang="en-IN" sz="2000" b="1" dirty="0"/>
              <a:t> </a:t>
            </a:r>
            <a:r>
              <a:rPr lang="en-IN" sz="2000" b="1" dirty="0" smtClean="0"/>
              <a:t>list-style-type: upper-roman;</a:t>
            </a:r>
          </a:p>
          <a:p>
            <a:pPr marL="0" indent="0">
              <a:buNone/>
            </a:pPr>
            <a:r>
              <a:rPr lang="en-IN" sz="2000" b="1" dirty="0" smtClean="0"/>
              <a:t>}</a:t>
            </a:r>
          </a:p>
          <a:p>
            <a:pPr marL="0" indent="0">
              <a:buNone/>
            </a:pPr>
            <a:r>
              <a:rPr lang="en-IN" sz="2000" b="1" dirty="0" smtClean="0"/>
              <a:t> </a:t>
            </a:r>
            <a:r>
              <a:rPr lang="en-IN" sz="2000" b="1" dirty="0" err="1" smtClean="0"/>
              <a:t>ol.d</a:t>
            </a:r>
            <a:r>
              <a:rPr lang="en-IN" sz="2000" b="1" dirty="0" smtClean="0"/>
              <a:t> {</a:t>
            </a:r>
          </a:p>
          <a:p>
            <a:pPr marL="0" indent="0">
              <a:buNone/>
            </a:pPr>
            <a:r>
              <a:rPr lang="en-IN" sz="2000" b="1" dirty="0"/>
              <a:t> </a:t>
            </a:r>
            <a:r>
              <a:rPr lang="en-IN" sz="2000" b="1" dirty="0" smtClean="0"/>
              <a:t>list-style-type: lower-roman;</a:t>
            </a:r>
          </a:p>
          <a:p>
            <a:pPr marL="0" indent="0">
              <a:buNone/>
            </a:pPr>
            <a:r>
              <a:rPr lang="en-IN" sz="2000" b="1" dirty="0" smtClean="0"/>
              <a:t>}</a:t>
            </a:r>
          </a:p>
          <a:p>
            <a:pPr marL="0" indent="0">
              <a:buNone/>
            </a:pPr>
            <a:endParaRPr lang="en-IN" dirty="0" smtClean="0"/>
          </a:p>
        </p:txBody>
      </p:sp>
    </p:spTree>
    <p:extLst>
      <p:ext uri="{BB962C8B-B14F-4D97-AF65-F5344CB8AC3E}">
        <p14:creationId xmlns:p14="http://schemas.microsoft.com/office/powerpoint/2010/main" val="2313028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 Image as the List Item Marker</a:t>
            </a:r>
            <a:endParaRPr lang="en-IN" dirty="0"/>
          </a:p>
        </p:txBody>
      </p:sp>
      <p:sp>
        <p:nvSpPr>
          <p:cNvPr id="3" name="Content Placeholder 2"/>
          <p:cNvSpPr>
            <a:spLocks noGrp="1"/>
          </p:cNvSpPr>
          <p:nvPr>
            <p:ph idx="1"/>
          </p:nvPr>
        </p:nvSpPr>
        <p:spPr/>
        <p:txBody>
          <a:bodyPr>
            <a:normAutofit/>
          </a:bodyPr>
          <a:lstStyle/>
          <a:p>
            <a:r>
              <a:rPr lang="en-IN" sz="2000" b="1" dirty="0" smtClean="0"/>
              <a:t>The list-style-image property specifies an image as the list item marker:</a:t>
            </a:r>
          </a:p>
          <a:p>
            <a:endParaRPr lang="en-IN" sz="2000" b="1" dirty="0"/>
          </a:p>
          <a:p>
            <a:pPr marL="0" indent="0">
              <a:buNone/>
            </a:pPr>
            <a:r>
              <a:rPr lang="en-IN" sz="2000" b="1" dirty="0"/>
              <a:t> </a:t>
            </a:r>
            <a:r>
              <a:rPr lang="en-IN" sz="2000" b="1" dirty="0" smtClean="0"/>
              <a:t> </a:t>
            </a:r>
            <a:r>
              <a:rPr lang="en-IN" sz="2000" b="1" dirty="0" err="1" smtClean="0"/>
              <a:t>ul</a:t>
            </a:r>
            <a:r>
              <a:rPr lang="en-IN" sz="2000" b="1" dirty="0" smtClean="0"/>
              <a:t>{</a:t>
            </a:r>
          </a:p>
          <a:p>
            <a:pPr marL="0" indent="0">
              <a:buNone/>
            </a:pPr>
            <a:r>
              <a:rPr lang="en-IN" sz="2000" b="1" dirty="0"/>
              <a:t> </a:t>
            </a:r>
            <a:r>
              <a:rPr lang="en-IN" sz="2000" b="1" dirty="0" smtClean="0"/>
              <a:t> list-style-image: </a:t>
            </a:r>
            <a:r>
              <a:rPr lang="en-IN" sz="2000" b="1" dirty="0" err="1" smtClean="0"/>
              <a:t>url</a:t>
            </a:r>
            <a:r>
              <a:rPr lang="en-IN" sz="2000" b="1" dirty="0" smtClean="0"/>
              <a:t>(‘squrple.gif’)</a:t>
            </a:r>
          </a:p>
          <a:p>
            <a:pPr marL="0" indent="0">
              <a:buNone/>
            </a:pPr>
            <a:r>
              <a:rPr lang="en-IN" sz="2000" b="1" dirty="0"/>
              <a:t> </a:t>
            </a:r>
            <a:r>
              <a:rPr lang="en-IN" sz="2000" b="1" dirty="0" smtClean="0"/>
              <a:t> }</a:t>
            </a:r>
          </a:p>
        </p:txBody>
      </p:sp>
    </p:spTree>
    <p:extLst>
      <p:ext uri="{BB962C8B-B14F-4D97-AF65-F5344CB8AC3E}">
        <p14:creationId xmlns:p14="http://schemas.microsoft.com/office/powerpoint/2010/main" val="1707017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Position the List item markers		</a:t>
            </a:r>
            <a:endParaRPr lang="en-IN" dirty="0"/>
          </a:p>
        </p:txBody>
      </p:sp>
      <p:sp>
        <p:nvSpPr>
          <p:cNvPr id="3" name="Content Placeholder 2"/>
          <p:cNvSpPr>
            <a:spLocks noGrp="1"/>
          </p:cNvSpPr>
          <p:nvPr>
            <p:ph idx="1"/>
          </p:nvPr>
        </p:nvSpPr>
        <p:spPr>
          <a:xfrm>
            <a:off x="1154954" y="2354893"/>
            <a:ext cx="8761413" cy="4659681"/>
          </a:xfrm>
        </p:spPr>
        <p:txBody>
          <a:bodyPr>
            <a:normAutofit fontScale="92500" lnSpcReduction="20000"/>
          </a:bodyPr>
          <a:lstStyle/>
          <a:p>
            <a:r>
              <a:rPr lang="en-IN" sz="2400" b="1" dirty="0" smtClean="0"/>
              <a:t>The list-style-position property specifies the position of the list-item markers</a:t>
            </a:r>
          </a:p>
          <a:p>
            <a:pPr marL="0" indent="0">
              <a:buNone/>
            </a:pPr>
            <a:r>
              <a:rPr lang="en-IN" sz="2400" b="1" dirty="0" smtClean="0"/>
              <a:t>“list-style-position : outside;” means that the bullet points will be outside the list item</a:t>
            </a:r>
          </a:p>
          <a:p>
            <a:pPr marL="0" indent="0">
              <a:buNone/>
            </a:pPr>
            <a:endParaRPr lang="en-IN" sz="2400" b="1" dirty="0"/>
          </a:p>
          <a:p>
            <a:pPr marL="0" indent="0">
              <a:buNone/>
            </a:pPr>
            <a:r>
              <a:rPr lang="en-IN" sz="2400" b="1" dirty="0" smtClean="0"/>
              <a:t>Example:</a:t>
            </a:r>
          </a:p>
          <a:p>
            <a:pPr marL="0" indent="0">
              <a:buNone/>
            </a:pPr>
            <a:r>
              <a:rPr lang="en-IN" sz="2400" b="1" dirty="0"/>
              <a:t> </a:t>
            </a:r>
            <a:r>
              <a:rPr lang="en-IN" sz="2400" b="1" dirty="0" err="1" smtClean="0"/>
              <a:t>ul.a</a:t>
            </a:r>
            <a:r>
              <a:rPr lang="en-IN" sz="2400" b="1" dirty="0" smtClean="0"/>
              <a:t>{</a:t>
            </a:r>
          </a:p>
          <a:p>
            <a:pPr marL="0" indent="0">
              <a:buNone/>
            </a:pPr>
            <a:r>
              <a:rPr lang="en-IN" sz="2400" b="1" dirty="0"/>
              <a:t> </a:t>
            </a:r>
            <a:r>
              <a:rPr lang="en-IN" sz="2400" b="1" dirty="0" smtClean="0"/>
              <a:t>list-style-position: outside;</a:t>
            </a:r>
          </a:p>
          <a:p>
            <a:pPr marL="0" indent="0">
              <a:buNone/>
            </a:pPr>
            <a:r>
              <a:rPr lang="en-IN" sz="2400" b="1" dirty="0"/>
              <a:t> </a:t>
            </a:r>
            <a:r>
              <a:rPr lang="en-IN" sz="2400" b="1" dirty="0" smtClean="0"/>
              <a:t>}</a:t>
            </a:r>
          </a:p>
          <a:p>
            <a:pPr marL="0" indent="0">
              <a:buNone/>
            </a:pPr>
            <a:r>
              <a:rPr lang="en-IN" sz="2400" b="1" dirty="0"/>
              <a:t> </a:t>
            </a:r>
            <a:r>
              <a:rPr lang="en-IN" sz="2400" b="1" dirty="0" err="1" smtClean="0"/>
              <a:t>ul.b</a:t>
            </a:r>
            <a:r>
              <a:rPr lang="en-IN" sz="2400" b="1" dirty="0" smtClean="0"/>
              <a:t>{</a:t>
            </a:r>
          </a:p>
          <a:p>
            <a:pPr marL="0" indent="0">
              <a:buNone/>
            </a:pPr>
            <a:r>
              <a:rPr lang="en-IN" sz="2400" b="1" dirty="0"/>
              <a:t> </a:t>
            </a:r>
            <a:r>
              <a:rPr lang="en-IN" sz="2400" b="1" dirty="0" smtClean="0"/>
              <a:t> </a:t>
            </a:r>
            <a:r>
              <a:rPr lang="en-IN" sz="2400" b="1" dirty="0" err="1" smtClean="0"/>
              <a:t>list-style-position:inside</a:t>
            </a:r>
            <a:r>
              <a:rPr lang="en-IN" sz="2400" b="1" dirty="0" smtClean="0"/>
              <a:t>;</a:t>
            </a:r>
          </a:p>
          <a:p>
            <a:pPr marL="0" indent="0">
              <a:buNone/>
            </a:pPr>
            <a:r>
              <a:rPr lang="en-IN" sz="2400" b="1" dirty="0"/>
              <a:t> </a:t>
            </a:r>
            <a:r>
              <a:rPr lang="en-IN" sz="2400" b="1" dirty="0" smtClean="0"/>
              <a:t>}</a:t>
            </a:r>
          </a:p>
          <a:p>
            <a:endParaRPr lang="en-IN" dirty="0"/>
          </a:p>
          <a:p>
            <a:endParaRPr lang="en-IN" dirty="0"/>
          </a:p>
        </p:txBody>
      </p:sp>
    </p:spTree>
    <p:extLst>
      <p:ext uri="{BB962C8B-B14F-4D97-AF65-F5344CB8AC3E}">
        <p14:creationId xmlns:p14="http://schemas.microsoft.com/office/powerpoint/2010/main" val="1734377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This: focus and: activate Pseudo classes</a:t>
            </a:r>
            <a:endParaRPr lang="en-IN" dirty="0"/>
          </a:p>
        </p:txBody>
      </p:sp>
      <p:sp>
        <p:nvSpPr>
          <p:cNvPr id="3" name="Content Placeholder 2"/>
          <p:cNvSpPr>
            <a:spLocks noGrp="1"/>
          </p:cNvSpPr>
          <p:nvPr>
            <p:ph idx="1"/>
          </p:nvPr>
        </p:nvSpPr>
        <p:spPr/>
        <p:txBody>
          <a:bodyPr>
            <a:normAutofit/>
          </a:bodyPr>
          <a:lstStyle/>
          <a:p>
            <a:pPr fontAlgn="base"/>
            <a:r>
              <a:rPr lang="en-US" sz="2000" b="1" dirty="0"/>
              <a:t>:focus Selector</a:t>
            </a:r>
            <a:r>
              <a:rPr lang="en-US" sz="2000" b="1" dirty="0" smtClean="0"/>
              <a:t>:</a:t>
            </a:r>
          </a:p>
          <a:p>
            <a:pPr marL="0" indent="0" fontAlgn="base">
              <a:buNone/>
            </a:pPr>
            <a:r>
              <a:rPr lang="en-US" sz="2000" b="1" dirty="0"/>
              <a:t> It generally applies on form elements or elements that can be focused using keyboard or mouse like input box, </a:t>
            </a:r>
            <a:r>
              <a:rPr lang="en-US" sz="2000" b="1" dirty="0" err="1"/>
              <a:t>textarea</a:t>
            </a:r>
            <a:r>
              <a:rPr lang="en-US" sz="2000" b="1" dirty="0"/>
              <a:t>. An element is in focus state while we use “tab” key of keyboard for that particular element. The state of focus will be same until user switch tab to another element or click.</a:t>
            </a:r>
          </a:p>
          <a:p>
            <a:r>
              <a:rPr lang="en-US" sz="2000" b="1" dirty="0" smtClean="0"/>
              <a:t>Pseudo class: </a:t>
            </a:r>
          </a:p>
          <a:p>
            <a:pPr marL="0" indent="0">
              <a:buNone/>
            </a:pPr>
            <a:r>
              <a:rPr lang="en-US" sz="2000" b="1" dirty="0" smtClean="0"/>
              <a:t>Pseudo class is used to define the special state of an element</a:t>
            </a:r>
            <a:r>
              <a:rPr lang="en-US" sz="2000" b="1" dirty="0"/>
              <a:t/>
            </a:r>
            <a:br>
              <a:rPr lang="en-US" sz="2000" b="1" dirty="0"/>
            </a:br>
            <a:endParaRPr lang="en-IN" sz="2000" b="1" dirty="0"/>
          </a:p>
        </p:txBody>
      </p:sp>
    </p:spTree>
    <p:extLst>
      <p:ext uri="{BB962C8B-B14F-4D97-AF65-F5344CB8AC3E}">
        <p14:creationId xmlns:p14="http://schemas.microsoft.com/office/powerpoint/2010/main" val="553630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IN" b="1" dirty="0"/>
              <a:t>Syntax:</a:t>
            </a: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p:txBody>
          <a:bodyPr/>
          <a:lstStyle/>
          <a:p>
            <a:pPr marL="0" indent="0">
              <a:buNone/>
            </a:pPr>
            <a:r>
              <a:rPr lang="en-IN" sz="2000" b="1" dirty="0" smtClean="0"/>
              <a:t>  :focus{</a:t>
            </a:r>
          </a:p>
          <a:p>
            <a:pPr marL="0" indent="0">
              <a:buNone/>
            </a:pPr>
            <a:r>
              <a:rPr lang="en-IN" sz="2000" b="1" dirty="0"/>
              <a:t> </a:t>
            </a:r>
            <a:r>
              <a:rPr lang="en-IN" sz="2000" b="1" dirty="0" smtClean="0"/>
              <a:t>  //CSS property</a:t>
            </a:r>
          </a:p>
          <a:p>
            <a:pPr marL="0" indent="0">
              <a:buNone/>
            </a:pPr>
            <a:r>
              <a:rPr lang="en-IN" sz="2000" b="1" dirty="0" smtClean="0"/>
              <a:t>}</a:t>
            </a:r>
          </a:p>
          <a:p>
            <a:pPr marL="0" indent="0">
              <a:buNone/>
            </a:pPr>
            <a:endParaRPr lang="en-IN" dirty="0"/>
          </a:p>
        </p:txBody>
      </p:sp>
    </p:spTree>
    <p:extLst>
      <p:ext uri="{BB962C8B-B14F-4D97-AF65-F5344CB8AC3E}">
        <p14:creationId xmlns:p14="http://schemas.microsoft.com/office/powerpoint/2010/main" val="2468032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4" name="Rectangle 2"/>
          <p:cNvSpPr>
            <a:spLocks noGrp="1" noChangeArrowheads="1"/>
          </p:cNvSpPr>
          <p:nvPr>
            <p:ph idx="1"/>
          </p:nvPr>
        </p:nvSpPr>
        <p:spPr bwMode="auto">
          <a:xfrm>
            <a:off x="1154954" y="1541660"/>
            <a:ext cx="5521419"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Consolas" panose="020B0609020204030204" pitchFamily="49" charset="0"/>
              </a:rPr>
              <a:t>&lt;!DOCTYPE html&gt;</a:t>
            </a:r>
            <a:endParaRPr kumimoji="0" lang="en-US" sz="2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Consolas" panose="020B0609020204030204" pitchFamily="49" charset="0"/>
              </a:rPr>
              <a:t>&lt;</a:t>
            </a:r>
            <a:r>
              <a:rPr kumimoji="0" lang="en-US" sz="2000" b="1" i="0" u="none" strike="noStrike" cap="none" normalizeH="0" baseline="0" dirty="0" smtClean="0">
                <a:ln>
                  <a:noFill/>
                </a:ln>
                <a:solidFill>
                  <a:srgbClr val="006699"/>
                </a:solidFill>
                <a:effectLst/>
                <a:latin typeface="Consolas" panose="020B0609020204030204" pitchFamily="49" charset="0"/>
              </a:rPr>
              <a:t>html</a:t>
            </a:r>
            <a:r>
              <a:rPr kumimoji="0" lang="en-US" sz="2000" b="1" i="0" u="none" strike="noStrike" cap="none" normalizeH="0" baseline="0" dirty="0" smtClean="0">
                <a:ln>
                  <a:noFill/>
                </a:ln>
                <a:solidFill>
                  <a:srgbClr val="000000"/>
                </a:solidFill>
                <a:effectLst/>
                <a:latin typeface="Consolas" panose="020B0609020204030204" pitchFamily="49" charset="0"/>
              </a:rPr>
              <a:t>&gt;</a:t>
            </a:r>
            <a:endParaRPr kumimoji="0" lang="en-US" sz="2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73239"/>
                </a:solidFill>
                <a:effectLst/>
                <a:latin typeface="Consolas" panose="020B0609020204030204" pitchFamily="49" charset="0"/>
              </a:rPr>
              <a:t> </a:t>
            </a:r>
            <a:r>
              <a:rPr kumimoji="0" lang="en-US" sz="2000" b="1" i="0" u="none" strike="noStrike" cap="none" normalizeH="0" baseline="0" dirty="0" smtClean="0">
                <a:ln>
                  <a:noFill/>
                </a:ln>
                <a:solidFill>
                  <a:srgbClr val="000000"/>
                </a:solidFill>
                <a:effectLst/>
                <a:latin typeface="Consolas" panose="020B0609020204030204" pitchFamily="49" charset="0"/>
              </a:rPr>
              <a:t>&lt;</a:t>
            </a:r>
            <a:r>
              <a:rPr kumimoji="0" lang="en-US" sz="2000" b="1" i="0" u="none" strike="noStrike" cap="none" normalizeH="0" baseline="0" dirty="0" smtClean="0">
                <a:ln>
                  <a:noFill/>
                </a:ln>
                <a:solidFill>
                  <a:srgbClr val="006699"/>
                </a:solidFill>
                <a:effectLst/>
                <a:latin typeface="Consolas" panose="020B0609020204030204" pitchFamily="49" charset="0"/>
              </a:rPr>
              <a:t>head</a:t>
            </a:r>
            <a:r>
              <a:rPr kumimoji="0" lang="en-US" sz="2000" b="1" i="0" u="none" strike="noStrike" cap="none" normalizeH="0" baseline="0" dirty="0" smtClean="0">
                <a:ln>
                  <a:noFill/>
                </a:ln>
                <a:solidFill>
                  <a:srgbClr val="000000"/>
                </a:solidFill>
                <a:effectLst/>
                <a:latin typeface="Consolas" panose="020B0609020204030204" pitchFamily="49" charset="0"/>
              </a:rPr>
              <a:t>&gt;</a:t>
            </a:r>
            <a:endParaRPr kumimoji="0" lang="en-US" sz="2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73239"/>
                </a:solidFill>
                <a:effectLst/>
                <a:latin typeface="Consolas" panose="020B0609020204030204" pitchFamily="49" charset="0"/>
              </a:rPr>
              <a:t>    </a:t>
            </a:r>
            <a:r>
              <a:rPr kumimoji="0" lang="en-US" sz="2000" b="1" i="0" u="none" strike="noStrike" cap="none" normalizeH="0" baseline="0" dirty="0" smtClean="0">
                <a:ln>
                  <a:noFill/>
                </a:ln>
                <a:solidFill>
                  <a:srgbClr val="000000"/>
                </a:solidFill>
                <a:effectLst/>
                <a:latin typeface="Consolas" panose="020B0609020204030204" pitchFamily="49" charset="0"/>
              </a:rPr>
              <a:t>&lt;</a:t>
            </a:r>
            <a:r>
              <a:rPr kumimoji="0" lang="en-US" sz="2000" b="1" i="0" u="none" strike="noStrike" cap="none" normalizeH="0" baseline="0" dirty="0" smtClean="0">
                <a:ln>
                  <a:noFill/>
                </a:ln>
                <a:solidFill>
                  <a:srgbClr val="006699"/>
                </a:solidFill>
                <a:effectLst/>
                <a:latin typeface="Consolas" panose="020B0609020204030204" pitchFamily="49" charset="0"/>
              </a:rPr>
              <a:t>title</a:t>
            </a:r>
            <a:r>
              <a:rPr kumimoji="0" lang="en-US" sz="2000" b="1" i="0" u="none" strike="noStrike" cap="none" normalizeH="0" baseline="0" dirty="0" smtClean="0">
                <a:ln>
                  <a:noFill/>
                </a:ln>
                <a:solidFill>
                  <a:srgbClr val="000000"/>
                </a:solidFill>
                <a:effectLst/>
                <a:latin typeface="Consolas" panose="020B0609020204030204" pitchFamily="49" charset="0"/>
              </a:rPr>
              <a:t>&gt;Focus pseudo class&lt;/</a:t>
            </a:r>
            <a:r>
              <a:rPr kumimoji="0" lang="en-US" sz="2000" b="1" i="0" u="none" strike="noStrike" cap="none" normalizeH="0" baseline="0" dirty="0" smtClean="0">
                <a:ln>
                  <a:noFill/>
                </a:ln>
                <a:solidFill>
                  <a:srgbClr val="006699"/>
                </a:solidFill>
                <a:effectLst/>
                <a:latin typeface="Consolas" panose="020B0609020204030204" pitchFamily="49" charset="0"/>
              </a:rPr>
              <a:t>title</a:t>
            </a:r>
            <a:r>
              <a:rPr kumimoji="0" lang="en-US" sz="2000" b="1" i="0" u="none" strike="noStrike" cap="none" normalizeH="0" baseline="0" dirty="0" smtClean="0">
                <a:ln>
                  <a:noFill/>
                </a:ln>
                <a:solidFill>
                  <a:srgbClr val="000000"/>
                </a:solidFill>
                <a:effectLst/>
                <a:latin typeface="Consolas" panose="020B0609020204030204" pitchFamily="49" charset="0"/>
              </a:rPr>
              <a:t>&gt;</a:t>
            </a:r>
            <a:endParaRPr kumimoji="0" lang="en-US" sz="2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73239"/>
                </a:solidFill>
                <a:effectLst/>
                <a:latin typeface="Consolas" panose="020B0609020204030204" pitchFamily="49" charset="0"/>
              </a:rPr>
              <a:t>      </a:t>
            </a:r>
            <a:endParaRPr kumimoji="0" lang="en-US" sz="2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73239"/>
                </a:solidFill>
                <a:effectLst/>
                <a:latin typeface="Consolas" panose="020B0609020204030204" pitchFamily="49" charset="0"/>
              </a:rPr>
              <a:t>    </a:t>
            </a:r>
            <a:r>
              <a:rPr kumimoji="0" lang="en-US" sz="2000" b="1" i="0" u="none" strike="noStrike" cap="none" normalizeH="0" baseline="0" dirty="0" smtClean="0">
                <a:ln>
                  <a:noFill/>
                </a:ln>
                <a:solidFill>
                  <a:srgbClr val="000000"/>
                </a:solidFill>
                <a:effectLst/>
                <a:latin typeface="Consolas" panose="020B0609020204030204" pitchFamily="49" charset="0"/>
              </a:rPr>
              <a:t>&lt;</a:t>
            </a:r>
            <a:r>
              <a:rPr kumimoji="0" lang="en-US" sz="2000" b="1" i="0" u="none" strike="noStrike" cap="none" normalizeH="0" baseline="0" dirty="0" smtClean="0">
                <a:ln>
                  <a:noFill/>
                </a:ln>
                <a:solidFill>
                  <a:srgbClr val="006699"/>
                </a:solidFill>
                <a:effectLst/>
                <a:latin typeface="Consolas" panose="020B0609020204030204" pitchFamily="49" charset="0"/>
              </a:rPr>
              <a:t>style</a:t>
            </a:r>
            <a:r>
              <a:rPr kumimoji="0" lang="en-US" sz="2000" b="1" i="0" u="none" strike="noStrike" cap="none" normalizeH="0" baseline="0" dirty="0" smtClean="0">
                <a:ln>
                  <a:noFill/>
                </a:ln>
                <a:solidFill>
                  <a:srgbClr val="000000"/>
                </a:solidFill>
                <a:effectLst/>
                <a:latin typeface="Consolas" panose="020B0609020204030204" pitchFamily="49" charset="0"/>
              </a:rPr>
              <a:t>&gt;</a:t>
            </a:r>
            <a:endParaRPr kumimoji="0" lang="en-US" sz="2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73239"/>
                </a:solidFill>
                <a:effectLst/>
                <a:latin typeface="Consolas" panose="020B0609020204030204" pitchFamily="49" charset="0"/>
              </a:rPr>
              <a:t>        </a:t>
            </a:r>
            <a:r>
              <a:rPr kumimoji="0" lang="en-US" sz="2000" b="1" i="0" u="none" strike="noStrike" cap="none" normalizeH="0" baseline="0" dirty="0" smtClean="0">
                <a:ln>
                  <a:noFill/>
                </a:ln>
                <a:solidFill>
                  <a:srgbClr val="000000"/>
                </a:solidFill>
                <a:effectLst/>
                <a:latin typeface="Consolas" panose="020B0609020204030204" pitchFamily="49" charset="0"/>
              </a:rPr>
              <a:t>div.one{</a:t>
            </a:r>
            <a:endParaRPr kumimoji="0" lang="en-US" sz="2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73239"/>
                </a:solidFill>
                <a:effectLst/>
                <a:latin typeface="Consolas" panose="020B0609020204030204" pitchFamily="49" charset="0"/>
              </a:rPr>
              <a:t>            </a:t>
            </a:r>
            <a:r>
              <a:rPr kumimoji="0" lang="en-US" sz="2000" b="1" i="0" u="none" strike="noStrike" cap="none" normalizeH="0" baseline="0" dirty="0" smtClean="0">
                <a:ln>
                  <a:noFill/>
                </a:ln>
                <a:solidFill>
                  <a:srgbClr val="000000"/>
                </a:solidFill>
                <a:effectLst/>
                <a:latin typeface="Consolas" panose="020B0609020204030204" pitchFamily="49" charset="0"/>
              </a:rPr>
              <a:t>margin-left:40%;</a:t>
            </a:r>
            <a:endParaRPr kumimoji="0" lang="en-US" sz="2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73239"/>
                </a:solidFill>
                <a:effectLst/>
                <a:latin typeface="Consolas" panose="020B0609020204030204" pitchFamily="49" charset="0"/>
              </a:rPr>
              <a:t>            </a:t>
            </a:r>
            <a:r>
              <a:rPr kumimoji="0" lang="en-US" sz="2000" b="1" i="0" u="none" strike="noStrike" cap="none" normalizeH="0" baseline="0" dirty="0" smtClean="0">
                <a:ln>
                  <a:noFill/>
                </a:ln>
                <a:solidFill>
                  <a:srgbClr val="000000"/>
                </a:solidFill>
                <a:effectLst/>
                <a:latin typeface="Consolas" panose="020B0609020204030204" pitchFamily="49" charset="0"/>
              </a:rPr>
              <a:t>margin-top: 10%;</a:t>
            </a:r>
            <a:endParaRPr kumimoji="0" lang="en-US" sz="2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73239"/>
                </a:solidFill>
                <a:effectLst/>
                <a:latin typeface="Consolas" panose="020B0609020204030204" pitchFamily="49" charset="0"/>
              </a:rPr>
              <a:t>        </a:t>
            </a:r>
            <a:r>
              <a:rPr kumimoji="0" lang="en-US" sz="2000" b="1" i="0" u="none" strike="noStrike" cap="none" normalizeH="0" baseline="0" dirty="0" smtClean="0">
                <a:ln>
                  <a:noFill/>
                </a:ln>
                <a:solidFill>
                  <a:srgbClr val="000000"/>
                </a:solidFill>
                <a:effectLst/>
                <a:latin typeface="Consolas" panose="020B0609020204030204" pitchFamily="49" charset="0"/>
              </a:rPr>
              <a:t>}</a:t>
            </a:r>
            <a:endParaRPr kumimoji="0" lang="en-US" sz="2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73239"/>
                </a:solidFill>
                <a:effectLst/>
                <a:latin typeface="Consolas" panose="020B0609020204030204" pitchFamily="49" charset="0"/>
              </a:rPr>
              <a:t>        </a:t>
            </a:r>
            <a:r>
              <a:rPr kumimoji="0" lang="en-US" sz="2000" b="1" i="0" u="none" strike="noStrike" cap="none" normalizeH="0" baseline="0" dirty="0" smtClean="0">
                <a:ln>
                  <a:noFill/>
                </a:ln>
                <a:solidFill>
                  <a:srgbClr val="000000"/>
                </a:solidFill>
                <a:effectLst/>
                <a:latin typeface="Consolas" panose="020B0609020204030204" pitchFamily="49" charset="0"/>
              </a:rPr>
              <a:t>h1{</a:t>
            </a:r>
            <a:endParaRPr kumimoji="0" lang="en-US" sz="2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73239"/>
                </a:solidFill>
                <a:effectLst/>
                <a:latin typeface="Consolas" panose="020B0609020204030204" pitchFamily="49" charset="0"/>
              </a:rPr>
              <a:t>            </a:t>
            </a:r>
            <a:r>
              <a:rPr kumimoji="0" lang="en-US" sz="2000" b="1" i="0" u="none" strike="noStrike" cap="none" normalizeH="0" baseline="0" dirty="0" smtClean="0">
                <a:ln>
                  <a:noFill/>
                </a:ln>
                <a:solidFill>
                  <a:srgbClr val="000000"/>
                </a:solidFill>
                <a:effectLst/>
                <a:latin typeface="Consolas" panose="020B0609020204030204" pitchFamily="49" charset="0"/>
              </a:rPr>
              <a:t>color: green;</a:t>
            </a:r>
            <a:endParaRPr kumimoji="0" lang="en-US" sz="2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73239"/>
                </a:solidFill>
                <a:effectLst/>
                <a:latin typeface="Consolas" panose="020B0609020204030204" pitchFamily="49" charset="0"/>
              </a:rPr>
              <a:t>            </a:t>
            </a:r>
            <a:r>
              <a:rPr kumimoji="0" lang="en-US" sz="2000" b="1" i="0" u="none" strike="noStrike" cap="none" normalizeH="0" baseline="0" dirty="0" smtClean="0">
                <a:ln>
                  <a:noFill/>
                </a:ln>
                <a:solidFill>
                  <a:srgbClr val="000000"/>
                </a:solidFill>
                <a:effectLst/>
                <a:latin typeface="Consolas" panose="020B0609020204030204" pitchFamily="49" charset="0"/>
              </a:rPr>
              <a:t>font-family: Arial, Helvetica, sans-serif;</a:t>
            </a:r>
            <a:endParaRPr kumimoji="0" lang="en-US" sz="2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73239"/>
                </a:solidFill>
                <a:effectLst/>
                <a:latin typeface="Consolas" panose="020B0609020204030204" pitchFamily="49" charset="0"/>
              </a:rPr>
              <a:t>            </a:t>
            </a:r>
            <a:r>
              <a:rPr kumimoji="0" lang="en-US" sz="2000" b="1" i="0" u="none" strike="noStrike" cap="none" normalizeH="0" baseline="0" dirty="0" smtClean="0">
                <a:ln>
                  <a:noFill/>
                </a:ln>
                <a:solidFill>
                  <a:srgbClr val="000000"/>
                </a:solidFill>
                <a:effectLst/>
                <a:latin typeface="Consolas" panose="020B0609020204030204" pitchFamily="49" charset="0"/>
              </a:rPr>
              <a:t>letter-spacing: 2px;</a:t>
            </a:r>
            <a:endParaRPr kumimoji="0" lang="en-US" sz="2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73239"/>
                </a:solidFill>
                <a:effectLst/>
                <a:latin typeface="Consolas" panose="020B0609020204030204" pitchFamily="49" charset="0"/>
              </a:rPr>
              <a:t>        </a:t>
            </a:r>
            <a:r>
              <a:rPr kumimoji="0" lang="en-US" sz="2000" b="1" i="0" u="none" strike="noStrike" cap="none" normalizeH="0" baseline="0" dirty="0" smtClean="0">
                <a:ln>
                  <a:noFill/>
                </a:ln>
                <a:solidFill>
                  <a:srgbClr val="000000"/>
                </a:solidFill>
                <a:effectLst/>
                <a:latin typeface="Consolas" panose="020B0609020204030204" pitchFamily="49" charset="0"/>
              </a:rPr>
              <a:t>}</a:t>
            </a:r>
            <a:endParaRPr kumimoji="0" lang="en-US" sz="2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73239"/>
                </a:solidFill>
                <a:effectLst/>
                <a:latin typeface="Consolas" panose="020B0609020204030204" pitchFamily="49" charset="0"/>
              </a:rPr>
              <a:t>       </a:t>
            </a:r>
            <a:endParaRPr kumimoji="0" lang="en-US" sz="2000" b="1" i="0" u="none" strike="noStrike" cap="none" normalizeH="0" baseline="0" dirty="0" smtClean="0">
              <a:ln>
                <a:noFill/>
              </a:ln>
              <a:solidFill>
                <a:schemeClr val="tx1"/>
              </a:solidFill>
              <a:effectLst/>
            </a:endParaRPr>
          </a:p>
        </p:txBody>
      </p:sp>
      <p:sp>
        <p:nvSpPr>
          <p:cNvPr id="3" name="TextBox 2"/>
          <p:cNvSpPr txBox="1"/>
          <p:nvPr/>
        </p:nvSpPr>
        <p:spPr>
          <a:xfrm>
            <a:off x="6926894" y="2932470"/>
            <a:ext cx="4885150" cy="1908215"/>
          </a:xfrm>
          <a:prstGeom prst="rect">
            <a:avLst/>
          </a:prstGeom>
          <a:noFill/>
        </p:spPr>
        <p:txBody>
          <a:bodyPr wrap="square" rtlCol="0">
            <a:spAutoFit/>
          </a:bodyPr>
          <a:lstStyle/>
          <a:p>
            <a:pPr lvl="0" eaLnBrk="0" fontAlgn="base" hangingPunct="0">
              <a:spcBef>
                <a:spcPct val="0"/>
              </a:spcBef>
              <a:spcAft>
                <a:spcPct val="0"/>
              </a:spcAft>
            </a:pPr>
            <a:r>
              <a:rPr lang="en-US" sz="2000" b="1" dirty="0">
                <a:solidFill>
                  <a:srgbClr val="273239"/>
                </a:solidFill>
                <a:latin typeface="Consolas" panose="020B0609020204030204" pitchFamily="49" charset="0"/>
              </a:rPr>
              <a:t> </a:t>
            </a:r>
            <a:r>
              <a:rPr lang="en-US" sz="2000" b="1" dirty="0">
                <a:solidFill>
                  <a:srgbClr val="000000"/>
                </a:solidFill>
                <a:latin typeface="Consolas" panose="020B0609020204030204" pitchFamily="49" charset="0"/>
              </a:rPr>
              <a:t>button{</a:t>
            </a:r>
            <a:endParaRPr lang="en-US" sz="2000" b="1" dirty="0"/>
          </a:p>
          <a:p>
            <a:pPr lvl="0" eaLnBrk="0" fontAlgn="base" hangingPunct="0">
              <a:spcBef>
                <a:spcPct val="0"/>
              </a:spcBef>
              <a:spcAft>
                <a:spcPct val="0"/>
              </a:spcAft>
            </a:pPr>
            <a:r>
              <a:rPr lang="en-US" sz="2000" b="1" dirty="0">
                <a:solidFill>
                  <a:srgbClr val="273239"/>
                </a:solidFill>
                <a:latin typeface="Consolas" panose="020B0609020204030204" pitchFamily="49" charset="0"/>
              </a:rPr>
              <a:t>            </a:t>
            </a:r>
            <a:r>
              <a:rPr lang="en-US" sz="2000" b="1" dirty="0">
                <a:solidFill>
                  <a:srgbClr val="000000"/>
                </a:solidFill>
                <a:latin typeface="Consolas" panose="020B0609020204030204" pitchFamily="49" charset="0"/>
              </a:rPr>
              <a:t>font-size: x-large;</a:t>
            </a:r>
            <a:endParaRPr lang="en-US" sz="2000" b="1" dirty="0"/>
          </a:p>
          <a:p>
            <a:pPr lvl="0" eaLnBrk="0" fontAlgn="base" hangingPunct="0">
              <a:spcBef>
                <a:spcPct val="0"/>
              </a:spcBef>
              <a:spcAft>
                <a:spcPct val="0"/>
              </a:spcAft>
            </a:pPr>
            <a:r>
              <a:rPr lang="en-US" sz="2000" b="1" dirty="0">
                <a:solidFill>
                  <a:srgbClr val="273239"/>
                </a:solidFill>
                <a:latin typeface="Consolas" panose="020B0609020204030204" pitchFamily="49" charset="0"/>
              </a:rPr>
              <a:t>            </a:t>
            </a:r>
            <a:r>
              <a:rPr lang="en-US" sz="2000" b="1" dirty="0">
                <a:solidFill>
                  <a:srgbClr val="000000"/>
                </a:solidFill>
                <a:latin typeface="Consolas" panose="020B0609020204030204" pitchFamily="49" charset="0"/>
              </a:rPr>
              <a:t>padding: 10px;</a:t>
            </a:r>
            <a:endParaRPr lang="en-US" sz="2000" b="1" dirty="0"/>
          </a:p>
          <a:p>
            <a:pPr lvl="0" eaLnBrk="0" fontAlgn="base" hangingPunct="0">
              <a:spcBef>
                <a:spcPct val="0"/>
              </a:spcBef>
              <a:spcAft>
                <a:spcPct val="0"/>
              </a:spcAft>
            </a:pPr>
            <a:r>
              <a:rPr lang="en-US" sz="2000" b="1" dirty="0">
                <a:solidFill>
                  <a:srgbClr val="273239"/>
                </a:solidFill>
                <a:latin typeface="Consolas" panose="020B0609020204030204" pitchFamily="49" charset="0"/>
              </a:rPr>
              <a:t>        </a:t>
            </a:r>
            <a:r>
              <a:rPr lang="en-US" sz="2000" b="1" dirty="0" smtClean="0">
                <a:solidFill>
                  <a:srgbClr val="273239"/>
                </a:solidFill>
                <a:latin typeface="Consolas" panose="020B0609020204030204" pitchFamily="49" charset="0"/>
              </a:rPr>
              <a:t>b</a:t>
            </a:r>
            <a:r>
              <a:rPr lang="en-US" sz="2000" b="1" dirty="0" smtClean="0">
                <a:solidFill>
                  <a:srgbClr val="000000"/>
                </a:solidFill>
                <a:latin typeface="Consolas" panose="020B0609020204030204" pitchFamily="49" charset="0"/>
              </a:rPr>
              <a:t>order</a:t>
            </a:r>
            <a:r>
              <a:rPr lang="en-US" sz="2000" b="1" dirty="0">
                <a:solidFill>
                  <a:srgbClr val="000000"/>
                </a:solidFill>
                <a:latin typeface="Consolas" panose="020B0609020204030204" pitchFamily="49" charset="0"/>
              </a:rPr>
              <a:t>: 2px </a:t>
            </a:r>
            <a:r>
              <a:rPr lang="en-US" sz="2000" b="1" dirty="0" smtClean="0">
                <a:solidFill>
                  <a:srgbClr val="000000"/>
                </a:solidFill>
                <a:latin typeface="Consolas" panose="020B0609020204030204" pitchFamily="49" charset="0"/>
              </a:rPr>
              <a:t>solid black;</a:t>
            </a:r>
            <a:endParaRPr lang="en-US" sz="2000" b="1" dirty="0"/>
          </a:p>
          <a:p>
            <a:pPr lvl="0" eaLnBrk="0" fontAlgn="base" hangingPunct="0">
              <a:spcBef>
                <a:spcPct val="0"/>
              </a:spcBef>
              <a:spcAft>
                <a:spcPct val="0"/>
              </a:spcAft>
            </a:pPr>
            <a:r>
              <a:rPr lang="en-US" sz="2000" b="1" dirty="0">
                <a:solidFill>
                  <a:srgbClr val="273239"/>
                </a:solidFill>
                <a:latin typeface="Consolas" panose="020B0609020204030204" pitchFamily="49" charset="0"/>
              </a:rPr>
              <a:t>        </a:t>
            </a:r>
            <a:r>
              <a:rPr lang="en-US" sz="2000" b="1" dirty="0">
                <a:solidFill>
                  <a:srgbClr val="000000"/>
                </a:solidFill>
                <a:latin typeface="Consolas" panose="020B0609020204030204" pitchFamily="49" charset="0"/>
              </a:rPr>
              <a:t>}</a:t>
            </a:r>
            <a:endParaRPr lang="en-US" sz="2000" b="1" dirty="0"/>
          </a:p>
          <a:p>
            <a:endParaRPr lang="en-IN" dirty="0"/>
          </a:p>
        </p:txBody>
      </p:sp>
    </p:spTree>
    <p:extLst>
      <p:ext uri="{BB962C8B-B14F-4D97-AF65-F5344CB8AC3E}">
        <p14:creationId xmlns:p14="http://schemas.microsoft.com/office/powerpoint/2010/main" val="355833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lstStyle/>
          <a:p>
            <a:r>
              <a:rPr lang="en-IN" sz="2400" dirty="0"/>
              <a:t> </a:t>
            </a:r>
            <a:r>
              <a:rPr lang="en-IN" sz="2400" dirty="0" smtClean="0"/>
              <a:t> </a:t>
            </a:r>
            <a:r>
              <a:rPr lang="en-IN" sz="2400" dirty="0" err="1" smtClean="0"/>
              <a:t>table,th,td</a:t>
            </a:r>
            <a:r>
              <a:rPr lang="en-IN" sz="2400" dirty="0" smtClean="0"/>
              <a:t>{</a:t>
            </a:r>
          </a:p>
          <a:p>
            <a:pPr marL="0" indent="0">
              <a:buNone/>
            </a:pPr>
            <a:r>
              <a:rPr lang="en-IN" sz="2400" dirty="0"/>
              <a:t> </a:t>
            </a:r>
            <a:r>
              <a:rPr lang="en-IN" sz="2400" dirty="0" smtClean="0"/>
              <a:t>  border: 1px solid;</a:t>
            </a:r>
          </a:p>
          <a:p>
            <a:pPr marL="0" indent="0">
              <a:buNone/>
            </a:pPr>
            <a:r>
              <a:rPr lang="en-IN" sz="2400" dirty="0"/>
              <a:t>}</a:t>
            </a:r>
            <a:endParaRPr lang="en-IN" sz="2400" dirty="0" smtClean="0"/>
          </a:p>
          <a:p>
            <a:pPr marL="0" indent="0">
              <a:buNone/>
            </a:pPr>
            <a:endParaRPr lang="en-IN" dirty="0"/>
          </a:p>
        </p:txBody>
      </p:sp>
    </p:spTree>
    <p:extLst>
      <p:ext uri="{BB962C8B-B14F-4D97-AF65-F5344CB8AC3E}">
        <p14:creationId xmlns:p14="http://schemas.microsoft.com/office/powerpoint/2010/main" val="33690514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3362270"/>
              </p:ext>
            </p:extLst>
          </p:nvPr>
        </p:nvGraphicFramePr>
        <p:xfrm>
          <a:off x="561305" y="2160021"/>
          <a:ext cx="4330385" cy="5090160"/>
        </p:xfrm>
        <a:graphic>
          <a:graphicData uri="http://schemas.openxmlformats.org/drawingml/2006/table">
            <a:tbl>
              <a:tblPr/>
              <a:tblGrid>
                <a:gridCol w="4330385"/>
              </a:tblGrid>
              <a:tr h="0">
                <a:tc>
                  <a:txBody>
                    <a:bodyPr/>
                    <a:lstStyle/>
                    <a:p>
                      <a:pPr algn="l" rtl="0" fontAlgn="base"/>
                      <a:r>
                        <a:rPr lang="en-IN" sz="2000" b="0" i="0" dirty="0" err="1">
                          <a:effectLst/>
                          <a:latin typeface="Consolas" panose="020B0609020204030204" pitchFamily="49" charset="0"/>
                        </a:rPr>
                        <a:t>button:focus</a:t>
                      </a:r>
                      <a:r>
                        <a:rPr lang="en-IN" sz="2000" b="0" i="0" dirty="0">
                          <a:effectLst/>
                          <a:latin typeface="Consolas" panose="020B0609020204030204" pitchFamily="49" charset="0"/>
                        </a:rPr>
                        <a:t>{</a:t>
                      </a:r>
                    </a:p>
                    <a:p>
                      <a:pPr algn="l" rtl="0" fontAlgn="base"/>
                      <a:r>
                        <a:rPr lang="en-IN" sz="2000" b="0" i="0" dirty="0">
                          <a:effectLst/>
                          <a:latin typeface="Consolas" panose="020B0609020204030204" pitchFamily="49" charset="0"/>
                        </a:rPr>
                        <a:t>            </a:t>
                      </a:r>
                      <a:r>
                        <a:rPr lang="en-IN" sz="2000" b="0" i="0" dirty="0" err="1">
                          <a:effectLst/>
                          <a:latin typeface="Consolas" panose="020B0609020204030204" pitchFamily="49" charset="0"/>
                        </a:rPr>
                        <a:t>color</a:t>
                      </a:r>
                      <a:r>
                        <a:rPr lang="en-IN" sz="2000" b="0" i="0" dirty="0">
                          <a:effectLst/>
                          <a:latin typeface="Consolas" panose="020B0609020204030204" pitchFamily="49" charset="0"/>
                        </a:rPr>
                        <a:t>: green;</a:t>
                      </a:r>
                    </a:p>
                    <a:p>
                      <a:pPr algn="l" rtl="0" fontAlgn="base"/>
                      <a:r>
                        <a:rPr lang="en-IN" sz="2000" b="0" i="0" dirty="0">
                          <a:effectLst/>
                          <a:latin typeface="Consolas" panose="020B0609020204030204" pitchFamily="49" charset="0"/>
                        </a:rPr>
                        <a:t>            background-</a:t>
                      </a:r>
                      <a:r>
                        <a:rPr lang="en-IN" sz="2000" b="0" i="0" dirty="0" err="1">
                          <a:effectLst/>
                          <a:latin typeface="Consolas" panose="020B0609020204030204" pitchFamily="49" charset="0"/>
                        </a:rPr>
                        <a:t>color</a:t>
                      </a:r>
                      <a:r>
                        <a:rPr lang="en-IN" sz="2000" b="0" i="0" dirty="0">
                          <a:effectLst/>
                          <a:latin typeface="Consolas" panose="020B0609020204030204" pitchFamily="49" charset="0"/>
                        </a:rPr>
                        <a:t>: white;</a:t>
                      </a:r>
                    </a:p>
                    <a:p>
                      <a:pPr algn="l" rtl="0" fontAlgn="base"/>
                      <a:r>
                        <a:rPr lang="en-IN" sz="2000" b="0" i="0" dirty="0">
                          <a:effectLst/>
                          <a:latin typeface="Consolas" panose="020B0609020204030204" pitchFamily="49" charset="0"/>
                        </a:rPr>
                        <a:t>            font-style: italic;</a:t>
                      </a:r>
                    </a:p>
                    <a:p>
                      <a:pPr algn="l" rtl="0" fontAlgn="base"/>
                      <a:r>
                        <a:rPr lang="en-IN" sz="2000" b="0" i="0" dirty="0">
                          <a:effectLst/>
                          <a:latin typeface="Consolas" panose="020B0609020204030204" pitchFamily="49" charset="0"/>
                        </a:rPr>
                        <a:t>        }</a:t>
                      </a:r>
                    </a:p>
                    <a:p>
                      <a:pPr algn="l" rtl="0" fontAlgn="base"/>
                      <a:r>
                        <a:rPr lang="en-IN" sz="2000" b="0" i="0" dirty="0">
                          <a:effectLst/>
                          <a:latin typeface="Consolas" panose="020B0609020204030204" pitchFamily="49" charset="0"/>
                        </a:rPr>
                        <a:t>    &lt;/style&gt;</a:t>
                      </a:r>
                    </a:p>
                    <a:p>
                      <a:pPr algn="l" rtl="0" fontAlgn="base"/>
                      <a:r>
                        <a:rPr lang="en-IN" sz="2000" b="0" i="0" dirty="0">
                          <a:effectLst/>
                          <a:latin typeface="Consolas" panose="020B0609020204030204" pitchFamily="49" charset="0"/>
                        </a:rPr>
                        <a:t>&lt;/head&gt;</a:t>
                      </a:r>
                    </a:p>
                    <a:p>
                      <a:pPr algn="l" rtl="0" fontAlgn="base"/>
                      <a:r>
                        <a:rPr lang="en-IN" sz="2000" b="0" i="0" dirty="0">
                          <a:effectLst/>
                          <a:latin typeface="Consolas" panose="020B0609020204030204" pitchFamily="49" charset="0"/>
                        </a:rPr>
                        <a:t>  </a:t>
                      </a:r>
                    </a:p>
                    <a:p>
                      <a:pPr algn="l" rtl="0" fontAlgn="base"/>
                      <a:r>
                        <a:rPr lang="en-IN" sz="2000" b="0" i="0" dirty="0">
                          <a:effectLst/>
                          <a:latin typeface="Consolas" panose="020B0609020204030204" pitchFamily="49" charset="0"/>
                        </a:rPr>
                        <a:t>&lt;body&gt;</a:t>
                      </a:r>
                    </a:p>
                    <a:p>
                      <a:pPr algn="l" rtl="0" fontAlgn="base"/>
                      <a:r>
                        <a:rPr lang="en-IN" sz="2000" b="0" i="0" dirty="0">
                          <a:effectLst/>
                          <a:latin typeface="Consolas" panose="020B0609020204030204" pitchFamily="49" charset="0"/>
                        </a:rPr>
                        <a:t>    &lt;div class="one"&gt;</a:t>
                      </a:r>
                    </a:p>
                    <a:p>
                      <a:pPr algn="l" rtl="0" fontAlgn="base"/>
                      <a:r>
                        <a:rPr lang="en-IN" sz="2000" b="0" i="0" dirty="0">
                          <a:effectLst/>
                          <a:latin typeface="Consolas" panose="020B0609020204030204" pitchFamily="49" charset="0"/>
                        </a:rPr>
                        <a:t>        &lt;h1&gt;</a:t>
                      </a:r>
                      <a:r>
                        <a:rPr lang="en-IN" sz="2000" b="0" i="0" dirty="0" err="1">
                          <a:effectLst/>
                          <a:latin typeface="Consolas" panose="020B0609020204030204" pitchFamily="49" charset="0"/>
                        </a:rPr>
                        <a:t>GeeksforGeeks</a:t>
                      </a:r>
                      <a:r>
                        <a:rPr lang="en-IN" sz="2000" b="0" i="0" dirty="0">
                          <a:effectLst/>
                          <a:latin typeface="Consolas" panose="020B0609020204030204" pitchFamily="49" charset="0"/>
                        </a:rPr>
                        <a:t>&lt;/h1&gt;</a:t>
                      </a:r>
                    </a:p>
                    <a:p>
                      <a:pPr algn="l" rtl="0" fontAlgn="base"/>
                      <a:r>
                        <a:rPr lang="en-IN" sz="2000" b="0" i="0" dirty="0">
                          <a:effectLst/>
                          <a:latin typeface="Consolas" panose="020B0609020204030204" pitchFamily="49" charset="0"/>
                        </a:rPr>
                        <a:t>          </a:t>
                      </a:r>
                    </a:p>
                    <a:p>
                      <a:pPr algn="l" rtl="0" fontAlgn="base"/>
                      <a:r>
                        <a:rPr lang="en-IN" sz="2000" b="0" i="0" dirty="0">
                          <a:effectLst/>
                          <a:latin typeface="Consolas" panose="020B0609020204030204" pitchFamily="49" charset="0"/>
                        </a:rPr>
                        <a:t>                            </a:t>
                      </a:r>
                    </a:p>
                  </a:txBody>
                  <a:tcPr marL="76200" marR="76200" marT="106680" marB="106680" anchor="ctr">
                    <a:lnL>
                      <a:noFill/>
                    </a:lnL>
                    <a:lnR>
                      <a:noFill/>
                    </a:lnR>
                    <a:lnT>
                      <a:noFill/>
                    </a:lnT>
                    <a:lnB>
                      <a:noFill/>
                    </a:lnB>
                  </a:tcPr>
                </a:tc>
              </a:tr>
            </a:tbl>
          </a:graphicData>
        </a:graphic>
      </p:graphicFrame>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 name="TextBox 5"/>
          <p:cNvSpPr txBox="1"/>
          <p:nvPr/>
        </p:nvSpPr>
        <p:spPr>
          <a:xfrm>
            <a:off x="7503090" y="2492679"/>
            <a:ext cx="4557658" cy="2523768"/>
          </a:xfrm>
          <a:prstGeom prst="rect">
            <a:avLst/>
          </a:prstGeom>
          <a:noFill/>
        </p:spPr>
        <p:txBody>
          <a:bodyPr wrap="none" rtlCol="0">
            <a:spAutoFit/>
          </a:bodyPr>
          <a:lstStyle/>
          <a:p>
            <a:pPr fontAlgn="base"/>
            <a:r>
              <a:rPr lang="en-IN" dirty="0">
                <a:latin typeface="Consolas" panose="020B0609020204030204" pitchFamily="49" charset="0"/>
              </a:rPr>
              <a:t> </a:t>
            </a:r>
            <a:r>
              <a:rPr lang="en-IN" sz="2000" b="1" dirty="0">
                <a:latin typeface="Consolas" panose="020B0609020204030204" pitchFamily="49" charset="0"/>
              </a:rPr>
              <a:t> &lt;button type="submit"&gt;</a:t>
            </a:r>
          </a:p>
          <a:p>
            <a:pPr fontAlgn="base"/>
            <a:r>
              <a:rPr lang="en-IN" sz="2000" b="1" dirty="0">
                <a:latin typeface="Consolas" panose="020B0609020204030204" pitchFamily="49" charset="0"/>
              </a:rPr>
              <a:t>            Focus or Click here</a:t>
            </a:r>
          </a:p>
          <a:p>
            <a:pPr fontAlgn="base"/>
            <a:r>
              <a:rPr lang="en-IN" sz="2000" b="1" dirty="0">
                <a:latin typeface="Consolas" panose="020B0609020204030204" pitchFamily="49" charset="0"/>
              </a:rPr>
              <a:t>        &lt;/button&gt;</a:t>
            </a:r>
          </a:p>
          <a:p>
            <a:pPr fontAlgn="base"/>
            <a:r>
              <a:rPr lang="en-IN" sz="2000" b="1" dirty="0">
                <a:latin typeface="Consolas" panose="020B0609020204030204" pitchFamily="49" charset="0"/>
              </a:rPr>
              <a:t>    &lt;/div&gt;</a:t>
            </a:r>
          </a:p>
          <a:p>
            <a:pPr fontAlgn="base"/>
            <a:r>
              <a:rPr lang="en-IN" sz="2000" b="1" dirty="0">
                <a:latin typeface="Consolas" panose="020B0609020204030204" pitchFamily="49" charset="0"/>
              </a:rPr>
              <a:t>&lt;/body&gt;</a:t>
            </a:r>
          </a:p>
          <a:p>
            <a:pPr fontAlgn="base"/>
            <a:r>
              <a:rPr lang="en-IN" sz="2000" b="1" dirty="0">
                <a:latin typeface="Consolas" panose="020B0609020204030204" pitchFamily="49" charset="0"/>
              </a:rPr>
              <a:t>  </a:t>
            </a:r>
          </a:p>
          <a:p>
            <a:pPr fontAlgn="base"/>
            <a:r>
              <a:rPr lang="en-IN" sz="2000" b="1" dirty="0">
                <a:latin typeface="Consolas" panose="020B0609020204030204" pitchFamily="49" charset="0"/>
              </a:rPr>
              <a:t>&lt;/html&gt;                    </a:t>
            </a:r>
          </a:p>
          <a:p>
            <a:endParaRPr lang="en-IN" dirty="0"/>
          </a:p>
        </p:txBody>
      </p:sp>
    </p:spTree>
    <p:extLst>
      <p:ext uri="{BB962C8B-B14F-4D97-AF65-F5344CB8AC3E}">
        <p14:creationId xmlns:p14="http://schemas.microsoft.com/office/powerpoint/2010/main" val="517627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IN" dirty="0"/>
          </a:p>
        </p:txBody>
      </p:sp>
      <p:sp>
        <p:nvSpPr>
          <p:cNvPr id="3" name="Content Placeholder 2"/>
          <p:cNvSpPr>
            <a:spLocks noGrp="1"/>
          </p:cNvSpPr>
          <p:nvPr>
            <p:ph idx="1"/>
          </p:nvPr>
        </p:nvSpPr>
        <p:spPr>
          <a:xfrm>
            <a:off x="612733" y="2227953"/>
            <a:ext cx="10515600" cy="3191684"/>
          </a:xfrm>
        </p:spPr>
        <p:txBody>
          <a:bodyPr>
            <a:normAutofit/>
          </a:bodyPr>
          <a:lstStyle/>
          <a:p>
            <a:pPr marL="0" indent="0">
              <a:buNone/>
            </a:pPr>
            <a:r>
              <a:rPr lang="en-IN" b="1" dirty="0"/>
              <a:t>Before focusing the button:</a:t>
            </a:r>
            <a:r>
              <a:rPr lang="en-IN" dirty="0"/>
              <a:t/>
            </a:r>
            <a:br>
              <a:rPr lang="en-IN" dirty="0"/>
            </a:br>
            <a:endParaRPr lang="en-IN" dirty="0" smtClean="0"/>
          </a:p>
          <a:p>
            <a:endParaRPr lang="en-IN" dirty="0"/>
          </a:p>
        </p:txBody>
      </p:sp>
      <p:pic>
        <p:nvPicPr>
          <p:cNvPr id="5" name="Picture 2" descr="Lightbo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8505" y="3013606"/>
            <a:ext cx="9503126" cy="2727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384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After focusing the button:</a:t>
            </a:r>
            <a:r>
              <a:rPr lang="en-IN" dirty="0"/>
              <a:t/>
            </a:r>
            <a:br>
              <a:rPr lang="en-IN" dirty="0"/>
            </a:br>
            <a:endParaRPr lang="en-IN" dirty="0"/>
          </a:p>
        </p:txBody>
      </p:sp>
      <p:pic>
        <p:nvPicPr>
          <p:cNvPr id="8194" name="Picture 2" descr="https://media.geeksforgeeks.org/wp-content/uploads/20190414084537/focus_active_21.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155700" y="3078062"/>
            <a:ext cx="8761413" cy="246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091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Explanation</a:t>
            </a:r>
            <a:endParaRPr lang="en-IN" dirty="0"/>
          </a:p>
        </p:txBody>
      </p:sp>
      <p:sp>
        <p:nvSpPr>
          <p:cNvPr id="4" name="Rectangle 1"/>
          <p:cNvSpPr>
            <a:spLocks noGrp="1" noChangeArrowheads="1"/>
          </p:cNvSpPr>
          <p:nvPr>
            <p:ph idx="1"/>
          </p:nvPr>
        </p:nvSpPr>
        <p:spPr bwMode="auto">
          <a:xfrm>
            <a:off x="1038616" y="1713535"/>
            <a:ext cx="7984173" cy="514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273239"/>
                </a:solidFill>
                <a:effectLst/>
                <a:latin typeface="Consolas" panose="020B0609020204030204" pitchFamily="49" charset="0"/>
              </a:rPr>
              <a:t>button:focus</a:t>
            </a:r>
            <a:r>
              <a:rPr kumimoji="0" lang="en-US" b="0" i="0" u="none" strike="noStrike" cap="none" normalizeH="0" baseline="0" dirty="0" smtClean="0">
                <a:ln>
                  <a:noFill/>
                </a:ln>
                <a:solidFill>
                  <a:srgbClr val="273239"/>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Consolas" panose="020B0609020204030204" pitchFamily="49" charset="0"/>
              </a:rPr>
              <a:t>color: green;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Consolas" panose="020B0609020204030204" pitchFamily="49" charset="0"/>
              </a:rPr>
              <a:t>background-color: white;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Consolas" panose="020B0609020204030204" pitchFamily="49" charset="0"/>
              </a:rPr>
              <a:t>font-style: italic; }</a:t>
            </a:r>
            <a:r>
              <a:rPr kumimoji="0" lang="en-US"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Arial" panose="020B0604020202020204" pitchFamily="34" charset="0"/>
            </a:endParaRPr>
          </a:p>
          <a:p>
            <a:pPr fontAlgn="base"/>
            <a:r>
              <a:rPr lang="en-US" dirty="0"/>
              <a:t>These CSS property is used to set the style of button.</a:t>
            </a:r>
          </a:p>
          <a:p>
            <a:pPr fontAlgn="base"/>
            <a:r>
              <a:rPr lang="en-US" dirty="0"/>
              <a:t>Color of the text will be changed to green.</a:t>
            </a:r>
          </a:p>
          <a:p>
            <a:pPr fontAlgn="base"/>
            <a:r>
              <a:rPr lang="en-US" dirty="0"/>
              <a:t>Background-color of button will be changed to white.</a:t>
            </a:r>
          </a:p>
          <a:p>
            <a:pPr fontAlgn="base"/>
            <a:r>
              <a:rPr lang="en-US" dirty="0"/>
              <a:t>Font-style will be changed to italic from normal.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76734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:active </a:t>
            </a:r>
            <a:r>
              <a:rPr lang="en-IN" dirty="0" err="1" smtClean="0"/>
              <a:t>pseudoclass</a:t>
            </a:r>
            <a:endParaRPr lang="en-IN" dirty="0"/>
          </a:p>
        </p:txBody>
      </p:sp>
      <p:sp>
        <p:nvSpPr>
          <p:cNvPr id="3" name="Content Placeholder 2"/>
          <p:cNvSpPr>
            <a:spLocks noGrp="1"/>
          </p:cNvSpPr>
          <p:nvPr>
            <p:ph idx="1"/>
          </p:nvPr>
        </p:nvSpPr>
        <p:spPr/>
        <p:txBody>
          <a:bodyPr>
            <a:normAutofit/>
          </a:bodyPr>
          <a:lstStyle/>
          <a:p>
            <a:pPr fontAlgn="base"/>
            <a:r>
              <a:rPr lang="en-US" b="1" dirty="0"/>
              <a:t>active:</a:t>
            </a:r>
            <a:r>
              <a:rPr lang="en-US" dirty="0"/>
              <a:t> It generally applies on button and anchor tags. It triggers when the user clicks the mouse. The state of active will be the same until the user holds down the mouse.</a:t>
            </a:r>
          </a:p>
          <a:p>
            <a:pPr marL="0" indent="0">
              <a:buNone/>
            </a:pPr>
            <a:r>
              <a:rPr lang="en-IN" dirty="0" smtClean="0"/>
              <a:t>	</a:t>
            </a:r>
            <a:r>
              <a:rPr lang="en-IN" b="1" dirty="0" smtClean="0"/>
              <a:t>Syntax</a:t>
            </a:r>
          </a:p>
          <a:p>
            <a:pPr marL="0" indent="0">
              <a:buNone/>
            </a:pPr>
            <a:r>
              <a:rPr lang="en-IN" dirty="0" smtClean="0"/>
              <a:t>        :active{</a:t>
            </a:r>
          </a:p>
          <a:p>
            <a:pPr marL="0" indent="0">
              <a:buNone/>
            </a:pPr>
            <a:r>
              <a:rPr lang="en-IN" dirty="0"/>
              <a:t> </a:t>
            </a:r>
            <a:r>
              <a:rPr lang="en-IN" dirty="0" smtClean="0"/>
              <a:t>        // </a:t>
            </a:r>
            <a:r>
              <a:rPr lang="en-IN" dirty="0" err="1" smtClean="0"/>
              <a:t>css</a:t>
            </a:r>
            <a:r>
              <a:rPr lang="en-IN" dirty="0" smtClean="0"/>
              <a:t> property</a:t>
            </a:r>
          </a:p>
          <a:p>
            <a:pPr marL="0" indent="0">
              <a:buNone/>
            </a:pPr>
            <a:r>
              <a:rPr lang="en-IN" dirty="0" smtClean="0"/>
              <a:t>           }</a:t>
            </a:r>
          </a:p>
          <a:p>
            <a:pPr marL="0" indent="0">
              <a:buNone/>
            </a:pPr>
            <a:endParaRPr lang="en-IN" dirty="0"/>
          </a:p>
        </p:txBody>
      </p:sp>
    </p:spTree>
    <p:extLst>
      <p:ext uri="{BB962C8B-B14F-4D97-AF65-F5344CB8AC3E}">
        <p14:creationId xmlns:p14="http://schemas.microsoft.com/office/powerpoint/2010/main" val="24949986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Example</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smtClean="0"/>
              <a:t> &lt;!DOCTYPE html&gt;</a:t>
            </a:r>
          </a:p>
          <a:p>
            <a:pPr marL="0" indent="0">
              <a:buNone/>
            </a:pPr>
            <a:r>
              <a:rPr lang="en-IN" dirty="0"/>
              <a:t> </a:t>
            </a:r>
            <a:r>
              <a:rPr lang="en-IN" dirty="0" smtClean="0"/>
              <a:t>&lt;html&gt;</a:t>
            </a:r>
          </a:p>
          <a:p>
            <a:pPr marL="0" indent="0">
              <a:buNone/>
            </a:pPr>
            <a:r>
              <a:rPr lang="en-IN" dirty="0" smtClean="0"/>
              <a:t>&lt;head&gt;</a:t>
            </a:r>
          </a:p>
          <a:p>
            <a:pPr marL="0" indent="0">
              <a:buNone/>
            </a:pPr>
            <a:r>
              <a:rPr lang="en-IN" dirty="0" smtClean="0"/>
              <a:t>&lt;title&gt;</a:t>
            </a:r>
          </a:p>
          <a:p>
            <a:pPr marL="0" indent="0">
              <a:buNone/>
            </a:pPr>
            <a:r>
              <a:rPr lang="en-IN" dirty="0"/>
              <a:t> </a:t>
            </a:r>
            <a:r>
              <a:rPr lang="en-IN" dirty="0" smtClean="0"/>
              <a:t>:active </a:t>
            </a:r>
            <a:r>
              <a:rPr lang="en-IN" dirty="0" err="1" smtClean="0"/>
              <a:t>pseudoclass</a:t>
            </a:r>
            <a:r>
              <a:rPr lang="en-IN" dirty="0" smtClean="0"/>
              <a:t> &lt;/title&gt;</a:t>
            </a:r>
          </a:p>
          <a:p>
            <a:pPr marL="0" indent="0">
              <a:buNone/>
            </a:pPr>
            <a:r>
              <a:rPr lang="en-IN" dirty="0" smtClean="0"/>
              <a:t>&lt;style&gt;</a:t>
            </a:r>
          </a:p>
          <a:p>
            <a:pPr marL="0" indent="0">
              <a:buNone/>
            </a:pPr>
            <a:r>
              <a:rPr lang="en-IN" dirty="0"/>
              <a:t> </a:t>
            </a:r>
            <a:r>
              <a:rPr lang="en-IN" dirty="0" smtClean="0"/>
              <a:t> div.one {</a:t>
            </a:r>
          </a:p>
          <a:p>
            <a:pPr marL="0" indent="0">
              <a:buNone/>
            </a:pPr>
            <a:r>
              <a:rPr lang="en-IN" dirty="0"/>
              <a:t> </a:t>
            </a:r>
            <a:r>
              <a:rPr lang="en-IN" dirty="0" smtClean="0"/>
              <a:t>    margin-left:40%;</a:t>
            </a:r>
          </a:p>
          <a:p>
            <a:pPr marL="0" indent="0">
              <a:buNone/>
            </a:pPr>
            <a:r>
              <a:rPr lang="en-IN" dirty="0"/>
              <a:t> </a:t>
            </a:r>
            <a:r>
              <a:rPr lang="en-IN" dirty="0" smtClean="0"/>
              <a:t>   margin-top: 10%;</a:t>
            </a:r>
          </a:p>
          <a:p>
            <a:pPr marL="0" indent="0">
              <a:buNone/>
            </a:pPr>
            <a:r>
              <a:rPr lang="en-IN" dirty="0"/>
              <a:t> </a:t>
            </a:r>
            <a:r>
              <a:rPr lang="en-IN" dirty="0" smtClean="0"/>
              <a:t>  }</a:t>
            </a:r>
          </a:p>
          <a:p>
            <a:pPr marL="0" indent="0">
              <a:buNone/>
            </a:pPr>
            <a:endParaRPr lang="en-IN" dirty="0" smtClean="0"/>
          </a:p>
          <a:p>
            <a:pPr marL="0" indent="0">
              <a:buNone/>
            </a:pPr>
            <a:r>
              <a:rPr lang="en-IN" dirty="0"/>
              <a:t> </a:t>
            </a:r>
          </a:p>
        </p:txBody>
      </p:sp>
    </p:spTree>
    <p:extLst>
      <p:ext uri="{BB962C8B-B14F-4D97-AF65-F5344CB8AC3E}">
        <p14:creationId xmlns:p14="http://schemas.microsoft.com/office/powerpoint/2010/main" val="9523654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IN" dirty="0"/>
              <a:t> </a:t>
            </a:r>
            <a:r>
              <a:rPr lang="en-IN" dirty="0" smtClean="0"/>
              <a:t>h1{</a:t>
            </a:r>
          </a:p>
          <a:p>
            <a:pPr marL="0" indent="0">
              <a:buNone/>
            </a:pPr>
            <a:r>
              <a:rPr lang="en-IN" dirty="0" smtClean="0"/>
              <a:t>      </a:t>
            </a:r>
            <a:r>
              <a:rPr lang="en-IN" dirty="0" err="1" smtClean="0"/>
              <a:t>color:green</a:t>
            </a:r>
            <a:r>
              <a:rPr lang="en-IN" dirty="0" smtClean="0"/>
              <a:t>;</a:t>
            </a:r>
          </a:p>
          <a:p>
            <a:pPr marL="0" indent="0">
              <a:buNone/>
            </a:pPr>
            <a:r>
              <a:rPr lang="en-IN" dirty="0"/>
              <a:t> </a:t>
            </a:r>
            <a:r>
              <a:rPr lang="en-IN" dirty="0" smtClean="0"/>
              <a:t>    font-family: Arial ,  Helvetica , sans-serif;</a:t>
            </a:r>
          </a:p>
          <a:p>
            <a:pPr marL="0" indent="0">
              <a:buNone/>
            </a:pPr>
            <a:r>
              <a:rPr lang="en-IN" dirty="0"/>
              <a:t> </a:t>
            </a:r>
            <a:r>
              <a:rPr lang="en-IN" dirty="0" smtClean="0"/>
              <a:t>    letter-spacing : 2px;</a:t>
            </a:r>
          </a:p>
          <a:p>
            <a:pPr marL="0" indent="0">
              <a:buNone/>
            </a:pPr>
            <a:r>
              <a:rPr lang="en-IN" dirty="0"/>
              <a:t> </a:t>
            </a:r>
            <a:r>
              <a:rPr lang="en-IN" dirty="0" smtClean="0"/>
              <a:t> }</a:t>
            </a:r>
          </a:p>
          <a:p>
            <a:pPr marL="0" indent="0">
              <a:buNone/>
            </a:pPr>
            <a:r>
              <a:rPr lang="en-IN" dirty="0"/>
              <a:t> </a:t>
            </a:r>
            <a:r>
              <a:rPr lang="en-IN" dirty="0" smtClean="0"/>
              <a:t>button{</a:t>
            </a:r>
          </a:p>
          <a:p>
            <a:pPr marL="0" indent="0">
              <a:buNone/>
            </a:pPr>
            <a:r>
              <a:rPr lang="en-IN" dirty="0"/>
              <a:t> </a:t>
            </a:r>
            <a:r>
              <a:rPr lang="en-IN" dirty="0" smtClean="0"/>
              <a:t>   font-size: x-large;</a:t>
            </a:r>
          </a:p>
          <a:p>
            <a:pPr marL="0" indent="0">
              <a:buNone/>
            </a:pPr>
            <a:r>
              <a:rPr lang="en-IN" dirty="0"/>
              <a:t> </a:t>
            </a:r>
            <a:r>
              <a:rPr lang="en-IN" dirty="0" smtClean="0"/>
              <a:t>   padding: 10px;</a:t>
            </a:r>
          </a:p>
          <a:p>
            <a:pPr marL="0" indent="0">
              <a:buNone/>
            </a:pPr>
            <a:r>
              <a:rPr lang="en-IN" dirty="0"/>
              <a:t> </a:t>
            </a:r>
            <a:r>
              <a:rPr lang="en-IN" dirty="0" smtClean="0"/>
              <a:t>  border: 2px solid black;</a:t>
            </a:r>
          </a:p>
          <a:p>
            <a:pPr marL="0" indent="0">
              <a:buNone/>
            </a:pPr>
            <a:r>
              <a:rPr lang="en-IN" dirty="0"/>
              <a:t> </a:t>
            </a:r>
            <a:r>
              <a:rPr lang="en-IN" dirty="0" smtClean="0"/>
              <a:t> }</a:t>
            </a:r>
            <a:endParaRPr lang="en-IN" dirty="0"/>
          </a:p>
        </p:txBody>
      </p:sp>
    </p:spTree>
    <p:extLst>
      <p:ext uri="{BB962C8B-B14F-4D97-AF65-F5344CB8AC3E}">
        <p14:creationId xmlns:p14="http://schemas.microsoft.com/office/powerpoint/2010/main" val="625754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dirty="0"/>
              <a:t> </a:t>
            </a:r>
            <a:r>
              <a:rPr lang="en-IN" dirty="0" smtClean="0"/>
              <a:t> button-active{</a:t>
            </a:r>
          </a:p>
          <a:p>
            <a:pPr marL="0" indent="0">
              <a:buNone/>
            </a:pPr>
            <a:r>
              <a:rPr lang="en-IN" dirty="0"/>
              <a:t> </a:t>
            </a:r>
            <a:r>
              <a:rPr lang="en-IN" dirty="0" smtClean="0"/>
              <a:t>   </a:t>
            </a:r>
            <a:r>
              <a:rPr lang="en-IN" dirty="0" err="1" smtClean="0"/>
              <a:t>color:white</a:t>
            </a:r>
            <a:r>
              <a:rPr lang="en-IN" dirty="0" smtClean="0"/>
              <a:t>;</a:t>
            </a:r>
          </a:p>
          <a:p>
            <a:pPr marL="0" indent="0">
              <a:buNone/>
            </a:pPr>
            <a:r>
              <a:rPr lang="en-IN" dirty="0"/>
              <a:t> </a:t>
            </a:r>
            <a:r>
              <a:rPr lang="en-IN" dirty="0" smtClean="0"/>
              <a:t>   </a:t>
            </a:r>
            <a:r>
              <a:rPr lang="en-IN" dirty="0" err="1" smtClean="0"/>
              <a:t>background-color:green</a:t>
            </a:r>
            <a:r>
              <a:rPr lang="en-IN" dirty="0" smtClean="0"/>
              <a:t>;</a:t>
            </a:r>
          </a:p>
          <a:p>
            <a:pPr marL="0" indent="0">
              <a:buNone/>
            </a:pPr>
            <a:r>
              <a:rPr lang="en-IN" dirty="0"/>
              <a:t> </a:t>
            </a:r>
            <a:r>
              <a:rPr lang="en-IN" dirty="0" smtClean="0"/>
              <a:t>   font-family : ‘Courier New’ , Courier, </a:t>
            </a:r>
            <a:r>
              <a:rPr lang="en-IN" dirty="0" err="1" smtClean="0"/>
              <a:t>monospace</a:t>
            </a:r>
            <a:endParaRPr lang="en-IN" dirty="0"/>
          </a:p>
          <a:p>
            <a:pPr marL="0" indent="0">
              <a:buNone/>
            </a:pPr>
            <a:r>
              <a:rPr lang="en-IN" dirty="0" smtClean="0"/>
              <a:t>  }</a:t>
            </a:r>
          </a:p>
          <a:p>
            <a:pPr marL="0" indent="0">
              <a:buNone/>
            </a:pPr>
            <a:r>
              <a:rPr lang="en-IN" dirty="0"/>
              <a:t> </a:t>
            </a:r>
            <a:r>
              <a:rPr lang="en-IN" dirty="0" smtClean="0"/>
              <a:t>&lt;/style&gt;</a:t>
            </a:r>
          </a:p>
          <a:p>
            <a:pPr marL="0" indent="0">
              <a:buNone/>
            </a:pPr>
            <a:r>
              <a:rPr lang="en-IN" dirty="0" smtClean="0"/>
              <a:t>&lt;/head&gt;</a:t>
            </a:r>
          </a:p>
          <a:p>
            <a:pPr marL="0" indent="0">
              <a:buNone/>
            </a:pPr>
            <a:endParaRPr lang="en-IN" dirty="0" smtClean="0"/>
          </a:p>
        </p:txBody>
      </p:sp>
    </p:spTree>
    <p:extLst>
      <p:ext uri="{BB962C8B-B14F-4D97-AF65-F5344CB8AC3E}">
        <p14:creationId xmlns:p14="http://schemas.microsoft.com/office/powerpoint/2010/main" val="7116659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dirty="0" smtClean="0"/>
              <a:t>  &lt;body&gt;</a:t>
            </a:r>
          </a:p>
          <a:p>
            <a:pPr marL="0" indent="0">
              <a:buNone/>
            </a:pPr>
            <a:r>
              <a:rPr lang="en-IN" dirty="0"/>
              <a:t> </a:t>
            </a:r>
            <a:r>
              <a:rPr lang="en-IN" dirty="0" smtClean="0"/>
              <a:t> &lt;div class =“one”&gt;</a:t>
            </a:r>
          </a:p>
          <a:p>
            <a:pPr marL="0" indent="0">
              <a:buNone/>
            </a:pPr>
            <a:r>
              <a:rPr lang="en-IN" dirty="0"/>
              <a:t> </a:t>
            </a:r>
            <a:r>
              <a:rPr lang="en-IN" dirty="0" smtClean="0"/>
              <a:t>  &lt;h1&gt; Geeks for Geeks&lt;/h1&gt;</a:t>
            </a:r>
          </a:p>
          <a:p>
            <a:pPr marL="0" indent="0">
              <a:buNone/>
            </a:pPr>
            <a:r>
              <a:rPr lang="en-IN" dirty="0"/>
              <a:t> </a:t>
            </a:r>
            <a:r>
              <a:rPr lang="en-IN" dirty="0" smtClean="0"/>
              <a:t> &lt;button  type= “submit”&gt; Focus or click here&lt;/button&gt;</a:t>
            </a:r>
          </a:p>
          <a:p>
            <a:pPr marL="0" indent="0">
              <a:buNone/>
            </a:pPr>
            <a:r>
              <a:rPr lang="en-IN" dirty="0" smtClean="0"/>
              <a:t>&lt;/div&gt;</a:t>
            </a:r>
          </a:p>
          <a:p>
            <a:pPr marL="0" indent="0">
              <a:buNone/>
            </a:pPr>
            <a:r>
              <a:rPr lang="en-IN" dirty="0" smtClean="0"/>
              <a:t>&lt;/body&gt;</a:t>
            </a:r>
          </a:p>
          <a:p>
            <a:pPr marL="0" indent="0">
              <a:buNone/>
            </a:pPr>
            <a:r>
              <a:rPr lang="en-IN" dirty="0" smtClean="0"/>
              <a:t>&lt;/html&gt;</a:t>
            </a:r>
            <a:endParaRPr lang="en-IN" dirty="0"/>
          </a:p>
        </p:txBody>
      </p:sp>
    </p:spTree>
    <p:extLst>
      <p:ext uri="{BB962C8B-B14F-4D97-AF65-F5344CB8AC3E}">
        <p14:creationId xmlns:p14="http://schemas.microsoft.com/office/powerpoint/2010/main" val="12296167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IN" dirty="0"/>
          </a:p>
        </p:txBody>
      </p:sp>
      <p:sp>
        <p:nvSpPr>
          <p:cNvPr id="3" name="Content Placeholder 2"/>
          <p:cNvSpPr>
            <a:spLocks noGrp="1"/>
          </p:cNvSpPr>
          <p:nvPr>
            <p:ph idx="1"/>
          </p:nvPr>
        </p:nvSpPr>
        <p:spPr>
          <a:xfrm>
            <a:off x="838203" y="2374459"/>
            <a:ext cx="9408228" cy="1004007"/>
          </a:xfrm>
        </p:spPr>
        <p:txBody>
          <a:bodyPr>
            <a:normAutofit/>
          </a:bodyPr>
          <a:lstStyle/>
          <a:p>
            <a:r>
              <a:rPr lang="en-US" b="1" dirty="0"/>
              <a:t>Before active state (before clicking the button):</a:t>
            </a:r>
            <a:r>
              <a:rPr lang="en-US" dirty="0"/>
              <a:t/>
            </a:r>
            <a:br>
              <a:rPr lang="en-US" dirty="0"/>
            </a:br>
            <a:endParaRPr lang="en-IN" dirty="0"/>
          </a:p>
        </p:txBody>
      </p:sp>
      <p:pic>
        <p:nvPicPr>
          <p:cNvPr id="12290" name="Picture 2" descr="Lightbo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2867" y="3190576"/>
            <a:ext cx="11196768" cy="3213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92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27105" cy="1325563"/>
          </a:xfrm>
        </p:spPr>
        <p:txBody>
          <a:bodyPr/>
          <a:lstStyle/>
          <a:p>
            <a:endParaRPr lang="en-IN"/>
          </a:p>
        </p:txBody>
      </p:sp>
      <p:sp>
        <p:nvSpPr>
          <p:cNvPr id="3" name="Content Placeholder 2"/>
          <p:cNvSpPr>
            <a:spLocks noGrp="1"/>
          </p:cNvSpPr>
          <p:nvPr>
            <p:ph idx="1"/>
          </p:nvPr>
        </p:nvSpPr>
        <p:spPr>
          <a:xfrm>
            <a:off x="838200" y="2051093"/>
            <a:ext cx="10327105" cy="4351338"/>
          </a:xfrm>
        </p:spPr>
        <p:txBody>
          <a:bodyPr>
            <a:normAutofit fontScale="85000" lnSpcReduction="20000"/>
          </a:bodyPr>
          <a:lstStyle/>
          <a:p>
            <a:pPr marL="0" indent="0">
              <a:buNone/>
            </a:pPr>
            <a:r>
              <a:rPr lang="en-IN" sz="2200" b="1" dirty="0" smtClean="0"/>
              <a:t>&lt;!DOCTYPE html&gt;</a:t>
            </a:r>
          </a:p>
          <a:p>
            <a:pPr marL="0" indent="0">
              <a:buNone/>
            </a:pPr>
            <a:r>
              <a:rPr lang="en-IN" sz="2200" b="1" dirty="0" smtClean="0"/>
              <a:t>&lt;html&gt;</a:t>
            </a:r>
          </a:p>
          <a:p>
            <a:pPr marL="0" indent="0">
              <a:buNone/>
            </a:pPr>
            <a:r>
              <a:rPr lang="en-IN" sz="2200" b="1" dirty="0" smtClean="0"/>
              <a:t>&lt;head&gt;</a:t>
            </a:r>
          </a:p>
          <a:p>
            <a:pPr marL="0" indent="0">
              <a:buNone/>
            </a:pPr>
            <a:r>
              <a:rPr lang="en-IN" sz="2200" b="1" dirty="0" smtClean="0"/>
              <a:t>&lt;style&gt;</a:t>
            </a:r>
          </a:p>
          <a:p>
            <a:pPr marL="0" indent="0">
              <a:buNone/>
            </a:pPr>
            <a:r>
              <a:rPr lang="en-IN" sz="2200" b="1" dirty="0" smtClean="0"/>
              <a:t>table, </a:t>
            </a:r>
            <a:r>
              <a:rPr lang="en-IN" sz="2200" b="1" dirty="0" err="1" smtClean="0"/>
              <a:t>th</a:t>
            </a:r>
            <a:r>
              <a:rPr lang="en-IN" sz="2200" b="1" dirty="0" smtClean="0"/>
              <a:t>, td {</a:t>
            </a:r>
          </a:p>
          <a:p>
            <a:pPr marL="0" indent="0">
              <a:buNone/>
            </a:pPr>
            <a:r>
              <a:rPr lang="en-IN" sz="2200" b="1" dirty="0" smtClean="0"/>
              <a:t>  border: 1px solid;</a:t>
            </a:r>
          </a:p>
          <a:p>
            <a:pPr marL="0" indent="0">
              <a:buNone/>
            </a:pPr>
            <a:r>
              <a:rPr lang="en-IN" sz="2200" b="1" dirty="0" smtClean="0"/>
              <a:t>}</a:t>
            </a:r>
          </a:p>
          <a:p>
            <a:pPr marL="0" indent="0">
              <a:buNone/>
            </a:pPr>
            <a:r>
              <a:rPr lang="en-IN" sz="2200" b="1" dirty="0" smtClean="0"/>
              <a:t>&lt;/style&gt;</a:t>
            </a:r>
          </a:p>
          <a:p>
            <a:pPr marL="0" indent="0">
              <a:buNone/>
            </a:pPr>
            <a:r>
              <a:rPr lang="en-IN" sz="2200" b="1" dirty="0" smtClean="0"/>
              <a:t>&lt;/head&gt;</a:t>
            </a:r>
          </a:p>
          <a:p>
            <a:pPr marL="0" indent="0">
              <a:buNone/>
            </a:pPr>
            <a:r>
              <a:rPr lang="en-IN" sz="2200" b="1" dirty="0" smtClean="0"/>
              <a:t>&lt;body&gt;</a:t>
            </a:r>
          </a:p>
          <a:p>
            <a:pPr marL="0" indent="0">
              <a:buNone/>
            </a:pPr>
            <a:endParaRPr lang="en-IN" sz="2200" b="1" dirty="0" smtClean="0"/>
          </a:p>
          <a:p>
            <a:pPr marL="0" indent="0">
              <a:buNone/>
            </a:pPr>
            <a:r>
              <a:rPr lang="en-IN" sz="2200" b="1" dirty="0" smtClean="0"/>
              <a:t>&lt;h2&gt;Add a border to a table:&lt;/h2&gt;</a:t>
            </a:r>
          </a:p>
          <a:p>
            <a:pPr marL="0" indent="0">
              <a:buNone/>
            </a:pPr>
            <a:endParaRPr lang="en-IN" sz="2200" b="1" dirty="0" smtClean="0"/>
          </a:p>
          <a:p>
            <a:pPr marL="0" indent="0">
              <a:buNone/>
            </a:pPr>
            <a:endParaRPr lang="en-IN" dirty="0" smtClean="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3986904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838205" y="1825654"/>
            <a:ext cx="6723857" cy="1292638"/>
          </a:xfrm>
        </p:spPr>
        <p:txBody>
          <a:bodyPr>
            <a:normAutofit/>
          </a:bodyPr>
          <a:lstStyle/>
          <a:p>
            <a:r>
              <a:rPr lang="en-IN" b="1" dirty="0"/>
              <a:t>After clicking the button:</a:t>
            </a:r>
            <a:r>
              <a:rPr lang="en-IN" dirty="0"/>
              <a:t/>
            </a:r>
            <a:br>
              <a:rPr lang="en-IN" dirty="0"/>
            </a:br>
            <a:endParaRPr lang="en-IN" dirty="0" smtClean="0"/>
          </a:p>
          <a:p>
            <a:pPr marL="0" indent="0">
              <a:buNone/>
            </a:pPr>
            <a:r>
              <a:rPr lang="en-IN" dirty="0"/>
              <a:t> </a:t>
            </a:r>
            <a:r>
              <a:rPr lang="en-IN" dirty="0" smtClean="0"/>
              <a:t> </a:t>
            </a:r>
            <a:endParaRPr lang="en-IN" dirty="0"/>
          </a:p>
        </p:txBody>
      </p:sp>
      <p:pic>
        <p:nvPicPr>
          <p:cNvPr id="13314" name="Picture 2" descr="https://media.geeksforgeeks.org/wp-content/uploads/20190414084631/focus_active_3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19560" y="2104373"/>
            <a:ext cx="9265766" cy="4371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5169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CSS</a:t>
            </a:r>
            <a:r>
              <a:rPr lang="en-US" dirty="0"/>
              <a:t> Layout - The position Property</a:t>
            </a:r>
            <a:br>
              <a:rPr lang="en-US" dirty="0"/>
            </a:br>
            <a:r>
              <a:rPr lang="en-US" dirty="0"/>
              <a:t/>
            </a:r>
            <a:br>
              <a:rPr lang="en-US" dirty="0"/>
            </a:br>
            <a:r>
              <a:rPr lang="en-US" dirty="0"/>
              <a:t/>
            </a:r>
            <a:br>
              <a:rPr lang="en-US" dirty="0"/>
            </a:br>
            <a:endParaRPr lang="en-IN" dirty="0"/>
          </a:p>
        </p:txBody>
      </p:sp>
      <p:sp>
        <p:nvSpPr>
          <p:cNvPr id="3" name="Content Placeholder 2"/>
          <p:cNvSpPr>
            <a:spLocks noGrp="1"/>
          </p:cNvSpPr>
          <p:nvPr>
            <p:ph idx="1"/>
          </p:nvPr>
        </p:nvSpPr>
        <p:spPr>
          <a:xfrm>
            <a:off x="838200" y="1290181"/>
            <a:ext cx="10515600" cy="6626268"/>
          </a:xfrm>
        </p:spPr>
        <p:txBody>
          <a:bodyPr>
            <a:normAutofit/>
          </a:bodyPr>
          <a:lstStyle/>
          <a:p>
            <a:pPr marL="0" indent="0">
              <a:buNone/>
            </a:pPr>
            <a:r>
              <a:rPr lang="en-IN" dirty="0" smtClean="0"/>
              <a:t>The position property specifies the type of positioning method used for an element (</a:t>
            </a:r>
            <a:r>
              <a:rPr lang="en-IN" dirty="0" err="1" smtClean="0"/>
              <a:t>static,relative</a:t>
            </a:r>
            <a:r>
              <a:rPr lang="en-IN" dirty="0" smtClean="0"/>
              <a:t> ,absolute or sticky)</a:t>
            </a:r>
          </a:p>
          <a:p>
            <a:pPr marL="0" indent="0">
              <a:buNone/>
            </a:pPr>
            <a:endParaRPr lang="en-IN" dirty="0"/>
          </a:p>
          <a:p>
            <a:pPr marL="0" indent="0">
              <a:buNone/>
            </a:pPr>
            <a:r>
              <a:rPr lang="en-IN" dirty="0" smtClean="0"/>
              <a:t>The Position property</a:t>
            </a:r>
          </a:p>
          <a:p>
            <a:pPr marL="0" indent="0">
              <a:buNone/>
            </a:pPr>
            <a:r>
              <a:rPr lang="en-IN" dirty="0" smtClean="0"/>
              <a:t>The position property specifies the type of positioning method used for an element:</a:t>
            </a:r>
          </a:p>
          <a:p>
            <a:pPr marL="0" indent="0">
              <a:buNone/>
            </a:pPr>
            <a:endParaRPr lang="en-IN" dirty="0"/>
          </a:p>
          <a:p>
            <a:pPr marL="0" indent="0">
              <a:buNone/>
            </a:pPr>
            <a:r>
              <a:rPr lang="en-IN" dirty="0" smtClean="0"/>
              <a:t>There are five different position values:</a:t>
            </a:r>
          </a:p>
          <a:p>
            <a:pPr marL="0" indent="0">
              <a:buNone/>
            </a:pPr>
            <a:r>
              <a:rPr lang="en-IN" dirty="0" smtClean="0"/>
              <a:t>Static</a:t>
            </a:r>
          </a:p>
          <a:p>
            <a:pPr marL="0" indent="0">
              <a:buNone/>
            </a:pPr>
            <a:r>
              <a:rPr lang="en-IN" dirty="0" smtClean="0"/>
              <a:t>Relative</a:t>
            </a:r>
          </a:p>
          <a:p>
            <a:pPr marL="0" indent="0">
              <a:buNone/>
            </a:pPr>
            <a:r>
              <a:rPr lang="en-IN" dirty="0" smtClean="0"/>
              <a:t>Fixed</a:t>
            </a:r>
          </a:p>
          <a:p>
            <a:pPr marL="0" indent="0">
              <a:buNone/>
            </a:pPr>
            <a:r>
              <a:rPr lang="en-IN" dirty="0" smtClean="0"/>
              <a:t>Absolute</a:t>
            </a:r>
          </a:p>
          <a:p>
            <a:pPr marL="0" indent="0">
              <a:buNone/>
            </a:pPr>
            <a:r>
              <a:rPr lang="en-IN" dirty="0" smtClean="0"/>
              <a:t>Sticky</a:t>
            </a:r>
          </a:p>
          <a:p>
            <a:pPr marL="0" indent="0">
              <a:buNone/>
            </a:pPr>
            <a:endParaRPr lang="en-IN" dirty="0" smtClean="0"/>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1723077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position: static;</a:t>
            </a:r>
            <a:br>
              <a:rPr lang="en-IN" dirty="0"/>
            </a:b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dirty="0"/>
              <a:t>HTML elements are positioned static by default.</a:t>
            </a:r>
          </a:p>
          <a:p>
            <a:r>
              <a:rPr lang="en-US" dirty="0"/>
              <a:t>Static positioned elements are not affected by the top, bottom, left, and right properties.</a:t>
            </a:r>
          </a:p>
          <a:p>
            <a:r>
              <a:rPr lang="en-US" dirty="0" smtClean="0"/>
              <a:t>An element with position: static ; is not positioned in any special way;</a:t>
            </a:r>
          </a:p>
          <a:p>
            <a:pPr marL="0" indent="0">
              <a:buNone/>
            </a:pPr>
            <a:r>
              <a:rPr lang="en-US" dirty="0" smtClean="0"/>
              <a:t>It is always positioned according to the normal flow of the page:</a:t>
            </a:r>
          </a:p>
          <a:p>
            <a:pPr marL="0" indent="0">
              <a:buNone/>
            </a:pPr>
            <a:r>
              <a:rPr lang="en-US" dirty="0" smtClean="0"/>
              <a:t>This &lt;div&gt; element has position : static;</a:t>
            </a:r>
          </a:p>
          <a:p>
            <a:pPr marL="0" indent="0">
              <a:buNone/>
            </a:pPr>
            <a:r>
              <a:rPr lang="en-US" dirty="0"/>
              <a:t/>
            </a:r>
            <a:br>
              <a:rPr lang="en-US" dirty="0"/>
            </a:br>
            <a:endParaRPr lang="en-IN" dirty="0"/>
          </a:p>
        </p:txBody>
      </p:sp>
    </p:spTree>
    <p:extLst>
      <p:ext uri="{BB962C8B-B14F-4D97-AF65-F5344CB8AC3E}">
        <p14:creationId xmlns:p14="http://schemas.microsoft.com/office/powerpoint/2010/main" val="16216985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lstStyle/>
          <a:p>
            <a:pPr marL="0" indent="0">
              <a:buNone/>
            </a:pPr>
            <a:r>
              <a:rPr lang="en-IN" dirty="0" smtClean="0"/>
              <a:t> </a:t>
            </a:r>
            <a:r>
              <a:rPr lang="en-IN" dirty="0" err="1"/>
              <a:t>div.static</a:t>
            </a:r>
            <a:r>
              <a:rPr lang="en-IN" dirty="0"/>
              <a:t> {</a:t>
            </a:r>
            <a:br>
              <a:rPr lang="en-IN" dirty="0"/>
            </a:br>
            <a:r>
              <a:rPr lang="en-IN" dirty="0"/>
              <a:t>  position: static;</a:t>
            </a:r>
            <a:br>
              <a:rPr lang="en-IN" dirty="0"/>
            </a:br>
            <a:r>
              <a:rPr lang="en-IN" dirty="0"/>
              <a:t>  border: 3px solid #73AD21;</a:t>
            </a:r>
            <a:br>
              <a:rPr lang="en-IN" dirty="0"/>
            </a:br>
            <a:r>
              <a:rPr lang="en-IN" dirty="0"/>
              <a:t>}</a:t>
            </a:r>
          </a:p>
        </p:txBody>
      </p:sp>
    </p:spTree>
    <p:extLst>
      <p:ext uri="{BB962C8B-B14F-4D97-AF65-F5344CB8AC3E}">
        <p14:creationId xmlns:p14="http://schemas.microsoft.com/office/powerpoint/2010/main" val="2621986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position: relative;</a:t>
            </a:r>
            <a:br>
              <a:rPr lang="en-IN" dirty="0"/>
            </a:br>
            <a:r>
              <a:rPr lang="en-IN" dirty="0"/>
              <a:t/>
            </a:r>
            <a:br>
              <a:rPr lang="en-IN" dirty="0"/>
            </a:br>
            <a:endParaRPr lang="en-IN" dirty="0"/>
          </a:p>
        </p:txBody>
      </p:sp>
      <p:sp>
        <p:nvSpPr>
          <p:cNvPr id="3" name="Content Placeholder 2"/>
          <p:cNvSpPr>
            <a:spLocks noGrp="1"/>
          </p:cNvSpPr>
          <p:nvPr>
            <p:ph idx="1"/>
          </p:nvPr>
        </p:nvSpPr>
        <p:spPr/>
        <p:txBody>
          <a:bodyPr/>
          <a:lstStyle/>
          <a:p>
            <a:r>
              <a:rPr lang="en-IN" dirty="0" smtClean="0"/>
              <a:t>An element with </a:t>
            </a:r>
            <a:r>
              <a:rPr lang="en-IN" dirty="0" err="1" smtClean="0"/>
              <a:t>position:relative</a:t>
            </a:r>
            <a:r>
              <a:rPr lang="en-IN" dirty="0" smtClean="0"/>
              <a:t> ; is positioned relative to its normal position</a:t>
            </a:r>
          </a:p>
          <a:p>
            <a:endParaRPr lang="en-IN" dirty="0"/>
          </a:p>
          <a:p>
            <a:r>
              <a:rPr lang="en-IN" dirty="0" smtClean="0"/>
              <a:t>Setting the top right bottom and left properties of a relatively-positioned element will cause </a:t>
            </a:r>
            <a:r>
              <a:rPr lang="en-IN" dirty="0" err="1" smtClean="0"/>
              <a:t>itto</a:t>
            </a:r>
            <a:r>
              <a:rPr lang="en-IN" dirty="0" smtClean="0"/>
              <a:t> be adjusted from its normal position . Other content will not be adjusted to fit into any gap left by the element</a:t>
            </a:r>
          </a:p>
          <a:p>
            <a:pPr marL="0" indent="0">
              <a:buNone/>
            </a:pPr>
            <a:r>
              <a:rPr lang="en-IN" dirty="0"/>
              <a:t> </a:t>
            </a:r>
            <a:r>
              <a:rPr lang="en-IN" dirty="0" smtClean="0"/>
              <a:t>This &lt;div&gt; element has </a:t>
            </a:r>
            <a:r>
              <a:rPr lang="en-IN" dirty="0" err="1" smtClean="0"/>
              <a:t>position:relative</a:t>
            </a:r>
            <a:r>
              <a:rPr lang="en-IN" dirty="0" smtClean="0"/>
              <a:t>;</a:t>
            </a:r>
            <a:endParaRPr lang="en-IN" dirty="0"/>
          </a:p>
        </p:txBody>
      </p:sp>
    </p:spTree>
    <p:extLst>
      <p:ext uri="{BB962C8B-B14F-4D97-AF65-F5344CB8AC3E}">
        <p14:creationId xmlns:p14="http://schemas.microsoft.com/office/powerpoint/2010/main" val="9797188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lstStyle/>
          <a:p>
            <a:pPr marL="0" indent="0">
              <a:buNone/>
            </a:pPr>
            <a:endParaRPr lang="en-IN" dirty="0" smtClean="0"/>
          </a:p>
          <a:p>
            <a:pPr marL="0" indent="0">
              <a:buNone/>
            </a:pPr>
            <a:r>
              <a:rPr lang="en-IN" dirty="0" err="1"/>
              <a:t>div.relative</a:t>
            </a:r>
            <a:r>
              <a:rPr lang="en-IN" dirty="0"/>
              <a:t> {</a:t>
            </a:r>
            <a:br>
              <a:rPr lang="en-IN" dirty="0"/>
            </a:br>
            <a:r>
              <a:rPr lang="en-IN" dirty="0"/>
              <a:t>  position: relative;</a:t>
            </a:r>
            <a:br>
              <a:rPr lang="en-IN" dirty="0"/>
            </a:br>
            <a:r>
              <a:rPr lang="en-IN" dirty="0"/>
              <a:t>  left: 30px;</a:t>
            </a:r>
            <a:br>
              <a:rPr lang="en-IN" dirty="0"/>
            </a:br>
            <a:r>
              <a:rPr lang="en-IN" dirty="0"/>
              <a:t>  border: 3px solid #73AD21;</a:t>
            </a:r>
            <a:br>
              <a:rPr lang="en-IN" dirty="0"/>
            </a:br>
            <a:r>
              <a:rPr lang="en-IN" dirty="0"/>
              <a:t>}</a:t>
            </a:r>
          </a:p>
        </p:txBody>
      </p:sp>
    </p:spTree>
    <p:extLst>
      <p:ext uri="{BB962C8B-B14F-4D97-AF65-F5344CB8AC3E}">
        <p14:creationId xmlns:p14="http://schemas.microsoft.com/office/powerpoint/2010/main" val="1146533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pPr marL="0" indent="0">
              <a:buNone/>
            </a:pPr>
            <a:r>
              <a:rPr lang="en-IN" sz="2000" b="1" dirty="0" smtClean="0"/>
              <a:t>&lt;table&gt;</a:t>
            </a:r>
          </a:p>
          <a:p>
            <a:pPr marL="0" indent="0">
              <a:buNone/>
            </a:pPr>
            <a:r>
              <a:rPr lang="en-IN" sz="2000" b="1" dirty="0" smtClean="0"/>
              <a:t>  &lt;</a:t>
            </a:r>
            <a:r>
              <a:rPr lang="en-IN" sz="2000" b="1" dirty="0" err="1" smtClean="0"/>
              <a:t>tr</a:t>
            </a:r>
            <a:r>
              <a:rPr lang="en-IN" sz="2000" b="1" dirty="0" smtClean="0"/>
              <a:t>&gt;</a:t>
            </a:r>
          </a:p>
          <a:p>
            <a:pPr marL="0" indent="0">
              <a:buNone/>
            </a:pPr>
            <a:r>
              <a:rPr lang="en-IN" sz="2000" b="1" dirty="0" smtClean="0"/>
              <a:t>    &lt;</a:t>
            </a:r>
            <a:r>
              <a:rPr lang="en-IN" sz="2000" b="1" dirty="0" err="1" smtClean="0"/>
              <a:t>th</a:t>
            </a:r>
            <a:r>
              <a:rPr lang="en-IN" sz="2000" b="1" dirty="0" smtClean="0"/>
              <a:t>&gt;</a:t>
            </a:r>
            <a:r>
              <a:rPr lang="en-IN" sz="2000" b="1" dirty="0" err="1" smtClean="0"/>
              <a:t>Firstname</a:t>
            </a:r>
            <a:r>
              <a:rPr lang="en-IN" sz="2000" b="1" dirty="0" smtClean="0"/>
              <a:t>&lt;/</a:t>
            </a:r>
            <a:r>
              <a:rPr lang="en-IN" sz="2000" b="1" dirty="0" err="1" smtClean="0"/>
              <a:t>th</a:t>
            </a:r>
            <a:r>
              <a:rPr lang="en-IN" sz="2000" b="1" dirty="0" smtClean="0"/>
              <a:t>&gt;</a:t>
            </a:r>
          </a:p>
          <a:p>
            <a:pPr marL="0" indent="0">
              <a:buNone/>
            </a:pPr>
            <a:r>
              <a:rPr lang="en-IN" sz="2000" b="1" dirty="0" smtClean="0"/>
              <a:t>    &lt;</a:t>
            </a:r>
            <a:r>
              <a:rPr lang="en-IN" sz="2000" b="1" dirty="0" err="1" smtClean="0"/>
              <a:t>th</a:t>
            </a:r>
            <a:r>
              <a:rPr lang="en-IN" sz="2000" b="1" dirty="0" smtClean="0"/>
              <a:t>&gt;</a:t>
            </a:r>
            <a:r>
              <a:rPr lang="en-IN" sz="2000" b="1" dirty="0" err="1" smtClean="0"/>
              <a:t>Lastname</a:t>
            </a:r>
            <a:r>
              <a:rPr lang="en-IN" sz="2000" b="1" dirty="0" smtClean="0"/>
              <a:t>&lt;/</a:t>
            </a:r>
            <a:r>
              <a:rPr lang="en-IN" sz="2000" b="1" dirty="0" err="1" smtClean="0"/>
              <a:t>th</a:t>
            </a:r>
            <a:r>
              <a:rPr lang="en-IN" sz="2000" b="1" dirty="0" smtClean="0"/>
              <a:t>&gt;</a:t>
            </a:r>
          </a:p>
          <a:p>
            <a:pPr marL="0" indent="0">
              <a:buNone/>
            </a:pPr>
            <a:r>
              <a:rPr lang="en-IN" sz="2000" b="1" dirty="0" smtClean="0"/>
              <a:t>  &lt;/</a:t>
            </a:r>
            <a:r>
              <a:rPr lang="en-IN" sz="2000" b="1" dirty="0" err="1" smtClean="0"/>
              <a:t>tr</a:t>
            </a:r>
            <a:r>
              <a:rPr lang="en-IN" sz="2000" b="1" dirty="0" smtClean="0"/>
              <a:t>&gt;</a:t>
            </a:r>
          </a:p>
          <a:p>
            <a:pPr marL="0" indent="0">
              <a:buNone/>
            </a:pPr>
            <a:r>
              <a:rPr lang="en-IN" sz="2000" b="1" dirty="0" smtClean="0"/>
              <a:t>  &lt;</a:t>
            </a:r>
            <a:r>
              <a:rPr lang="en-IN" sz="2000" b="1" dirty="0" err="1" smtClean="0"/>
              <a:t>tr</a:t>
            </a:r>
            <a:r>
              <a:rPr lang="en-IN" sz="2000" b="1" dirty="0" smtClean="0"/>
              <a:t>&gt;</a:t>
            </a:r>
          </a:p>
          <a:p>
            <a:pPr marL="0" indent="0">
              <a:buNone/>
            </a:pPr>
            <a:r>
              <a:rPr lang="en-IN" sz="2000" b="1" dirty="0" smtClean="0"/>
              <a:t>    &lt;td&gt;</a:t>
            </a:r>
            <a:r>
              <a:rPr lang="en-IN" sz="2000" b="1" dirty="0" err="1" smtClean="0"/>
              <a:t>Archana</a:t>
            </a:r>
            <a:r>
              <a:rPr lang="en-IN" sz="2000" b="1" dirty="0" smtClean="0"/>
              <a:t>&lt;/td&gt;</a:t>
            </a:r>
          </a:p>
          <a:p>
            <a:pPr marL="0" indent="0">
              <a:buNone/>
            </a:pPr>
            <a:r>
              <a:rPr lang="en-IN" sz="2000" b="1" dirty="0" smtClean="0"/>
              <a:t>    &lt;td&gt;</a:t>
            </a:r>
            <a:r>
              <a:rPr lang="en-IN" sz="2000" b="1" dirty="0" err="1" smtClean="0"/>
              <a:t>Venugopal</a:t>
            </a:r>
            <a:r>
              <a:rPr lang="en-IN" sz="2000" b="1" dirty="0" smtClean="0"/>
              <a:t>&lt;/td&gt;</a:t>
            </a:r>
          </a:p>
          <a:p>
            <a:pPr marL="0" indent="0">
              <a:buNone/>
            </a:pPr>
            <a:r>
              <a:rPr lang="en-IN" sz="2000" b="1" dirty="0" smtClean="0"/>
              <a:t>  &lt;/</a:t>
            </a:r>
            <a:r>
              <a:rPr lang="en-IN" sz="2000" b="1" dirty="0" err="1" smtClean="0"/>
              <a:t>tr</a:t>
            </a:r>
            <a:r>
              <a:rPr lang="en-IN" sz="2000" b="1" dirty="0" smtClean="0"/>
              <a:t>&gt;</a:t>
            </a:r>
          </a:p>
          <a:p>
            <a:pPr marL="0" indent="0">
              <a:buNone/>
            </a:pPr>
            <a:r>
              <a:rPr lang="en-IN" sz="2000" b="1" dirty="0" smtClean="0"/>
              <a:t>  &lt;</a:t>
            </a:r>
            <a:r>
              <a:rPr lang="en-IN" sz="2000" b="1" dirty="0" err="1" smtClean="0"/>
              <a:t>tr</a:t>
            </a:r>
            <a:r>
              <a:rPr lang="en-IN" sz="2000" b="1" dirty="0" smtClean="0"/>
              <a:t>&gt;</a:t>
            </a:r>
            <a:endParaRPr lang="en-IN" sz="2000" b="1" dirty="0"/>
          </a:p>
        </p:txBody>
      </p:sp>
    </p:spTree>
    <p:extLst>
      <p:ext uri="{BB962C8B-B14F-4D97-AF65-F5344CB8AC3E}">
        <p14:creationId xmlns:p14="http://schemas.microsoft.com/office/powerpoint/2010/main" val="11221934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endParaRPr lang="en-IN" dirty="0" smtClean="0"/>
          </a:p>
          <a:p>
            <a:pPr marL="0" indent="0">
              <a:buNone/>
            </a:pPr>
            <a:r>
              <a:rPr lang="en-IN" dirty="0" smtClean="0"/>
              <a:t>    </a:t>
            </a:r>
            <a:r>
              <a:rPr lang="en-IN" sz="2000" b="1" dirty="0" smtClean="0"/>
              <a:t>&lt;td&gt;Veda&lt;/td&gt;</a:t>
            </a:r>
          </a:p>
          <a:p>
            <a:pPr marL="0" indent="0">
              <a:buNone/>
            </a:pPr>
            <a:r>
              <a:rPr lang="en-IN" sz="2000" b="1" dirty="0" smtClean="0"/>
              <a:t>    &lt;td&gt;</a:t>
            </a:r>
            <a:r>
              <a:rPr lang="en-IN" sz="2000" b="1" dirty="0" err="1" smtClean="0"/>
              <a:t>Venugopal</a:t>
            </a:r>
            <a:r>
              <a:rPr lang="en-IN" sz="2000" b="1" dirty="0" smtClean="0"/>
              <a:t>&lt;/td&gt;</a:t>
            </a:r>
          </a:p>
          <a:p>
            <a:pPr marL="0" indent="0">
              <a:buNone/>
            </a:pPr>
            <a:r>
              <a:rPr lang="en-IN" sz="2000" b="1" dirty="0" smtClean="0"/>
              <a:t>  &lt;/</a:t>
            </a:r>
            <a:r>
              <a:rPr lang="en-IN" sz="2000" b="1" dirty="0" err="1" smtClean="0"/>
              <a:t>tr</a:t>
            </a:r>
            <a:r>
              <a:rPr lang="en-IN" sz="2000" b="1" dirty="0" smtClean="0"/>
              <a:t>&gt;</a:t>
            </a:r>
          </a:p>
          <a:p>
            <a:pPr marL="0" indent="0">
              <a:buNone/>
            </a:pPr>
            <a:r>
              <a:rPr lang="en-IN" sz="2000" b="1" dirty="0" smtClean="0"/>
              <a:t>&lt;/table&gt;</a:t>
            </a:r>
          </a:p>
          <a:p>
            <a:pPr marL="0" indent="0">
              <a:buNone/>
            </a:pPr>
            <a:endParaRPr lang="en-IN" sz="2000" b="1" dirty="0" smtClean="0"/>
          </a:p>
          <a:p>
            <a:pPr marL="0" indent="0">
              <a:buNone/>
            </a:pPr>
            <a:r>
              <a:rPr lang="en-IN" sz="2000" b="1" dirty="0" smtClean="0"/>
              <a:t>&lt;/body&gt;</a:t>
            </a:r>
          </a:p>
          <a:p>
            <a:pPr marL="0" indent="0">
              <a:buNone/>
            </a:pPr>
            <a:r>
              <a:rPr lang="en-IN" sz="2000" b="1" dirty="0" smtClean="0"/>
              <a:t>&lt;/html&gt;</a:t>
            </a:r>
          </a:p>
          <a:p>
            <a:pPr marL="0" indent="0">
              <a:buNone/>
            </a:pPr>
            <a:endParaRPr lang="en-IN" dirty="0"/>
          </a:p>
        </p:txBody>
      </p:sp>
    </p:spTree>
    <p:extLst>
      <p:ext uri="{BB962C8B-B14F-4D97-AF65-F5344CB8AC3E}">
        <p14:creationId xmlns:p14="http://schemas.microsoft.com/office/powerpoint/2010/main" val="3199165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Full-Width Table</a:t>
            </a:r>
            <a:br>
              <a:rPr lang="en-IN" dirty="0"/>
            </a:br>
            <a:r>
              <a:rPr lang="en-IN" dirty="0" smtClean="0"/>
              <a:t/>
            </a:r>
            <a:br>
              <a:rPr lang="en-IN" dirty="0" smtClean="0"/>
            </a:br>
            <a:endParaRPr lang="en-IN" dirty="0"/>
          </a:p>
        </p:txBody>
      </p:sp>
      <p:sp>
        <p:nvSpPr>
          <p:cNvPr id="3" name="Content Placeholder 2"/>
          <p:cNvSpPr>
            <a:spLocks noGrp="1"/>
          </p:cNvSpPr>
          <p:nvPr>
            <p:ph idx="1"/>
          </p:nvPr>
        </p:nvSpPr>
        <p:spPr/>
        <p:txBody>
          <a:bodyPr>
            <a:normAutofit/>
          </a:bodyPr>
          <a:lstStyle/>
          <a:p>
            <a:r>
              <a:rPr lang="en-IN" sz="2000" b="1" dirty="0" smtClean="0"/>
              <a:t>If you need a table that should span the entire screen (full-width)</a:t>
            </a:r>
          </a:p>
          <a:p>
            <a:pPr marL="0" indent="0">
              <a:buNone/>
            </a:pPr>
            <a:r>
              <a:rPr lang="en-IN" sz="2000" b="1" dirty="0"/>
              <a:t> </a:t>
            </a:r>
            <a:r>
              <a:rPr lang="en-IN" sz="2000" b="1" dirty="0" smtClean="0"/>
              <a:t> add </a:t>
            </a:r>
            <a:r>
              <a:rPr lang="en-IN" sz="2000" b="1" dirty="0" smtClean="0">
                <a:solidFill>
                  <a:srgbClr val="FF0000"/>
                </a:solidFill>
              </a:rPr>
              <a:t>width: 100% </a:t>
            </a:r>
            <a:r>
              <a:rPr lang="en-IN" sz="2000" b="1" dirty="0" smtClean="0"/>
              <a:t>to the table element</a:t>
            </a:r>
          </a:p>
          <a:p>
            <a:pPr marL="0" indent="0">
              <a:buNone/>
            </a:pPr>
            <a:endParaRPr lang="en-IN" sz="2000" b="1" dirty="0"/>
          </a:p>
          <a:p>
            <a:pPr marL="0" indent="0">
              <a:buNone/>
            </a:pPr>
            <a:r>
              <a:rPr lang="en-IN" sz="2000" b="1" dirty="0"/>
              <a:t> </a:t>
            </a:r>
            <a:r>
              <a:rPr lang="en-IN" sz="2000" b="1" dirty="0" smtClean="0"/>
              <a:t>   table{</a:t>
            </a:r>
          </a:p>
          <a:p>
            <a:pPr marL="0" indent="0">
              <a:buNone/>
            </a:pPr>
            <a:r>
              <a:rPr lang="en-IN" sz="2000" b="1" dirty="0"/>
              <a:t> </a:t>
            </a:r>
            <a:r>
              <a:rPr lang="en-IN" sz="2000" b="1" dirty="0" smtClean="0"/>
              <a:t>    width: 100%;</a:t>
            </a:r>
          </a:p>
          <a:p>
            <a:pPr marL="0" indent="0">
              <a:buNone/>
            </a:pPr>
            <a:r>
              <a:rPr lang="en-IN" sz="2000" b="1" dirty="0"/>
              <a:t>}</a:t>
            </a:r>
            <a:endParaRPr lang="en-IN" sz="2000" b="1" dirty="0" smtClean="0"/>
          </a:p>
        </p:txBody>
      </p:sp>
    </p:spTree>
    <p:extLst>
      <p:ext uri="{BB962C8B-B14F-4D97-AF65-F5344CB8AC3E}">
        <p14:creationId xmlns:p14="http://schemas.microsoft.com/office/powerpoint/2010/main" val="1834539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Collapse Table Borders</a:t>
            </a:r>
            <a:endParaRPr lang="en-IN" dirty="0"/>
          </a:p>
        </p:txBody>
      </p:sp>
      <p:sp>
        <p:nvSpPr>
          <p:cNvPr id="3" name="Content Placeholder 2"/>
          <p:cNvSpPr>
            <a:spLocks noGrp="1"/>
          </p:cNvSpPr>
          <p:nvPr>
            <p:ph idx="1"/>
          </p:nvPr>
        </p:nvSpPr>
        <p:spPr/>
        <p:txBody>
          <a:bodyPr/>
          <a:lstStyle/>
          <a:p>
            <a:r>
              <a:rPr lang="en-IN" sz="2000" b="1" dirty="0" smtClean="0"/>
              <a:t>The</a:t>
            </a:r>
            <a:r>
              <a:rPr lang="en-IN" sz="2000" b="1" dirty="0" smtClean="0">
                <a:solidFill>
                  <a:srgbClr val="FF0000"/>
                </a:solidFill>
              </a:rPr>
              <a:t> border - collapse</a:t>
            </a:r>
            <a:r>
              <a:rPr lang="en-IN" sz="2000" b="1" dirty="0" smtClean="0"/>
              <a:t> property sets </a:t>
            </a:r>
            <a:r>
              <a:rPr lang="en-IN" sz="2000" b="1" dirty="0" err="1" smtClean="0"/>
              <a:t>wether</a:t>
            </a:r>
            <a:r>
              <a:rPr lang="en-IN" sz="2000" b="1" dirty="0" smtClean="0"/>
              <a:t> the table borders should be collapsed into a single border</a:t>
            </a:r>
          </a:p>
          <a:p>
            <a:pPr marL="0" indent="0">
              <a:buNone/>
            </a:pPr>
            <a:endParaRPr lang="en-IN" sz="2000" b="1" dirty="0"/>
          </a:p>
          <a:p>
            <a:pPr marL="0" indent="0">
              <a:buNone/>
            </a:pPr>
            <a:r>
              <a:rPr lang="en-IN" sz="2000" b="1" dirty="0"/>
              <a:t> </a:t>
            </a:r>
            <a:r>
              <a:rPr lang="en-IN" sz="2000" b="1" dirty="0" smtClean="0"/>
              <a:t>table{</a:t>
            </a:r>
          </a:p>
          <a:p>
            <a:pPr marL="0" indent="0">
              <a:buNone/>
            </a:pPr>
            <a:r>
              <a:rPr lang="en-IN" sz="2000" b="1" dirty="0"/>
              <a:t> </a:t>
            </a:r>
            <a:r>
              <a:rPr lang="en-IN" sz="2000" b="1" dirty="0" smtClean="0"/>
              <a:t>  border-collapse: collapse;</a:t>
            </a:r>
          </a:p>
          <a:p>
            <a:pPr marL="0" indent="0">
              <a:buNone/>
            </a:pPr>
            <a:r>
              <a:rPr lang="en-IN" sz="2000" b="1" dirty="0" smtClean="0"/>
              <a:t>}</a:t>
            </a:r>
          </a:p>
          <a:p>
            <a:pPr marL="0" indent="0">
              <a:buNone/>
            </a:pPr>
            <a:endParaRPr lang="en-IN" dirty="0" smtClean="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16453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815" y="625008"/>
            <a:ext cx="10515600" cy="1325563"/>
          </a:xfrm>
        </p:spPr>
        <p:txBody>
          <a:bodyPr/>
          <a:lstStyle/>
          <a:p>
            <a:r>
              <a:rPr lang="en-IN" dirty="0" smtClean="0"/>
              <a:t>Table Width and Height</a:t>
            </a:r>
            <a:endParaRPr lang="en-IN" dirty="0"/>
          </a:p>
        </p:txBody>
      </p:sp>
      <p:sp>
        <p:nvSpPr>
          <p:cNvPr id="3" name="Content Placeholder 2"/>
          <p:cNvSpPr>
            <a:spLocks noGrp="1"/>
          </p:cNvSpPr>
          <p:nvPr>
            <p:ph idx="1"/>
          </p:nvPr>
        </p:nvSpPr>
        <p:spPr>
          <a:xfrm>
            <a:off x="1154954" y="2603500"/>
            <a:ext cx="8761413" cy="4254500"/>
          </a:xfrm>
        </p:spPr>
        <p:txBody>
          <a:bodyPr>
            <a:normAutofit fontScale="62500" lnSpcReduction="20000"/>
          </a:bodyPr>
          <a:lstStyle/>
          <a:p>
            <a:r>
              <a:rPr lang="en-IN" sz="3200" b="1" dirty="0" smtClean="0"/>
              <a:t>The </a:t>
            </a:r>
            <a:r>
              <a:rPr lang="en-IN" sz="3200" b="1" dirty="0" smtClean="0">
                <a:solidFill>
                  <a:srgbClr val="FF0000"/>
                </a:solidFill>
              </a:rPr>
              <a:t>width</a:t>
            </a:r>
            <a:r>
              <a:rPr lang="en-IN" sz="3200" b="1" dirty="0" smtClean="0"/>
              <a:t> and </a:t>
            </a:r>
            <a:r>
              <a:rPr lang="en-IN" sz="3200" b="1" dirty="0" smtClean="0">
                <a:solidFill>
                  <a:srgbClr val="FF0000"/>
                </a:solidFill>
              </a:rPr>
              <a:t>height</a:t>
            </a:r>
            <a:r>
              <a:rPr lang="en-IN" sz="3200" b="1" dirty="0" smtClean="0"/>
              <a:t> of a table are defined by the width and height properties</a:t>
            </a:r>
          </a:p>
          <a:p>
            <a:endParaRPr lang="en-IN" sz="3200" b="1" dirty="0"/>
          </a:p>
          <a:p>
            <a:r>
              <a:rPr lang="en-IN" sz="3200" b="1" dirty="0" smtClean="0"/>
              <a:t>The example below sets the width of the table to 100% and the height of the &lt;</a:t>
            </a:r>
            <a:r>
              <a:rPr lang="en-IN" sz="3200" b="1" dirty="0" err="1" smtClean="0"/>
              <a:t>th</a:t>
            </a:r>
            <a:r>
              <a:rPr lang="en-IN" sz="3200" b="1" dirty="0" smtClean="0"/>
              <a:t>&gt; elements to 70px;</a:t>
            </a:r>
          </a:p>
          <a:p>
            <a:pPr marL="0" indent="0">
              <a:buNone/>
            </a:pPr>
            <a:r>
              <a:rPr lang="en-IN" sz="3200" b="1" dirty="0" smtClean="0"/>
              <a:t>   </a:t>
            </a:r>
            <a:r>
              <a:rPr lang="en-IN" sz="3200" b="1" dirty="0" err="1" smtClean="0"/>
              <a:t>Exampe</a:t>
            </a:r>
            <a:r>
              <a:rPr lang="en-IN" sz="3200" b="1" dirty="0" smtClean="0"/>
              <a:t>:</a:t>
            </a:r>
          </a:p>
          <a:p>
            <a:pPr marL="0" indent="0">
              <a:buNone/>
            </a:pPr>
            <a:r>
              <a:rPr lang="en-IN" sz="3200" b="1" dirty="0"/>
              <a:t> </a:t>
            </a:r>
            <a:r>
              <a:rPr lang="en-IN" sz="3200" b="1" dirty="0" smtClean="0"/>
              <a:t>   table{</a:t>
            </a:r>
          </a:p>
          <a:p>
            <a:pPr marL="0" indent="0">
              <a:buNone/>
            </a:pPr>
            <a:r>
              <a:rPr lang="en-IN" sz="3200" b="1" dirty="0"/>
              <a:t> </a:t>
            </a:r>
            <a:r>
              <a:rPr lang="en-IN" sz="3200" b="1" dirty="0" smtClean="0"/>
              <a:t>     width: 100%;</a:t>
            </a:r>
          </a:p>
          <a:p>
            <a:pPr marL="0" indent="0">
              <a:buNone/>
            </a:pPr>
            <a:r>
              <a:rPr lang="en-IN" sz="3200" b="1" dirty="0" smtClean="0"/>
              <a:t>}</a:t>
            </a:r>
          </a:p>
          <a:p>
            <a:pPr marL="0" indent="0">
              <a:buNone/>
            </a:pPr>
            <a:r>
              <a:rPr lang="en-IN" sz="3200" b="1" dirty="0"/>
              <a:t> </a:t>
            </a:r>
            <a:r>
              <a:rPr lang="en-IN" sz="3200" b="1" dirty="0" smtClean="0"/>
              <a:t> </a:t>
            </a:r>
            <a:r>
              <a:rPr lang="en-IN" sz="3200" b="1" dirty="0" err="1" smtClean="0"/>
              <a:t>th</a:t>
            </a:r>
            <a:r>
              <a:rPr lang="en-IN" sz="3200" b="1" dirty="0" smtClean="0"/>
              <a:t>{</a:t>
            </a:r>
          </a:p>
          <a:p>
            <a:pPr marL="0" indent="0">
              <a:buNone/>
            </a:pPr>
            <a:r>
              <a:rPr lang="en-IN" sz="3200" b="1" dirty="0"/>
              <a:t> </a:t>
            </a:r>
            <a:r>
              <a:rPr lang="en-IN" sz="3200" b="1" dirty="0" smtClean="0"/>
              <a:t> height =70px;</a:t>
            </a:r>
          </a:p>
          <a:p>
            <a:pPr marL="0" indent="0">
              <a:buNone/>
            </a:pPr>
            <a:r>
              <a:rPr lang="en-IN" sz="3200" b="1" dirty="0"/>
              <a:t>}</a:t>
            </a:r>
            <a:endParaRPr lang="en-IN" sz="3200" b="1" dirty="0" smtClean="0"/>
          </a:p>
          <a:p>
            <a:pPr marL="0" indent="0">
              <a:buNone/>
            </a:pPr>
            <a:endParaRPr lang="en-IN" sz="3200" dirty="0"/>
          </a:p>
          <a:p>
            <a:pPr marL="0" indent="0">
              <a:buNone/>
            </a:pPr>
            <a:endParaRPr lang="en-IN" dirty="0"/>
          </a:p>
        </p:txBody>
      </p:sp>
    </p:spTree>
    <p:extLst>
      <p:ext uri="{BB962C8B-B14F-4D97-AF65-F5344CB8AC3E}">
        <p14:creationId xmlns:p14="http://schemas.microsoft.com/office/powerpoint/2010/main" val="33014957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1589</TotalTime>
  <Words>1520</Words>
  <Application>Microsoft Office PowerPoint</Application>
  <PresentationFormat>Widescreen</PresentationFormat>
  <Paragraphs>373</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Century Gothic</vt:lpstr>
      <vt:lpstr>Consolas</vt:lpstr>
      <vt:lpstr>Wingdings 3</vt:lpstr>
      <vt:lpstr>Ion Boardroom</vt:lpstr>
      <vt:lpstr>PowerPoint Presentation</vt:lpstr>
      <vt:lpstr>Tables in CSS</vt:lpstr>
      <vt:lpstr>Example</vt:lpstr>
      <vt:lpstr>PowerPoint Presentation</vt:lpstr>
      <vt:lpstr>PowerPoint Presentation</vt:lpstr>
      <vt:lpstr>PowerPoint Presentation</vt:lpstr>
      <vt:lpstr>Full-Width Table  </vt:lpstr>
      <vt:lpstr>Collapse Table Borders</vt:lpstr>
      <vt:lpstr>Table Width and Height</vt:lpstr>
      <vt:lpstr>Example program</vt:lpstr>
      <vt:lpstr>PowerPoint Presentation</vt:lpstr>
      <vt:lpstr>PowerPoint Presentation</vt:lpstr>
      <vt:lpstr>PowerPoint Presentation</vt:lpstr>
      <vt:lpstr>CSS table alignment</vt:lpstr>
      <vt:lpstr>Table : vertical alignment</vt:lpstr>
      <vt:lpstr>CSS table style:</vt:lpstr>
      <vt:lpstr>Horizontal Dividers </vt:lpstr>
      <vt:lpstr>Hoverable Table</vt:lpstr>
      <vt:lpstr>Striped- Tables</vt:lpstr>
      <vt:lpstr>Table - Color</vt:lpstr>
      <vt:lpstr>Responsive Table: </vt:lpstr>
      <vt:lpstr>CSS Lists</vt:lpstr>
      <vt:lpstr>Different List Item Markers  </vt:lpstr>
      <vt:lpstr>PowerPoint Presentation</vt:lpstr>
      <vt:lpstr>An Image as the List Item Marker</vt:lpstr>
      <vt:lpstr>Position the List item markers  </vt:lpstr>
      <vt:lpstr>This: focus and: activate Pseudo classes</vt:lpstr>
      <vt:lpstr>Syntax:  </vt:lpstr>
      <vt:lpstr>Example</vt:lpstr>
      <vt:lpstr>PowerPoint Presentation</vt:lpstr>
      <vt:lpstr>Output:</vt:lpstr>
      <vt:lpstr>After focusing the button: </vt:lpstr>
      <vt:lpstr>Explanation</vt:lpstr>
      <vt:lpstr>:active pseudoclass</vt:lpstr>
      <vt:lpstr>Example</vt:lpstr>
      <vt:lpstr>PowerPoint Presentation</vt:lpstr>
      <vt:lpstr>PowerPoint Presentation</vt:lpstr>
      <vt:lpstr>PowerPoint Presentation</vt:lpstr>
      <vt:lpstr>Output</vt:lpstr>
      <vt:lpstr>PowerPoint Presentation</vt:lpstr>
      <vt:lpstr>  CSS Layout - The position Property   </vt:lpstr>
      <vt:lpstr>position: static;  </vt:lpstr>
      <vt:lpstr>Example:</vt:lpstr>
      <vt:lpstr>position: relative;  </vt:lpstr>
      <vt:lpstr>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venu</dc:creator>
  <cp:lastModifiedBy>Microsoft account</cp:lastModifiedBy>
  <cp:revision>40</cp:revision>
  <dcterms:created xsi:type="dcterms:W3CDTF">2022-12-02T02:34:54Z</dcterms:created>
  <dcterms:modified xsi:type="dcterms:W3CDTF">2022-12-09T17:02:36Z</dcterms:modified>
</cp:coreProperties>
</file>