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96" r:id="rId3"/>
    <p:sldId id="256" r:id="rId4"/>
    <p:sldId id="266" r:id="rId5"/>
    <p:sldId id="267" r:id="rId6"/>
    <p:sldId id="259" r:id="rId7"/>
    <p:sldId id="260" r:id="rId8"/>
    <p:sldId id="261" r:id="rId9"/>
    <p:sldId id="262" r:id="rId10"/>
    <p:sldId id="268" r:id="rId11"/>
    <p:sldId id="279" r:id="rId12"/>
    <p:sldId id="263" r:id="rId13"/>
    <p:sldId id="265" r:id="rId14"/>
    <p:sldId id="297" r:id="rId15"/>
    <p:sldId id="269" r:id="rId16"/>
    <p:sldId id="282" r:id="rId17"/>
    <p:sldId id="283" r:id="rId18"/>
    <p:sldId id="270" r:id="rId19"/>
    <p:sldId id="298" r:id="rId20"/>
    <p:sldId id="271" r:id="rId21"/>
    <p:sldId id="299" r:id="rId22"/>
    <p:sldId id="272" r:id="rId23"/>
    <p:sldId id="302" r:id="rId24"/>
    <p:sldId id="273" r:id="rId25"/>
    <p:sldId id="303" r:id="rId26"/>
    <p:sldId id="274" r:id="rId27"/>
    <p:sldId id="304" r:id="rId28"/>
    <p:sldId id="276" r:id="rId29"/>
    <p:sldId id="277" r:id="rId30"/>
    <p:sldId id="278" r:id="rId31"/>
    <p:sldId id="280" r:id="rId32"/>
    <p:sldId id="275" r:id="rId33"/>
    <p:sldId id="28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p:scale>
          <a:sx n="50" d="100"/>
          <a:sy n="50" d="100"/>
        </p:scale>
        <p:origin x="2088" y="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ECCD812-77BE-43D1-8616-D2770FC3743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CFF55-3925-4880-B88E-0F23A314214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ECCD812-77BE-43D1-8616-D2770FC3743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CFF55-3925-4880-B88E-0F23A314214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ECCD812-77BE-43D1-8616-D2770FC3743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CFF55-3925-4880-B88E-0F23A314214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ECCD812-77BE-43D1-8616-D2770FC3743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CFF55-3925-4880-B88E-0F23A314214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ECCD812-77BE-43D1-8616-D2770FC3743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CFF55-3925-4880-B88E-0F23A314214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7ECCD812-77BE-43D1-8616-D2770FC3743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5CFF55-3925-4880-B88E-0F23A314214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7ECCD812-77BE-43D1-8616-D2770FC3743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5CFF55-3925-4880-B88E-0F23A314214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ECCD812-77BE-43D1-8616-D2770FC3743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5CFF55-3925-4880-B88E-0F23A314214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CD812-77BE-43D1-8616-D2770FC3743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5CFF55-3925-4880-B88E-0F23A314214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CCD812-77BE-43D1-8616-D2770FC3743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5CFF55-3925-4880-B88E-0F23A314214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CCD812-77BE-43D1-8616-D2770FC3743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5CFF55-3925-4880-B88E-0F23A314214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CD812-77BE-43D1-8616-D2770FC37434}"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5CFF55-3925-4880-B88E-0F23A314214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3011" y="241080"/>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2" name="Text Box 1"/>
          <p:cNvSpPr txBox="1"/>
          <p:nvPr/>
        </p:nvSpPr>
        <p:spPr>
          <a:xfrm>
            <a:off x="2527300" y="300990"/>
            <a:ext cx="8033385" cy="1198880"/>
          </a:xfrm>
          <a:prstGeom prst="rect">
            <a:avLst/>
          </a:prstGeom>
          <a:noFill/>
        </p:spPr>
        <p:txBody>
          <a:bodyPr wrap="square" rtlCol="0" anchor="t">
            <a:spAutoFit/>
          </a:bodyPr>
          <a:p>
            <a:r>
              <a:rPr lang="en-US" altLang="en-US" sz="2400" b="1" dirty="0">
                <a:solidFill>
                  <a:srgbClr val="FF0066"/>
                </a:solidFill>
                <a:latin typeface="Times New Roman" panose="02020603050405020304" pitchFamily="18" charset="0"/>
                <a:sym typeface="+mn-ea"/>
              </a:rPr>
              <a:t>K.RAMAKRISHNAN COLLEGE OF TECHNOLOGY</a:t>
            </a:r>
            <a:br>
              <a:rPr lang="en-US" altLang="en-US" sz="2400" b="1" dirty="0">
                <a:solidFill>
                  <a:srgbClr val="FF0066"/>
                </a:solidFill>
                <a:latin typeface="Times New Roman" panose="02020603050405020304" pitchFamily="18" charset="0"/>
                <a:sym typeface="+mn-ea"/>
              </a:rPr>
            </a:br>
            <a:r>
              <a:rPr lang="en-IN" altLang="en-US" sz="2400" b="1" dirty="0">
                <a:solidFill>
                  <a:srgbClr val="FF0066"/>
                </a:solidFill>
                <a:latin typeface="Times New Roman" panose="02020603050405020304" pitchFamily="18" charset="0"/>
                <a:sym typeface="+mn-ea"/>
              </a:rPr>
              <a:t>                  </a:t>
            </a:r>
            <a:r>
              <a:rPr lang="en-US" altLang="en-US" sz="2400" b="1" dirty="0">
                <a:solidFill>
                  <a:srgbClr val="FF0066"/>
                </a:solidFill>
                <a:latin typeface="Times New Roman" panose="02020603050405020304" pitchFamily="18" charset="0"/>
                <a:sym typeface="+mn-ea"/>
              </a:rPr>
              <a:t>(AUTONOMOUS), TRICHY</a:t>
            </a:r>
            <a:br>
              <a:rPr lang="en-US" altLang="en-US" sz="2400" b="1" dirty="0">
                <a:solidFill>
                  <a:srgbClr val="FF0066"/>
                </a:solidFill>
                <a:latin typeface="Times New Roman" panose="02020603050405020304" pitchFamily="18" charset="0"/>
                <a:sym typeface="+mn-ea"/>
              </a:rPr>
            </a:br>
            <a:endParaRPr lang="en-US" altLang="en-US" sz="2400" b="1" dirty="0">
              <a:solidFill>
                <a:srgbClr val="FF0066"/>
              </a:solidFill>
              <a:latin typeface="Times New Roman" panose="02020603050405020304" pitchFamily="18" charset="0"/>
              <a:sym typeface="+mn-ea"/>
            </a:endParaRPr>
          </a:p>
        </p:txBody>
      </p:sp>
      <p:sp>
        <p:nvSpPr>
          <p:cNvPr id="3" name="Text Box 2"/>
          <p:cNvSpPr txBox="1"/>
          <p:nvPr/>
        </p:nvSpPr>
        <p:spPr>
          <a:xfrm>
            <a:off x="2990215" y="1499870"/>
            <a:ext cx="6096000" cy="829945"/>
          </a:xfrm>
          <a:prstGeom prst="rect">
            <a:avLst/>
          </a:prstGeom>
          <a:noFill/>
        </p:spPr>
        <p:txBody>
          <a:bodyPr wrap="square" rtlCol="0" anchor="t">
            <a:spAutoFit/>
          </a:bodyPr>
          <a:p>
            <a:pPr algn="ctr"/>
            <a:r>
              <a:rPr lang="en-IN" altLang="en-US" sz="2400" b="1" dirty="0">
                <a:latin typeface="Times New Roman" panose="02020603050405020304"/>
                <a:cs typeface="Times New Roman" panose="02020603050405020304"/>
                <a:sym typeface="Times New Roman" panose="02020603050405020304"/>
              </a:rPr>
              <a:t>FEDERATED LEARNING FOR EYE DISEASE PREDICTION</a:t>
            </a:r>
            <a:endParaRPr lang="en-IN" altLang="en-US" sz="2400" b="1" dirty="0">
              <a:latin typeface="Times New Roman" panose="02020603050405020304"/>
              <a:cs typeface="Times New Roman" panose="02020603050405020304"/>
              <a:sym typeface="Times New Roman" panose="02020603050405020304"/>
            </a:endParaRPr>
          </a:p>
        </p:txBody>
      </p:sp>
      <p:graphicFrame>
        <p:nvGraphicFramePr>
          <p:cNvPr id="154" name="Google Shape;154;p1"/>
          <p:cNvGraphicFramePr/>
          <p:nvPr/>
        </p:nvGraphicFramePr>
        <p:xfrm>
          <a:off x="2813539" y="2814253"/>
          <a:ext cx="5810250" cy="2410460"/>
        </p:xfrm>
        <a:graphic>
          <a:graphicData uri="http://schemas.openxmlformats.org/drawingml/2006/table">
            <a:tbl>
              <a:tblPr firstRow="1" bandRow="1">
                <a:noFill/>
              </a:tblPr>
              <a:tblGrid>
                <a:gridCol w="238305"/>
                <a:gridCol w="5571652"/>
              </a:tblGrid>
              <a:tr h="2410325">
                <a:tc>
                  <a:txBody>
                    <a:bodyPr/>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p>
                      <a:pPr marL="0" marR="0" lvl="0" indent="0" algn="ctr" rtl="0">
                        <a:lnSpc>
                          <a:spcPct val="100000"/>
                        </a:lnSpc>
                        <a:spcBef>
                          <a:spcPts val="0"/>
                        </a:spcBef>
                        <a:spcAft>
                          <a:spcPts val="0"/>
                        </a:spcAft>
                        <a:buClr>
                          <a:schemeClr val="lt1"/>
                        </a:buClr>
                        <a:buSzPts val="1800"/>
                        <a:buFont typeface="Century Gothic" panose="020B0502020202020204"/>
                        <a:buNone/>
                      </a:pPr>
                      <a:r>
                        <a:rPr lang="en-IN" sz="1800" u="none" strike="noStrike" cap="none" dirty="0">
                          <a:solidFill>
                            <a:srgbClr val="0070C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PRESENTED BY,</a:t>
                      </a:r>
                      <a:endParaRPr lang="en-IN" sz="1800" u="none" strike="noStrike" cap="none" dirty="0">
                        <a:solidFill>
                          <a:srgbClr val="0070C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ctr" rtl="0">
                        <a:lnSpc>
                          <a:spcPct val="100000"/>
                        </a:lnSpc>
                        <a:spcBef>
                          <a:spcPts val="0"/>
                        </a:spcBef>
                        <a:spcAft>
                          <a:spcPts val="0"/>
                        </a:spcAft>
                        <a:buClr>
                          <a:schemeClr val="lt1"/>
                        </a:buClr>
                        <a:buSzPts val="1800"/>
                        <a:buFont typeface="Century Gothic" panose="020B0502020202020204"/>
                        <a:buNone/>
                      </a:pPr>
                      <a:endParaRPr lang="en-IN" sz="1800" u="none" strike="noStrike" cap="none" dirty="0">
                        <a:solidFill>
                          <a:srgbClr val="0070C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chemeClr val="lt1"/>
                        </a:buClr>
                        <a:buSzPts val="1800"/>
                        <a:buFont typeface="Century Gothic" panose="020B0502020202020204"/>
                        <a:buNone/>
                      </a:pPr>
                      <a:r>
                        <a:rPr lang="en-IN" altLang="en-US" sz="1800" u="none" strike="noStrike" cap="none"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KANNIGA SARASWATHY M(811721243035)</a:t>
                      </a:r>
                      <a:endParaRPr lang="en-US" sz="1800" u="none" strike="noStrike" cap="none"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chemeClr val="lt1"/>
                        </a:buClr>
                        <a:buSzPts val="1800"/>
                        <a:buFont typeface="Century Gothic" panose="020B0502020202020204"/>
                        <a:buNone/>
                      </a:pPr>
                      <a:r>
                        <a:rPr lang="en-IN" altLang="en-US" sz="1800" u="none" strike="noStrike" cap="none"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MADHUMITHA P(811721243026)</a:t>
                      </a:r>
                      <a:endParaRPr lang="en-US" sz="1800" u="none" strike="noStrike" cap="none"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chemeClr val="lt1"/>
                        </a:buClr>
                        <a:buSzPts val="1800"/>
                        <a:buFont typeface="Century Gothic" panose="020B0502020202020204"/>
                        <a:buNone/>
                      </a:pPr>
                      <a:r>
                        <a:rPr lang="en-IN" sz="1800" u="none" strike="noStrike" cap="none"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MONISH VIDYARTHI R(811721243035)</a:t>
                      </a:r>
                      <a:endParaRPr sz="1800" u="none" strike="noStrike" cap="none"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1800" u="none" strike="noStrike" cap="none" dirty="0">
                          <a:solidFill>
                            <a:schemeClr val="tx1"/>
                          </a:solidFill>
                          <a:latin typeface="Times New Roman" panose="02020603050405020304" pitchFamily="18" charset="0"/>
                          <a:cs typeface="Times New Roman" panose="02020603050405020304" pitchFamily="18" charset="0"/>
                        </a:rPr>
                        <a:t>SUBALATHA A(811721243035)</a:t>
                      </a:r>
                      <a:endParaRPr lang="en-IN"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r>
            </a:tbl>
          </a:graphicData>
        </a:graphic>
      </p:graphicFrame>
      <p:sp>
        <p:nvSpPr>
          <p:cNvPr id="4" name="Text Box 3"/>
          <p:cNvSpPr txBox="1"/>
          <p:nvPr/>
        </p:nvSpPr>
        <p:spPr>
          <a:xfrm>
            <a:off x="7474585" y="5030470"/>
            <a:ext cx="3327400" cy="1060450"/>
          </a:xfrm>
          <a:prstGeom prst="rect">
            <a:avLst/>
          </a:prstGeom>
          <a:noFill/>
        </p:spPr>
        <p:txBody>
          <a:bodyPr wrap="square" rtlCol="0" anchor="t">
            <a:spAutoFit/>
          </a:bodyPr>
          <a:p>
            <a:r>
              <a:rPr lang="en-IN" b="1" dirty="0">
                <a:solidFill>
                  <a:srgbClr val="0070C0"/>
                </a:solidFill>
                <a:latin typeface="Times New Roman" panose="02020603050405020304" pitchFamily="18" charset="0"/>
                <a:cs typeface="Times New Roman" panose="02020603050405020304" pitchFamily="18" charset="0"/>
                <a:sym typeface="+mn-ea"/>
              </a:rPr>
              <a:t>GUIDED BY,</a:t>
            </a:r>
            <a:endParaRPr lang="en-IN" sz="1800" b="1" dirty="0">
              <a:solidFill>
                <a:srgbClr val="0070C0"/>
              </a:solidFill>
              <a:latin typeface="Times New Roman" panose="02020603050405020304" pitchFamily="18" charset="0"/>
              <a:cs typeface="Times New Roman" panose="02020603050405020304" pitchFamily="18" charset="0"/>
            </a:endParaRPr>
          </a:p>
          <a:p>
            <a:r>
              <a:rPr lang="en-IN" b="1" dirty="0">
                <a:solidFill>
                  <a:srgbClr val="0070C0"/>
                </a:solidFill>
                <a:latin typeface="Times New Roman" panose="02020603050405020304" pitchFamily="18" charset="0"/>
                <a:cs typeface="Times New Roman" panose="02020603050405020304" pitchFamily="18" charset="0"/>
                <a:sym typeface="+mn-ea"/>
              </a:rPr>
              <a:t>Mr.P.B.ARAVIND PRASAD</a:t>
            </a:r>
            <a:endParaRPr lang="en-IN" sz="1800" b="1" dirty="0">
              <a:solidFill>
                <a:srgbClr val="0070C0"/>
              </a:solidFill>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sym typeface="+mn-ea"/>
              </a:rPr>
              <a:t>ASSISTANT PROFESSOR/ AI</a:t>
            </a:r>
            <a:endParaRPr lang="en-IN" b="1"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34660" y="381000"/>
            <a:ext cx="11322680" cy="769441"/>
          </a:xfrm>
          <a:prstGeom prst="rect">
            <a:avLst/>
          </a:prstGeom>
          <a:noFill/>
        </p:spPr>
        <p:txBody>
          <a:bodyPr wrap="square">
            <a:spAutoFit/>
          </a:bodyPr>
          <a:lstStyle/>
          <a:p>
            <a:r>
              <a:rPr lang="en-IN" sz="4400" b="1" dirty="0">
                <a:latin typeface="Times New Roman" panose="02020603050405020304" pitchFamily="18" charset="0"/>
                <a:cs typeface="Times New Roman" panose="02020603050405020304" pitchFamily="18" charset="0"/>
              </a:rPr>
              <a:t>SYSTEM &amp; SOFTWARE SPECIFICATION:</a:t>
            </a:r>
            <a:endParaRPr lang="en-IN" sz="4400" b="1"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497840" y="2224405"/>
            <a:ext cx="5598795" cy="3476625"/>
          </a:xfrm>
          <a:prstGeom prst="rect">
            <a:avLst/>
          </a:prstGeom>
          <a:noFill/>
        </p:spPr>
        <p:txBody>
          <a:bodyPr wrap="square" rtlCol="0">
            <a:spAutoFit/>
          </a:bodyPr>
          <a:p>
            <a:pPr marL="285750" indent="-285750">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Processor: Intel i5/i7 or AMD equivalent</a:t>
            </a:r>
            <a:endParaRPr lang="en-US" altLang="en-US" sz="22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RAM: 8GB or higher</a:t>
            </a:r>
            <a:endParaRPr lang="en-US" altLang="en-US" sz="22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GPU: NVIDIA GPU with CUDA support (e.g., GTX 1050/1060 or better)</a:t>
            </a:r>
            <a:endParaRPr lang="en-US" altLang="en-US" sz="22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Storage: 256GB SSD or higher</a:t>
            </a:r>
            <a:endParaRPr lang="en-US" altLang="en-US" sz="22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Operating System: Windows 1</a:t>
            </a:r>
            <a:r>
              <a:rPr lang="en-IN" altLang="en-US" sz="2200">
                <a:latin typeface="Times New Roman" panose="02020603050405020304" pitchFamily="18" charset="0"/>
                <a:cs typeface="Times New Roman" panose="02020603050405020304" pitchFamily="18" charset="0"/>
              </a:rPr>
              <a:t>1.</a:t>
            </a:r>
            <a:endParaRPr lang="en-IN" altLang="en-US" sz="2200">
              <a:latin typeface="Times New Roman" panose="02020603050405020304" pitchFamily="18" charset="0"/>
              <a:cs typeface="Times New Roman" panose="02020603050405020304" pitchFamily="18" charset="0"/>
            </a:endParaRPr>
          </a:p>
        </p:txBody>
      </p:sp>
      <p:sp>
        <p:nvSpPr>
          <p:cNvPr id="5" name="Text Box 4"/>
          <p:cNvSpPr txBox="1"/>
          <p:nvPr/>
        </p:nvSpPr>
        <p:spPr>
          <a:xfrm>
            <a:off x="667385" y="1472565"/>
            <a:ext cx="5539105" cy="429895"/>
          </a:xfrm>
          <a:prstGeom prst="rect">
            <a:avLst/>
          </a:prstGeom>
          <a:noFill/>
        </p:spPr>
        <p:txBody>
          <a:bodyPr wrap="square" rtlCol="0">
            <a:spAutoFit/>
          </a:bodyPr>
          <a:p>
            <a:r>
              <a:rPr lang="en-IN" altLang="en-US" sz="2200" b="1">
                <a:latin typeface="Times New Roman" panose="02020603050405020304" pitchFamily="18" charset="0"/>
                <a:cs typeface="Times New Roman" panose="02020603050405020304" pitchFamily="18" charset="0"/>
              </a:rPr>
              <a:t>SYSTEM SPECIFICATION:</a:t>
            </a:r>
            <a:endParaRPr lang="en-IN" altLang="en-US" sz="2200" b="1">
              <a:latin typeface="Times New Roman" panose="02020603050405020304" pitchFamily="18" charset="0"/>
              <a:cs typeface="Times New Roman" panose="02020603050405020304" pitchFamily="18" charset="0"/>
            </a:endParaRPr>
          </a:p>
        </p:txBody>
      </p:sp>
      <p:sp>
        <p:nvSpPr>
          <p:cNvPr id="6" name="Text Box 5"/>
          <p:cNvSpPr txBox="1"/>
          <p:nvPr/>
        </p:nvSpPr>
        <p:spPr>
          <a:xfrm>
            <a:off x="6927850" y="1472565"/>
            <a:ext cx="4732655" cy="429895"/>
          </a:xfrm>
          <a:prstGeom prst="rect">
            <a:avLst/>
          </a:prstGeom>
          <a:noFill/>
        </p:spPr>
        <p:txBody>
          <a:bodyPr wrap="square" rtlCol="0">
            <a:spAutoFit/>
          </a:bodyPr>
          <a:p>
            <a:r>
              <a:rPr lang="en-IN" altLang="en-US" sz="2200" b="1">
                <a:latin typeface="Times New Roman" panose="02020603050405020304" pitchFamily="18" charset="0"/>
                <a:cs typeface="Times New Roman" panose="02020603050405020304" pitchFamily="18" charset="0"/>
              </a:rPr>
              <a:t>SOFTWARE SPECIFICATION:</a:t>
            </a:r>
            <a:endParaRPr lang="en-IN" altLang="en-US" sz="2200" b="1">
              <a:latin typeface="Times New Roman" panose="02020603050405020304" pitchFamily="18" charset="0"/>
              <a:cs typeface="Times New Roman" panose="02020603050405020304" pitchFamily="18" charset="0"/>
            </a:endParaRPr>
          </a:p>
        </p:txBody>
      </p:sp>
      <p:sp>
        <p:nvSpPr>
          <p:cNvPr id="8" name="Text Box 7"/>
          <p:cNvSpPr txBox="1"/>
          <p:nvPr/>
        </p:nvSpPr>
        <p:spPr>
          <a:xfrm>
            <a:off x="6812280" y="2224405"/>
            <a:ext cx="5496560" cy="3684905"/>
          </a:xfrm>
          <a:prstGeom prst="rect">
            <a:avLst/>
          </a:prstGeom>
          <a:noFill/>
        </p:spPr>
        <p:txBody>
          <a:bodyPr wrap="square" rtlCol="0">
            <a:noAutofit/>
          </a:bodyPr>
          <a:p>
            <a:pPr marL="285750" indent="-285750">
              <a:lnSpc>
                <a:spcPct val="10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Model Architecture: MobileNet V2</a:t>
            </a: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Clients: 2, 3, 4</a:t>
            </a: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Learning Rate: 0.001</a:t>
            </a: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Optimizer: Adam</a:t>
            </a: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Batch Size: 32</a:t>
            </a: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Epochs: 5 (per round)</a:t>
            </a: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Communication Rounds: 3</a:t>
            </a:r>
            <a:r>
              <a:rPr lang="en-IN" altLang="en-US" sz="2200">
                <a:latin typeface="Times New Roman" panose="02020603050405020304" pitchFamily="18" charset="0"/>
                <a:cs typeface="Times New Roman" panose="02020603050405020304" pitchFamily="18" charset="0"/>
              </a:rPr>
              <a:t>0</a:t>
            </a: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0554" y="1371742"/>
            <a:ext cx="3960131" cy="4551587"/>
          </a:xfrm>
          <a:prstGeom prst="rect">
            <a:avLst/>
          </a:prstGeom>
          <a:noFill/>
        </p:spPr>
        <p:txBody>
          <a:bodyPr wrap="none" rtlCol="0">
            <a:noAutofit/>
          </a:bodyPr>
          <a:lstStyle/>
          <a:p>
            <a:pPr algn="just"/>
            <a:endParaRPr lang="en-IN" sz="2400" b="1"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Dataset Collection</a:t>
            </a:r>
            <a:endParaRPr lang="en-IN" sz="24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Model Building</a:t>
            </a:r>
            <a:endParaRPr lang="en-IN" sz="24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Encrypted Model Storage</a:t>
            </a:r>
            <a:endParaRPr lang="en-IN" sz="24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Query Processing </a:t>
            </a:r>
            <a:endParaRPr lang="en-IN" sz="24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Model Decryption</a:t>
            </a:r>
            <a:endParaRPr lang="en-IN" sz="24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Disease Prediction</a:t>
            </a:r>
            <a:endParaRPr lang="en-IN" sz="24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Appointment System</a:t>
            </a:r>
            <a:endParaRPr lang="en-IN" sz="2400" dirty="0">
              <a:latin typeface="Times New Roman" panose="02020603050405020304" pitchFamily="18" charset="0"/>
              <a:cs typeface="Times New Roman" panose="02020603050405020304" pitchFamily="18" charset="0"/>
            </a:endParaRPr>
          </a:p>
          <a:p>
            <a:pPr algn="just"/>
            <a:endParaRPr lang="en-IN" sz="2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24232" y="648467"/>
            <a:ext cx="6094070" cy="1446550"/>
          </a:xfrm>
          <a:prstGeom prst="rect">
            <a:avLst/>
          </a:prstGeom>
          <a:noFill/>
        </p:spPr>
        <p:txBody>
          <a:bodyPr wrap="square">
            <a:spAutoFit/>
          </a:bodyPr>
          <a:lstStyle/>
          <a:p>
            <a:pPr algn="just"/>
            <a:r>
              <a:rPr lang="en-IN" sz="4400" b="1" dirty="0">
                <a:latin typeface="Times New Roman" panose="02020603050405020304" pitchFamily="18" charset="0"/>
                <a:cs typeface="Times New Roman" panose="02020603050405020304" pitchFamily="18" charset="0"/>
              </a:rPr>
              <a:t>MODULES:</a:t>
            </a:r>
            <a:endParaRPr lang="en-IN" sz="4400" b="1" dirty="0">
              <a:latin typeface="Times New Roman" panose="02020603050405020304" pitchFamily="18" charset="0"/>
              <a:cs typeface="Times New Roman" panose="02020603050405020304" pitchFamily="18" charset="0"/>
            </a:endParaRPr>
          </a:p>
          <a:p>
            <a:pPr algn="just"/>
            <a:endParaRPr lang="en-IN" sz="44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6731316" y="580292"/>
            <a:ext cx="3960132" cy="56974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60790" y="509146"/>
            <a:ext cx="10175875"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MODULE DESCRIPTION:</a:t>
            </a:r>
            <a:endParaRPr lang="en-US" sz="4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6298" y="1412735"/>
            <a:ext cx="10839548" cy="5123180"/>
          </a:xfrm>
          <a:prstGeom prst="rect">
            <a:avLst/>
          </a:prstGeom>
          <a:noFill/>
        </p:spPr>
        <p:txBody>
          <a:bodyPr wrap="square">
            <a:spAutoFit/>
          </a:bodyPr>
          <a:lstStyle/>
          <a:p>
            <a:pPr marL="514350" lvl="0" indent="-514350" algn="just">
              <a:lnSpc>
                <a:spcPct val="150000"/>
              </a:lnSpc>
              <a:buAutoNum type="arabicPeriod"/>
            </a:pPr>
            <a:r>
              <a:rPr lang="en-IN" sz="3200" b="1" dirty="0">
                <a:latin typeface="Times New Roman" panose="02020603050405020304" pitchFamily="18" charset="0"/>
                <a:cs typeface="Times New Roman" panose="02020603050405020304" pitchFamily="18" charset="0"/>
              </a:rPr>
              <a:t>DATASET COLLECTION:</a:t>
            </a:r>
            <a:endParaRPr lang="en-IN" sz="3200" b="1" dirty="0">
              <a:latin typeface="Times New Roman" panose="02020603050405020304" pitchFamily="18" charset="0"/>
              <a:cs typeface="Times New Roman" panose="02020603050405020304" pitchFamily="18" charset="0"/>
            </a:endParaRPr>
          </a:p>
          <a:p>
            <a:pPr lvl="0" algn="just">
              <a:lnSpc>
                <a:spcPct val="150000"/>
              </a:lnSpc>
            </a:pPr>
            <a:endParaRPr lang="en-IN" sz="32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Dataset Collection module serves as the foundation for our project by acquiring 500 medical imaging datasets from multiple healthcare institutions. </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This module establishes secure connections with local servers to retrieve data, ensuring compliance with stringent data privacy regulations. </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It includes mechanisms for formatting and preprocessing incoming data, ensuring its compatibility with the Convolutional Neural Network (CNN) architecture adopted for disease diagnosis.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5445" y="838200"/>
            <a:ext cx="11475720" cy="4336415"/>
          </a:xfrm>
          <a:prstGeom prst="rect">
            <a:avLst/>
          </a:prstGeom>
          <a:noFill/>
        </p:spPr>
        <p:txBody>
          <a:bodyPr wrap="square" rtlCol="0">
            <a:noAutofit/>
          </a:bodyPr>
          <a:p>
            <a:pPr marL="285750" indent="-285750">
              <a:lnSpc>
                <a:spcPct val="150000"/>
              </a:lnSpc>
              <a:buFont typeface="Arial" panose="020B0604020202020204" pitchFamily="34" charset="0"/>
              <a:buChar char="•"/>
            </a:pPr>
            <a:r>
              <a:rPr lang="en-US" altLang="en-US" sz="2200">
                <a:latin typeface="Times New Roman" panose="02020603050405020304" pitchFamily="18" charset="0"/>
                <a:cs typeface="Times New Roman" panose="02020603050405020304" pitchFamily="18" charset="0"/>
              </a:rPr>
              <a:t>The initial stage in machine learning before building a model is data preprocessing. Data</a:t>
            </a:r>
            <a:endParaRPr lang="en-US" altLang="en-US" sz="2200">
              <a:latin typeface="Times New Roman" panose="02020603050405020304" pitchFamily="18" charset="0"/>
              <a:cs typeface="Times New Roman" panose="02020603050405020304" pitchFamily="18" charset="0"/>
            </a:endParaRPr>
          </a:p>
          <a:p>
            <a:pPr>
              <a:lnSpc>
                <a:spcPct val="150000"/>
              </a:lnSpc>
            </a:pPr>
            <a:r>
              <a:rPr lang="en-US" altLang="en-US" sz="2200">
                <a:latin typeface="Times New Roman" panose="02020603050405020304" pitchFamily="18" charset="0"/>
                <a:cs typeface="Times New Roman" panose="02020603050405020304" pitchFamily="18" charset="0"/>
              </a:rPr>
              <a:t> </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preparation is crucial in increasing data reliability to extract valuable information.</a:t>
            </a:r>
            <a:endParaRPr lang="en-US" altLang="en-US" sz="22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altLang="en-US" sz="2200">
                <a:latin typeface="Times New Roman" panose="02020603050405020304" pitchFamily="18" charset="0"/>
                <a:cs typeface="Times New Roman" panose="02020603050405020304" pitchFamily="18" charset="0"/>
              </a:rPr>
              <a:t>Actual data is frequently unreliable, inaccurate (contains outliers or errors)</a:t>
            </a:r>
            <a:r>
              <a:rPr lang="en-IN" altLang="en-US" sz="2200">
                <a:latin typeface="Times New Roman" panose="02020603050405020304" pitchFamily="18" charset="0"/>
                <a:cs typeface="Times New Roman" panose="02020603050405020304" pitchFamily="18" charset="0"/>
              </a:rPr>
              <a:t>,because of this </a:t>
            </a:r>
            <a:r>
              <a:rPr lang="en-US" altLang="en-US" sz="2200">
                <a:latin typeface="Times New Roman" panose="02020603050405020304" pitchFamily="18" charset="0"/>
                <a:cs typeface="Times New Roman" panose="02020603050405020304" pitchFamily="18" charset="0"/>
              </a:rPr>
              <a:t> normalizing</a:t>
            </a:r>
            <a:r>
              <a:rPr lang="en-IN" altLang="en-US" sz="2200">
                <a:latin typeface="Times New Roman" panose="02020603050405020304" pitchFamily="18" charset="0"/>
                <a:cs typeface="Times New Roman" panose="02020603050405020304" pitchFamily="18" charset="0"/>
              </a:rPr>
              <a:t> d</a:t>
            </a:r>
            <a:r>
              <a:rPr lang="en-US" altLang="en-US" sz="2200">
                <a:latin typeface="Times New Roman" panose="02020603050405020304" pitchFamily="18" charset="0"/>
                <a:cs typeface="Times New Roman" panose="02020603050405020304" pitchFamily="18" charset="0"/>
              </a:rPr>
              <a:t>escribes the discrete range of real-valued numerical properties between 0 and 1.,is</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being utilized to normalize the data. </a:t>
            </a:r>
            <a:endParaRPr lang="en-US" altLang="en-US" sz="22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altLang="en-US" sz="2200">
                <a:latin typeface="Times New Roman" panose="02020603050405020304" pitchFamily="18" charset="0"/>
                <a:cs typeface="Times New Roman" panose="02020603050405020304" pitchFamily="18" charset="0"/>
              </a:rPr>
              <a:t>The min-max</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normalization technique is used for data preprocessing Min-Max Normalization</a:t>
            </a:r>
            <a:endParaRPr lang="en-US" altLang="en-US" sz="2200">
              <a:latin typeface="Times New Roman" panose="02020603050405020304" pitchFamily="18" charset="0"/>
              <a:cs typeface="Times New Roman" panose="02020603050405020304" pitchFamily="18" charset="0"/>
            </a:endParaRPr>
          </a:p>
          <a:p>
            <a:pPr indent="0">
              <a:lnSpc>
                <a:spcPct val="150000"/>
              </a:lnSpc>
              <a:buFont typeface="Arial" panose="020B0604020202020204" pitchFamily="34" charset="0"/>
              <a:buNone/>
            </a:pP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low variance, the ambiguous dataset is structured, and data integrity is maintained</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using min-max</a:t>
            </a:r>
            <a:endParaRPr lang="en-US" altLang="en-US" sz="22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altLang="en-US" sz="2200">
                <a:latin typeface="Times New Roman" panose="02020603050405020304" pitchFamily="18" charset="0"/>
                <a:cs typeface="Times New Roman" panose="02020603050405020304" pitchFamily="18" charset="0"/>
              </a:rPr>
              <a:t>After preprocessing, the dataset is split into two</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sections: a training dataset and a testing dataset, with 25% of the dataset used as</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testing data to assess the proposed model and 75% used to train the model. </a:t>
            </a:r>
            <a:r>
              <a:rPr lang="en-IN" altLang="en-US" sz="2200">
                <a:latin typeface="Times New Roman" panose="02020603050405020304" pitchFamily="18" charset="0"/>
                <a:cs typeface="Times New Roman" panose="02020603050405020304" pitchFamily="18" charset="0"/>
              </a:rPr>
              <a:t>            </a:t>
            </a:r>
            <a:endParaRPr lang="en-US" alt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8325" y="219075"/>
            <a:ext cx="11415395" cy="5908040"/>
          </a:xfrm>
          <a:prstGeom prst="rect">
            <a:avLst/>
          </a:prstGeom>
          <a:noFill/>
        </p:spPr>
        <p:txBody>
          <a:bodyPr wrap="square">
            <a:spAutoFit/>
          </a:bodyPr>
          <a:lstStyle/>
          <a:p>
            <a:pPr lvl="0" algn="just">
              <a:lnSpc>
                <a:spcPct val="150000"/>
              </a:lnSpc>
            </a:pPr>
            <a:r>
              <a:rPr lang="en-IN" sz="3200" b="1" dirty="0">
                <a:latin typeface="Times New Roman" panose="02020603050405020304" pitchFamily="18" charset="0"/>
                <a:cs typeface="Times New Roman" panose="02020603050405020304" pitchFamily="18" charset="0"/>
              </a:rPr>
              <a:t>2. MODEL BUILDING:</a:t>
            </a:r>
            <a:endParaRPr lang="en-IN" sz="32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Model Building module focuses on the construction of robust Convolutional Neural Networks (CNNs) tailored for disease diagnosis in medical imaging. </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 The ederated learning system comprises a client(s) and a server. The cloud</a:t>
            </a:r>
            <a:r>
              <a:rPr lang="en-IN" altLang="en-US" sz="2200"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based federated learning server analyses key data types for the target application and</a:t>
            </a:r>
            <a:r>
              <a:rPr lang="en-IN" altLang="en-US" sz="2200"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trains hyper-parameters like learning rate, number of epochs, activation function, an</a:t>
            </a:r>
            <a:r>
              <a:rPr lang="en-IN" altLang="en-US" sz="2200" dirty="0">
                <a:latin typeface="Times New Roman" panose="02020603050405020304" pitchFamily="18" charset="0"/>
                <a:cs typeface="Times New Roman" panose="02020603050405020304" pitchFamily="18" charset="0"/>
              </a:rPr>
              <a:t>d </a:t>
            </a:r>
            <a:r>
              <a:rPr lang="en-US" altLang="en-US" sz="2200" dirty="0">
                <a:latin typeface="Times New Roman" panose="02020603050405020304" pitchFamily="18" charset="0"/>
                <a:cs typeface="Times New Roman" panose="02020603050405020304" pitchFamily="18" charset="0"/>
              </a:rPr>
              <a:t>Adam optimizer.</a:t>
            </a:r>
            <a:endParaRPr lang="en-US" alt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This module involves the design of a CNN architecture capable of hierarchical feature extraction from medical images. </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Training the VGG16 deep neural network model at</a:t>
            </a:r>
            <a:r>
              <a:rPr lang="en-IN" altLang="en-US" sz="2200"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the second level is required</a:t>
            </a:r>
            <a:r>
              <a:rPr lang="en-IN" altLang="en-US" sz="2200" dirty="0">
                <a:latin typeface="Times New Roman" panose="02020603050405020304" pitchFamily="18" charset="0"/>
                <a:cs typeface="Times New Roman" panose="02020603050405020304" pitchFamily="18" charset="0"/>
              </a:rPr>
              <a:t>.</a:t>
            </a:r>
            <a:endParaRPr lang="en-US" alt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Monitoring and logging mechanisms are integrated to track the training progress on each local server.</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9585" y="1160145"/>
            <a:ext cx="11571605" cy="5169535"/>
          </a:xfrm>
          <a:prstGeom prst="rect">
            <a:avLst/>
          </a:prstGeom>
          <a:noFill/>
        </p:spPr>
        <p:txBody>
          <a:bodyPr wrap="square">
            <a:spAutoFit/>
          </a:bodyPr>
          <a:lstStyle/>
          <a:p>
            <a:r>
              <a:rPr lang="en-US" altLang="en-US" sz="2200" b="1" dirty="0">
                <a:latin typeface="Times New Roman" panose="02020603050405020304" pitchFamily="18" charset="0"/>
                <a:cs typeface="Times New Roman" panose="02020603050405020304" pitchFamily="18" charset="0"/>
              </a:rPr>
              <a:t>Every client starts by acquiring updated</a:t>
            </a:r>
            <a:r>
              <a:rPr lang="en-IN" altLang="en-US" sz="2200" b="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information and modifying the (Myx) local model parameter, which depends on the</a:t>
            </a:r>
            <a:r>
              <a:rPr lang="en-IN" altLang="en-US" sz="2200" b="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global model (Gy), where y is the index for the next iteration. Each client seeks for</a:t>
            </a:r>
            <a:r>
              <a:rPr lang="en-IN" altLang="en-US" sz="2200" b="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the</a:t>
            </a:r>
            <a:r>
              <a:rPr lang="en-IN" altLang="en-US" sz="2200" b="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optimal situation to minimize the loss.</a:t>
            </a:r>
            <a:endParaRPr lang="en-US" altLang="en-US" sz="2200" b="1" dirty="0">
              <a:latin typeface="Times New Roman" panose="02020603050405020304" pitchFamily="18" charset="0"/>
              <a:cs typeface="Times New Roman" panose="02020603050405020304" pitchFamily="18" charset="0"/>
            </a:endParaRPr>
          </a:p>
          <a:p>
            <a:endParaRPr lang="en-US" altLang="en-US" sz="2200" b="1"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(a) Initialization:</a:t>
            </a:r>
            <a:r>
              <a:rPr lang="en-IN" sz="2200" dirty="0">
                <a:latin typeface="Times New Roman" panose="02020603050405020304" pitchFamily="18" charset="0"/>
                <a:cs typeface="Times New Roman" panose="02020603050405020304" pitchFamily="18" charset="0"/>
              </a:rPr>
              <a:t> The central server initializes the Global Model with pre-trained weights Wg^0.</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Wg^0 ← Initialize</a:t>
            </a:r>
            <a:endParaRPr lang="en-IN" sz="2200" b="1" i="1" dirty="0">
              <a:latin typeface="Times New Roman" panose="02020603050405020304" pitchFamily="18" charset="0"/>
              <a:cs typeface="Times New Roman" panose="02020603050405020304" pitchFamily="18" charset="0"/>
            </a:endParaRPr>
          </a:p>
          <a:p>
            <a:endParaRPr lang="en-IN" sz="2200" i="1"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(b) Distribution Phase: </a:t>
            </a:r>
            <a:r>
              <a:rPr lang="en-IN" sz="2200" dirty="0">
                <a:latin typeface="Times New Roman" panose="02020603050405020304" pitchFamily="18" charset="0"/>
                <a:cs typeface="Times New Roman" panose="02020603050405020304" pitchFamily="18" charset="0"/>
              </a:rPr>
              <a:t>The central server distributes the Global Model’s weights </a:t>
            </a:r>
            <a:r>
              <a:rPr lang="en-IN" sz="2200" dirty="0" err="1">
                <a:latin typeface="Times New Roman" panose="02020603050405020304" pitchFamily="18" charset="0"/>
                <a:cs typeface="Times New Roman" panose="02020603050405020304" pitchFamily="18" charset="0"/>
              </a:rPr>
              <a:t>Wg^t</a:t>
            </a:r>
            <a:r>
              <a:rPr lang="en-IN" sz="2200" dirty="0">
                <a:latin typeface="Times New Roman" panose="02020603050405020304" pitchFamily="18" charset="0"/>
                <a:cs typeface="Times New Roman" panose="02020603050405020304" pitchFamily="18" charset="0"/>
              </a:rPr>
              <a:t> to selected client devices. Distribute </a:t>
            </a:r>
            <a:r>
              <a:rPr lang="en-IN" sz="2200" b="1" i="1" dirty="0">
                <a:latin typeface="Times New Roman" panose="02020603050405020304" pitchFamily="18" charset="0"/>
                <a:cs typeface="Times New Roman" panose="02020603050405020304" pitchFamily="18" charset="0"/>
              </a:rPr>
              <a:t>(</a:t>
            </a:r>
            <a:r>
              <a:rPr lang="en-IN" sz="2200" b="1" i="1" dirty="0" err="1">
                <a:latin typeface="Times New Roman" panose="02020603050405020304" pitchFamily="18" charset="0"/>
                <a:cs typeface="Times New Roman" panose="02020603050405020304" pitchFamily="18" charset="0"/>
              </a:rPr>
              <a:t>Wg^t</a:t>
            </a:r>
            <a:r>
              <a:rPr lang="en-IN" sz="2200" b="1" i="1" dirty="0">
                <a:latin typeface="Times New Roman" panose="02020603050405020304" pitchFamily="18" charset="0"/>
                <a:cs typeface="Times New Roman" panose="02020603050405020304" pitchFamily="18" charset="0"/>
              </a:rPr>
              <a:t>) → Clients</a:t>
            </a:r>
            <a:endParaRPr lang="en-IN" sz="2200" b="1" i="1" dirty="0">
              <a:latin typeface="Times New Roman" panose="02020603050405020304" pitchFamily="18" charset="0"/>
              <a:cs typeface="Times New Roman" panose="02020603050405020304" pitchFamily="18" charset="0"/>
            </a:endParaRPr>
          </a:p>
          <a:p>
            <a:endParaRPr lang="en-IN" sz="2200" b="1"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(c) Local Training Phase: </a:t>
            </a:r>
            <a:r>
              <a:rPr lang="en-IN" sz="2200" dirty="0">
                <a:latin typeface="Times New Roman" panose="02020603050405020304" pitchFamily="18" charset="0"/>
                <a:cs typeface="Times New Roman" panose="02020603050405020304" pitchFamily="18" charset="0"/>
              </a:rPr>
              <a:t>For each client device </a:t>
            </a:r>
            <a:r>
              <a:rPr lang="en-IN" sz="2200" dirty="0" err="1">
                <a:latin typeface="Times New Roman" panose="02020603050405020304" pitchFamily="18" charset="0"/>
                <a:cs typeface="Times New Roman" panose="02020603050405020304" pitchFamily="18" charset="0"/>
              </a:rPr>
              <a:t>i</a:t>
            </a:r>
            <a:r>
              <a:rPr lang="en-IN" sz="2200" dirty="0">
                <a:latin typeface="Times New Roman" panose="02020603050405020304" pitchFamily="18" charset="0"/>
                <a:cs typeface="Times New Roman" panose="02020603050405020304" pitchFamily="18" charset="0"/>
              </a:rPr>
              <a:t> in parallel, do:</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i</a:t>
            </a:r>
            <a:r>
              <a:rPr lang="en-IN" sz="2200" dirty="0">
                <a:latin typeface="Times New Roman" panose="02020603050405020304" pitchFamily="18" charset="0"/>
                <a:cs typeface="Times New Roman" panose="02020603050405020304" pitchFamily="18" charset="0"/>
              </a:rPr>
              <a:t>) Receive the Global Model’s weights </a:t>
            </a:r>
            <a:r>
              <a:rPr lang="en-IN" sz="2200" b="1" i="1" dirty="0" err="1">
                <a:latin typeface="Times New Roman" panose="02020603050405020304" pitchFamily="18" charset="0"/>
                <a:cs typeface="Times New Roman" panose="02020603050405020304" pitchFamily="18" charset="0"/>
              </a:rPr>
              <a:t>Wg^t</a:t>
            </a:r>
            <a:r>
              <a:rPr lang="en-IN" sz="2200" b="1" i="1" dirty="0">
                <a:latin typeface="Times New Roman" panose="02020603050405020304" pitchFamily="18" charset="0"/>
                <a:cs typeface="Times New Roman" panose="02020603050405020304" pitchFamily="18" charset="0"/>
              </a:rPr>
              <a:t>.</a:t>
            </a:r>
            <a:endParaRPr lang="en-IN" sz="2200" b="1" i="1"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(ii) Perform local training using the client’s local dataset Di with the received weights to obtain the updated weights </a:t>
            </a:r>
            <a:r>
              <a:rPr lang="en-IN" sz="2200" b="1" i="1" dirty="0" err="1">
                <a:latin typeface="Times New Roman" panose="02020603050405020304" pitchFamily="18" charset="0"/>
                <a:cs typeface="Times New Roman" panose="02020603050405020304" pitchFamily="18" charset="0"/>
              </a:rPr>
              <a:t>WLi,t</a:t>
            </a:r>
            <a:r>
              <a:rPr lang="en-IN" sz="2200" b="1" i="1" dirty="0">
                <a:latin typeface="Times New Roman" panose="02020603050405020304" pitchFamily="18" charset="0"/>
                <a:cs typeface="Times New Roman" panose="02020603050405020304" pitchFamily="18" charset="0"/>
              </a:rPr>
              <a:t>^(t+1).</a:t>
            </a:r>
            <a:r>
              <a:rPr lang="en-IN" sz="2200" b="1" i="1" dirty="0" err="1">
                <a:latin typeface="Times New Roman" panose="02020603050405020304" pitchFamily="18" charset="0"/>
                <a:cs typeface="Times New Roman" panose="02020603050405020304" pitchFamily="18" charset="0"/>
              </a:rPr>
              <a:t>WLi,t</a:t>
            </a:r>
            <a:r>
              <a:rPr lang="en-IN" sz="2200" b="1" i="1" dirty="0">
                <a:latin typeface="Times New Roman" panose="02020603050405020304" pitchFamily="18" charset="0"/>
                <a:cs typeface="Times New Roman" panose="02020603050405020304" pitchFamily="18" charset="0"/>
              </a:rPr>
              <a:t>^(t+1) ← Local </a:t>
            </a:r>
            <a:r>
              <a:rPr lang="en-IN" sz="2200" b="1" i="1" dirty="0">
                <a:solidFill>
                  <a:srgbClr val="0070C0"/>
                </a:solidFill>
                <a:latin typeface="Times New Roman" panose="02020603050405020304" pitchFamily="18" charset="0"/>
                <a:cs typeface="Times New Roman" panose="02020603050405020304" pitchFamily="18" charset="0"/>
              </a:rPr>
              <a:t>Train </a:t>
            </a:r>
            <a:r>
              <a:rPr lang="en-IN" sz="2200" b="1" i="1" dirty="0">
                <a:latin typeface="Times New Roman" panose="02020603050405020304" pitchFamily="18" charset="0"/>
                <a:cs typeface="Times New Roman" panose="02020603050405020304" pitchFamily="18" charset="0"/>
              </a:rPr>
              <a:t>(Di, </a:t>
            </a:r>
            <a:r>
              <a:rPr lang="en-IN" sz="2200" b="1" i="1" dirty="0" err="1">
                <a:latin typeface="Times New Roman" panose="02020603050405020304" pitchFamily="18" charset="0"/>
                <a:cs typeface="Times New Roman" panose="02020603050405020304" pitchFamily="18" charset="0"/>
              </a:rPr>
              <a:t>Wg^t</a:t>
            </a:r>
            <a:r>
              <a:rPr lang="en-IN" sz="2200" b="1" i="1" dirty="0">
                <a:latin typeface="Times New Roman" panose="02020603050405020304" pitchFamily="18" charset="0"/>
                <a:cs typeface="Times New Roman" panose="02020603050405020304" pitchFamily="18" charset="0"/>
              </a:rPr>
              <a:t>)</a:t>
            </a:r>
            <a:endParaRPr lang="en-IN" sz="2200" b="1" i="1"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53720" y="247395"/>
            <a:ext cx="6096000" cy="742511"/>
          </a:xfrm>
          <a:prstGeom prst="rect">
            <a:avLst/>
          </a:prstGeom>
          <a:noFill/>
        </p:spPr>
        <p:txBody>
          <a:bodyPr wrap="square">
            <a:spAutoFit/>
          </a:bodyPr>
          <a:lstStyle/>
          <a:p>
            <a:pPr lvl="0" algn="just">
              <a:lnSpc>
                <a:spcPct val="150000"/>
              </a:lnSpc>
            </a:pPr>
            <a:r>
              <a:rPr lang="en-IN" sz="3200" b="1" dirty="0">
                <a:latin typeface="Times New Roman" panose="02020603050405020304" pitchFamily="18" charset="0"/>
                <a:cs typeface="Times New Roman" panose="02020603050405020304" pitchFamily="18" charset="0"/>
              </a:rPr>
              <a:t>ALGORITHM:</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582340"/>
            <a:ext cx="10881360" cy="3965020"/>
          </a:xfrm>
          <a:prstGeom prst="rect">
            <a:avLst/>
          </a:prstGeom>
          <a:noFill/>
        </p:spPr>
        <p:txBody>
          <a:bodyPr wrap="square">
            <a:spAutoFit/>
          </a:bodyPr>
          <a:lstStyle/>
          <a:p>
            <a:r>
              <a:rPr lang="en-IN" sz="2200" b="1" dirty="0">
                <a:latin typeface="Times New Roman" panose="02020603050405020304" pitchFamily="18" charset="0"/>
                <a:cs typeface="Times New Roman" panose="02020603050405020304" pitchFamily="18" charset="0"/>
              </a:rPr>
              <a:t>(d) Aggregation </a:t>
            </a:r>
            <a:r>
              <a:rPr lang="en-IN" sz="2200" b="1" dirty="0">
                <a:solidFill>
                  <a:srgbClr val="0070C0"/>
                </a:solidFill>
                <a:latin typeface="Times New Roman" panose="02020603050405020304" pitchFamily="18" charset="0"/>
                <a:cs typeface="Times New Roman" panose="02020603050405020304" pitchFamily="18" charset="0"/>
              </a:rPr>
              <a:t>Phase</a:t>
            </a:r>
            <a:r>
              <a:rPr lang="en-IN" sz="2200" b="1" dirty="0">
                <a:latin typeface="Times New Roman" panose="02020603050405020304" pitchFamily="18" charset="0"/>
                <a:cs typeface="Times New Roman" panose="02020603050405020304" pitchFamily="18" charset="0"/>
              </a:rPr>
              <a:t> (</a:t>
            </a:r>
            <a:r>
              <a:rPr lang="en-IN" sz="2200" b="1" dirty="0" err="1">
                <a:latin typeface="Times New Roman" panose="02020603050405020304" pitchFamily="18" charset="0"/>
                <a:cs typeface="Times New Roman" panose="02020603050405020304" pitchFamily="18" charset="0"/>
              </a:rPr>
              <a:t>FedAvg</a:t>
            </a:r>
            <a:r>
              <a:rPr lang="en-IN" sz="2200" b="1" dirty="0">
                <a:latin typeface="Times New Roman" panose="02020603050405020304" pitchFamily="18" charset="0"/>
                <a:cs typeface="Times New Roman" panose="02020603050405020304" pitchFamily="18" charset="0"/>
              </a:rPr>
              <a:t>):</a:t>
            </a:r>
            <a:endParaRPr lang="en-IN" sz="2200" b="1"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i</a:t>
            </a:r>
            <a:r>
              <a:rPr lang="en-IN" sz="2200" dirty="0">
                <a:latin typeface="Times New Roman" panose="02020603050405020304" pitchFamily="18" charset="0"/>
                <a:cs typeface="Times New Roman" panose="02020603050405020304" pitchFamily="18" charset="0"/>
              </a:rPr>
              <a:t>) Each client sends their optimised local model weights </a:t>
            </a:r>
            <a:r>
              <a:rPr lang="en-IN" sz="2200" b="1" i="1" dirty="0" err="1">
                <a:latin typeface="Times New Roman" panose="02020603050405020304" pitchFamily="18" charset="0"/>
                <a:cs typeface="Times New Roman" panose="02020603050405020304" pitchFamily="18" charset="0"/>
              </a:rPr>
              <a:t>WLi,t</a:t>
            </a:r>
            <a:r>
              <a:rPr lang="en-IN" sz="2200" b="1" i="1" dirty="0">
                <a:latin typeface="Times New Roman" panose="02020603050405020304" pitchFamily="18" charset="0"/>
                <a:cs typeface="Times New Roman" panose="02020603050405020304" pitchFamily="18" charset="0"/>
              </a:rPr>
              <a:t>^(t+1),</a:t>
            </a:r>
            <a:r>
              <a:rPr lang="en-IN" sz="2200" dirty="0">
                <a:latin typeface="Times New Roman" panose="02020603050405020304" pitchFamily="18" charset="0"/>
                <a:cs typeface="Times New Roman" panose="02020603050405020304" pitchFamily="18" charset="0"/>
              </a:rPr>
              <a:t> and the size of their dataset </a:t>
            </a:r>
            <a:r>
              <a:rPr lang="en-IN" sz="2200" dirty="0" err="1">
                <a:latin typeface="Times New Roman" panose="02020603050405020304" pitchFamily="18" charset="0"/>
                <a:cs typeface="Times New Roman" panose="02020603050405020304" pitchFamily="18" charset="0"/>
              </a:rPr>
              <a:t>ni</a:t>
            </a:r>
            <a:r>
              <a:rPr lang="en-IN" sz="2200" dirty="0">
                <a:latin typeface="Times New Roman" panose="02020603050405020304" pitchFamily="18" charset="0"/>
                <a:cs typeface="Times New Roman" panose="02020603050405020304" pitchFamily="18" charset="0"/>
              </a:rPr>
              <a:t> back to the central server.</a:t>
            </a:r>
            <a:endParaRPr lang="en-IN" sz="2200" dirty="0">
              <a:latin typeface="Times New Roman" panose="02020603050405020304" pitchFamily="18" charset="0"/>
              <a:cs typeface="Times New Roman" panose="02020603050405020304" pitchFamily="18" charset="0"/>
            </a:endParaRPr>
          </a:p>
          <a:p>
            <a:r>
              <a:rPr lang="en-IN" sz="2200" dirty="0">
                <a:solidFill>
                  <a:srgbClr val="0070C0"/>
                </a:solidFill>
                <a:latin typeface="Times New Roman" panose="02020603050405020304" pitchFamily="18" charset="0"/>
                <a:cs typeface="Times New Roman" panose="02020603050405020304" pitchFamily="18" charset="0"/>
              </a:rPr>
              <a:t>         Send </a:t>
            </a:r>
            <a:r>
              <a:rPr lang="en-IN" sz="2200" b="1" i="1" dirty="0">
                <a:latin typeface="Times New Roman" panose="02020603050405020304" pitchFamily="18" charset="0"/>
                <a:cs typeface="Times New Roman" panose="02020603050405020304" pitchFamily="18" charset="0"/>
              </a:rPr>
              <a:t>(</a:t>
            </a:r>
            <a:r>
              <a:rPr lang="en-IN" sz="2200" b="1" i="1" dirty="0" err="1">
                <a:latin typeface="Times New Roman" panose="02020603050405020304" pitchFamily="18" charset="0"/>
                <a:cs typeface="Times New Roman" panose="02020603050405020304" pitchFamily="18" charset="0"/>
              </a:rPr>
              <a:t>WLi,t</a:t>
            </a:r>
            <a:r>
              <a:rPr lang="en-IN" sz="2200" b="1" i="1" dirty="0">
                <a:latin typeface="Times New Roman" panose="02020603050405020304" pitchFamily="18" charset="0"/>
                <a:cs typeface="Times New Roman" panose="02020603050405020304" pitchFamily="18" charset="0"/>
              </a:rPr>
              <a:t>^(t+1), </a:t>
            </a:r>
            <a:r>
              <a:rPr lang="en-IN" sz="2200" b="1" i="1" dirty="0" err="1">
                <a:latin typeface="Times New Roman" panose="02020603050405020304" pitchFamily="18" charset="0"/>
                <a:cs typeface="Times New Roman" panose="02020603050405020304" pitchFamily="18" charset="0"/>
              </a:rPr>
              <a:t>ni</a:t>
            </a:r>
            <a:r>
              <a:rPr lang="en-IN" sz="2200" b="1" i="1" dirty="0">
                <a:latin typeface="Times New Roman" panose="02020603050405020304" pitchFamily="18" charset="0"/>
                <a:cs typeface="Times New Roman" panose="02020603050405020304" pitchFamily="18" charset="0"/>
              </a:rPr>
              <a:t>) → </a:t>
            </a:r>
            <a:r>
              <a:rPr lang="en-IN" sz="2200" b="1" i="1" dirty="0">
                <a:solidFill>
                  <a:srgbClr val="0070C0"/>
                </a:solidFill>
                <a:latin typeface="Times New Roman" panose="02020603050405020304" pitchFamily="18" charset="0"/>
                <a:cs typeface="Times New Roman" panose="02020603050405020304" pitchFamily="18" charset="0"/>
              </a:rPr>
              <a:t>Server</a:t>
            </a:r>
            <a:endParaRPr lang="en-IN" sz="2200" b="1" i="1" dirty="0">
              <a:solidFill>
                <a:srgbClr val="0070C0"/>
              </a:solidFill>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(ii) The central server aggregates these updates using the Federated Averaging algorithm, where </a:t>
            </a:r>
            <a:r>
              <a:rPr lang="en-US" sz="2200" dirty="0">
                <a:latin typeface="Times New Roman" panose="02020603050405020304" pitchFamily="18" charset="0"/>
                <a:cs typeface="Times New Roman" panose="02020603050405020304" pitchFamily="18" charset="0"/>
              </a:rPr>
              <a:t>the number of data points from each client weights the updates</a:t>
            </a:r>
            <a:r>
              <a:rPr lang="en-IN"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r>
              <a:rPr lang="en-IN" sz="2200" b="1" i="1" dirty="0">
                <a:latin typeface="Times New Roman" panose="02020603050405020304" pitchFamily="18" charset="0"/>
                <a:cs typeface="Times New Roman" panose="02020603050405020304" pitchFamily="18" charset="0"/>
              </a:rPr>
              <a:t>          </a:t>
            </a:r>
            <a:r>
              <a:rPr lang="en-IN" sz="2200" b="1" i="1" dirty="0" err="1">
                <a:latin typeface="Times New Roman" panose="02020603050405020304" pitchFamily="18" charset="0"/>
                <a:cs typeface="Times New Roman" panose="02020603050405020304" pitchFamily="18" charset="0"/>
              </a:rPr>
              <a:t>Wg</a:t>
            </a:r>
            <a:r>
              <a:rPr lang="en-IN" sz="2200" b="1" i="1" dirty="0">
                <a:latin typeface="Times New Roman" panose="02020603050405020304" pitchFamily="18" charset="0"/>
                <a:cs typeface="Times New Roman" panose="02020603050405020304" pitchFamily="18" charset="0"/>
              </a:rPr>
              <a:t>^(t+1) ← (1/N) ∑_{</a:t>
            </a:r>
            <a:r>
              <a:rPr lang="en-IN" sz="2200" b="1" i="1" dirty="0" err="1">
                <a:latin typeface="Times New Roman" panose="02020603050405020304" pitchFamily="18" charset="0"/>
                <a:cs typeface="Times New Roman" panose="02020603050405020304" pitchFamily="18" charset="0"/>
              </a:rPr>
              <a:t>i</a:t>
            </a:r>
            <a:r>
              <a:rPr lang="en-IN" sz="2200" b="1" i="1" dirty="0">
                <a:latin typeface="Times New Roman" panose="02020603050405020304" pitchFamily="18" charset="0"/>
                <a:cs typeface="Times New Roman" panose="02020603050405020304" pitchFamily="18" charset="0"/>
              </a:rPr>
              <a:t>=1}^K </a:t>
            </a:r>
            <a:r>
              <a:rPr lang="en-IN" sz="2200" b="1" i="1" dirty="0" err="1">
                <a:latin typeface="Times New Roman" panose="02020603050405020304" pitchFamily="18" charset="0"/>
                <a:cs typeface="Times New Roman" panose="02020603050405020304" pitchFamily="18" charset="0"/>
              </a:rPr>
              <a:t>ni</a:t>
            </a:r>
            <a:r>
              <a:rPr lang="en-IN" sz="2200" b="1" i="1" dirty="0">
                <a:latin typeface="Times New Roman" panose="02020603050405020304" pitchFamily="18" charset="0"/>
                <a:cs typeface="Times New Roman" panose="02020603050405020304" pitchFamily="18" charset="0"/>
              </a:rPr>
              <a:t> </a:t>
            </a:r>
            <a:r>
              <a:rPr lang="en-IN" sz="2200" b="1" i="1" dirty="0" err="1">
                <a:latin typeface="Times New Roman" panose="02020603050405020304" pitchFamily="18" charset="0"/>
                <a:cs typeface="Times New Roman" panose="02020603050405020304" pitchFamily="18" charset="0"/>
              </a:rPr>
              <a:t>WLi,t</a:t>
            </a:r>
            <a:r>
              <a:rPr lang="en-IN" sz="2200" b="1" i="1" dirty="0">
                <a:latin typeface="Times New Roman" panose="02020603050405020304" pitchFamily="18" charset="0"/>
                <a:cs typeface="Times New Roman" panose="02020603050405020304" pitchFamily="18" charset="0"/>
              </a:rPr>
              <a:t>^(t+1)</a:t>
            </a:r>
            <a:endParaRPr lang="en-IN" sz="2200" b="1" i="1"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r>
              <a:rPr lang="en-IN" sz="2200" b="1" i="1" dirty="0">
                <a:latin typeface="Times New Roman" panose="02020603050405020304" pitchFamily="18" charset="0"/>
                <a:cs typeface="Times New Roman" panose="02020603050405020304" pitchFamily="18" charset="0"/>
              </a:rPr>
              <a:t>where N = ∑_{</a:t>
            </a:r>
            <a:r>
              <a:rPr lang="en-IN" sz="2200" b="1" i="1" dirty="0" err="1">
                <a:latin typeface="Times New Roman" panose="02020603050405020304" pitchFamily="18" charset="0"/>
                <a:cs typeface="Times New Roman" panose="02020603050405020304" pitchFamily="18" charset="0"/>
              </a:rPr>
              <a:t>i</a:t>
            </a:r>
            <a:r>
              <a:rPr lang="en-IN" sz="2200" b="1" i="1" dirty="0">
                <a:latin typeface="Times New Roman" panose="02020603050405020304" pitchFamily="18" charset="0"/>
                <a:cs typeface="Times New Roman" panose="02020603050405020304" pitchFamily="18" charset="0"/>
              </a:rPr>
              <a:t>=1}^K </a:t>
            </a:r>
            <a:r>
              <a:rPr lang="en-IN" sz="2200" dirty="0" err="1">
                <a:latin typeface="Times New Roman" panose="02020603050405020304" pitchFamily="18" charset="0"/>
                <a:cs typeface="Times New Roman" panose="02020603050405020304" pitchFamily="18" charset="0"/>
              </a:rPr>
              <a:t>ni</a:t>
            </a:r>
            <a:r>
              <a:rPr lang="en-IN" sz="2200" dirty="0">
                <a:latin typeface="Times New Roman" panose="02020603050405020304" pitchFamily="18" charset="0"/>
                <a:cs typeface="Times New Roman" panose="02020603050405020304" pitchFamily="18" charset="0"/>
              </a:rPr>
              <a:t> is the total number of data points across all clients, and K is the number of clients.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5775" y="270510"/>
            <a:ext cx="11389995" cy="6416040"/>
          </a:xfrm>
          <a:prstGeom prst="rect">
            <a:avLst/>
          </a:prstGeom>
          <a:noFill/>
        </p:spPr>
        <p:txBody>
          <a:bodyPr wrap="square">
            <a:spAutoFit/>
          </a:bodyPr>
          <a:lstStyle/>
          <a:p>
            <a:pPr lvl="0" algn="just">
              <a:lnSpc>
                <a:spcPct val="150000"/>
              </a:lnSpc>
            </a:pPr>
            <a:r>
              <a:rPr lang="en-IN" sz="3200" b="1" dirty="0">
                <a:latin typeface="Times New Roman" panose="02020603050405020304" pitchFamily="18" charset="0"/>
                <a:cs typeface="Times New Roman" panose="02020603050405020304" pitchFamily="18" charset="0"/>
              </a:rPr>
              <a:t>3. ENCRYPTED MODEL STORAGE:</a:t>
            </a:r>
            <a:endParaRPr lang="en-IN" sz="3200" b="1"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Encrypted Model Storage module addresses security concerns by storing the trained CNN model in an encrypted format, ensuring both secure transmission and storage. </a:t>
            </a:r>
            <a:endParaRPr lang="en-IN" sz="22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This module leverages Elliptic Curve Cryptography (ECC) for encrypting model parameters, providing a robust encryption mechanism. </a:t>
            </a:r>
            <a:endParaRPr lang="en-IN" sz="22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Secure protocols are implemented for the storage of encrypted models on the central server, and regular key updates enhance the overall security posture.</a:t>
            </a:r>
            <a:endParaRPr lang="en-IN" sz="22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Types</a:t>
            </a:r>
            <a:r>
              <a:rPr lang="en-IN" altLang="en-US" sz="2200"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of</a:t>
            </a:r>
            <a:r>
              <a:rPr lang="en-IN" altLang="en-US" sz="2200"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threats addressed by encryption in FL:</a:t>
            </a:r>
            <a:endParaRPr lang="en-US" alt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Gradient leakage attacks: Where adversaries try to reconstruct private data from gradients.</a:t>
            </a:r>
            <a:endParaRPr lang="en-US" alt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Eavesdropping:Where attackers intercept data during transmission.</a:t>
            </a:r>
            <a:endParaRPr lang="en-US" alt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Modelpoisoning: Malicious clients may inject harmfulupdates to manipulatethe global model</a:t>
            </a:r>
            <a:endParaRPr lang="en-US"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28295" y="409575"/>
            <a:ext cx="11597640" cy="5692140"/>
          </a:xfrm>
          <a:prstGeom prst="rect">
            <a:avLst/>
          </a:prstGeom>
          <a:noFill/>
        </p:spPr>
        <p:txBody>
          <a:bodyPr wrap="square" rtlCol="0">
            <a:noAutofit/>
          </a:bodyPr>
          <a:p>
            <a:pPr marL="342900" indent="-342900" algn="just">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Homomorphic encryption</a:t>
            </a:r>
            <a:r>
              <a:rPr lang="en-IN" altLang="en-US" sz="2200">
                <a:latin typeface="Times New Roman" panose="02020603050405020304" pitchFamily="18" charset="0"/>
                <a:cs typeface="Times New Roman" panose="02020603050405020304" pitchFamily="18" charset="0"/>
              </a:rPr>
              <a:t>is used and it</a:t>
            </a:r>
            <a:r>
              <a:rPr lang="en-US" altLang="en-US" sz="2200">
                <a:latin typeface="Times New Roman" panose="02020603050405020304" pitchFamily="18" charset="0"/>
                <a:cs typeface="Times New Roman" panose="02020603050405020304" pitchFamily="18" charset="0"/>
              </a:rPr>
              <a:t> allows mathematical operations to be performed on</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encrypted data without decrypting it. This means that clients can encrypt their model</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updates before sending them to the server, which can then perform aggregation on the</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ciphertexts</a:t>
            </a:r>
            <a:r>
              <a:rPr lang="en-IN" altLang="en-US" sz="2200">
                <a:latin typeface="Times New Roman" panose="02020603050405020304" pitchFamily="18" charset="0"/>
                <a:cs typeface="Times New Roman" panose="02020603050405020304" pitchFamily="18" charset="0"/>
              </a:rPr>
              <a:t>.</a:t>
            </a:r>
            <a:endParaRPr lang="en-IN" altLang="en-US" sz="220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endParaRPr lang="en-IN" altLang="en-US" sz="220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Each hospital encrypts its model parameters using</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HE and sends them to a central server. The server performs federated averaging on the</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encrypted weights and sends back an encrypted global model.</a:t>
            </a:r>
            <a:endParaRPr lang="en-US" altLang="en-US" sz="220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SMPC </a:t>
            </a:r>
            <a:r>
              <a:rPr lang="en-IN" altLang="en-US" sz="2200">
                <a:latin typeface="Times New Roman" panose="02020603050405020304" pitchFamily="18" charset="0"/>
                <a:cs typeface="Times New Roman" panose="02020603050405020304" pitchFamily="18" charset="0"/>
              </a:rPr>
              <a:t>model </a:t>
            </a:r>
            <a:r>
              <a:rPr lang="en-US" altLang="en-US" sz="2200">
                <a:latin typeface="Times New Roman" panose="02020603050405020304" pitchFamily="18" charset="0"/>
                <a:cs typeface="Times New Roman" panose="02020603050405020304" pitchFamily="18" charset="0"/>
              </a:rPr>
              <a:t>enables multiple parties to jointly compute a function over their inputs</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while keeping those inputs private. In FL, this can be used to ensure that no single</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party learns the full model update from others</a:t>
            </a:r>
            <a:r>
              <a:rPr lang="en-IN" altLang="en-US" sz="2200">
                <a:latin typeface="Times New Roman" panose="02020603050405020304" pitchFamily="18" charset="0"/>
                <a:cs typeface="Times New Roman" panose="02020603050405020304" pitchFamily="18" charset="0"/>
              </a:rPr>
              <a:t>.</a:t>
            </a:r>
            <a:endParaRPr lang="en-IN" altLang="en-US" sz="220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endParaRPr lang="en-IN" altLang="en-US" sz="220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DP </a:t>
            </a:r>
            <a:r>
              <a:rPr lang="en-IN" altLang="en-US" sz="2200">
                <a:latin typeface="Times New Roman" panose="02020603050405020304" pitchFamily="18" charset="0"/>
                <a:cs typeface="Times New Roman" panose="02020603050405020304" pitchFamily="18" charset="0"/>
              </a:rPr>
              <a:t>encryption technique </a:t>
            </a:r>
            <a:r>
              <a:rPr lang="en-US" altLang="en-US" sz="2200">
                <a:latin typeface="Times New Roman" panose="02020603050405020304" pitchFamily="18" charset="0"/>
                <a:cs typeface="Times New Roman" panose="02020603050405020304" pitchFamily="18" charset="0"/>
              </a:rPr>
              <a:t>ensures that the removal or addition of a single data point does not</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significantly affect the outcome of the computation. In FL, noise is added to model</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updates to obfuscate specific data characteristics</a:t>
            </a:r>
            <a:endParaRPr lang="en-US" alt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0308" y="723886"/>
            <a:ext cx="11160369" cy="5063694"/>
          </a:xfrm>
          <a:prstGeom prst="rect">
            <a:avLst/>
          </a:prstGeom>
          <a:noFill/>
        </p:spPr>
        <p:txBody>
          <a:bodyPr wrap="square">
            <a:spAutoFit/>
          </a:bodyPr>
          <a:lstStyle/>
          <a:p>
            <a:pPr lvl="0" algn="just">
              <a:lnSpc>
                <a:spcPct val="150000"/>
              </a:lnSpc>
            </a:pPr>
            <a:r>
              <a:rPr lang="en-IN" sz="3200" b="1" dirty="0">
                <a:latin typeface="Times New Roman" panose="02020603050405020304" pitchFamily="18" charset="0"/>
                <a:cs typeface="Times New Roman" panose="02020603050405020304" pitchFamily="18" charset="0"/>
              </a:rPr>
              <a:t>4. QUERY PROCESSING :</a:t>
            </a:r>
            <a:endParaRPr lang="en-IN" sz="3200" b="1" dirty="0">
              <a:latin typeface="Times New Roman" panose="02020603050405020304" pitchFamily="18" charset="0"/>
              <a:cs typeface="Times New Roman" panose="02020603050405020304" pitchFamily="18" charset="0"/>
            </a:endParaRPr>
          </a:p>
          <a:p>
            <a:pPr lvl="0" algn="just">
              <a:lnSpc>
                <a:spcPct val="150000"/>
              </a:lnSpc>
            </a:pPr>
            <a:endParaRPr lang="en-IN" sz="32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Query Processing module facilitates the submission and processing of queries from healthcare professionals seeking disease predictions. </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It encompasses the development of a user-friendly interface for query submission, validation, and preprocessing of incoming queries. </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module is designed to efficiently route queries to the central server.</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Then initiating the disease prediction process while maintaining the confidentiality and integrity of the sensitive medical data.</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8258" y="525122"/>
            <a:ext cx="7367722" cy="757237"/>
          </a:xfrm>
        </p:spPr>
        <p:txBody>
          <a:bodyPr>
            <a:normAutofit/>
          </a:bodyPr>
          <a:lstStyle/>
          <a:p>
            <a:pPr algn="l"/>
            <a:r>
              <a:rPr lang="en-US" sz="4400" b="1" dirty="0">
                <a:latin typeface="Times New Roman" panose="02020603050405020304" pitchFamily="18" charset="0"/>
                <a:cs typeface="Times New Roman" panose="02020603050405020304" pitchFamily="18" charset="0"/>
              </a:rPr>
              <a:t>OBJECTIVE:</a:t>
            </a:r>
            <a:endParaRPr lang="en-IN" sz="4400" b="1" dirty="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428625" y="1607820"/>
            <a:ext cx="11389360" cy="560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342900" marR="245745" lvl="0" indent="-342900" algn="just">
              <a:lnSpc>
                <a:spcPct val="150000"/>
              </a:lnSpc>
              <a:spcBef>
                <a:spcPts val="1290"/>
              </a:spcBef>
              <a:buFont typeface="Arial" panose="020B0604020202020204" pitchFamily="34" charset="0"/>
              <a:buChar char="•"/>
            </a:pPr>
            <a:r>
              <a:rPr lang="en-IN" altLang="en-US" sz="2200">
                <a:latin typeface="Times New Roman" panose="02020603050405020304" pitchFamily="18" charset="0"/>
                <a:cs typeface="Times New Roman" panose="02020603050405020304" pitchFamily="18" charset="0"/>
                <a:sym typeface="+mn-ea"/>
              </a:rPr>
              <a:t>T</a:t>
            </a:r>
            <a:r>
              <a:rPr lang="en-US" altLang="en-US" sz="2200">
                <a:latin typeface="Times New Roman" panose="02020603050405020304" pitchFamily="18" charset="0"/>
                <a:cs typeface="Times New Roman" panose="02020603050405020304" pitchFamily="18" charset="0"/>
                <a:sym typeface="+mn-ea"/>
              </a:rPr>
              <a:t>o develop a privacy-preserving eye disease prediction system using Federated Learning (FL) that ensures sensitive patient data remains decentralized and secure across multiple sources.</a:t>
            </a:r>
            <a:endParaRPr lang="en-US" altLang="en-US" sz="2200">
              <a:latin typeface="Times New Roman" panose="02020603050405020304" pitchFamily="18" charset="0"/>
              <a:cs typeface="Times New Roman" panose="02020603050405020304" pitchFamily="18" charset="0"/>
            </a:endParaRPr>
          </a:p>
          <a:p>
            <a:pPr marL="342900" marR="245745" lvl="0" indent="-342900" algn="just">
              <a:lnSpc>
                <a:spcPct val="150000"/>
              </a:lnSpc>
              <a:spcBef>
                <a:spcPts val="1290"/>
              </a:spcBef>
              <a:buFont typeface="Arial" panose="020B0604020202020204" pitchFamily="34" charset="0"/>
              <a:buChar char="•"/>
            </a:pPr>
            <a:r>
              <a:rPr lang="en-US" altLang="en-US" sz="2200">
                <a:latin typeface="Times New Roman" panose="02020603050405020304" pitchFamily="18" charset="0"/>
                <a:cs typeface="Times New Roman" panose="02020603050405020304" pitchFamily="18" charset="0"/>
                <a:sym typeface="+mn-ea"/>
              </a:rPr>
              <a:t>To implement and train a deep learning model using VGG16 architecture, enabling accurate feature extraction and classification of eye diseases from medical imaging data.</a:t>
            </a:r>
            <a:endParaRPr lang="en-US" altLang="en-US" sz="2200">
              <a:latin typeface="Times New Roman" panose="02020603050405020304" pitchFamily="18" charset="0"/>
              <a:cs typeface="Times New Roman" panose="02020603050405020304" pitchFamily="18" charset="0"/>
            </a:endParaRPr>
          </a:p>
          <a:p>
            <a:pPr marL="342900" marR="245745" lvl="0" indent="-342900" algn="just">
              <a:lnSpc>
                <a:spcPct val="150000"/>
              </a:lnSpc>
              <a:spcBef>
                <a:spcPts val="1290"/>
              </a:spcBef>
              <a:buFont typeface="Arial" panose="020B0604020202020204" pitchFamily="34" charset="0"/>
              <a:buChar char="•"/>
            </a:pPr>
            <a:r>
              <a:rPr lang="en-US" sz="2200" dirty="0">
                <a:latin typeface="Times New Roman" panose="02020603050405020304"/>
                <a:ea typeface="Times New Roman" panose="02020603050405020304"/>
              </a:rPr>
              <a:t>Implement ECC encryption to protect the trained model during training and inference.</a:t>
            </a:r>
            <a:endParaRPr lang="en-IN" sz="2200" dirty="0">
              <a:latin typeface="Times New Roman" panose="02020603050405020304"/>
              <a:ea typeface="Times New Roman" panose="02020603050405020304"/>
            </a:endParaRPr>
          </a:p>
          <a:p>
            <a:pPr marL="342900" marR="245745" lvl="0" indent="-342900" algn="just">
              <a:lnSpc>
                <a:spcPct val="150000"/>
              </a:lnSpc>
              <a:spcBef>
                <a:spcPts val="1290"/>
              </a:spcBef>
              <a:buFont typeface="Arial" panose="020B0604020202020204" pitchFamily="34" charset="0"/>
              <a:buChar char="•"/>
            </a:pPr>
            <a:r>
              <a:rPr lang="en-US" sz="2200" dirty="0">
                <a:latin typeface="Times New Roman" panose="02020603050405020304"/>
                <a:ea typeface="Times New Roman" panose="02020603050405020304"/>
              </a:rPr>
              <a:t>Aggregate the encrypted models from all devices to obtain a final model that can be used for inference.</a:t>
            </a:r>
            <a:endParaRPr lang="en-US" sz="2200" dirty="0">
              <a:latin typeface="Times New Roman" panose="02020603050405020304"/>
              <a:ea typeface="Times New Roman" panose="02020603050405020304"/>
            </a:endParaRPr>
          </a:p>
          <a:p>
            <a:pPr marL="342900" marR="245745" lvl="0" indent="-342900" algn="just">
              <a:lnSpc>
                <a:spcPct val="150000"/>
              </a:lnSpc>
              <a:spcBef>
                <a:spcPts val="1290"/>
              </a:spcBef>
              <a:buFont typeface="Arial" panose="020B0604020202020204" pitchFamily="34" charset="0"/>
              <a:buChar char="•"/>
            </a:pPr>
            <a:r>
              <a:rPr lang="en-US" altLang="en-US" sz="2200" dirty="0">
                <a:effectLst/>
                <a:latin typeface="Times New Roman" panose="02020603050405020304"/>
                <a:ea typeface="Times New Roman" panose="02020603050405020304"/>
              </a:rPr>
              <a:t>To use the ODIR dataset, apply min-max normalization, and split it across clients to simulate decentralized environments.</a:t>
            </a:r>
            <a:endParaRPr lang="en-US" altLang="en-US" sz="2200" dirty="0">
              <a:effectLst/>
              <a:latin typeface="Times New Roman" panose="02020603050405020304"/>
              <a:ea typeface="Times New Roman" panose="02020603050405020304"/>
            </a:endParaRPr>
          </a:p>
          <a:p>
            <a:pPr marL="342900" marR="245745" lvl="0" indent="-342900" algn="just">
              <a:lnSpc>
                <a:spcPct val="150000"/>
              </a:lnSpc>
              <a:spcBef>
                <a:spcPts val="1290"/>
              </a:spcBef>
              <a:buFont typeface="Arial" panose="020B0604020202020204" pitchFamily="34" charset="0"/>
              <a:buChar char="•"/>
            </a:pPr>
            <a:endParaRPr lang="en-US" altLang="en-US" sz="2200" dirty="0">
              <a:effectLst/>
              <a:latin typeface="Times New Roman" panose="02020603050405020304"/>
              <a:ea typeface="Times New Roman" panose="02020603050405020304"/>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11455" y="441325"/>
            <a:ext cx="11534140" cy="5507990"/>
          </a:xfrm>
          <a:prstGeom prst="rect">
            <a:avLst/>
          </a:prstGeom>
          <a:noFill/>
        </p:spPr>
        <p:txBody>
          <a:bodyPr wrap="square" rtlCol="0">
            <a:spAutoFit/>
          </a:bodyPr>
          <a:p>
            <a:endParaRPr lang="en-US" altLang="en-US" sz="220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The query begins when a user (a healthcare practitioner, radiologist, or</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diagnostic technician) inputs data into the system. </a:t>
            </a:r>
            <a:endParaRPr lang="en-US" altLang="en-US" sz="220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This input is typically a high</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resolution retinal or fundus image, possibly accompanied by metadata like patient age,</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sex, and previous conditions. In real-world deployments, this data is captured using imaging devices connected to an edge device (e.g., laptop or local server) in a hospitalor clinic. </a:t>
            </a:r>
            <a:endParaRPr lang="en-US" altLang="en-US" sz="220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Instead of sending the entire image to a remote server, the system queries the locally stored global model, which has been updated through previous federated</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learning cycles. </a:t>
            </a:r>
            <a:endParaRPr lang="en-US" altLang="en-US" sz="220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This model is capable of detecting diseases such as cataracts, diabetic</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retinopathy, glaucoma, and other ocular conditions. The query is now passed to thepreprocessing pipeline.</a:t>
            </a:r>
            <a:endParaRPr lang="en-US" alt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5108" y="897153"/>
            <a:ext cx="10539046" cy="5063694"/>
          </a:xfrm>
          <a:prstGeom prst="rect">
            <a:avLst/>
          </a:prstGeom>
          <a:noFill/>
        </p:spPr>
        <p:txBody>
          <a:bodyPr wrap="square">
            <a:spAutoFit/>
          </a:bodyPr>
          <a:lstStyle/>
          <a:p>
            <a:pPr lvl="0" algn="just">
              <a:lnSpc>
                <a:spcPct val="150000"/>
              </a:lnSpc>
            </a:pPr>
            <a:r>
              <a:rPr lang="en-IN" sz="3200" b="1" dirty="0">
                <a:latin typeface="Times New Roman" panose="02020603050405020304" pitchFamily="18" charset="0"/>
                <a:cs typeface="Times New Roman" panose="02020603050405020304" pitchFamily="18" charset="0"/>
              </a:rPr>
              <a:t>5. MODEL DECRYPTION:</a:t>
            </a:r>
            <a:endParaRPr lang="en-IN" sz="3200" b="1" dirty="0">
              <a:latin typeface="Times New Roman" panose="02020603050405020304" pitchFamily="18" charset="0"/>
              <a:cs typeface="Times New Roman" panose="02020603050405020304" pitchFamily="18" charset="0"/>
            </a:endParaRPr>
          </a:p>
          <a:p>
            <a:pPr lvl="0" algn="just">
              <a:lnSpc>
                <a:spcPct val="150000"/>
              </a:lnSpc>
            </a:pPr>
            <a:endParaRPr lang="en-IN" sz="32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Model Decryption module plays a crucial role in ensuring secure access to the CNN model. </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It is responsible for decrypting the model parameters for prediction processing.</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Implementing decryption algorithms using ECC keys, the module includes robust authentication and authorization mechanisms to control access. </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This module establishes a secure and controlled environment for decrypting the model, safeguarding sensitive information.</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9250" y="430530"/>
            <a:ext cx="11364595" cy="6185535"/>
          </a:xfrm>
          <a:prstGeom prst="rect">
            <a:avLst/>
          </a:prstGeom>
          <a:noFill/>
        </p:spPr>
        <p:txBody>
          <a:bodyPr wrap="square" rtlCol="0">
            <a:spAutoFit/>
          </a:bodyPr>
          <a:p>
            <a:pPr marL="285750" indent="-285750">
              <a:lnSpc>
                <a:spcPct val="15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The decryption is performed locally on the client</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side system using pre-shared keys or secure hardware modules like Trusted Platform</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Modules (TPMs) or Hardware Security Modules (HSMs).</a:t>
            </a:r>
            <a:endParaRPr lang="en-US" altLang="en-US" sz="220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charset="0"/>
              <a:buChar char="Ø"/>
            </a:pPr>
            <a:r>
              <a:rPr lang="en-IN" altLang="en-US" sz="2200">
                <a:latin typeface="Times New Roman" panose="02020603050405020304" pitchFamily="18" charset="0"/>
                <a:cs typeface="Times New Roman" panose="02020603050405020304" pitchFamily="18" charset="0"/>
              </a:rPr>
              <a:t>T</a:t>
            </a:r>
            <a:r>
              <a:rPr lang="en-US" altLang="en-US" sz="2200">
                <a:latin typeface="Times New Roman" panose="02020603050405020304" pitchFamily="18" charset="0"/>
                <a:cs typeface="Times New Roman" panose="02020603050405020304" pitchFamily="18" charset="0"/>
              </a:rPr>
              <a:t>he aggregator encrypts the model</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with a client’s public key, and only the respective client can decrypt it using its private key. This approach ensures that even if an unauthorized user intercepts the model in transit, it remains unreadable and unusable.</a:t>
            </a:r>
            <a:endParaRPr lang="en-US" altLang="en-US" sz="220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Once decrypted, the model parameters are</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restored to their usable form—floating-point weight matrices and activation</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thresholds—which are then loaded into a local execution environment such as</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TensorFlow Lite, PyTorch Mobile, or ONNX Runtime. </a:t>
            </a:r>
            <a:endParaRPr lang="en-US" altLang="en-US" sz="220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By securely decrypting the model, thismodule prepares it for utilization in disease prediction, maintaining the confidentiality</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and integrity of sensitive medical information throughout the process.</a:t>
            </a:r>
            <a:endParaRPr lang="en-US" alt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0276" y="547908"/>
            <a:ext cx="10668001" cy="5539105"/>
          </a:xfrm>
          <a:prstGeom prst="rect">
            <a:avLst/>
          </a:prstGeom>
          <a:noFill/>
        </p:spPr>
        <p:txBody>
          <a:bodyPr wrap="square">
            <a:spAutoFit/>
          </a:bodyPr>
          <a:lstStyle/>
          <a:p>
            <a:pPr algn="just">
              <a:lnSpc>
                <a:spcPct val="150000"/>
              </a:lnSpc>
            </a:pPr>
            <a:r>
              <a:rPr lang="en-IN" sz="3200" b="1" dirty="0">
                <a:latin typeface="Times New Roman" panose="02020603050405020304" pitchFamily="18" charset="0"/>
                <a:cs typeface="Times New Roman" panose="02020603050405020304" pitchFamily="18" charset="0"/>
              </a:rPr>
              <a:t>6. DISEASE PREDICTION:</a:t>
            </a:r>
            <a:endParaRPr lang="en-IN" sz="3200" b="1" dirty="0">
              <a:latin typeface="Times New Roman" panose="02020603050405020304" pitchFamily="18" charset="0"/>
              <a:cs typeface="Times New Roman" panose="02020603050405020304" pitchFamily="18" charset="0"/>
            </a:endParaRPr>
          </a:p>
          <a:p>
            <a:pPr algn="just">
              <a:lnSpc>
                <a:spcPct val="150000"/>
              </a:lnSpc>
            </a:pPr>
            <a:endParaRPr lang="en-IN" sz="32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Disease Prediction module is the core component responsible for predicting eye diseases based on input queries using the decrypted CNN model and VGC architecture. </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Integrating the decrypted model enables real-time predictions, providing confidence scores and detailed diagnostic information. </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module ensures that results are communicated securely to the requesting healthcare professionals, maintaining the privacy and confidentiality of patient data.</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a:lnSpc>
                <a:spcPct val="150000"/>
              </a:lnSpc>
              <a:buNone/>
            </a:pPr>
            <a:endParaRPr 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06705" y="356235"/>
            <a:ext cx="11491595" cy="7539355"/>
          </a:xfrm>
          <a:prstGeom prst="rect">
            <a:avLst/>
          </a:prstGeom>
          <a:noFill/>
        </p:spPr>
        <p:txBody>
          <a:bodyPr wrap="square" rtlCol="0">
            <a:spAutoFit/>
          </a:bodyPr>
          <a:p>
            <a:pPr marL="285750" indent="-285750">
              <a:buFont typeface="Wingdings" panose="05000000000000000000" charset="0"/>
              <a:buChar char="Ø"/>
            </a:pPr>
            <a:r>
              <a:rPr lang="en-IN" altLang="en-US" sz="2200">
                <a:latin typeface="Times New Roman" panose="02020603050405020304" pitchFamily="18" charset="0"/>
                <a:cs typeface="Times New Roman" panose="02020603050405020304" pitchFamily="18" charset="0"/>
              </a:rPr>
              <a:t>T</a:t>
            </a:r>
            <a:r>
              <a:rPr lang="en-US" altLang="en-US" sz="2200">
                <a:latin typeface="Times New Roman" panose="02020603050405020304" pitchFamily="18" charset="0"/>
                <a:cs typeface="Times New Roman" panose="02020603050405020304" pitchFamily="18" charset="0"/>
              </a:rPr>
              <a:t>his module is the central system responsible for analyzing user input (e.g., retinal images or medical records) to predict eye diseases.</a:t>
            </a: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It uses decrypted deep learning models-specifically CNN (Convolutional Neural Networks) and VGG architecture-to perform</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classification and diagnosis.</a:t>
            </a: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VGG (especially VGG16 or VGG19) uses a deep stack of convolutional layers with small 3x3 filters to extract fine-grained spatial features from retinal or eye scan images.</a:t>
            </a: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This helps in identifying minute patterns like blood vessel anomalies, hemorrhages, or lesions typical in diseases like diabetic retinopathy or glaucoma.</a:t>
            </a: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Early layers detect simple features (edges, colors), while deeper layers learn complex patterns (optic disc shapes, texture distortions).</a:t>
            </a: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This hierarchy enables the model to differentiate between healthy and diseased eyes with high precision.</a:t>
            </a: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4077" y="588400"/>
            <a:ext cx="10843846" cy="5631180"/>
          </a:xfrm>
          <a:prstGeom prst="rect">
            <a:avLst/>
          </a:prstGeom>
          <a:noFill/>
        </p:spPr>
        <p:txBody>
          <a:bodyPr wrap="square">
            <a:spAutoFit/>
          </a:bodyPr>
          <a:lstStyle/>
          <a:p>
            <a:pPr marL="514350" lvl="0" indent="-514350" algn="just">
              <a:lnSpc>
                <a:spcPct val="150000"/>
              </a:lnSpc>
              <a:buAutoNum type="arabicPeriod" startAt="7"/>
            </a:pPr>
            <a:r>
              <a:rPr lang="en-US" sz="3200" b="1" dirty="0">
                <a:latin typeface="Times New Roman" panose="02020603050405020304" pitchFamily="18" charset="0"/>
                <a:cs typeface="Times New Roman" panose="02020603050405020304" pitchFamily="18" charset="0"/>
              </a:rPr>
              <a:t>APPOINTMENT SYSTEM:</a:t>
            </a:r>
            <a:endParaRPr lang="en-US" sz="3200" b="1" dirty="0">
              <a:latin typeface="Times New Roman" panose="02020603050405020304" pitchFamily="18" charset="0"/>
              <a:cs typeface="Times New Roman" panose="02020603050405020304" pitchFamily="18" charset="0"/>
            </a:endParaRPr>
          </a:p>
          <a:p>
            <a:pPr lvl="0" algn="just">
              <a:lnSpc>
                <a:spcPct val="150000"/>
              </a:lnSpc>
            </a:pPr>
            <a:endParaRPr lang="en-IN" sz="32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Facilitating seamless coordination between disease predictions and patient care.</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Appointment System module allows healthcare professionals to schedule follow-up appointments based on the outcomes of the disease prediction module. </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Integrating with the prediction module, it provides a user-friendly interface for appointment, thereby enhancing overall patient care coordination.</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 The Appointment Booking Module is developed to enhance healthcare</a:t>
            </a:r>
            <a:r>
              <a:rPr lang="en-IN" altLang="en-US" sz="2200"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accessibility by enabling patients to schedule eye checkups, follow-up consultations, or</a:t>
            </a:r>
            <a:r>
              <a:rPr lang="en-IN" altLang="en-US" sz="2200"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emergency visits directly through a digital interface. </a:t>
            </a:r>
            <a:endParaRPr lang="en-US"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8930" y="561340"/>
            <a:ext cx="11534775" cy="601599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The system supports both manual and automated booking. For high-risk cases (e.g.,advanced diabetic retinopathy), the module can trigger an auto-scheduling feature,notifying both the patient and the doctor of an urgent appointment suggestion.</a:t>
            </a:r>
            <a:endParaRPr lang="en-US" altLang="en-US" sz="2200">
              <a:latin typeface="Times New Roman" panose="02020603050405020304" pitchFamily="18" charset="0"/>
              <a:cs typeface="Times New Roman" panose="02020603050405020304" pitchFamily="18" charset="0"/>
            </a:endParaRPr>
          </a:p>
          <a:p>
            <a:pPr indent="0" algn="just">
              <a:lnSpc>
                <a:spcPct val="150000"/>
              </a:lnSpc>
              <a:buFont typeface="Wingdings" panose="05000000000000000000" charset="0"/>
              <a:buNone/>
            </a:pPr>
            <a:endParaRPr lang="en-US" altLang="en-US" sz="220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Ø"/>
            </a:pPr>
            <a:r>
              <a:rPr lang="en-IN" altLang="en-US" sz="2200">
                <a:latin typeface="Times New Roman" panose="02020603050405020304" pitchFamily="18" charset="0"/>
                <a:cs typeface="Times New Roman" panose="02020603050405020304" pitchFamily="18" charset="0"/>
              </a:rPr>
              <a:t>T</a:t>
            </a:r>
            <a:r>
              <a:rPr lang="en-US" altLang="en-US" sz="2200">
                <a:latin typeface="Times New Roman" panose="02020603050405020304" pitchFamily="18" charset="0"/>
                <a:cs typeface="Times New Roman" panose="02020603050405020304" pitchFamily="18" charset="0"/>
              </a:rPr>
              <a:t>he patient receives a diagnostic report with a risk level (e.g., mild, moderate, severe).Based on this risk level, the system recommends doctors who specialize in the</a:t>
            </a:r>
            <a:r>
              <a:rPr lang="en-IN" altLang="en-US" sz="2200">
                <a:latin typeface="Times New Roman" panose="02020603050405020304" pitchFamily="18" charset="0"/>
                <a:cs typeface="Times New Roman" panose="02020603050405020304" pitchFamily="18" charset="0"/>
              </a:rPr>
              <a:t> r</a:t>
            </a:r>
            <a:r>
              <a:rPr lang="en-US" altLang="en-US" sz="2200">
                <a:latin typeface="Times New Roman" panose="02020603050405020304" pitchFamily="18" charset="0"/>
                <a:cs typeface="Times New Roman" panose="02020603050405020304" pitchFamily="18" charset="0"/>
              </a:rPr>
              <a:t>elevant condition.</a:t>
            </a:r>
            <a:endParaRPr lang="en-US" altLang="en-US" sz="220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Priority slots are automatically opened for high-risk patients to ensure fast-</a:t>
            </a:r>
            <a:r>
              <a:rPr lang="en-IN" altLang="en-US" sz="2200">
                <a:latin typeface="Times New Roman" panose="02020603050405020304" pitchFamily="18" charset="0"/>
                <a:cs typeface="Times New Roman" panose="02020603050405020304" pitchFamily="18" charset="0"/>
              </a:rPr>
              <a:t>t</a:t>
            </a:r>
            <a:r>
              <a:rPr lang="en-US" altLang="en-US" sz="2200">
                <a:latin typeface="Times New Roman" panose="02020603050405020304" pitchFamily="18" charset="0"/>
                <a:cs typeface="Times New Roman" panose="02020603050405020304" pitchFamily="18" charset="0"/>
              </a:rPr>
              <a:t>rack care!</a:t>
            </a:r>
            <a:endParaRPr lang="en-US" altLang="en-US" sz="220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The scheduling engine of the module is supported by rule-based and Aldriven algorithms that handle:</a:t>
            </a:r>
            <a:endParaRPr lang="en-US" altLang="en-US" sz="2200">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Time slot optimization (avoiding overlaps or overbooking)</a:t>
            </a:r>
            <a:endParaRPr lang="en-US" altLang="en-US" sz="2200">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9570" y="2148005"/>
            <a:ext cx="10527322" cy="2370649"/>
          </a:xfrm>
          <a:prstGeom prst="rect">
            <a:avLst/>
          </a:prstGeom>
          <a:noFill/>
        </p:spPr>
        <p:txBody>
          <a:bodyPr wrap="square">
            <a:spAutoFit/>
          </a:bodyPr>
          <a:lstStyle/>
          <a:p>
            <a:pPr marL="285750" lvl="0" indent="-285750">
              <a:lnSpc>
                <a:spcPct val="150000"/>
              </a:lnSpc>
              <a:spcBef>
                <a:spcPts val="800"/>
              </a:spcBef>
              <a:buFont typeface="Wingdings" panose="05000000000000000000" pitchFamily="2" charset="2"/>
              <a:buChar char="Ø"/>
            </a:pPr>
            <a:r>
              <a:rPr lang="en-US" sz="2200" dirty="0">
                <a:latin typeface="Times New Roman" panose="02020603050405020304"/>
                <a:ea typeface="Times New Roman" panose="02020603050405020304"/>
              </a:rPr>
              <a:t>Enhanced security with real-time alerts.</a:t>
            </a:r>
            <a:endParaRPr lang="en-IN" sz="2200" dirty="0">
              <a:latin typeface="Times New Roman" panose="02020603050405020304"/>
              <a:ea typeface="Times New Roman" panose="02020603050405020304"/>
            </a:endParaRPr>
          </a:p>
          <a:p>
            <a:pPr marL="285750" lvl="0" indent="-285750">
              <a:lnSpc>
                <a:spcPct val="150000"/>
              </a:lnSpc>
              <a:spcBef>
                <a:spcPts val="800"/>
              </a:spcBef>
              <a:buFont typeface="Wingdings" panose="05000000000000000000" pitchFamily="2" charset="2"/>
              <a:buChar char="Ø"/>
            </a:pPr>
            <a:r>
              <a:rPr lang="en-US" sz="2200" dirty="0">
                <a:latin typeface="Times New Roman" panose="02020603050405020304"/>
                <a:ea typeface="Times New Roman" panose="02020603050405020304"/>
              </a:rPr>
              <a:t>Better user control and flexibility through remote monitoring.</a:t>
            </a:r>
            <a:endParaRPr lang="en-IN" sz="2200" dirty="0">
              <a:latin typeface="Times New Roman" panose="02020603050405020304"/>
              <a:ea typeface="Times New Roman" panose="02020603050405020304"/>
            </a:endParaRPr>
          </a:p>
          <a:p>
            <a:pPr marL="285750" lvl="0" indent="-285750">
              <a:lnSpc>
                <a:spcPct val="150000"/>
              </a:lnSpc>
              <a:spcBef>
                <a:spcPts val="800"/>
              </a:spcBef>
              <a:buFont typeface="Wingdings" panose="05000000000000000000" pitchFamily="2" charset="2"/>
              <a:buChar char="Ø"/>
            </a:pPr>
            <a:r>
              <a:rPr lang="en-US" sz="2200" dirty="0">
                <a:latin typeface="Times New Roman" panose="02020603050405020304"/>
                <a:ea typeface="Times New Roman" panose="02020603050405020304"/>
              </a:rPr>
              <a:t>Reduced false alarms with intelligent motion and object detection.</a:t>
            </a:r>
            <a:endParaRPr lang="en-IN" sz="2200" dirty="0">
              <a:latin typeface="Times New Roman" panose="02020603050405020304"/>
              <a:ea typeface="Times New Roman" panose="02020603050405020304"/>
            </a:endParaRPr>
          </a:p>
          <a:p>
            <a:pPr marL="285750" lvl="0" indent="-285750">
              <a:lnSpc>
                <a:spcPct val="150000"/>
              </a:lnSpc>
              <a:spcBef>
                <a:spcPts val="800"/>
              </a:spcBef>
              <a:buFont typeface="Wingdings" panose="05000000000000000000" pitchFamily="2" charset="2"/>
              <a:buChar char="Ø"/>
            </a:pPr>
            <a:r>
              <a:rPr lang="en-US" sz="2200" dirty="0">
                <a:latin typeface="Times New Roman" panose="02020603050405020304"/>
                <a:ea typeface="Times New Roman" panose="02020603050405020304"/>
              </a:rPr>
              <a:t>Automated theft detection by comparing before and after footage.</a:t>
            </a:r>
            <a:endParaRPr lang="en-IN" sz="2200" dirty="0">
              <a:effectLst/>
              <a:latin typeface="Times New Roman" panose="02020603050405020304"/>
              <a:ea typeface="Times New Roman" panose="02020603050405020304"/>
            </a:endParaRPr>
          </a:p>
        </p:txBody>
      </p:sp>
      <p:sp>
        <p:nvSpPr>
          <p:cNvPr id="5" name="TextBox 4"/>
          <p:cNvSpPr txBox="1"/>
          <p:nvPr/>
        </p:nvSpPr>
        <p:spPr>
          <a:xfrm>
            <a:off x="949570" y="805934"/>
            <a:ext cx="6096000" cy="769441"/>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ADVANTAGES</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01970" y="1930022"/>
            <a:ext cx="6096000" cy="3586366"/>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Automated Ocular Disease Diagnosis</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Privacy-Preserving Medical Imaging Analysis</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Secure Model Deployment</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Clinical Decision Support</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Predictive Patient Risk Profiling</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Remote Consultation &amp; Appointment Booking</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Medical Research &amp; Continuous Learning</a:t>
            </a:r>
            <a:endParaRPr lang="en-IN" sz="2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01970" y="796434"/>
            <a:ext cx="6096000" cy="769441"/>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APPLICATION</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607814"/>
            <a:ext cx="6096000" cy="769441"/>
          </a:xfrm>
          <a:prstGeom prst="rect">
            <a:avLst/>
          </a:prstGeom>
          <a:noFill/>
        </p:spPr>
        <p:txBody>
          <a:bodyPr wrap="square">
            <a:spAutoFit/>
          </a:bodyPr>
          <a:lstStyle/>
          <a:p>
            <a:r>
              <a:rPr lang="en-IN" sz="4400" b="1" dirty="0">
                <a:latin typeface="Times New Roman" panose="02020603050405020304" pitchFamily="18" charset="0"/>
                <a:cs typeface="Times New Roman" panose="02020603050405020304" pitchFamily="18" charset="0"/>
              </a:rPr>
              <a:t>CONCLUSION:</a:t>
            </a:r>
            <a:endParaRPr lang="en-IN" sz="4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85800" y="1581001"/>
            <a:ext cx="10820400" cy="4493538"/>
          </a:xfrm>
          <a:prstGeom prst="rect">
            <a:avLst/>
          </a:prstGeom>
          <a:noFill/>
        </p:spPr>
        <p:txBody>
          <a:bodyPr wrap="square">
            <a:spAutoFit/>
          </a:bodyPr>
          <a:lstStyle/>
          <a:p>
            <a:pPr algn="just"/>
            <a:r>
              <a:rPr lang="en-IN" sz="2200" dirty="0">
                <a:latin typeface="Times New Roman" panose="02020603050405020304" pitchFamily="18" charset="0"/>
                <a:cs typeface="Times New Roman" panose="02020603050405020304" pitchFamily="18" charset="0"/>
              </a:rPr>
              <a:t>	Cataract, diabetic </a:t>
            </a:r>
            <a:r>
              <a:rPr lang="en-IN" sz="2200" dirty="0" err="1">
                <a:latin typeface="Times New Roman" panose="02020603050405020304" pitchFamily="18" charset="0"/>
                <a:cs typeface="Times New Roman" panose="02020603050405020304" pitchFamily="18" charset="0"/>
              </a:rPr>
              <a:t>retinopahty</a:t>
            </a:r>
            <a:r>
              <a:rPr lang="en-IN" sz="2200" dirty="0">
                <a:latin typeface="Times New Roman" panose="02020603050405020304" pitchFamily="18" charset="0"/>
                <a:cs typeface="Times New Roman" panose="02020603050405020304" pitchFamily="18" charset="0"/>
              </a:rPr>
              <a:t>, glaucoma is a major ocular disease that worsens over time, requiring early detection and protection of sensitive patient data. Our project introduces a privacy-preserving approach using federated learning (FL) combined with the VGG16 deep neural network to diagnose cataracts effectively without compromising patient confidentiality. The model utilizes data from the ODIR database containing 300 records. A min-max normalization technique was applied to extract key features. With two clients involved, the dataset was split accordingly, and the model was trained separately on each client. The final aggregated accuracy from both clients reached 95.28%, with Client 1 achieving a best accuracy of 95.0% in round 3, and Client 2 reaching 96.0% in round 2. The average ROC curve value of 0.985 further highlights the method's high performance. our system also proved to be efficient in terms of training time and storage, making it well-suited for medical devices with limited resources. our mechanism of FL allowed simultaneous model training across multiple locations, preserving privacy while minimizing computational load.</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516"/>
          </a:xfrm>
        </p:spPr>
        <p:txBody>
          <a:bodyPr/>
          <a:lstStyle/>
          <a:p>
            <a:r>
              <a:rPr lang="en-IN" altLang="en-US" b="1" dirty="0">
                <a:latin typeface="Times New Roman" panose="02020603050405020304" pitchFamily="18" charset="0"/>
                <a:cs typeface="Times New Roman" panose="02020603050405020304" pitchFamily="18" charset="0"/>
              </a:rPr>
              <a:t>EXISTING SYSTEM:</a:t>
            </a:r>
            <a:endParaRPr lang="en-IN" alt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45895"/>
            <a:ext cx="10515600" cy="4351338"/>
          </a:xfrm>
        </p:spPr>
        <p:txBody>
          <a:bodyPr>
            <a:noAutofit/>
          </a:bodyPr>
          <a:lstStyle/>
          <a:p>
            <a:pPr lvl="0" algn="just">
              <a:lnSpc>
                <a:spcPct val="170000"/>
              </a:lnSpc>
            </a:pPr>
            <a:r>
              <a:rPr lang="en-IN" sz="2200" dirty="0">
                <a:solidFill>
                  <a:prstClr val="black"/>
                </a:solidFill>
                <a:latin typeface="Times New Roman" panose="02020603050405020304" pitchFamily="18" charset="0"/>
                <a:cs typeface="Times New Roman" panose="02020603050405020304" pitchFamily="18" charset="0"/>
              </a:rPr>
              <a:t>Designing and implementing FL models with an emphasis on privacy, tailored specifically for healthcare applications, particularly focusing on disease prediction and patient risk profiling.</a:t>
            </a:r>
            <a:endParaRPr lang="en-IN" sz="2200" dirty="0">
              <a:solidFill>
                <a:prstClr val="black"/>
              </a:solidFill>
              <a:latin typeface="Times New Roman" panose="02020603050405020304" pitchFamily="18" charset="0"/>
              <a:cs typeface="Times New Roman" panose="02020603050405020304" pitchFamily="18" charset="0"/>
            </a:endParaRPr>
          </a:p>
          <a:p>
            <a:pPr lvl="0" algn="just">
              <a:lnSpc>
                <a:spcPct val="170000"/>
              </a:lnSpc>
            </a:pPr>
            <a:r>
              <a:rPr lang="en-IN" sz="2200" dirty="0">
                <a:solidFill>
                  <a:prstClr val="black"/>
                </a:solidFill>
                <a:latin typeface="Times New Roman" panose="02020603050405020304" pitchFamily="18" charset="0"/>
                <a:cs typeface="Times New Roman" panose="02020603050405020304" pitchFamily="18" charset="0"/>
              </a:rPr>
              <a:t>Evaluating the performance of the created FL models, involving a comprehensive comparison with traditional centralized ML models, considering factors such as accuracy, privacy preservation, and computational efficiency.</a:t>
            </a:r>
            <a:endParaRPr lang="en-IN" sz="2200" dirty="0">
              <a:solidFill>
                <a:prstClr val="black"/>
              </a:solidFill>
              <a:latin typeface="Times New Roman" panose="02020603050405020304" pitchFamily="18" charset="0"/>
              <a:cs typeface="Times New Roman" panose="02020603050405020304" pitchFamily="18" charset="0"/>
            </a:endParaRPr>
          </a:p>
          <a:p>
            <a:pPr lvl="0" algn="just">
              <a:lnSpc>
                <a:spcPct val="170000"/>
              </a:lnSpc>
            </a:pPr>
            <a:r>
              <a:rPr lang="en-IN" sz="2200" dirty="0">
                <a:solidFill>
                  <a:prstClr val="black"/>
                </a:solidFill>
                <a:latin typeface="Times New Roman" panose="02020603050405020304" pitchFamily="18" charset="0"/>
                <a:cs typeface="Times New Roman" panose="02020603050405020304" pitchFamily="18" charset="0"/>
              </a:rPr>
              <a:t>Assessing the real-world implications and potential challenges associated with the deployment of FL models in healthcare settings, along with providing feasible recommendations to circumnavigate identified hurdles.</a:t>
            </a:r>
            <a:endParaRPr lang="en-IN" sz="2200" dirty="0">
              <a:solidFill>
                <a:prstClr val="black"/>
              </a:solidFill>
              <a:latin typeface="Times New Roman" panose="02020603050405020304" pitchFamily="18" charset="0"/>
              <a:cs typeface="Times New Roman" panose="02020603050405020304" pitchFamily="18" charset="0"/>
            </a:endParaRPr>
          </a:p>
          <a:p>
            <a:endParaRPr lang="en-US" sz="2200" dirty="0"/>
          </a:p>
          <a:p>
            <a:endParaRPr lang="en-US"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0080" y="1418049"/>
            <a:ext cx="10911840" cy="5439951"/>
          </a:xfrm>
          <a:prstGeom prst="rect">
            <a:avLst/>
          </a:prstGeom>
          <a:noFill/>
        </p:spPr>
        <p:txBody>
          <a:bodyPr wrap="square">
            <a:spAutoFit/>
          </a:bodyPr>
          <a:lstStyle/>
          <a:p>
            <a:pPr algn="just">
              <a:spcBef>
                <a:spcPct val="30000"/>
              </a:spcBef>
              <a:spcAft>
                <a:spcPct val="30000"/>
              </a:spcAft>
              <a:buNone/>
            </a:pPr>
            <a:r>
              <a:rPr lang="en-US" altLang="en-US" sz="2200" dirty="0">
                <a:latin typeface="Times New Roman" panose="02020603050405020304" pitchFamily="18" charset="0"/>
                <a:cs typeface="Times New Roman" panose="02020603050405020304" pitchFamily="18" charset="0"/>
              </a:rPr>
              <a:t>[1] </a:t>
            </a:r>
            <a:r>
              <a:rPr lang="en-IN" sz="2200" dirty="0">
                <a:latin typeface="Times New Roman" panose="02020603050405020304" pitchFamily="18" charset="0"/>
                <a:cs typeface="Times New Roman" panose="02020603050405020304" pitchFamily="18" charset="0"/>
              </a:rPr>
              <a:t>Qayyum, Adnan, et al. "Secure and robust machine learning for healthcare: A survey." IEEE Reviews in Biomedical Engineering 14 (2020): 156-180.</a:t>
            </a:r>
            <a:endParaRPr lang="en-IN" sz="2200" dirty="0">
              <a:latin typeface="Times New Roman" panose="02020603050405020304" pitchFamily="18" charset="0"/>
              <a:cs typeface="Times New Roman" panose="02020603050405020304" pitchFamily="18" charset="0"/>
            </a:endParaRPr>
          </a:p>
          <a:p>
            <a:pPr algn="just">
              <a:spcBef>
                <a:spcPct val="30000"/>
              </a:spcBef>
              <a:spcAft>
                <a:spcPct val="30000"/>
              </a:spcAft>
              <a:buNone/>
            </a:pPr>
            <a:r>
              <a:rPr lang="en-US" altLang="en-US" sz="2200" dirty="0">
                <a:latin typeface="Times New Roman" panose="02020603050405020304" pitchFamily="18" charset="0"/>
                <a:cs typeface="Times New Roman" panose="02020603050405020304" pitchFamily="18" charset="0"/>
              </a:rPr>
              <a:t>[2] </a:t>
            </a:r>
            <a:r>
              <a:rPr lang="en-IN" sz="2200" dirty="0">
                <a:latin typeface="Times New Roman" panose="02020603050405020304" pitchFamily="18" charset="0"/>
                <a:cs typeface="Times New Roman" panose="02020603050405020304" pitchFamily="18" charset="0"/>
              </a:rPr>
              <a:t>Masood, Fawad, et al. "A lightweight chaos-based medical image encryption scheme using random shuffling and XOR operations." Wireless Personal Communications 127.2 (2022): 1405-1432.</a:t>
            </a:r>
            <a:endParaRPr lang="en-IN" sz="2200" dirty="0">
              <a:latin typeface="Times New Roman" panose="02020603050405020304" pitchFamily="18" charset="0"/>
              <a:cs typeface="Times New Roman" panose="02020603050405020304" pitchFamily="18" charset="0"/>
            </a:endParaRPr>
          </a:p>
          <a:p>
            <a:pPr algn="just">
              <a:spcBef>
                <a:spcPct val="30000"/>
              </a:spcBef>
              <a:spcAft>
                <a:spcPct val="30000"/>
              </a:spcAft>
              <a:buNone/>
            </a:pPr>
            <a:r>
              <a:rPr lang="en-US" altLang="en-US" sz="2200" dirty="0">
                <a:latin typeface="Times New Roman" panose="02020603050405020304" pitchFamily="18" charset="0"/>
                <a:cs typeface="Times New Roman" panose="02020603050405020304" pitchFamily="18" charset="0"/>
              </a:rPr>
              <a:t>[3] </a:t>
            </a:r>
            <a:r>
              <a:rPr lang="en-IN" sz="2200" dirty="0">
                <a:latin typeface="Times New Roman" panose="02020603050405020304" pitchFamily="18" charset="0"/>
                <a:cs typeface="Times New Roman" panose="02020603050405020304" pitchFamily="18" charset="0"/>
              </a:rPr>
              <a:t>Hasan, Mohammad Kamrul, et al. "Lightweight encryption technique to enhance medical image security on internet of medical things applications." IEEE Access 9 (2021): 47731-47742.</a:t>
            </a:r>
            <a:endParaRPr lang="en-IN" sz="2200" dirty="0">
              <a:latin typeface="Times New Roman" panose="02020603050405020304" pitchFamily="18" charset="0"/>
              <a:cs typeface="Times New Roman" panose="02020603050405020304" pitchFamily="18" charset="0"/>
            </a:endParaRPr>
          </a:p>
          <a:p>
            <a:pPr algn="just">
              <a:spcBef>
                <a:spcPct val="30000"/>
              </a:spcBef>
              <a:spcAft>
                <a:spcPct val="30000"/>
              </a:spcAft>
              <a:buNone/>
            </a:pPr>
            <a:r>
              <a:rPr lang="en-US" altLang="en-US" sz="2200" dirty="0">
                <a:latin typeface="Times New Roman" panose="02020603050405020304" pitchFamily="18" charset="0"/>
                <a:cs typeface="Times New Roman" panose="02020603050405020304" pitchFamily="18" charset="0"/>
              </a:rPr>
              <a:t>[4] </a:t>
            </a:r>
            <a:r>
              <a:rPr lang="en-IN" sz="2200" dirty="0">
                <a:latin typeface="Times New Roman" panose="02020603050405020304" pitchFamily="18" charset="0"/>
                <a:cs typeface="Times New Roman" panose="02020603050405020304" pitchFamily="18" charset="0"/>
              </a:rPr>
              <a:t>Aparna, </a:t>
            </a:r>
            <a:r>
              <a:rPr lang="en-IN" sz="2200" dirty="0" err="1">
                <a:latin typeface="Times New Roman" panose="02020603050405020304" pitchFamily="18" charset="0"/>
                <a:cs typeface="Times New Roman" panose="02020603050405020304" pitchFamily="18" charset="0"/>
              </a:rPr>
              <a:t>Puvvadi</a:t>
            </a:r>
            <a:r>
              <a:rPr lang="en-IN" sz="2200" dirty="0">
                <a:latin typeface="Times New Roman" panose="02020603050405020304" pitchFamily="18" charset="0"/>
                <a:cs typeface="Times New Roman" panose="02020603050405020304" pitchFamily="18" charset="0"/>
              </a:rPr>
              <a:t>, and </a:t>
            </a:r>
            <a:r>
              <a:rPr lang="en-IN" sz="2200" dirty="0" err="1">
                <a:latin typeface="Times New Roman" panose="02020603050405020304" pitchFamily="18" charset="0"/>
                <a:cs typeface="Times New Roman" panose="02020603050405020304" pitchFamily="18" charset="0"/>
              </a:rPr>
              <a:t>Polurie</a:t>
            </a:r>
            <a:r>
              <a:rPr lang="en-IN" sz="2200" dirty="0">
                <a:latin typeface="Times New Roman" panose="02020603050405020304" pitchFamily="18" charset="0"/>
                <a:cs typeface="Times New Roman" panose="02020603050405020304" pitchFamily="18" charset="0"/>
              </a:rPr>
              <a:t> Venkata Vijay Kishore. "Biometric‐based efficient medical image watermarking in E‐healthcare application." IET Image Processing 13.3 (2019): 421-428.</a:t>
            </a:r>
            <a:endParaRPr lang="en-IN" sz="2200" dirty="0">
              <a:latin typeface="Times New Roman" panose="02020603050405020304" pitchFamily="18" charset="0"/>
              <a:cs typeface="Times New Roman" panose="02020603050405020304" pitchFamily="18" charset="0"/>
            </a:endParaRPr>
          </a:p>
          <a:p>
            <a:pPr algn="just">
              <a:spcBef>
                <a:spcPct val="30000"/>
              </a:spcBef>
              <a:spcAft>
                <a:spcPct val="30000"/>
              </a:spcAft>
              <a:buNone/>
            </a:pPr>
            <a:r>
              <a:rPr lang="en-US" altLang="en-US" sz="2200" dirty="0">
                <a:latin typeface="Times New Roman" panose="02020603050405020304" pitchFamily="18" charset="0"/>
                <a:cs typeface="Times New Roman" panose="02020603050405020304" pitchFamily="18" charset="0"/>
              </a:rPr>
              <a:t>[5] </a:t>
            </a:r>
            <a:r>
              <a:rPr lang="en-IN" sz="2200" dirty="0">
                <a:latin typeface="Times New Roman" panose="02020603050405020304" pitchFamily="18" charset="0"/>
                <a:cs typeface="Times New Roman" panose="02020603050405020304" pitchFamily="18" charset="0"/>
              </a:rPr>
              <a:t>Kamal, Sara T., et al. "A new image encryption algorithm for grey and </a:t>
            </a:r>
            <a:r>
              <a:rPr lang="en-IN" sz="2200" dirty="0" err="1">
                <a:latin typeface="Times New Roman" panose="02020603050405020304" pitchFamily="18" charset="0"/>
                <a:cs typeface="Times New Roman" panose="02020603050405020304" pitchFamily="18" charset="0"/>
              </a:rPr>
              <a:t>color</a:t>
            </a:r>
            <a:r>
              <a:rPr lang="en-IN" sz="2200" dirty="0">
                <a:latin typeface="Times New Roman" panose="02020603050405020304" pitchFamily="18" charset="0"/>
                <a:cs typeface="Times New Roman" panose="02020603050405020304" pitchFamily="18" charset="0"/>
              </a:rPr>
              <a:t> medical images." IEEE Access 9 (2021): 37855-37865.</a:t>
            </a:r>
            <a:endParaRPr lang="en-US" altLang="en-US" sz="2200" dirty="0">
              <a:latin typeface="Times New Roman" panose="02020603050405020304" pitchFamily="18" charset="0"/>
              <a:cs typeface="Times New Roman" panose="02020603050405020304" pitchFamily="18" charset="0"/>
            </a:endParaRPr>
          </a:p>
          <a:p>
            <a:pPr algn="just">
              <a:lnSpc>
                <a:spcPct val="120000"/>
              </a:lnSpc>
            </a:pPr>
            <a:endParaRPr lang="en-IN" sz="2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40080" y="430014"/>
            <a:ext cx="6096000" cy="769441"/>
          </a:xfrm>
          <a:prstGeom prst="rect">
            <a:avLst/>
          </a:prstGeom>
          <a:noFill/>
        </p:spPr>
        <p:txBody>
          <a:bodyPr wrap="square">
            <a:spAutoFit/>
          </a:bodyPr>
          <a:lstStyle/>
          <a:p>
            <a:r>
              <a:rPr lang="en-IN" sz="4400" b="1" dirty="0">
                <a:latin typeface="Times New Roman" panose="02020603050405020304" pitchFamily="18" charset="0"/>
                <a:cs typeface="Times New Roman" panose="02020603050405020304" pitchFamily="18" charset="0"/>
              </a:rPr>
              <a:t>REFERENCE:</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1"/>
          <a:srcRect b="4058"/>
          <a:stretch>
            <a:fillRect/>
          </a:stretch>
        </p:blipFill>
        <p:spPr bwMode="auto">
          <a:xfrm>
            <a:off x="1477109" y="1485926"/>
            <a:ext cx="9448800" cy="5017477"/>
          </a:xfrm>
          <a:prstGeom prst="rect">
            <a:avLst/>
          </a:prstGeom>
          <a:noFill/>
          <a:ln w="9525">
            <a:noFill/>
            <a:miter lim="800000"/>
            <a:headEnd/>
            <a:tailEnd/>
          </a:ln>
        </p:spPr>
      </p:pic>
      <p:sp>
        <p:nvSpPr>
          <p:cNvPr id="4" name="TextBox 3"/>
          <p:cNvSpPr txBox="1"/>
          <p:nvPr/>
        </p:nvSpPr>
        <p:spPr>
          <a:xfrm>
            <a:off x="820614" y="354597"/>
            <a:ext cx="7936523" cy="769441"/>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EXPERIMENTAL RESULTS</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2820" y="2317095"/>
            <a:ext cx="9646359" cy="156966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9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 !!!!</a:t>
            </a:r>
            <a:endParaRPr lang="en-US" sz="9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879" y="318827"/>
            <a:ext cx="10515600" cy="908090"/>
          </a:xfrm>
        </p:spPr>
        <p:txBody>
          <a:bodyPr/>
          <a:lstStyle/>
          <a:p>
            <a:r>
              <a:rPr lang="en-IN" altLang="en-US" b="1" dirty="0">
                <a:latin typeface="Times New Roman" panose="02020603050405020304" pitchFamily="18" charset="0"/>
                <a:cs typeface="Times New Roman" panose="02020603050405020304" pitchFamily="18" charset="0"/>
              </a:rPr>
              <a:t>PROPOSED SYSTEM:</a:t>
            </a:r>
            <a:endParaRPr lang="en-IN" alt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10879" y="1226917"/>
            <a:ext cx="10515600" cy="4718553"/>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To enhance ocular disease diagnosis, a federated learning framework is implemented to enable collaborative model training across multiple ophthalmology institutions without sharing raw patient data. Preprocessing strategies standardize retinal imaging datasets, ensuring consistency for effective deep learning-based analysis. </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A Convolutional Neural Network (CNN) is designed and tailored specifically for detecting ocular diseases such as glaucoma, diabetic retinopathy, and macular degeneration, allowing accurate hierarchical feature extraction while maintaining adaptability within the federated learning paradigm.</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The trained model undergoes encryption using Elliptic Curve Cryptography (ECC) before being uploaded to the central server and ensure data security.</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216435" y="231493"/>
            <a:ext cx="10515600" cy="6829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324465" y="1215342"/>
          <a:ext cx="11543070" cy="5320154"/>
        </p:xfrm>
        <a:graphic>
          <a:graphicData uri="http://schemas.openxmlformats.org/drawingml/2006/table">
            <a:tbl>
              <a:tblPr firstRow="1" bandRow="1">
                <a:tableStyleId>{073A0DAA-6AF3-43AB-8588-CEC1D06C72B9}</a:tableStyleId>
              </a:tblPr>
              <a:tblGrid>
                <a:gridCol w="1011911"/>
                <a:gridCol w="1973983"/>
                <a:gridCol w="1664649"/>
                <a:gridCol w="1660375"/>
                <a:gridCol w="1785060"/>
                <a:gridCol w="1624691"/>
                <a:gridCol w="1822401"/>
              </a:tblGrid>
              <a:tr h="606873">
                <a:tc>
                  <a:txBody>
                    <a:bodyPr/>
                    <a:lstStyle/>
                    <a:p>
                      <a:pPr algn="ctr"/>
                      <a:r>
                        <a:rPr lang="en-US" sz="2400" dirty="0">
                          <a:latin typeface="Times New Roman" panose="02020603050405020304" pitchFamily="18" charset="0"/>
                          <a:cs typeface="Times New Roman" panose="02020603050405020304" pitchFamily="18" charset="0"/>
                        </a:rPr>
                        <a:t>S.NO</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PAPER 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 NAME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YEAR PUBLISHED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TECHNIQUES USED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MERITS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DEMERITS</a:t>
                      </a:r>
                      <a:endParaRPr lang="en-IN" dirty="0">
                        <a:latin typeface="Times New Roman" panose="02020603050405020304" pitchFamily="18" charset="0"/>
                        <a:cs typeface="Times New Roman" panose="02020603050405020304" pitchFamily="18" charset="0"/>
                      </a:endParaRPr>
                    </a:p>
                  </a:txBody>
                  <a:tcPr/>
                </a:tc>
              </a:tr>
              <a:tr h="2114656">
                <a:tc>
                  <a:txBody>
                    <a:bodyPr/>
                    <a:lstStyle/>
                    <a:p>
                      <a:pPr algn="ctr"/>
                      <a:r>
                        <a:rPr lang="en-IN"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Federated Learning in Ocular Imaging: Current Progress and Future Direction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Truong X. Nguyen, An Ran </a:t>
                      </a:r>
                      <a:r>
                        <a:rPr lang="en-IN" dirty="0" err="1">
                          <a:latin typeface="Times New Roman" panose="02020603050405020304" pitchFamily="18" charset="0"/>
                          <a:cs typeface="Times New Roman" panose="02020603050405020304" pitchFamily="18" charset="0"/>
                        </a:rPr>
                        <a:t>Ran</a:t>
                      </a:r>
                      <a:r>
                        <a:rPr lang="en-IN" dirty="0">
                          <a:latin typeface="Times New Roman" panose="02020603050405020304" pitchFamily="18" charset="0"/>
                          <a:cs typeface="Times New Roman" panose="02020603050405020304" pitchFamily="18" charset="0"/>
                        </a:rPr>
                        <a:t>, Xiaoyan Hu, Dawei Yang, </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2022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Federated Learning (FL), Deep Learning (DL), Distributed Learning, Privacy-Preserving AI</a:t>
                      </a:r>
                      <a:endParaRPr lang="en-IN"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Privacy, , Collaboration, Security, Generalizability</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Heterogeneity, Bias, Communication, Security</a:t>
                      </a:r>
                      <a:endParaRPr lang="en-IN" b="0" dirty="0">
                        <a:latin typeface="Times New Roman" panose="02020603050405020304" pitchFamily="18" charset="0"/>
                        <a:cs typeface="Times New Roman" panose="02020603050405020304" pitchFamily="18" charset="0"/>
                      </a:endParaRPr>
                    </a:p>
                  </a:txBody>
                  <a:tcPr/>
                </a:tc>
              </a:tr>
              <a:tr h="2565418">
                <a:tc>
                  <a:txBody>
                    <a:bodyPr/>
                    <a:lstStyle/>
                    <a:p>
                      <a:pPr algn="ctr"/>
                      <a:r>
                        <a:rPr lang="en-IN"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Privacy-Preserving Approach Using Deep Learning Models for Diabetic Retinopathy Diagnosis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Jun Chen Ng, Pauline Shan Qing Yeoh, Li Bing, Xiang Wu, </a:t>
                      </a:r>
                      <a:r>
                        <a:rPr lang="en-IN" dirty="0" err="1">
                          <a:latin typeface="Times New Roman" panose="02020603050405020304" pitchFamily="18" charset="0"/>
                          <a:cs typeface="Times New Roman" panose="02020603050405020304" pitchFamily="18" charset="0"/>
                        </a:rPr>
                        <a:t>Khairunnisa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Hasikin</a:t>
                      </a:r>
                      <a:r>
                        <a:rPr lang="en-IN" dirty="0">
                          <a:latin typeface="Times New Roman" panose="02020603050405020304" pitchFamily="18" charset="0"/>
                          <a:cs typeface="Times New Roman" panose="02020603050405020304" pitchFamily="18" charset="0"/>
                        </a:rPr>
                        <a:t>, Khin Wee Lai</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2024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Deep Learning,  Convolutional Neural Networks (CNN), Encryption Differential Privacy (DP), Blockchain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Privacy, security, generalizability, automation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Complexity, </a:t>
                      </a:r>
                      <a:r>
                        <a:rPr lang="en-IN" dirty="0" err="1">
                          <a:latin typeface="Times New Roman" panose="02020603050405020304" pitchFamily="18" charset="0"/>
                          <a:cs typeface="Times New Roman" panose="02020603050405020304" pitchFamily="18" charset="0"/>
                        </a:rPr>
                        <a:t>latenct</a:t>
                      </a:r>
                      <a:r>
                        <a:rPr lang="en-IN" dirty="0">
                          <a:latin typeface="Times New Roman" panose="02020603050405020304" pitchFamily="18" charset="0"/>
                          <a:cs typeface="Times New Roman" panose="02020603050405020304" pitchFamily="18" charset="0"/>
                        </a:rPr>
                        <a:t>, optimization, scalability</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10251" y="682906"/>
          <a:ext cx="11457973" cy="5419809"/>
        </p:xfrm>
        <a:graphic>
          <a:graphicData uri="http://schemas.openxmlformats.org/drawingml/2006/table">
            <a:tbl>
              <a:tblPr firstRow="1" bandRow="1">
                <a:tableStyleId>{073A0DAA-6AF3-43AB-8588-CEC1D06C72B9}</a:tableStyleId>
              </a:tblPr>
              <a:tblGrid>
                <a:gridCol w="1030638"/>
                <a:gridCol w="2253261"/>
                <a:gridCol w="1614430"/>
                <a:gridCol w="1655199"/>
                <a:gridCol w="1836620"/>
                <a:gridCol w="1433010"/>
                <a:gridCol w="1634815"/>
              </a:tblGrid>
              <a:tr h="667830">
                <a:tc>
                  <a:txBody>
                    <a:bodyPr/>
                    <a:lstStyle/>
                    <a:p>
                      <a:pPr algn="ctr"/>
                      <a:r>
                        <a:rPr lang="en-US" sz="2400" dirty="0">
                          <a:latin typeface="Times New Roman" panose="02020603050405020304" pitchFamily="18" charset="0"/>
                          <a:cs typeface="Times New Roman" panose="02020603050405020304" pitchFamily="18" charset="0"/>
                        </a:rPr>
                        <a:t>S.NO</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PAPER 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 NAME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YEAR PUBLISHED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TECHNIQUES USED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MERITS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DEMERITS</a:t>
                      </a:r>
                      <a:endParaRPr lang="en-IN" dirty="0">
                        <a:latin typeface="Times New Roman" panose="02020603050405020304" pitchFamily="18" charset="0"/>
                        <a:cs typeface="Times New Roman" panose="02020603050405020304" pitchFamily="18" charset="0"/>
                      </a:endParaRPr>
                    </a:p>
                  </a:txBody>
                  <a:tcPr/>
                </a:tc>
              </a:tr>
              <a:tr h="2666607">
                <a:tc>
                  <a:txBody>
                    <a:bodyPr/>
                    <a:lstStyle/>
                    <a:p>
                      <a:pPr algn="ctr"/>
                      <a:r>
                        <a:rPr lang="en-IN"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Detectability Analysis of Retinitis Pigmentosa Using Novel SE-</a:t>
                      </a:r>
                      <a:r>
                        <a:rPr lang="en-US" dirty="0" err="1">
                          <a:latin typeface="Times New Roman" panose="02020603050405020304" pitchFamily="18" charset="0"/>
                          <a:cs typeface="Times New Roman" panose="02020603050405020304" pitchFamily="18" charset="0"/>
                        </a:rPr>
                        <a:t>ResNet</a:t>
                      </a:r>
                      <a:r>
                        <a:rPr lang="en-US" dirty="0">
                          <a:latin typeface="Times New Roman" panose="02020603050405020304" pitchFamily="18" charset="0"/>
                          <a:cs typeface="Times New Roman" panose="02020603050405020304" pitchFamily="18" charset="0"/>
                        </a:rPr>
                        <a:t> Based Deep Learning Model and Color Fundus Images</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Rubina Rashid, Waqar Aslam, Arif Mehmood, Debora Libertad Ramírez Vargas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2024</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SE-</a:t>
                      </a:r>
                      <a:r>
                        <a:rPr lang="en-US" dirty="0" err="1">
                          <a:latin typeface="Times New Roman" panose="02020603050405020304" pitchFamily="18" charset="0"/>
                          <a:cs typeface="Times New Roman" panose="02020603050405020304" pitchFamily="18" charset="0"/>
                        </a:rPr>
                        <a:t>ResNet</a:t>
                      </a:r>
                      <a:r>
                        <a:rPr lang="en-US" dirty="0">
                          <a:latin typeface="Times New Roman" panose="02020603050405020304" pitchFamily="18" charset="0"/>
                          <a:cs typeface="Times New Roman" panose="02020603050405020304" pitchFamily="18" charset="0"/>
                        </a:rPr>
                        <a:t> Deep Learning, Data Augmentation, Color Fundus Imaging, Feature Extraction</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Accuracy, Automation, Efficiency, Feature Extraction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Complexity, Scalability, Generalization, Resource Intensive</a:t>
                      </a:r>
                      <a:endParaRPr lang="en-IN" dirty="0">
                        <a:latin typeface="Times New Roman" panose="02020603050405020304" pitchFamily="18" charset="0"/>
                        <a:cs typeface="Times New Roman" panose="02020603050405020304" pitchFamily="18" charset="0"/>
                      </a:endParaRPr>
                    </a:p>
                  </a:txBody>
                  <a:tcPr/>
                </a:tc>
              </a:tr>
              <a:tr h="2085372">
                <a:tc>
                  <a:txBody>
                    <a:bodyPr/>
                    <a:lstStyle/>
                    <a:p>
                      <a:pPr algn="ctr"/>
                      <a:r>
                        <a:rPr lang="en-IN"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DeepDiabetic</a:t>
                      </a:r>
                      <a:r>
                        <a:rPr lang="en-US" dirty="0">
                          <a:latin typeface="Times New Roman" panose="02020603050405020304" pitchFamily="18" charset="0"/>
                          <a:cs typeface="Times New Roman" panose="02020603050405020304" pitchFamily="18" charset="0"/>
                        </a:rPr>
                        <a:t>: An Identification System of Diabetic Eye Diseases Using Deep Neural Networks</a:t>
                      </a:r>
                      <a:endParaRPr lang="en-IN" dirty="0">
                        <a:latin typeface="Times New Roman" panose="02020603050405020304" pitchFamily="18" charset="0"/>
                        <a:cs typeface="Times New Roman" panose="02020603050405020304" pitchFamily="18" charset="0"/>
                      </a:endParaRPr>
                    </a:p>
                  </a:txBody>
                  <a:tcPr/>
                </a:tc>
                <a:tc>
                  <a:txBody>
                    <a:bodyPr/>
                    <a:lstStyle/>
                    <a:p>
                      <a:r>
                        <a:rPr lang="it-IT" dirty="0">
                          <a:latin typeface="Times New Roman" panose="02020603050405020304" pitchFamily="18" charset="0"/>
                          <a:cs typeface="Times New Roman" panose="02020603050405020304" pitchFamily="18" charset="0"/>
                        </a:rPr>
                        <a:t>Arwa Albelaihi, Dina M. Ibrahim</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2024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Deep Learning, CNN (EfficientNetB0), RNN </a:t>
                      </a:r>
                      <a:r>
                        <a:rPr lang="en-IN" dirty="0" err="1">
                          <a:latin typeface="Times New Roman" panose="02020603050405020304" pitchFamily="18" charset="0"/>
                          <a:cs typeface="Times New Roman" panose="02020603050405020304" pitchFamily="18" charset="0"/>
                        </a:rPr>
                        <a:t>Image,Augmentation</a:t>
                      </a:r>
                      <a:r>
                        <a:rPr lang="en-IN" dirty="0">
                          <a:latin typeface="Times New Roman" panose="02020603050405020304" pitchFamily="18" charset="0"/>
                          <a:cs typeface="Times New Roman" panose="02020603050405020304" pitchFamily="18" charset="0"/>
                        </a:rPr>
                        <a:t>, Multi-Class Classification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Accuracy, Automation, Generalization, Robustness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Complexity, Computation, Data Imbalance, Scalability</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2929" y="1012474"/>
          <a:ext cx="11125199" cy="4833051"/>
        </p:xfrm>
        <a:graphic>
          <a:graphicData uri="http://schemas.openxmlformats.org/drawingml/2006/table">
            <a:tbl>
              <a:tblPr firstRow="1" bandRow="1">
                <a:tableStyleId>{073A0DAA-6AF3-43AB-8588-CEC1D06C72B9}</a:tableStyleId>
              </a:tblPr>
              <a:tblGrid>
                <a:gridCol w="1000705"/>
                <a:gridCol w="2187820"/>
                <a:gridCol w="1567542"/>
                <a:gridCol w="1607127"/>
                <a:gridCol w="1783279"/>
                <a:gridCol w="1447975"/>
                <a:gridCol w="1530751"/>
              </a:tblGrid>
              <a:tr h="1175451">
                <a:tc>
                  <a:txBody>
                    <a:bodyPr/>
                    <a:lstStyle/>
                    <a:p>
                      <a:pPr algn="ctr"/>
                      <a:r>
                        <a:rPr lang="en-US" sz="2400" dirty="0">
                          <a:latin typeface="Times New Roman" panose="02020603050405020304" pitchFamily="18" charset="0"/>
                          <a:cs typeface="Times New Roman" panose="02020603050405020304" pitchFamily="18" charset="0"/>
                        </a:rPr>
                        <a:t>S.NO</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PAPER 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 NAME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YEAR PUBLISHED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TECHNIQUES USED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MERITS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DEMERITS</a:t>
                      </a:r>
                      <a:endParaRPr lang="en-IN" dirty="0">
                        <a:latin typeface="Times New Roman" panose="02020603050405020304" pitchFamily="18" charset="0"/>
                        <a:cs typeface="Times New Roman" panose="02020603050405020304" pitchFamily="18" charset="0"/>
                      </a:endParaRPr>
                    </a:p>
                  </a:txBody>
                  <a:tcPr/>
                </a:tc>
              </a:tr>
              <a:tr h="1191777">
                <a:tc>
                  <a:txBody>
                    <a:bodyPr/>
                    <a:lstStyle/>
                    <a:p>
                      <a:pPr algn="ctr"/>
                      <a:r>
                        <a:rPr lang="en-IN"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Converging Technologies for Health Prediction and Intrusion Detection in Internet of Healthcare Things With Matrix-Valued Neural Coordinated Federated Intelligence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Sarah A. </a:t>
                      </a:r>
                      <a:r>
                        <a:rPr lang="en-IN" dirty="0" err="1">
                          <a:latin typeface="Times New Roman" panose="02020603050405020304" pitchFamily="18" charset="0"/>
                          <a:cs typeface="Times New Roman" panose="02020603050405020304" pitchFamily="18" charset="0"/>
                        </a:rPr>
                        <a:t>Alzakari</a:t>
                      </a:r>
                      <a:r>
                        <a:rPr lang="en-IN" dirty="0">
                          <a:latin typeface="Times New Roman" panose="02020603050405020304" pitchFamily="18" charset="0"/>
                          <a:cs typeface="Times New Roman" panose="02020603050405020304" pitchFamily="18" charset="0"/>
                        </a:rPr>
                        <a:t>, Arindam Sarkar, Mohammad Zubair Khan, Amel Ali </a:t>
                      </a:r>
                      <a:r>
                        <a:rPr lang="en-IN" dirty="0" err="1">
                          <a:latin typeface="Times New Roman" panose="02020603050405020304" pitchFamily="18" charset="0"/>
                          <a:cs typeface="Times New Roman" panose="02020603050405020304" pitchFamily="18" charset="0"/>
                        </a:rPr>
                        <a:t>Alhussan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2024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Federated Learning, Blockchain, Machine Learning, Deep Extreme Machine Learning, Neural Key Synchronization, Intrusion Detection Systems (IDS),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Security, Privacy, Collaboration, Accuracy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Complexity, Computation, Scalability, Integration Challenges</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6137" y="237281"/>
            <a:ext cx="8317598"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ARCHITECTURAL DIAGRAM:</a:t>
            </a:r>
            <a:endParaRPr lang="en-IN" sz="4400" b="1" dirty="0">
              <a:latin typeface="Times New Roman" panose="02020603050405020304" pitchFamily="18" charset="0"/>
              <a:cs typeface="Times New Roman" panose="02020603050405020304" pitchFamily="18" charset="0"/>
            </a:endParaRPr>
          </a:p>
        </p:txBody>
      </p:sp>
      <p:pic>
        <p:nvPicPr>
          <p:cNvPr id="2" name="Picture 1"/>
          <p:cNvPicPr/>
          <p:nvPr/>
        </p:nvPicPr>
        <p:blipFill rotWithShape="1">
          <a:blip r:embed="rId1"/>
          <a:srcRect l="25030" t="26482" r="5722" b="17758"/>
          <a:stretch>
            <a:fillRect/>
          </a:stretch>
        </p:blipFill>
        <p:spPr bwMode="auto">
          <a:xfrm>
            <a:off x="1330570" y="1134319"/>
            <a:ext cx="9530860" cy="548640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4858" y="318832"/>
            <a:ext cx="6768297" cy="769441"/>
          </a:xfrm>
          <a:prstGeom prst="rect">
            <a:avLst/>
          </a:prstGeom>
          <a:noFill/>
        </p:spPr>
        <p:txBody>
          <a:bodyPr wrap="square">
            <a:spAutoFit/>
          </a:bodyPr>
          <a:lstStyle/>
          <a:p>
            <a:r>
              <a:rPr lang="en-IN" sz="4400" b="1" dirty="0">
                <a:latin typeface="Times New Roman" panose="02020603050405020304" pitchFamily="18" charset="0"/>
                <a:cs typeface="Times New Roman" panose="02020603050405020304" pitchFamily="18" charset="0"/>
              </a:rPr>
              <a:t>DATA FLOW DIAGRAM:</a:t>
            </a:r>
            <a:endParaRPr lang="en-IN" sz="44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3149" y="1375667"/>
            <a:ext cx="11965701" cy="47986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17940</Words>
  <Application>WPS Presentation</Application>
  <PresentationFormat>Widescreen</PresentationFormat>
  <Paragraphs>365</Paragraphs>
  <Slides>32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Arial</vt:lpstr>
      <vt:lpstr>SimSun</vt:lpstr>
      <vt:lpstr>Wingdings</vt:lpstr>
      <vt:lpstr>Times New Roman</vt:lpstr>
      <vt:lpstr>Times New Roman</vt:lpstr>
      <vt:lpstr>Arial</vt:lpstr>
      <vt:lpstr>Century Gothic</vt:lpstr>
      <vt:lpstr>Wingdings</vt:lpstr>
      <vt:lpstr>Microsoft YaHei</vt:lpstr>
      <vt:lpstr>Arial Unicode MS</vt:lpstr>
      <vt:lpstr>Calibri Light</vt:lpstr>
      <vt:lpstr>Calibri</vt:lpstr>
      <vt:lpstr>Office Theme</vt:lpstr>
      <vt:lpstr>PowerPoint 演示文稿</vt:lpstr>
      <vt:lpstr>OBJECTIVE:</vt:lpstr>
      <vt:lpstr>EXISTING SYSTEM:</vt:lpstr>
      <vt:lpstr>PROPOSED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kanniga saraswathy.M</dc:creator>
  <cp:lastModifiedBy>moni vidyarthi</cp:lastModifiedBy>
  <cp:revision>17</cp:revision>
  <dcterms:created xsi:type="dcterms:W3CDTF">2025-02-05T16:52:00Z</dcterms:created>
  <dcterms:modified xsi:type="dcterms:W3CDTF">2025-05-12T17:18:38Z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2CEF51FDACDD4B85A946A7989A20C377_13</vt:lpwstr>
  </property>
  <property fmtid="{D5CDD505-2E9C-101B-9397-08002B2CF9AE}" pid="3" name="KSOProductBuildVer">
    <vt:lpwstr>1033-12.2.0.18911</vt:lpwstr>
  </property>
</Properties>
</file>