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2" r:id="rId6"/>
    <p:sldId id="259" r:id="rId7"/>
  </p:sldIdLst>
  <p:sldSz cx="12192000" cy="6858000"/>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865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7571072" y="4993360"/>
            <a:ext cx="3891586" cy="1675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Team Name :  </a:t>
            </a:r>
            <a:r>
              <a:rPr lang="en-US" sz="19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Tbd</a:t>
            </a: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 </a:t>
            </a:r>
            <a:endParaRPr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a:p>
            <a:pPr marL="0" lvl="0" indent="0" algn="l" rtl="0">
              <a:lnSpc>
                <a:spcPct val="90000"/>
              </a:lnSpc>
              <a:spcBef>
                <a:spcPts val="0"/>
              </a:spcBef>
              <a:spcAft>
                <a:spcPts val="0"/>
              </a:spcAft>
              <a:buClr>
                <a:schemeClr val="dk1"/>
              </a:buClr>
              <a:buSzPts val="4400"/>
              <a:buFont typeface="Calibri"/>
              <a:buNone/>
            </a:pPr>
            <a:endParaRPr sz="1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ts val="4400"/>
              <a:buFont typeface="Calibri"/>
              <a:buNone/>
            </a:pP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rPr>
              <a:t>Team </a:t>
            </a: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Details : </a:t>
            </a:r>
            <a:r>
              <a:rPr lang="en-US" sz="19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A.S.Harini</a:t>
            </a:r>
            <a:b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b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                          Kannishree.K</a:t>
            </a:r>
            <a:b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br>
            <a:r>
              <a:rPr lang="en-US"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                          </a:t>
            </a:r>
            <a:r>
              <a:rPr lang="en-US" sz="1900" dirty="0" err="1">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Prathika.A.K</a:t>
            </a:r>
            <a:endParaRPr sz="19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 name="Google Shape;82;p1">
            <a:extLst>
              <a:ext uri="{FF2B5EF4-FFF2-40B4-BE49-F238E27FC236}">
                <a16:creationId xmlns:a16="http://schemas.microsoft.com/office/drawing/2014/main" id="{F23F9216-6890-3842-7198-BEFF6F5D5518}"/>
              </a:ext>
            </a:extLst>
          </p:cNvPr>
          <p:cNvPicPr preferRelativeResize="0"/>
          <p:nvPr/>
        </p:nvPicPr>
        <p:blipFill>
          <a:blip r:embed="rId3">
            <a:alphaModFix/>
          </a:blip>
          <a:stretch>
            <a:fillRect/>
          </a:stretch>
        </p:blipFill>
        <p:spPr>
          <a:xfrm>
            <a:off x="0" y="-6804"/>
            <a:ext cx="12192000" cy="6858000"/>
          </a:xfrm>
          <a:prstGeom prst="rect">
            <a:avLst/>
          </a:prstGeom>
          <a:noFill/>
          <a:ln>
            <a:noFill/>
          </a:ln>
        </p:spPr>
      </p:pic>
      <p:sp>
        <p:nvSpPr>
          <p:cNvPr id="88" name="Google Shape;88;p2"/>
          <p:cNvSpPr txBox="1">
            <a:spLocks noGrp="1"/>
          </p:cNvSpPr>
          <p:nvPr>
            <p:ph type="title"/>
          </p:nvPr>
        </p:nvSpPr>
        <p:spPr>
          <a:xfrm>
            <a:off x="131200" y="94271"/>
            <a:ext cx="9812900" cy="60785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Problem Statement</a:t>
            </a:r>
            <a:endParaRPr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3" name="Rectangle: Rounded Corners 2">
            <a:extLst>
              <a:ext uri="{FF2B5EF4-FFF2-40B4-BE49-F238E27FC236}">
                <a16:creationId xmlns:a16="http://schemas.microsoft.com/office/drawing/2014/main" id="{6265DCBD-1EA2-6741-BFA3-B159199F7FE9}"/>
              </a:ext>
            </a:extLst>
          </p:cNvPr>
          <p:cNvSpPr/>
          <p:nvPr/>
        </p:nvSpPr>
        <p:spPr>
          <a:xfrm>
            <a:off x="631372" y="702129"/>
            <a:ext cx="10929258" cy="5666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0D78FFEA-5282-4872-091A-DD7E025325B2}"/>
              </a:ext>
            </a:extLst>
          </p:cNvPr>
          <p:cNvSpPr txBox="1"/>
          <p:nvPr/>
        </p:nvSpPr>
        <p:spPr>
          <a:xfrm>
            <a:off x="1842121" y="1763612"/>
            <a:ext cx="8507757" cy="3416320"/>
          </a:xfrm>
          <a:prstGeom prst="rect">
            <a:avLst/>
          </a:prstGeom>
          <a:noFill/>
        </p:spPr>
        <p:txBody>
          <a:bodyPr wrap="square" rtlCol="0">
            <a:spAutoFit/>
          </a:bodyPr>
          <a:lstStyle/>
          <a:p>
            <a:pPr algn="l"/>
            <a:r>
              <a:rPr lang="en-IN" sz="2400" b="1" i="0" u="none" strike="noStrike" baseline="0" dirty="0">
                <a:solidFill>
                  <a:srgbClr val="0D0D0D"/>
                </a:solidFill>
                <a:latin typeface="Calibri" panose="020F0502020204030204" pitchFamily="34" charset="0"/>
                <a:ea typeface="Calibri" panose="020F0502020204030204" pitchFamily="34" charset="0"/>
                <a:cs typeface="Calibri" panose="020F0502020204030204" pitchFamily="34" charset="0"/>
              </a:rPr>
              <a:t>Trend-Centric Recommendations: </a:t>
            </a:r>
            <a:r>
              <a:rPr lang="en-IN" sz="2400" b="0" i="0" u="none" strike="noStrike" baseline="0" dirty="0">
                <a:solidFill>
                  <a:srgbClr val="0D0D0D"/>
                </a:solidFill>
                <a:latin typeface="Calibri" panose="020F0502020204030204" pitchFamily="34" charset="0"/>
              </a:rPr>
              <a:t>Employ AI-driven recommendation systems that </a:t>
            </a:r>
            <a:r>
              <a:rPr lang="en-IN" sz="2400" b="0" i="0" u="none" strike="noStrike" baseline="0" dirty="0" err="1">
                <a:solidFill>
                  <a:srgbClr val="0D0D0D"/>
                </a:solidFill>
                <a:latin typeface="Calibri" panose="020F0502020204030204" pitchFamily="34" charset="0"/>
              </a:rPr>
              <a:t>analyze</a:t>
            </a:r>
            <a:r>
              <a:rPr lang="en-IN" sz="2400" b="0" i="0" u="none" strike="noStrike" baseline="0" dirty="0">
                <a:solidFill>
                  <a:srgbClr val="0D0D0D"/>
                </a:solidFill>
                <a:latin typeface="Calibri" panose="020F0502020204030204" pitchFamily="34" charset="0"/>
              </a:rPr>
              <a:t> current</a:t>
            </a:r>
          </a:p>
          <a:p>
            <a:pPr algn="l"/>
            <a:r>
              <a:rPr lang="en-US" sz="2400" b="0" i="0" u="none" strike="noStrike" baseline="0" dirty="0">
                <a:solidFill>
                  <a:srgbClr val="0D0D0D"/>
                </a:solidFill>
                <a:latin typeface="Calibri" panose="020F0502020204030204" pitchFamily="34" charset="0"/>
              </a:rPr>
              <a:t>fashion trends, customer preferences, and purchase history to deliver tailored product suggestions,</a:t>
            </a:r>
          </a:p>
          <a:p>
            <a:pPr algn="l"/>
            <a:r>
              <a:rPr lang="en-US" sz="2400" b="0" i="0" u="none" strike="noStrike" baseline="0" dirty="0">
                <a:solidFill>
                  <a:srgbClr val="0D0D0D"/>
                </a:solidFill>
                <a:latin typeface="Calibri" panose="020F0502020204030204" pitchFamily="34" charset="0"/>
              </a:rPr>
              <a:t>enhancing customer engagement and conversion rates in the fast fashion segment.</a:t>
            </a:r>
          </a:p>
          <a:p>
            <a:pPr algn="l"/>
            <a:endParaRPr lang="en-US" sz="2400" b="0" i="0" u="none" strike="noStrike" baseline="0" dirty="0">
              <a:solidFill>
                <a:srgbClr val="0D0D0D"/>
              </a:solidFill>
              <a:latin typeface="Calibri" panose="020F0502020204030204" pitchFamily="34" charset="0"/>
            </a:endParaRPr>
          </a:p>
          <a:p>
            <a:pPr algn="l"/>
            <a:r>
              <a:rPr lang="en-US" sz="2400" b="1" i="0" u="none" strike="noStrike" baseline="0" dirty="0">
                <a:solidFill>
                  <a:srgbClr val="0D0D0D"/>
                </a:solidFill>
                <a:latin typeface="Calibri" panose="020F0502020204030204" pitchFamily="34" charset="0"/>
                <a:ea typeface="Calibri" panose="020F0502020204030204" pitchFamily="34" charset="0"/>
                <a:cs typeface="Calibri" panose="020F0502020204030204" pitchFamily="34" charset="0"/>
              </a:rPr>
              <a:t>Trend Generation: </a:t>
            </a:r>
            <a:r>
              <a:rPr lang="en-US" sz="2400" b="0" i="0" u="none" strike="noStrike" baseline="0" dirty="0">
                <a:solidFill>
                  <a:srgbClr val="0D0D0D"/>
                </a:solidFill>
                <a:latin typeface="Calibri" panose="020F0502020204030204" pitchFamily="34" charset="0"/>
              </a:rPr>
              <a:t>Use of AI to generate designs and images for upcoming trends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 name="Google Shape;82;p1">
            <a:extLst>
              <a:ext uri="{FF2B5EF4-FFF2-40B4-BE49-F238E27FC236}">
                <a16:creationId xmlns:a16="http://schemas.microsoft.com/office/drawing/2014/main" id="{8180C1ED-079D-CF31-BB88-C6D8CC73CBF4}"/>
              </a:ext>
            </a:extLst>
          </p:cNvPr>
          <p:cNvPicPr preferRelativeResize="0"/>
          <p:nvPr/>
        </p:nvPicPr>
        <p:blipFill>
          <a:blip r:embed="rId3">
            <a:alphaModFix/>
          </a:blip>
          <a:stretch>
            <a:fillRect/>
          </a:stretch>
        </p:blipFill>
        <p:spPr>
          <a:xfrm>
            <a:off x="0" y="-6804"/>
            <a:ext cx="12192000" cy="6858000"/>
          </a:xfrm>
          <a:prstGeom prst="rect">
            <a:avLst/>
          </a:prstGeom>
          <a:noFill/>
          <a:ln>
            <a:noFill/>
          </a:ln>
        </p:spPr>
      </p:pic>
      <p:sp>
        <p:nvSpPr>
          <p:cNvPr id="93" name="Google Shape;93;p3"/>
          <p:cNvSpPr txBox="1">
            <a:spLocks noGrp="1"/>
          </p:cNvSpPr>
          <p:nvPr>
            <p:ph type="title"/>
          </p:nvPr>
        </p:nvSpPr>
        <p:spPr>
          <a:xfrm>
            <a:off x="119425" y="-59100"/>
            <a:ext cx="8077518" cy="7612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Solution</a:t>
            </a:r>
            <a:endParaRPr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3" name="Rectangle: Rounded Corners 2">
            <a:extLst>
              <a:ext uri="{FF2B5EF4-FFF2-40B4-BE49-F238E27FC236}">
                <a16:creationId xmlns:a16="http://schemas.microsoft.com/office/drawing/2014/main" id="{033747B5-4AA4-E05D-7457-F2251456FC72}"/>
              </a:ext>
            </a:extLst>
          </p:cNvPr>
          <p:cNvSpPr/>
          <p:nvPr/>
        </p:nvSpPr>
        <p:spPr>
          <a:xfrm>
            <a:off x="631372" y="702129"/>
            <a:ext cx="10929258" cy="5666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1AE4C34A-80FA-86C3-9C7E-4C81F700575A}"/>
              </a:ext>
            </a:extLst>
          </p:cNvPr>
          <p:cNvSpPr txBox="1"/>
          <p:nvPr/>
        </p:nvSpPr>
        <p:spPr>
          <a:xfrm>
            <a:off x="1420586" y="1032075"/>
            <a:ext cx="8948057" cy="5262979"/>
          </a:xfrm>
          <a:prstGeom prst="rect">
            <a:avLst/>
          </a:prstGeom>
          <a:noFill/>
        </p:spPr>
        <p:txBody>
          <a:bodyPr wrap="square" rtlCol="0">
            <a:spAutoFit/>
          </a:bodyPr>
          <a:lstStyle/>
          <a:p>
            <a:r>
              <a:rPr lang="en-IN" sz="1600" b="1" dirty="0"/>
              <a:t>DATA COLLECTION : </a:t>
            </a:r>
            <a:r>
              <a:rPr lang="en-US" sz="1600" dirty="0"/>
              <a:t>Gather diverse datasets of fashion designs and trends. Collect data on current trends, customer preferences, and purchase history for comprehensive analysis and trend forecasting. </a:t>
            </a:r>
            <a:r>
              <a:rPr lang="en-IN" sz="1600" dirty="0"/>
              <a:t>	 </a:t>
            </a:r>
          </a:p>
          <a:p>
            <a:r>
              <a:rPr lang="en-IN" sz="1600" dirty="0"/>
              <a:t>		Database - Retrieve customer preference and purchase history</a:t>
            </a:r>
          </a:p>
          <a:p>
            <a:r>
              <a:rPr lang="en-IN" sz="1600" dirty="0"/>
              <a:t>		       Tools : MongoDB </a:t>
            </a:r>
          </a:p>
          <a:p>
            <a:r>
              <a:rPr lang="en-IN" sz="1600" dirty="0"/>
              <a:t>		       Web scraping tools – </a:t>
            </a:r>
            <a:r>
              <a:rPr lang="en-IN" sz="1600" dirty="0" err="1"/>
              <a:t>ParseHub</a:t>
            </a:r>
            <a:r>
              <a:rPr lang="en-IN" sz="1600" dirty="0"/>
              <a:t>, Beautiful soup</a:t>
            </a:r>
          </a:p>
          <a:p>
            <a:endParaRPr lang="en-IN" sz="1600" dirty="0"/>
          </a:p>
          <a:p>
            <a:r>
              <a:rPr lang="en-IN" sz="1600" b="1" dirty="0"/>
              <a:t>DATA PREPROCESSING : </a:t>
            </a:r>
            <a:r>
              <a:rPr lang="en-IN" sz="1600" dirty="0"/>
              <a:t>Clean and prepare for data analysis</a:t>
            </a:r>
          </a:p>
          <a:p>
            <a:r>
              <a:rPr lang="en-IN" sz="1600" dirty="0"/>
              <a:t>                                     Tools : Pandas, NumPy, </a:t>
            </a:r>
            <a:r>
              <a:rPr lang="en-IN" sz="1600" dirty="0" err="1"/>
              <a:t>sklearn</a:t>
            </a:r>
            <a:r>
              <a:rPr lang="en-IN" sz="1600" dirty="0"/>
              <a:t>, OpenCV</a:t>
            </a:r>
          </a:p>
          <a:p>
            <a:endParaRPr lang="en-IN" sz="1600" dirty="0"/>
          </a:p>
          <a:p>
            <a:r>
              <a:rPr lang="en-IN" sz="1600" b="1" dirty="0"/>
              <a:t>FEATURE ENGINEERING : </a:t>
            </a:r>
            <a:r>
              <a:rPr lang="en-US" sz="1600" dirty="0"/>
              <a:t>Extract customer and trend data to create a comprehensive feature set for each user, combining features like average purchase value, preferred categories, and frequency of purchases.</a:t>
            </a:r>
          </a:p>
          <a:p>
            <a:r>
              <a:rPr lang="en-IN" sz="1600" dirty="0"/>
              <a:t>                                     Tools : scikit-learn</a:t>
            </a:r>
          </a:p>
          <a:p>
            <a:endParaRPr lang="en-IN" sz="1600" dirty="0"/>
          </a:p>
          <a:p>
            <a:r>
              <a:rPr lang="en-IN" sz="1600" b="1" dirty="0"/>
              <a:t>MODEL SELECTION AND TRAINING : </a:t>
            </a:r>
            <a:r>
              <a:rPr lang="en-US" sz="1600" dirty="0"/>
              <a:t>Selecting a recommendation method, dividing the data into training and validation sets, training the model on the training set, using consumer trends and preferences, and validating for precise suggestions are the next steps.</a:t>
            </a:r>
            <a:endParaRPr lang="en-IN" sz="1600" b="1" dirty="0"/>
          </a:p>
          <a:p>
            <a:r>
              <a:rPr lang="en-IN" sz="1600" dirty="0"/>
              <a:t>Deep learning frameworks</a:t>
            </a:r>
          </a:p>
          <a:p>
            <a:r>
              <a:rPr lang="en-IN" sz="1600" dirty="0"/>
              <a:t>                                     Tools : TensorFlow, </a:t>
            </a:r>
            <a:r>
              <a:rPr lang="en-IN" sz="1600" dirty="0" err="1"/>
              <a:t>PyTorch</a:t>
            </a:r>
            <a:endParaRPr lang="en-IN" sz="1600" dirty="0"/>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 name="Google Shape;82;p1">
            <a:extLst>
              <a:ext uri="{FF2B5EF4-FFF2-40B4-BE49-F238E27FC236}">
                <a16:creationId xmlns:a16="http://schemas.microsoft.com/office/drawing/2014/main" id="{8180C1ED-079D-CF31-BB88-C6D8CC73CBF4}"/>
              </a:ext>
            </a:extLst>
          </p:cNvPr>
          <p:cNvPicPr preferRelativeResize="0"/>
          <p:nvPr/>
        </p:nvPicPr>
        <p:blipFill>
          <a:blip r:embed="rId3">
            <a:alphaModFix/>
          </a:blip>
          <a:stretch>
            <a:fillRect/>
          </a:stretch>
        </p:blipFill>
        <p:spPr>
          <a:xfrm>
            <a:off x="0" y="-6804"/>
            <a:ext cx="12192000" cy="6858000"/>
          </a:xfrm>
          <a:prstGeom prst="rect">
            <a:avLst/>
          </a:prstGeom>
          <a:noFill/>
          <a:ln>
            <a:noFill/>
          </a:ln>
        </p:spPr>
      </p:pic>
      <p:sp>
        <p:nvSpPr>
          <p:cNvPr id="93" name="Google Shape;93;p3"/>
          <p:cNvSpPr txBox="1">
            <a:spLocks noGrp="1"/>
          </p:cNvSpPr>
          <p:nvPr>
            <p:ph type="title"/>
          </p:nvPr>
        </p:nvSpPr>
        <p:spPr>
          <a:xfrm>
            <a:off x="119425" y="-59100"/>
            <a:ext cx="8077518" cy="7612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Solution</a:t>
            </a:r>
            <a:endParaRPr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3" name="Rectangle: Rounded Corners 2">
            <a:extLst>
              <a:ext uri="{FF2B5EF4-FFF2-40B4-BE49-F238E27FC236}">
                <a16:creationId xmlns:a16="http://schemas.microsoft.com/office/drawing/2014/main" id="{033747B5-4AA4-E05D-7457-F2251456FC72}"/>
              </a:ext>
            </a:extLst>
          </p:cNvPr>
          <p:cNvSpPr/>
          <p:nvPr/>
        </p:nvSpPr>
        <p:spPr>
          <a:xfrm>
            <a:off x="631372" y="702129"/>
            <a:ext cx="10929258" cy="5666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1AE4C34A-80FA-86C3-9C7E-4C81F700575A}"/>
              </a:ext>
            </a:extLst>
          </p:cNvPr>
          <p:cNvSpPr txBox="1"/>
          <p:nvPr/>
        </p:nvSpPr>
        <p:spPr>
          <a:xfrm>
            <a:off x="1420586" y="827117"/>
            <a:ext cx="9315731" cy="4524315"/>
          </a:xfrm>
          <a:prstGeom prst="rect">
            <a:avLst/>
          </a:prstGeom>
          <a:noFill/>
        </p:spPr>
        <p:txBody>
          <a:bodyPr wrap="square" rtlCol="0">
            <a:spAutoFit/>
          </a:bodyPr>
          <a:lstStyle/>
          <a:p>
            <a:endParaRPr lang="en-IN" sz="1600" b="1" dirty="0"/>
          </a:p>
          <a:p>
            <a:r>
              <a:rPr lang="en-IN" sz="1600" b="1" dirty="0"/>
              <a:t>PRE TRAINED MODELS : </a:t>
            </a:r>
            <a:r>
              <a:rPr lang="en-IN" sz="1600" dirty="0"/>
              <a:t>Generative Adversarial Networks (GANs).</a:t>
            </a:r>
            <a:r>
              <a:rPr lang="en-US" sz="1600" dirty="0"/>
              <a:t> Train GANs to generate new fashion images.</a:t>
            </a:r>
          </a:p>
          <a:p>
            <a:r>
              <a:rPr lang="en-IN" sz="1600" dirty="0"/>
              <a:t>                                           Variational Autoencoders (VAEs) : Generate new data by sampling from latent space.</a:t>
            </a:r>
          </a:p>
          <a:p>
            <a:r>
              <a:rPr lang="en-IN" sz="1600" dirty="0"/>
              <a:t>                                          Contrastive Language-Image Pre-training (CLIP) : </a:t>
            </a:r>
            <a:r>
              <a:rPr lang="en-US" sz="1600" dirty="0"/>
              <a:t>Generate or retrieve images based on textual descriptions of fashion trends.</a:t>
            </a:r>
            <a:endParaRPr lang="en-IN" sz="1600" dirty="0"/>
          </a:p>
          <a:p>
            <a:endParaRPr lang="en-IN" sz="1600" b="1" dirty="0"/>
          </a:p>
          <a:p>
            <a:r>
              <a:rPr lang="en-IN" sz="1600" b="1" dirty="0"/>
              <a:t>MODEL EVALUATION : </a:t>
            </a:r>
            <a:r>
              <a:rPr lang="en-US" sz="1600" dirty="0"/>
              <a:t>The model's performance is evaluated using the validation set, and metrics are calculated to assess the accuracy and relevance of the recommendations.</a:t>
            </a:r>
            <a:r>
              <a:rPr lang="en-IN" sz="1600" dirty="0"/>
              <a:t>	</a:t>
            </a:r>
            <a:endParaRPr lang="en-IN" sz="1600" b="1" dirty="0"/>
          </a:p>
          <a:p>
            <a:r>
              <a:rPr lang="en-IN" sz="1600" dirty="0"/>
              <a:t>		Evaluation Metrics: Precision, Recall, F1 Score, Mean Squared Error (MSE)</a:t>
            </a:r>
          </a:p>
          <a:p>
            <a:r>
              <a:rPr lang="en-IN" sz="1600" dirty="0"/>
              <a:t>		Python Libraries: Scikit-learn, Pandas	</a:t>
            </a:r>
          </a:p>
          <a:p>
            <a:r>
              <a:rPr lang="en-IN" sz="1600" dirty="0"/>
              <a:t>	</a:t>
            </a:r>
          </a:p>
          <a:p>
            <a:r>
              <a:rPr lang="en-IN" sz="1600" b="1" dirty="0"/>
              <a:t>AR INTEGRATION : </a:t>
            </a:r>
            <a:r>
              <a:rPr lang="en-US" sz="1600" dirty="0"/>
              <a:t>Develop high-quality 3D fashion models with modeling software. Build AR apps to display these models in real-world settings via customer devices, enhancing virtual shopping experiences and engagement.</a:t>
            </a:r>
            <a:endParaRPr lang="en-IN" sz="1600" b="1" dirty="0"/>
          </a:p>
          <a:p>
            <a:r>
              <a:rPr lang="en-IN" sz="1600" b="1" dirty="0"/>
              <a:t>		  </a:t>
            </a:r>
            <a:r>
              <a:rPr lang="en-IN" sz="1600" dirty="0"/>
              <a:t>Tools : </a:t>
            </a:r>
            <a:r>
              <a:rPr lang="en-IN" sz="1600" dirty="0" err="1"/>
              <a:t>ARKit</a:t>
            </a:r>
            <a:r>
              <a:rPr lang="en-IN" sz="1600" dirty="0"/>
              <a:t> or </a:t>
            </a:r>
            <a:r>
              <a:rPr lang="en-IN" sz="1600" dirty="0" err="1"/>
              <a:t>ARCore</a:t>
            </a:r>
            <a:r>
              <a:rPr lang="en-IN" sz="1600" dirty="0"/>
              <a:t> (Mobile application), </a:t>
            </a:r>
            <a:r>
              <a:rPr lang="en-IN" sz="1600" dirty="0" err="1"/>
              <a:t>WebAR</a:t>
            </a:r>
            <a:r>
              <a:rPr lang="en-IN" sz="1600" dirty="0"/>
              <a:t> (Website)</a:t>
            </a:r>
          </a:p>
          <a:p>
            <a:endParaRPr lang="en-IN" sz="1600" dirty="0"/>
          </a:p>
        </p:txBody>
      </p:sp>
    </p:spTree>
    <p:extLst>
      <p:ext uri="{BB962C8B-B14F-4D97-AF65-F5344CB8AC3E}">
        <p14:creationId xmlns:p14="http://schemas.microsoft.com/office/powerpoint/2010/main" val="401309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 name="Google Shape;82;p1">
            <a:extLst>
              <a:ext uri="{FF2B5EF4-FFF2-40B4-BE49-F238E27FC236}">
                <a16:creationId xmlns:a16="http://schemas.microsoft.com/office/drawing/2014/main" id="{8180C1ED-079D-CF31-BB88-C6D8CC73CBF4}"/>
              </a:ext>
            </a:extLst>
          </p:cNvPr>
          <p:cNvPicPr preferRelativeResize="0"/>
          <p:nvPr/>
        </p:nvPicPr>
        <p:blipFill>
          <a:blip r:embed="rId3">
            <a:alphaModFix/>
          </a:blip>
          <a:stretch>
            <a:fillRect/>
          </a:stretch>
        </p:blipFill>
        <p:spPr>
          <a:xfrm>
            <a:off x="0" y="-6804"/>
            <a:ext cx="12192000" cy="6858000"/>
          </a:xfrm>
          <a:prstGeom prst="rect">
            <a:avLst/>
          </a:prstGeom>
          <a:noFill/>
          <a:ln>
            <a:noFill/>
          </a:ln>
        </p:spPr>
      </p:pic>
      <p:sp>
        <p:nvSpPr>
          <p:cNvPr id="93" name="Google Shape;93;p3"/>
          <p:cNvSpPr txBox="1">
            <a:spLocks noGrp="1"/>
          </p:cNvSpPr>
          <p:nvPr>
            <p:ph type="title"/>
          </p:nvPr>
        </p:nvSpPr>
        <p:spPr>
          <a:xfrm>
            <a:off x="119425" y="-59100"/>
            <a:ext cx="8077518" cy="7612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Solution</a:t>
            </a:r>
            <a:endParaRPr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3" name="Rectangle: Rounded Corners 2">
            <a:extLst>
              <a:ext uri="{FF2B5EF4-FFF2-40B4-BE49-F238E27FC236}">
                <a16:creationId xmlns:a16="http://schemas.microsoft.com/office/drawing/2014/main" id="{033747B5-4AA4-E05D-7457-F2251456FC72}"/>
              </a:ext>
            </a:extLst>
          </p:cNvPr>
          <p:cNvSpPr/>
          <p:nvPr/>
        </p:nvSpPr>
        <p:spPr>
          <a:xfrm>
            <a:off x="631372" y="702129"/>
            <a:ext cx="10929258" cy="5666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1AE4C34A-80FA-86C3-9C7E-4C81F700575A}"/>
              </a:ext>
            </a:extLst>
          </p:cNvPr>
          <p:cNvSpPr txBox="1"/>
          <p:nvPr/>
        </p:nvSpPr>
        <p:spPr>
          <a:xfrm>
            <a:off x="1420586" y="1032075"/>
            <a:ext cx="8948057" cy="4278094"/>
          </a:xfrm>
          <a:prstGeom prst="rect">
            <a:avLst/>
          </a:prstGeom>
          <a:noFill/>
        </p:spPr>
        <p:txBody>
          <a:bodyPr wrap="square" rtlCol="0">
            <a:spAutoFit/>
          </a:bodyPr>
          <a:lstStyle/>
          <a:p>
            <a:r>
              <a:rPr lang="en-IN" sz="1600" b="1" dirty="0"/>
              <a:t>DESIGN EVALUATION AND SELECTION : </a:t>
            </a:r>
          </a:p>
          <a:p>
            <a:r>
              <a:rPr lang="en-IN" sz="1600" dirty="0"/>
              <a:t>		  Visualisation Tools : </a:t>
            </a:r>
            <a:r>
              <a:rPr lang="en-IN" sz="1600" dirty="0" err="1"/>
              <a:t>Matplotlb</a:t>
            </a:r>
            <a:r>
              <a:rPr lang="en-IN" sz="1600" dirty="0"/>
              <a:t>, Seaborn, Tableau</a:t>
            </a:r>
          </a:p>
          <a:p>
            <a:r>
              <a:rPr lang="en-IN" sz="1600" dirty="0"/>
              <a:t>                                  Criteria For Evaluation : Style - </a:t>
            </a:r>
            <a:r>
              <a:rPr lang="en-US" sz="1600" dirty="0"/>
              <a:t>Use computer vision techniques to compare generated designs with existing fashion items for uniqueness and ensure they meet basic standards of completeness and proper proportions.</a:t>
            </a:r>
          </a:p>
          <a:p>
            <a:endParaRPr lang="en-US" sz="1600" dirty="0"/>
          </a:p>
          <a:p>
            <a:r>
              <a:rPr lang="en-US" sz="1600" b="1" dirty="0"/>
              <a:t>TREND ALIGNMENT : </a:t>
            </a:r>
            <a:r>
              <a:rPr lang="en-US" sz="1600" dirty="0"/>
              <a:t>Use computer vision to ensure design uniqueness and completeness, analyze color trends, and compare designs with social media trends using keywords and hashtags.</a:t>
            </a:r>
          </a:p>
          <a:p>
            <a:endParaRPr lang="en-US" sz="1600" dirty="0"/>
          </a:p>
          <a:p>
            <a:r>
              <a:rPr lang="en-IN" sz="1600" b="1" dirty="0"/>
              <a:t>COMMERCIAL VIABILITY : </a:t>
            </a:r>
            <a:r>
              <a:rPr lang="en-US" sz="1600" dirty="0"/>
              <a:t>Use machine learning to predict market demand, estimate production costs considering materials and labor, and determine optimal retail pricing with pricing strategy algorithms.</a:t>
            </a:r>
          </a:p>
          <a:p>
            <a:endParaRPr lang="en-US" sz="1600" dirty="0"/>
          </a:p>
          <a:p>
            <a:r>
              <a:rPr lang="en-IN" sz="1600" b="1" dirty="0"/>
              <a:t>CUSTOMER PREFERENCES : </a:t>
            </a:r>
            <a:r>
              <a:rPr lang="en-US" sz="1600" dirty="0"/>
              <a:t>Surveys and focus groups gather feedback from samples. Personalization algorithms use data to match designs with customer preferences, enhancing engagement and satisfaction.</a:t>
            </a:r>
            <a:endParaRPr lang="en-IN" sz="1600" dirty="0"/>
          </a:p>
        </p:txBody>
      </p:sp>
    </p:spTree>
    <p:extLst>
      <p:ext uri="{BB962C8B-B14F-4D97-AF65-F5344CB8AC3E}">
        <p14:creationId xmlns:p14="http://schemas.microsoft.com/office/powerpoint/2010/main" val="309240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2" name="Google Shape;82;p1">
            <a:extLst>
              <a:ext uri="{FF2B5EF4-FFF2-40B4-BE49-F238E27FC236}">
                <a16:creationId xmlns:a16="http://schemas.microsoft.com/office/drawing/2014/main" id="{D59EF646-AB71-1BE7-788A-B6840A875598}"/>
              </a:ext>
            </a:extLst>
          </p:cNvPr>
          <p:cNvPicPr preferRelativeResize="0"/>
          <p:nvPr/>
        </p:nvPicPr>
        <p:blipFill>
          <a:blip r:embed="rId3">
            <a:alphaModFix/>
          </a:blip>
          <a:stretch>
            <a:fillRect/>
          </a:stretch>
        </p:blipFill>
        <p:spPr>
          <a:xfrm>
            <a:off x="0" y="-6804"/>
            <a:ext cx="12192000" cy="6858000"/>
          </a:xfrm>
          <a:prstGeom prst="rect">
            <a:avLst/>
          </a:prstGeom>
          <a:noFill/>
          <a:ln>
            <a:noFill/>
          </a:ln>
        </p:spPr>
      </p:pic>
      <p:sp>
        <p:nvSpPr>
          <p:cNvPr id="98" name="Google Shape;98;p4"/>
          <p:cNvSpPr txBox="1">
            <a:spLocks noGrp="1"/>
          </p:cNvSpPr>
          <p:nvPr>
            <p:ph type="title"/>
          </p:nvPr>
        </p:nvSpPr>
        <p:spPr>
          <a:xfrm>
            <a:off x="107625" y="0"/>
            <a:ext cx="9619699" cy="7021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Benefits</a:t>
            </a:r>
            <a:r>
              <a:rPr lang="en-US" sz="3800" dirty="0">
                <a:latin typeface="Roboto"/>
                <a:ea typeface="Roboto"/>
                <a:cs typeface="Roboto"/>
                <a:sym typeface="Roboto"/>
              </a:rPr>
              <a:t> </a:t>
            </a:r>
            <a:endParaRPr sz="3800" dirty="0">
              <a:latin typeface="Roboto"/>
              <a:ea typeface="Roboto"/>
              <a:cs typeface="Roboto"/>
              <a:sym typeface="Roboto"/>
            </a:endParaRPr>
          </a:p>
        </p:txBody>
      </p:sp>
      <p:sp>
        <p:nvSpPr>
          <p:cNvPr id="3" name="Rectangle: Rounded Corners 2">
            <a:extLst>
              <a:ext uri="{FF2B5EF4-FFF2-40B4-BE49-F238E27FC236}">
                <a16:creationId xmlns:a16="http://schemas.microsoft.com/office/drawing/2014/main" id="{BB2A42BB-6BF5-C53C-6831-B57DDEBDB8AE}"/>
              </a:ext>
            </a:extLst>
          </p:cNvPr>
          <p:cNvSpPr/>
          <p:nvPr/>
        </p:nvSpPr>
        <p:spPr>
          <a:xfrm>
            <a:off x="631372" y="702129"/>
            <a:ext cx="10929258" cy="5666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BDEF48B6-5A99-35CC-EF71-342F046334EE}"/>
              </a:ext>
            </a:extLst>
          </p:cNvPr>
          <p:cNvSpPr txBox="1"/>
          <p:nvPr/>
        </p:nvSpPr>
        <p:spPr>
          <a:xfrm>
            <a:off x="1851322" y="1905506"/>
            <a:ext cx="8489356" cy="3046988"/>
          </a:xfrm>
          <a:prstGeom prst="rect">
            <a:avLst/>
          </a:prstGeom>
          <a:noFill/>
        </p:spPr>
        <p:txBody>
          <a:bodyPr wrap="square" rtlCol="0">
            <a:spAutoFit/>
          </a:bodyPr>
          <a:lstStyle/>
          <a:p>
            <a:r>
              <a:rPr lang="en-US" sz="1600" dirty="0"/>
              <a:t>The benefits of employing these technologies and methodologies in the fashion industry:</a:t>
            </a:r>
          </a:p>
          <a:p>
            <a:endParaRPr lang="en-US" sz="1600" dirty="0"/>
          </a:p>
          <a:p>
            <a:r>
              <a:rPr lang="en-US" sz="1600" dirty="0"/>
              <a:t>- Enhanced Customer Engagement</a:t>
            </a:r>
          </a:p>
          <a:p>
            <a:r>
              <a:rPr lang="en-US" sz="1600" dirty="0"/>
              <a:t>- Improved Design Efficiency</a:t>
            </a:r>
          </a:p>
          <a:p>
            <a:r>
              <a:rPr lang="en-US" sz="1600" dirty="0"/>
              <a:t>- Cost Savings</a:t>
            </a:r>
          </a:p>
          <a:p>
            <a:r>
              <a:rPr lang="en-US" sz="1600" dirty="0"/>
              <a:t>- Innovation and Creativity</a:t>
            </a:r>
          </a:p>
          <a:p>
            <a:r>
              <a:rPr lang="en-US" sz="1600" dirty="0"/>
              <a:t>- Accuracy in Trend Prediction</a:t>
            </a:r>
          </a:p>
          <a:p>
            <a:r>
              <a:rPr lang="en-US" sz="1600" dirty="0"/>
              <a:t>- Quality Control</a:t>
            </a:r>
          </a:p>
          <a:p>
            <a:r>
              <a:rPr lang="en-US" sz="1600" dirty="0"/>
              <a:t>- Competitive Advantage</a:t>
            </a:r>
          </a:p>
          <a:p>
            <a:r>
              <a:rPr lang="en-US" sz="1600" dirty="0"/>
              <a:t>- Scalability</a:t>
            </a:r>
          </a:p>
          <a:p>
            <a:r>
              <a:rPr lang="en-US" sz="1600" dirty="0"/>
              <a:t>- Customer Insights</a:t>
            </a:r>
          </a:p>
          <a:p>
            <a:r>
              <a:rPr lang="en-US" sz="1600" dirty="0"/>
              <a:t>- Integration of AR</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591</Words>
  <Application>Microsoft Office PowerPoint</Application>
  <PresentationFormat>Widescreen</PresentationFormat>
  <Paragraphs>59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Roboto</vt:lpstr>
      <vt:lpstr>Office Theme</vt:lpstr>
      <vt:lpstr>Team Name :  Tbd   Team Details : A.S.Harini                           Kannishree.K                           Prathika.A.K</vt:lpstr>
      <vt:lpstr>Problem Statement</vt:lpstr>
      <vt:lpstr>Solution</vt:lpstr>
      <vt:lpstr>Solution</vt:lpstr>
      <vt:lpstr>Solution</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Kannishree K</dc:creator>
  <cp:lastModifiedBy>Kannishree K</cp:lastModifiedBy>
  <cp:revision>11</cp:revision>
  <dcterms:modified xsi:type="dcterms:W3CDTF">2024-07-10T14:10:41Z</dcterms:modified>
</cp:coreProperties>
</file>