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16"/>
  </p:handoutMasterIdLst>
  <p:sldIdLst>
    <p:sldId id="256" r:id="rId4"/>
    <p:sldId id="257" r:id="rId6"/>
    <p:sldId id="264" r:id="rId7"/>
    <p:sldId id="263" r:id="rId8"/>
    <p:sldId id="262" r:id="rId9"/>
    <p:sldId id="259" r:id="rId10"/>
    <p:sldId id="272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C5A"/>
    <a:srgbClr val="E08648"/>
    <a:srgbClr val="E36C64"/>
    <a:srgbClr val="675E8C"/>
    <a:srgbClr val="27282C"/>
    <a:srgbClr val="166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/>
    <p:restoredTop sz="94660"/>
  </p:normalViewPr>
  <p:slideViewPr>
    <p:cSldViewPr snapToGrid="0" showGuides="1">
      <p:cViewPr>
        <p:scale>
          <a:sx n="69" d="100"/>
          <a:sy n="69" d="100"/>
        </p:scale>
        <p:origin x="780" y="216"/>
      </p:cViewPr>
      <p:guideLst>
        <p:guide pos="3840"/>
        <p:guide orient="horz" pos="2177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525" y="2262188"/>
            <a:ext cx="79136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altLang="en-US" sz="2800">
                <a:sym typeface="+mn-ea"/>
              </a:rPr>
              <a:t>ТЕМА ВКР:Метод поиска и устранения уязвимостей в открытом программном обеспечении для медицинской сферы</a:t>
            </a:r>
            <a:endParaRPr kumimoji="0" lang="zh-CN" altLang="en-US" sz="2800" b="1" i="0" u="none" strike="noStrike" kern="120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170" name="副标题 2"/>
          <p:cNvSpPr>
            <a:spLocks noGrp="1"/>
          </p:cNvSpPr>
          <p:nvPr>
            <p:ph type="subTitle" idx="1"/>
          </p:nvPr>
        </p:nvSpPr>
        <p:spPr>
          <a:xfrm>
            <a:off x="7884795" y="5591175"/>
            <a:ext cx="3966210" cy="806450"/>
          </a:xfrm>
          <a:ln/>
        </p:spPr>
        <p:txBody>
          <a:bodyPr wrap="square" lIns="91440" tIns="45720" rIns="91440" bIns="45720" anchor="t" anchorCtr="0"/>
          <a:p>
            <a:pPr defTabSz="914400">
              <a:buClrTx/>
              <a:buSzTx/>
            </a:pPr>
            <a:r>
              <a:rPr lang="ru-RU" altLang="zh-CN" kern="1200" dirty="0">
                <a:latin typeface="+mn-lt"/>
                <a:ea typeface="Arial" panose="020B0604020202020204" pitchFamily="34" charset="0"/>
                <a:cs typeface="+mn-cs"/>
              </a:rPr>
              <a:t>Выполнил: Коровин А.И.</a:t>
            </a:r>
            <a:endParaRPr lang="ru-RU" altLang="zh-CN" kern="1200" dirty="0"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СПАСИБО ЗА ВНИМАНИЕ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51660" y="2906395"/>
            <a:ext cx="9168130" cy="10445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en-US" sz="60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СПАСИБО ЗА ВНИМАНИЕ!</a:t>
            </a:r>
            <a:endParaRPr kumimoji="0" lang="ru-RU" altLang="en-US" sz="60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4377055" y="734060"/>
            <a:ext cx="3310255" cy="958215"/>
          </a:xfrm>
          <a:ln/>
        </p:spPr>
        <p:txBody>
          <a:bodyPr wrap="square" lIns="91440" tIns="45720" rIns="91440" bIns="45720" anchor="b" anchorCtr="0"/>
          <a:p>
            <a:pPr algn="ctr" defTabSz="914400">
              <a:buNone/>
            </a:pPr>
            <a:r>
              <a:rPr lang="ru-RU" altLang="zh-CN" kern="1200" dirty="0">
                <a:latin typeface="+mj-lt"/>
                <a:ea typeface="Arial" panose="020B0604020202020204" pitchFamily="34" charset="0"/>
                <a:cs typeface="+mj-cs"/>
                <a:sym typeface="+mn-ea"/>
              </a:rPr>
              <a:t>Задачи</a:t>
            </a:r>
            <a:endParaRPr lang="ru-RU" altLang="zh-CN" kern="1200" dirty="0">
              <a:latin typeface="+mj-lt"/>
              <a:ea typeface="Arial" panose="020B0604020202020204" pitchFamily="34" charset="0"/>
              <a:cs typeface="+mj-cs"/>
              <a:sym typeface="+mn-ea"/>
            </a:endParaRP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1533525" y="1692275"/>
            <a:ext cx="10365740" cy="4086860"/>
          </a:xfrm>
          <a:ln/>
        </p:spPr>
        <p:txBody>
          <a:bodyPr wrap="square" lIns="91440" tIns="45720" rIns="91440" bIns="45720" anchor="t" anchorCtr="0"/>
          <a:p>
            <a:pPr defTabSz="914400"/>
            <a:r>
              <a:rPr lang="zh-CN" altLang="en-US" sz="2800" kern="1200" dirty="0">
                <a:latin typeface="+mn-lt"/>
                <a:ea typeface="Arial" panose="020B0604020202020204" pitchFamily="34" charset="0"/>
                <a:cs typeface="+mn-cs"/>
              </a:rPr>
              <a:t>- Провести обзор медицинского программного обеспечения и его особенностей.</a:t>
            </a:r>
            <a:endParaRPr lang="zh-CN" altLang="en-US" sz="2800" kern="1200" dirty="0">
              <a:latin typeface="+mn-lt"/>
              <a:ea typeface="Arial" panose="020B0604020202020204" pitchFamily="34" charset="0"/>
              <a:cs typeface="+mn-cs"/>
            </a:endParaRPr>
          </a:p>
          <a:p>
            <a:pPr defTabSz="914400"/>
            <a:r>
              <a:rPr lang="zh-CN" altLang="en-US" sz="2800" kern="1200" dirty="0">
                <a:latin typeface="+mn-lt"/>
                <a:ea typeface="Arial" panose="020B0604020202020204" pitchFamily="34" charset="0"/>
                <a:cs typeface="+mn-cs"/>
              </a:rPr>
              <a:t>- Исследовать существующие методы поиска уязвимостей в ПО.</a:t>
            </a:r>
            <a:endParaRPr lang="zh-CN" altLang="en-US" sz="2800" kern="1200" dirty="0">
              <a:latin typeface="+mn-lt"/>
              <a:ea typeface="Arial" panose="020B0604020202020204" pitchFamily="34" charset="0"/>
              <a:cs typeface="+mn-cs"/>
            </a:endParaRPr>
          </a:p>
          <a:p>
            <a:pPr defTabSz="914400"/>
            <a:r>
              <a:rPr lang="zh-CN" altLang="en-US" sz="2800" kern="1200" dirty="0">
                <a:latin typeface="+mn-lt"/>
                <a:ea typeface="Arial" panose="020B0604020202020204" pitchFamily="34" charset="0"/>
                <a:cs typeface="+mn-cs"/>
              </a:rPr>
              <a:t>- Разработать скрипт для поиска уязвимостей, учитывающий особенности медицинского ПО.</a:t>
            </a:r>
            <a:endParaRPr lang="zh-CN" altLang="en-US" sz="2800" kern="1200" dirty="0">
              <a:latin typeface="+mn-lt"/>
              <a:ea typeface="Arial" panose="020B0604020202020204" pitchFamily="34" charset="0"/>
              <a:cs typeface="+mn-cs"/>
            </a:endParaRPr>
          </a:p>
          <a:p>
            <a:pPr defTabSz="914400"/>
            <a:r>
              <a:rPr lang="zh-CN" altLang="en-US" sz="2800" kern="1200" dirty="0">
                <a:latin typeface="+mn-lt"/>
                <a:ea typeface="Arial" panose="020B0604020202020204" pitchFamily="34" charset="0"/>
                <a:cs typeface="+mn-cs"/>
              </a:rPr>
              <a:t>- Провести тестирование разработанного скрипта на примере открытого медицинского ПО.</a:t>
            </a:r>
            <a:endParaRPr lang="zh-CN" altLang="en-US" sz="2800" kern="1200" dirty="0">
              <a:latin typeface="+mn-lt"/>
              <a:ea typeface="Arial" panose="020B0604020202020204" pitchFamily="34" charset="0"/>
              <a:cs typeface="+mn-cs"/>
            </a:endParaRPr>
          </a:p>
          <a:p>
            <a:pPr defTabSz="914400"/>
            <a:r>
              <a:rPr lang="zh-CN" altLang="en-US" sz="2800" kern="1200" dirty="0">
                <a:latin typeface="+mn-lt"/>
                <a:ea typeface="Arial" panose="020B0604020202020204" pitchFamily="34" charset="0"/>
                <a:cs typeface="+mn-cs"/>
              </a:rPr>
              <a:t>- Проанализировать результаты и предложить рекомендации по улучшению безопасности медицинского ПО.</a:t>
            </a:r>
            <a:endParaRPr lang="zh-CN" altLang="en-US" sz="2800" kern="1200" dirty="0"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9440" cy="13258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Примеры уязвимостей в медицинском ПО</a:t>
            </a:r>
            <a:endParaRPr kumimoji="0" lang="en-US" altLang="zh-CN" sz="4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9220" name="矩形 5"/>
          <p:cNvSpPr/>
          <p:nvPr/>
        </p:nvSpPr>
        <p:spPr>
          <a:xfrm>
            <a:off x="840105" y="1691005"/>
            <a:ext cx="10655935" cy="37725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 algn="just">
              <a:lnSpc>
                <a:spcPct val="150000"/>
              </a:lnSpc>
            </a:pPr>
            <a:r>
              <a:rPr lang="ru-RU" altLang="zh-CN" sz="32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1.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SQL-инъекции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ru-RU" altLang="zh-CN" sz="32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2.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XSS (межсайтовый скриптинг)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ru-RU" altLang="zh-CN" sz="32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3.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Уязвимости аутентификации и авторизации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ru-RU" altLang="zh-CN" sz="32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4.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Недостаточная защита данных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ru-RU" altLang="zh-CN" sz="32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5.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Ошибки конфигурации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9788" y="5475288"/>
            <a:ext cx="7148513" cy="725488"/>
          </a:xfrm>
          <a:prstGeom prst="rect">
            <a:avLst/>
          </a:pr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en-US" sz="44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Выбор инструментов</a:t>
            </a:r>
            <a:endParaRPr kumimoji="0" lang="ru-RU" altLang="en-US" sz="4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矩形 7"/>
          <p:cNvSpPr/>
          <p:nvPr/>
        </p:nvSpPr>
        <p:spPr>
          <a:xfrm>
            <a:off x="4370070" y="2215515"/>
            <a:ext cx="7285990" cy="20866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r>
              <a: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Каждый из этих инструментов выполняет уникальные задачи и дополняет другие, что обеспечивает комплексный подход к выявлению и устранению уязвимостей в коде. 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10244" name="矩形 8"/>
          <p:cNvSpPr/>
          <p:nvPr/>
        </p:nvSpPr>
        <p:spPr>
          <a:xfrm>
            <a:off x="2201545" y="1823720"/>
            <a:ext cx="16097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solidFill>
                  <a:srgbClr val="1C7C5A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Bandit</a:t>
            </a:r>
            <a:endParaRPr lang="zh-CN" altLang="en-US" sz="2400" dirty="0">
              <a:solidFill>
                <a:srgbClr val="1C7C5A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6940" y="1690688"/>
            <a:ext cx="725488" cy="725488"/>
          </a:xfrm>
          <a:prstGeom prst="rect">
            <a:avLst/>
          </a:pr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1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4875" y="3018790"/>
            <a:ext cx="737870" cy="680720"/>
          </a:xfrm>
          <a:prstGeom prst="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+mn-ea"/>
            </a:endParaRPr>
          </a:p>
        </p:txBody>
      </p:sp>
      <p:sp>
        <p:nvSpPr>
          <p:cNvPr id="2" name="矩形 10"/>
          <p:cNvSpPr/>
          <p:nvPr/>
        </p:nvSpPr>
        <p:spPr>
          <a:xfrm>
            <a:off x="916940" y="4301808"/>
            <a:ext cx="725488" cy="7254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3</a:t>
            </a:r>
            <a:endParaRPr kumimoji="0" lang="ru-RU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+mn-ea"/>
            </a:endParaRPr>
          </a:p>
        </p:txBody>
      </p:sp>
      <p:sp>
        <p:nvSpPr>
          <p:cNvPr id="3" name="矩形 8"/>
          <p:cNvSpPr/>
          <p:nvPr/>
        </p:nvSpPr>
        <p:spPr>
          <a:xfrm>
            <a:off x="2201545" y="3129280"/>
            <a:ext cx="16097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Flake8</a:t>
            </a:r>
            <a:endParaRPr lang="en-US" altLang="zh-CN" sz="2400" dirty="0">
              <a:solidFill>
                <a:srgbClr val="FFC000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8"/>
          <p:cNvSpPr/>
          <p:nvPr/>
        </p:nvSpPr>
        <p:spPr>
          <a:xfrm>
            <a:off x="2201545" y="4434840"/>
            <a:ext cx="16097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dirty="0">
                <a:solidFill>
                  <a:srgbClr val="FFFF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Safety</a:t>
            </a:r>
            <a:endParaRPr lang="en-US" altLang="zh-CN" sz="2400" dirty="0">
              <a:solidFill>
                <a:srgbClr val="FFFF00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Архитектура тестового медицинского приложения</a:t>
            </a:r>
            <a:endParaRPr kumimoji="0" lang="en-US" altLang="zh-CN" sz="4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73" name="矩形 10"/>
          <p:cNvSpPr/>
          <p:nvPr/>
        </p:nvSpPr>
        <p:spPr>
          <a:xfrm>
            <a:off x="970280" y="2554605"/>
            <a:ext cx="10187305" cy="35490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 algn="just"/>
            <a:r>
              <a:rPr lang="zh-CN" altLang="en-US" sz="2000" dirty="0">
                <a:solidFill>
                  <a:srgbClr val="A6A6A6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Приложение состоит из нескольких основных модулей:</a:t>
            </a:r>
            <a:endParaRPr lang="zh-CN" altLang="en-US" sz="2000" dirty="0">
              <a:solidFill>
                <a:srgbClr val="A6A6A6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algn="just"/>
            <a:r>
              <a:rPr lang="zh-CN" altLang="en-US" sz="2000" dirty="0">
                <a:solidFill>
                  <a:srgbClr val="A6A6A6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1.Модуль базы данных (connect_db, create_table, add_patient, get_patient)</a:t>
            </a:r>
            <a:endParaRPr lang="zh-CN" altLang="en-US" sz="2000" dirty="0">
              <a:solidFill>
                <a:srgbClr val="A6A6A6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indent="457200" algn="just"/>
            <a:r>
              <a:rPr lang="zh-CN" altLang="en-US" sz="2000" dirty="0">
                <a:solidFill>
                  <a:srgbClr val="A6A6A6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- Функция connect_db: Устанавливает соединение с базой данных SQLite.</a:t>
            </a:r>
            <a:endParaRPr lang="zh-CN" altLang="en-US" sz="2000" dirty="0">
              <a:solidFill>
                <a:srgbClr val="A6A6A6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indent="457200" algn="just"/>
            <a:r>
              <a:rPr lang="zh-CN" altLang="en-US" sz="2000" dirty="0">
                <a:solidFill>
                  <a:srgbClr val="A6A6A6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- Функция create_table: Создает таблицу patients в базе данных, если она не существует.</a:t>
            </a:r>
            <a:endParaRPr lang="zh-CN" altLang="en-US" sz="2000" dirty="0">
              <a:solidFill>
                <a:srgbClr val="A6A6A6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indent="457200" algn="just"/>
            <a:r>
              <a:rPr lang="zh-CN" altLang="en-US" sz="2000" dirty="0">
                <a:solidFill>
                  <a:srgbClr val="A6A6A6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- Функция add_patient: Добавляет запись о пациенте в таблицу.</a:t>
            </a:r>
            <a:endParaRPr lang="zh-CN" altLang="en-US" sz="2000" dirty="0">
              <a:solidFill>
                <a:srgbClr val="A6A6A6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indent="457200" algn="just"/>
            <a:r>
              <a:rPr lang="zh-CN" altLang="en-US" sz="2000" dirty="0">
                <a:solidFill>
                  <a:srgbClr val="A6A6A6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- Функция get_patient: Извлекает запись о пациенте по его ID.</a:t>
            </a:r>
            <a:r>
              <a:rPr lang="en-US" altLang="zh-CN" sz="2000" dirty="0">
                <a:solidFill>
                  <a:srgbClr val="A6A6A6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 </a:t>
            </a:r>
            <a:endParaRPr lang="en-US" altLang="zh-CN" sz="2000" dirty="0">
              <a:solidFill>
                <a:srgbClr val="A6A6A6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 dirty="0">
                <a:solidFill>
                  <a:srgbClr val="A6A6A6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2.Модуль обработки данных (hash_password)</a:t>
            </a:r>
            <a:endParaRPr lang="en-US" altLang="zh-CN" sz="2000" dirty="0">
              <a:solidFill>
                <a:srgbClr val="A6A6A6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indent="457200" algn="just"/>
            <a:r>
              <a:rPr lang="en-US" altLang="zh-CN" sz="2000" dirty="0">
                <a:solidFill>
                  <a:srgbClr val="A6A6A6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- Функция hash_password: Хэширует пароли для безопасного хранения.</a:t>
            </a:r>
            <a:endParaRPr lang="en-US" altLang="zh-CN" sz="2000" dirty="0">
              <a:solidFill>
                <a:srgbClr val="A6A6A6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 dirty="0">
                <a:solidFill>
                  <a:srgbClr val="A6A6A6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3.Главный модуль (main)</a:t>
            </a:r>
            <a:endParaRPr lang="en-US" altLang="zh-CN" sz="2000" dirty="0">
              <a:solidFill>
                <a:srgbClr val="A6A6A6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  <a:p>
            <a:pPr indent="457200" algn="just"/>
            <a:r>
              <a:rPr lang="en-US" altLang="zh-CN" sz="2000" dirty="0">
                <a:solidFill>
                  <a:srgbClr val="A6A6A6"/>
                </a:solidFill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- Функция main: Инициализирует базу данных, создает таблицу, добавляет запись о пациенте и выводит информацию о пациенте и хэшированном пароле.</a:t>
            </a:r>
            <a:endParaRPr lang="en-US" altLang="zh-CN" sz="2000" dirty="0">
              <a:solidFill>
                <a:srgbClr val="A6A6A6"/>
              </a:solidFill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11274" name="矩形 11"/>
          <p:cNvSpPr/>
          <p:nvPr/>
        </p:nvSpPr>
        <p:spPr>
          <a:xfrm>
            <a:off x="970280" y="1560195"/>
            <a:ext cx="82416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solidFill>
                  <a:srgbClr val="1C7C5A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Наше медицинское приложение предназначено для управления записями пациентов в небольшой клинике.</a:t>
            </a:r>
            <a:endParaRPr lang="zh-CN" altLang="en-US" sz="2400" dirty="0">
              <a:solidFill>
                <a:srgbClr val="1C7C5A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060450" y="5530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08650" cy="5467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Результаты Bandit</a:t>
            </a:r>
            <a:endParaRPr kumimoji="0" lang="en-US" altLang="zh-CN" sz="4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pic>
        <p:nvPicPr>
          <p:cNvPr id="2" name="Изображение 4" descr="Screenshot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2235" y="1758950"/>
            <a:ext cx="7306945" cy="4666615"/>
          </a:xfrm>
          <a:prstGeom prst="rect">
            <a:avLst/>
          </a:prstGeom>
        </p:spPr>
      </p:pic>
      <p:sp>
        <p:nvSpPr>
          <p:cNvPr id="3" name="标题 3"/>
          <p:cNvSpPr>
            <a:spLocks noGrp="1"/>
          </p:cNvSpPr>
          <p:nvPr/>
        </p:nvSpPr>
        <p:spPr>
          <a:xfrm>
            <a:off x="838200" y="911860"/>
            <a:ext cx="10706735" cy="96075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Arial" panose="020B0604020202020204" pitchFamily="34" charset="0"/>
                <a:cs typeface="+mj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300" b="0" i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Bandit выполняет статический анализ кода для выявления различных уязвимостей. </a:t>
            </a:r>
            <a:endParaRPr kumimoji="0" lang="en-US" altLang="zh-CN" sz="2300" b="0" i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525780" y="333375"/>
            <a:ext cx="4902200" cy="613410"/>
          </a:xfrm>
          <a:ln/>
        </p:spPr>
        <p:txBody>
          <a:bodyPr wrap="square" lIns="91440" tIns="45720" rIns="91440" bIns="45720" anchor="b" anchorCtr="0"/>
          <a:p>
            <a:pPr defTabSz="914400">
              <a:buNone/>
            </a:pPr>
            <a:r>
              <a:rPr lang="zh-CN" altLang="en-US" sz="3200" cap="all" dirty="0">
                <a:solidFill>
                  <a:schemeClr val="bg1"/>
                </a:solidFill>
                <a:uFillTx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Результаты Flake8</a:t>
            </a:r>
            <a:endParaRPr lang="zh-CN" altLang="en-US" sz="3200" cap="all" dirty="0">
              <a:solidFill>
                <a:schemeClr val="bg1"/>
              </a:solidFill>
              <a:uFillTx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14338" name="文本占位符 2"/>
          <p:cNvSpPr>
            <a:spLocks noGrp="1"/>
          </p:cNvSpPr>
          <p:nvPr>
            <p:ph type="body" idx="1"/>
          </p:nvPr>
        </p:nvSpPr>
        <p:spPr>
          <a:xfrm>
            <a:off x="525780" y="1045845"/>
            <a:ext cx="9345295" cy="736600"/>
          </a:xfrm>
          <a:ln/>
        </p:spPr>
        <p:txBody>
          <a:bodyPr wrap="square" lIns="91440" tIns="45720" rIns="91440" bIns="45720" anchor="t" anchorCtr="0"/>
          <a:p>
            <a:pPr defTabSz="914400"/>
            <a:r>
              <a:rPr lang="zh-CN" altLang="en-US" kern="12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Flake8 </a:t>
            </a:r>
            <a:r>
              <a:rPr lang="zh-CN" altLang="en-US" kern="12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проверяет код на соответствие стилю и выявляет ошибки.</a:t>
            </a:r>
            <a:endParaRPr lang="zh-CN" altLang="en-US" kern="1200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pic>
        <p:nvPicPr>
          <p:cNvPr id="5" name="Изображение 5" descr="Screenshot_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9620" y="1881505"/>
            <a:ext cx="877125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305" y="320040"/>
            <a:ext cx="4201160" cy="570865"/>
          </a:xfrm>
        </p:spPr>
        <p:txBody>
          <a:bodyPr/>
          <a:p>
            <a:r>
              <a:rPr lang="en-US" altLang="zh-CN" sz="2800" b="0" cap="all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Результаты SAFETY</a:t>
            </a:r>
            <a:endParaRPr lang="ru-RU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281305" y="1014095"/>
            <a:ext cx="10280650" cy="608965"/>
          </a:xfrm>
        </p:spPr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Safety проверяет зависимости проекта на наличие известных уязвимостей.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Изображение 6" descr="Screenshot_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925" y="2425065"/>
            <a:ext cx="7803515" cy="31324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7190" y="213995"/>
            <a:ext cx="3818255" cy="1049020"/>
          </a:xfrm>
        </p:spPr>
        <p:txBody>
          <a:bodyPr/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ВЫВОДЫ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36345" y="1343025"/>
            <a:ext cx="10280650" cy="4544695"/>
          </a:xfrm>
        </p:spPr>
        <p:txBody>
          <a:bodyPr/>
          <a:p>
            <a:pPr indent="457200" algn="just"/>
            <a:r>
              <a:rPr lang="ru-RU" altLang="en-US"/>
              <a:t>В результате проведенного анализа с использованием инструментов Bandit, Flake8 и Safety были выявлены и подробно рассмотрены различные типы уязвимостей и несоответствий в тестовом медицинском приложении:</a:t>
            </a:r>
            <a:endParaRPr lang="ru-RU" altLang="en-US"/>
          </a:p>
          <a:p>
            <a:pPr indent="457200" algn="just"/>
            <a:r>
              <a:rPr lang="ru-RU" altLang="en-US"/>
              <a:t>- Bandit обнаружил несколько потенциальных уязвимостей в коде, включая использование хардкодированных паролей и потенциально опасных модулей, таких как subprocess.</a:t>
            </a:r>
            <a:endParaRPr lang="ru-RU" altLang="en-US"/>
          </a:p>
          <a:p>
            <a:pPr indent="457200" algn="just"/>
            <a:r>
              <a:rPr lang="ru-RU" altLang="en-US"/>
              <a:t>- Flake8 выявил ряд ошибок стиля и потенциальных багов, таких как слишком длинные строки, недостаточное количество пустых строк и наличие пробелов в пустых строках.</a:t>
            </a:r>
            <a:endParaRPr lang="ru-RU" altLang="en-US"/>
          </a:p>
          <a:p>
            <a:pPr indent="457200" algn="just"/>
            <a:r>
              <a:rPr lang="ru-RU" altLang="en-US"/>
              <a:t>- Safety обнаружил уязвимости в используемых зависимостях, таких как устаревшие версии библиотек requests и flask, которые содержат известные уязвимости.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2700</Words>
  <Application>WPS Presentation</Application>
  <PresentationFormat>宽屏</PresentationFormat>
  <Paragraphs>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50" baseType="lpstr">
      <vt:lpstr>Arial</vt:lpstr>
      <vt:lpstr>SimSun</vt:lpstr>
      <vt:lpstr>Wingdings</vt:lpstr>
      <vt:lpstr>Calibri</vt:lpstr>
      <vt:lpstr>Microsoft YaHei Light</vt:lpstr>
      <vt:lpstr>Calibri Light</vt:lpstr>
      <vt:lpstr>Microsoft YaHei</vt:lpstr>
      <vt:lpstr>方正综艺简体</vt:lpstr>
      <vt:lpstr>Arial Unicode MS</vt:lpstr>
      <vt:lpstr>黑体</vt:lpstr>
      <vt:lpstr>Arial Unicode MS</vt:lpstr>
      <vt:lpstr>Bahnschrift Light</vt:lpstr>
      <vt:lpstr>Cambria</vt:lpstr>
      <vt:lpstr>Candara</vt:lpstr>
      <vt:lpstr>Cascadia Code SemiLight</vt:lpstr>
      <vt:lpstr>Corbel Light</vt:lpstr>
      <vt:lpstr>Comic Sans MS</vt:lpstr>
      <vt:lpstr>Century Schoolbook</vt:lpstr>
      <vt:lpstr>Century Gothic</vt:lpstr>
      <vt:lpstr>Century</vt:lpstr>
      <vt:lpstr>Cascadia Mono SemiBold</vt:lpstr>
      <vt:lpstr>Cascadia Mono Light</vt:lpstr>
      <vt:lpstr>Cascadia Mono</vt:lpstr>
      <vt:lpstr>Candara Light</vt:lpstr>
      <vt:lpstr>Cambria Math</vt:lpstr>
      <vt:lpstr>Book Antiqua</vt:lpstr>
      <vt:lpstr>FZShuTi</vt:lpstr>
      <vt:lpstr>Eras Medium ITC</vt:lpstr>
      <vt:lpstr>HoloLens MDL2 Assets</vt:lpstr>
      <vt:lpstr>LiSu</vt:lpstr>
      <vt:lpstr>Segoe MDL2 Assets</vt:lpstr>
      <vt:lpstr>STXinwei</vt:lpstr>
      <vt:lpstr>Times New Roman</vt:lpstr>
      <vt:lpstr>Ink Free</vt:lpstr>
      <vt:lpstr>Haettenschweiler</vt:lpstr>
      <vt:lpstr>Impact</vt:lpstr>
      <vt:lpstr>Microsoft JhengHei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Результаты Bandit</vt:lpstr>
      <vt:lpstr>PowerPoint 演示文稿</vt:lpstr>
      <vt:lpstr>PowerPoint 演示文稿</vt:lpstr>
      <vt:lpstr>PowerPoint 演示文稿</vt:lpstr>
      <vt:lpstr>PowerPoint 演示文稿</vt:lpstr>
      <vt:lpstr>Результаты Bandit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google1584706736</cp:lastModifiedBy>
  <cp:revision>31</cp:revision>
  <dcterms:created xsi:type="dcterms:W3CDTF">2015-10-06T12:45:30Z</dcterms:created>
  <dcterms:modified xsi:type="dcterms:W3CDTF">2024-06-06T15:43:18Z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1049-12.2.0.16909</vt:lpwstr>
  </property>
  <property fmtid="{D5CDD505-2E9C-101B-9397-08002B2CF9AE}" pid="3" name="ICV">
    <vt:lpwstr>02E1FCC0BD91435BA672BE369C7A5D16_13</vt:lpwstr>
  </property>
</Properties>
</file>