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9.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1" r:id="rId4"/>
    <p:sldId id="262" r:id="rId5"/>
    <p:sldId id="263" r:id="rId6"/>
    <p:sldId id="264" r:id="rId7"/>
    <p:sldId id="265" r:id="rId8"/>
    <p:sldId id="266" r:id="rId9"/>
    <p:sldId id="268" r:id="rId10"/>
    <p:sldId id="260"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1" autoAdjust="0"/>
    <p:restoredTop sz="94660"/>
  </p:normalViewPr>
  <p:slideViewPr>
    <p:cSldViewPr snapToGrid="0">
      <p:cViewPr varScale="1">
        <p:scale>
          <a:sx n="74" d="100"/>
          <a:sy n="74" d="100"/>
        </p:scale>
        <p:origin x="15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4DF0BB-5C0C-442D-B5CF-A27D968D1458}"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71FA5-84BB-455C-B1D2-B409AD8E342A}" type="slidenum">
              <a:rPr lang="en-US" smtClean="0"/>
              <a:t>‹#›</a:t>
            </a:fld>
            <a:endParaRPr lang="en-US"/>
          </a:p>
        </p:txBody>
      </p:sp>
    </p:spTree>
    <p:extLst>
      <p:ext uri="{BB962C8B-B14F-4D97-AF65-F5344CB8AC3E}">
        <p14:creationId xmlns:p14="http://schemas.microsoft.com/office/powerpoint/2010/main" val="4006761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4DF0BB-5C0C-442D-B5CF-A27D968D1458}"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71FA5-84BB-455C-B1D2-B409AD8E342A}" type="slidenum">
              <a:rPr lang="en-US" smtClean="0"/>
              <a:t>‹#›</a:t>
            </a:fld>
            <a:endParaRPr lang="en-US"/>
          </a:p>
        </p:txBody>
      </p:sp>
    </p:spTree>
    <p:extLst>
      <p:ext uri="{BB962C8B-B14F-4D97-AF65-F5344CB8AC3E}">
        <p14:creationId xmlns:p14="http://schemas.microsoft.com/office/powerpoint/2010/main" val="1459777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4DF0BB-5C0C-442D-B5CF-A27D968D1458}"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71FA5-84BB-455C-B1D2-B409AD8E342A}" type="slidenum">
              <a:rPr lang="en-US" smtClean="0"/>
              <a:t>‹#›</a:t>
            </a:fld>
            <a:endParaRPr lang="en-US"/>
          </a:p>
        </p:txBody>
      </p:sp>
    </p:spTree>
    <p:extLst>
      <p:ext uri="{BB962C8B-B14F-4D97-AF65-F5344CB8AC3E}">
        <p14:creationId xmlns:p14="http://schemas.microsoft.com/office/powerpoint/2010/main" val="577441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4DF0BB-5C0C-442D-B5CF-A27D968D1458}"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71FA5-84BB-455C-B1D2-B409AD8E342A}" type="slidenum">
              <a:rPr lang="en-US" smtClean="0"/>
              <a:t>‹#›</a:t>
            </a:fld>
            <a:endParaRPr lang="en-US"/>
          </a:p>
        </p:txBody>
      </p:sp>
    </p:spTree>
    <p:extLst>
      <p:ext uri="{BB962C8B-B14F-4D97-AF65-F5344CB8AC3E}">
        <p14:creationId xmlns:p14="http://schemas.microsoft.com/office/powerpoint/2010/main" val="860969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4DF0BB-5C0C-442D-B5CF-A27D968D1458}"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71FA5-84BB-455C-B1D2-B409AD8E342A}" type="slidenum">
              <a:rPr lang="en-US" smtClean="0"/>
              <a:t>‹#›</a:t>
            </a:fld>
            <a:endParaRPr lang="en-US"/>
          </a:p>
        </p:txBody>
      </p:sp>
    </p:spTree>
    <p:extLst>
      <p:ext uri="{BB962C8B-B14F-4D97-AF65-F5344CB8AC3E}">
        <p14:creationId xmlns:p14="http://schemas.microsoft.com/office/powerpoint/2010/main" val="4111631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4DF0BB-5C0C-442D-B5CF-A27D968D1458}"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471FA5-84BB-455C-B1D2-B409AD8E342A}" type="slidenum">
              <a:rPr lang="en-US" smtClean="0"/>
              <a:t>‹#›</a:t>
            </a:fld>
            <a:endParaRPr lang="en-US"/>
          </a:p>
        </p:txBody>
      </p:sp>
    </p:spTree>
    <p:extLst>
      <p:ext uri="{BB962C8B-B14F-4D97-AF65-F5344CB8AC3E}">
        <p14:creationId xmlns:p14="http://schemas.microsoft.com/office/powerpoint/2010/main" val="1443945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4DF0BB-5C0C-442D-B5CF-A27D968D1458}" type="datetimeFigureOut">
              <a:rPr lang="en-US" smtClean="0"/>
              <a:t>8/10/2024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471FA5-84BB-455C-B1D2-B409AD8E342A}" type="slidenum">
              <a:rPr lang="en-US" smtClean="0"/>
              <a:t>‹#›</a:t>
            </a:fld>
            <a:endParaRPr lang="en-US"/>
          </a:p>
        </p:txBody>
      </p:sp>
    </p:spTree>
    <p:extLst>
      <p:ext uri="{BB962C8B-B14F-4D97-AF65-F5344CB8AC3E}">
        <p14:creationId xmlns:p14="http://schemas.microsoft.com/office/powerpoint/2010/main" val="60821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4DF0BB-5C0C-442D-B5CF-A27D968D1458}" type="datetimeFigureOut">
              <a:rPr lang="en-US" smtClean="0"/>
              <a:t>8/10/2024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471FA5-84BB-455C-B1D2-B409AD8E342A}" type="slidenum">
              <a:rPr lang="en-US" smtClean="0"/>
              <a:t>‹#›</a:t>
            </a:fld>
            <a:endParaRPr lang="en-US"/>
          </a:p>
        </p:txBody>
      </p:sp>
    </p:spTree>
    <p:extLst>
      <p:ext uri="{BB962C8B-B14F-4D97-AF65-F5344CB8AC3E}">
        <p14:creationId xmlns:p14="http://schemas.microsoft.com/office/powerpoint/2010/main" val="2845367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4DF0BB-5C0C-442D-B5CF-A27D968D1458}" type="datetimeFigureOut">
              <a:rPr lang="en-US" smtClean="0"/>
              <a:t>8/10/2024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471FA5-84BB-455C-B1D2-B409AD8E342A}" type="slidenum">
              <a:rPr lang="en-US" smtClean="0"/>
              <a:t>‹#›</a:t>
            </a:fld>
            <a:endParaRPr lang="en-US"/>
          </a:p>
        </p:txBody>
      </p:sp>
    </p:spTree>
    <p:extLst>
      <p:ext uri="{BB962C8B-B14F-4D97-AF65-F5344CB8AC3E}">
        <p14:creationId xmlns:p14="http://schemas.microsoft.com/office/powerpoint/2010/main" val="3783853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4DF0BB-5C0C-442D-B5CF-A27D968D1458}"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471FA5-84BB-455C-B1D2-B409AD8E342A}" type="slidenum">
              <a:rPr lang="en-US" smtClean="0"/>
              <a:t>‹#›</a:t>
            </a:fld>
            <a:endParaRPr lang="en-US"/>
          </a:p>
        </p:txBody>
      </p:sp>
    </p:spTree>
    <p:extLst>
      <p:ext uri="{BB962C8B-B14F-4D97-AF65-F5344CB8AC3E}">
        <p14:creationId xmlns:p14="http://schemas.microsoft.com/office/powerpoint/2010/main" val="2686921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4DF0BB-5C0C-442D-B5CF-A27D968D1458}"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471FA5-84BB-455C-B1D2-B409AD8E342A}" type="slidenum">
              <a:rPr lang="en-US" smtClean="0"/>
              <a:t>‹#›</a:t>
            </a:fld>
            <a:endParaRPr lang="en-US"/>
          </a:p>
        </p:txBody>
      </p:sp>
    </p:spTree>
    <p:extLst>
      <p:ext uri="{BB962C8B-B14F-4D97-AF65-F5344CB8AC3E}">
        <p14:creationId xmlns:p14="http://schemas.microsoft.com/office/powerpoint/2010/main" val="688372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4DF0BB-5C0C-442D-B5CF-A27D968D1458}" type="datetimeFigureOut">
              <a:rPr lang="en-US" smtClean="0"/>
              <a:t>8/10/2024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471FA5-84BB-455C-B1D2-B409AD8E342A}" type="slidenum">
              <a:rPr lang="en-US" smtClean="0"/>
              <a:t>‹#›</a:t>
            </a:fld>
            <a:endParaRPr lang="en-US"/>
          </a:p>
        </p:txBody>
      </p:sp>
    </p:spTree>
    <p:extLst>
      <p:ext uri="{BB962C8B-B14F-4D97-AF65-F5344CB8AC3E}">
        <p14:creationId xmlns:p14="http://schemas.microsoft.com/office/powerpoint/2010/main" val="2233719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11922" y="5044959"/>
            <a:ext cx="3885565" cy="1435100"/>
          </a:xfrm>
          <a:prstGeom prst="rect">
            <a:avLst/>
          </a:prstGeom>
        </p:spPr>
        <p:txBody>
          <a:bodyPr vert="horz" wrap="square" lIns="0" tIns="89535" rIns="0" bIns="0" rtlCol="0">
            <a:spAutoFit/>
          </a:bodyPr>
          <a:lstStyle/>
          <a:p>
            <a:pPr marL="12700">
              <a:lnSpc>
                <a:spcPct val="100000"/>
              </a:lnSpc>
              <a:spcBef>
                <a:spcPts val="705"/>
              </a:spcBef>
            </a:pPr>
            <a:r>
              <a:rPr sz="1600" b="1" dirty="0">
                <a:solidFill>
                  <a:srgbClr val="C00000"/>
                </a:solidFill>
                <a:latin typeface="Arial"/>
                <a:cs typeface="Arial"/>
              </a:rPr>
              <a:t>UNDER</a:t>
            </a:r>
            <a:r>
              <a:rPr sz="1600" b="1" spc="-45" dirty="0">
                <a:solidFill>
                  <a:srgbClr val="C00000"/>
                </a:solidFill>
                <a:latin typeface="Arial"/>
                <a:cs typeface="Arial"/>
              </a:rPr>
              <a:t> </a:t>
            </a:r>
            <a:r>
              <a:rPr sz="1600" b="1" dirty="0">
                <a:solidFill>
                  <a:srgbClr val="C00000"/>
                </a:solidFill>
                <a:latin typeface="Arial"/>
                <a:cs typeface="Arial"/>
              </a:rPr>
              <a:t>THE</a:t>
            </a:r>
            <a:r>
              <a:rPr sz="1600" b="1" spc="-35" dirty="0">
                <a:solidFill>
                  <a:srgbClr val="C00000"/>
                </a:solidFill>
                <a:latin typeface="Arial"/>
                <a:cs typeface="Arial"/>
              </a:rPr>
              <a:t> </a:t>
            </a:r>
            <a:r>
              <a:rPr sz="1600" b="1" dirty="0">
                <a:solidFill>
                  <a:srgbClr val="C00000"/>
                </a:solidFill>
                <a:latin typeface="Arial"/>
                <a:cs typeface="Arial"/>
              </a:rPr>
              <a:t>GUIDANCE</a:t>
            </a:r>
            <a:r>
              <a:rPr sz="1600" b="1" spc="15" dirty="0">
                <a:solidFill>
                  <a:srgbClr val="C00000"/>
                </a:solidFill>
                <a:latin typeface="Arial"/>
                <a:cs typeface="Arial"/>
              </a:rPr>
              <a:t> </a:t>
            </a:r>
            <a:r>
              <a:rPr sz="1600" b="1" spc="-25" dirty="0">
                <a:solidFill>
                  <a:srgbClr val="C00000"/>
                </a:solidFill>
                <a:latin typeface="Arial"/>
                <a:cs typeface="Arial"/>
              </a:rPr>
              <a:t>OF</a:t>
            </a:r>
            <a:endParaRPr sz="1600" dirty="0">
              <a:latin typeface="Arial"/>
              <a:cs typeface="Arial"/>
            </a:endParaRPr>
          </a:p>
          <a:p>
            <a:pPr marL="12700">
              <a:lnSpc>
                <a:spcPct val="100000"/>
              </a:lnSpc>
              <a:spcBef>
                <a:spcPts val="690"/>
              </a:spcBef>
            </a:pPr>
            <a:r>
              <a:rPr sz="1800" b="1" spc="-10" dirty="0">
                <a:solidFill>
                  <a:srgbClr val="001F5F"/>
                </a:solidFill>
                <a:latin typeface="Arial"/>
                <a:cs typeface="Arial"/>
              </a:rPr>
              <a:t>Dr.M.MOHAN</a:t>
            </a:r>
            <a:r>
              <a:rPr sz="1800" b="1" spc="-50" dirty="0">
                <a:solidFill>
                  <a:srgbClr val="001F5F"/>
                </a:solidFill>
                <a:latin typeface="Arial"/>
                <a:cs typeface="Arial"/>
              </a:rPr>
              <a:t> </a:t>
            </a:r>
            <a:r>
              <a:rPr sz="1800" b="1" dirty="0">
                <a:solidFill>
                  <a:srgbClr val="001F5F"/>
                </a:solidFill>
                <a:latin typeface="Arial"/>
                <a:cs typeface="Arial"/>
              </a:rPr>
              <a:t>PRASAD</a:t>
            </a:r>
            <a:r>
              <a:rPr sz="1800" b="1" spc="-30" dirty="0">
                <a:solidFill>
                  <a:srgbClr val="001F5F"/>
                </a:solidFill>
                <a:latin typeface="Arial"/>
                <a:cs typeface="Arial"/>
              </a:rPr>
              <a:t> </a:t>
            </a:r>
            <a:r>
              <a:rPr sz="1400" dirty="0">
                <a:solidFill>
                  <a:srgbClr val="001F5F"/>
                </a:solidFill>
                <a:latin typeface="Arial MT"/>
                <a:cs typeface="Arial MT"/>
              </a:rPr>
              <a:t>M.E,</a:t>
            </a:r>
            <a:r>
              <a:rPr sz="1400" spc="-75" dirty="0">
                <a:solidFill>
                  <a:srgbClr val="001F5F"/>
                </a:solidFill>
                <a:latin typeface="Arial MT"/>
                <a:cs typeface="Arial MT"/>
              </a:rPr>
              <a:t> </a:t>
            </a:r>
            <a:r>
              <a:rPr sz="1400" dirty="0">
                <a:solidFill>
                  <a:srgbClr val="001F5F"/>
                </a:solidFill>
                <a:latin typeface="Arial MT"/>
                <a:cs typeface="Arial MT"/>
              </a:rPr>
              <a:t>MBA,</a:t>
            </a:r>
            <a:r>
              <a:rPr sz="1400" spc="-65" dirty="0">
                <a:solidFill>
                  <a:srgbClr val="001F5F"/>
                </a:solidFill>
                <a:latin typeface="Arial MT"/>
                <a:cs typeface="Arial MT"/>
              </a:rPr>
              <a:t> </a:t>
            </a:r>
            <a:r>
              <a:rPr sz="1400" spc="-10" dirty="0">
                <a:solidFill>
                  <a:srgbClr val="001F5F"/>
                </a:solidFill>
                <a:latin typeface="Arial MT"/>
                <a:cs typeface="Arial MT"/>
              </a:rPr>
              <a:t>Ph.D.</a:t>
            </a:r>
            <a:endParaRPr sz="1400" dirty="0">
              <a:latin typeface="Arial MT"/>
              <a:cs typeface="Arial MT"/>
            </a:endParaRPr>
          </a:p>
          <a:p>
            <a:pPr marL="12700">
              <a:lnSpc>
                <a:spcPct val="100000"/>
              </a:lnSpc>
              <a:spcBef>
                <a:spcPts val="705"/>
              </a:spcBef>
            </a:pPr>
            <a:r>
              <a:rPr sz="1800" dirty="0">
                <a:solidFill>
                  <a:srgbClr val="001F5F"/>
                </a:solidFill>
                <a:latin typeface="Arial MT"/>
                <a:cs typeface="Arial MT"/>
              </a:rPr>
              <a:t>Associate</a:t>
            </a:r>
            <a:r>
              <a:rPr sz="1800" spc="-40" dirty="0">
                <a:solidFill>
                  <a:srgbClr val="001F5F"/>
                </a:solidFill>
                <a:latin typeface="Arial MT"/>
                <a:cs typeface="Arial MT"/>
              </a:rPr>
              <a:t> </a:t>
            </a:r>
            <a:r>
              <a:rPr sz="1800" spc="-10" dirty="0">
                <a:solidFill>
                  <a:srgbClr val="001F5F"/>
                </a:solidFill>
                <a:latin typeface="Arial MT"/>
                <a:cs typeface="Arial MT"/>
              </a:rPr>
              <a:t>Professor</a:t>
            </a:r>
            <a:endParaRPr sz="1800" dirty="0">
              <a:latin typeface="Arial MT"/>
              <a:cs typeface="Arial MT"/>
            </a:endParaRPr>
          </a:p>
          <a:p>
            <a:pPr marL="12700">
              <a:lnSpc>
                <a:spcPct val="100000"/>
              </a:lnSpc>
              <a:spcBef>
                <a:spcPts val="700"/>
              </a:spcBef>
            </a:pPr>
            <a:r>
              <a:rPr sz="1800" dirty="0">
                <a:solidFill>
                  <a:srgbClr val="001F5F"/>
                </a:solidFill>
                <a:latin typeface="Arial MT"/>
                <a:cs typeface="Arial MT"/>
              </a:rPr>
              <a:t>Dept.</a:t>
            </a:r>
            <a:r>
              <a:rPr sz="1800" spc="-35" dirty="0">
                <a:solidFill>
                  <a:srgbClr val="001F5F"/>
                </a:solidFill>
                <a:latin typeface="Arial MT"/>
                <a:cs typeface="Arial MT"/>
              </a:rPr>
              <a:t> </a:t>
            </a:r>
            <a:r>
              <a:rPr sz="1800" dirty="0">
                <a:solidFill>
                  <a:srgbClr val="001F5F"/>
                </a:solidFill>
                <a:latin typeface="Arial MT"/>
                <a:cs typeface="Arial MT"/>
              </a:rPr>
              <a:t>of</a:t>
            </a:r>
            <a:r>
              <a:rPr sz="1800" spc="-30" dirty="0">
                <a:solidFill>
                  <a:srgbClr val="001F5F"/>
                </a:solidFill>
                <a:latin typeface="Arial MT"/>
                <a:cs typeface="Arial MT"/>
              </a:rPr>
              <a:t> </a:t>
            </a:r>
            <a:r>
              <a:rPr sz="1800" dirty="0">
                <a:solidFill>
                  <a:srgbClr val="001F5F"/>
                </a:solidFill>
                <a:latin typeface="Arial MT"/>
                <a:cs typeface="Arial MT"/>
              </a:rPr>
              <a:t>Mechanical</a:t>
            </a:r>
            <a:r>
              <a:rPr sz="1800" spc="-10" dirty="0">
                <a:solidFill>
                  <a:srgbClr val="001F5F"/>
                </a:solidFill>
                <a:latin typeface="Arial MT"/>
                <a:cs typeface="Arial MT"/>
              </a:rPr>
              <a:t> Engineering</a:t>
            </a:r>
            <a:endParaRPr sz="1800" dirty="0">
              <a:latin typeface="Arial MT"/>
              <a:cs typeface="Arial MT"/>
            </a:endParaRPr>
          </a:p>
        </p:txBody>
      </p:sp>
      <p:sp>
        <p:nvSpPr>
          <p:cNvPr id="3" name="object 3"/>
          <p:cNvSpPr txBox="1"/>
          <p:nvPr/>
        </p:nvSpPr>
        <p:spPr>
          <a:xfrm>
            <a:off x="3342423" y="3175481"/>
            <a:ext cx="5502910" cy="1330492"/>
          </a:xfrm>
          <a:prstGeom prst="rect">
            <a:avLst/>
          </a:prstGeom>
        </p:spPr>
        <p:txBody>
          <a:bodyPr vert="horz" wrap="square" lIns="0" tIns="103505" rIns="0" bIns="0" rtlCol="0">
            <a:spAutoFit/>
          </a:bodyPr>
          <a:lstStyle/>
          <a:p>
            <a:pPr algn="ctr">
              <a:lnSpc>
                <a:spcPct val="100000"/>
              </a:lnSpc>
              <a:spcBef>
                <a:spcPts val="815"/>
              </a:spcBef>
            </a:pPr>
            <a:r>
              <a:rPr lang="en-US" sz="2400" b="1" spc="-10" dirty="0" smtClean="0">
                <a:solidFill>
                  <a:srgbClr val="C00000"/>
                </a:solidFill>
                <a:latin typeface="Arial"/>
                <a:cs typeface="Arial"/>
              </a:rPr>
              <a:t>MINOR PROJECT III</a:t>
            </a:r>
          </a:p>
          <a:p>
            <a:pPr algn="ctr">
              <a:lnSpc>
                <a:spcPct val="100000"/>
              </a:lnSpc>
              <a:spcBef>
                <a:spcPts val="815"/>
              </a:spcBef>
            </a:pPr>
            <a:endParaRPr lang="en-US" sz="2400" b="1" spc="-10" dirty="0" smtClean="0">
              <a:solidFill>
                <a:srgbClr val="C00000"/>
              </a:solidFill>
              <a:latin typeface="Arial"/>
              <a:cs typeface="Arial"/>
            </a:endParaRPr>
          </a:p>
          <a:p>
            <a:pPr marR="131445" algn="ctr">
              <a:lnSpc>
                <a:spcPct val="100000"/>
              </a:lnSpc>
              <a:spcBef>
                <a:spcPts val="600"/>
              </a:spcBef>
            </a:pPr>
            <a:r>
              <a:rPr sz="2000" b="1" spc="-20" dirty="0" smtClean="0">
                <a:solidFill>
                  <a:srgbClr val="001F5F"/>
                </a:solidFill>
                <a:latin typeface="Arial"/>
                <a:cs typeface="Arial"/>
              </a:rPr>
              <a:t>DATE</a:t>
            </a:r>
            <a:r>
              <a:rPr sz="2000" b="1" spc="-45" dirty="0" smtClean="0">
                <a:solidFill>
                  <a:srgbClr val="001F5F"/>
                </a:solidFill>
                <a:latin typeface="Arial"/>
                <a:cs typeface="Arial"/>
              </a:rPr>
              <a:t> </a:t>
            </a:r>
            <a:r>
              <a:rPr sz="2000" b="1" dirty="0">
                <a:solidFill>
                  <a:srgbClr val="001F5F"/>
                </a:solidFill>
                <a:latin typeface="Arial"/>
                <a:cs typeface="Arial"/>
              </a:rPr>
              <a:t>OF</a:t>
            </a:r>
            <a:r>
              <a:rPr sz="2000" b="1" spc="-50" dirty="0">
                <a:solidFill>
                  <a:srgbClr val="001F5F"/>
                </a:solidFill>
                <a:latin typeface="Arial"/>
                <a:cs typeface="Arial"/>
              </a:rPr>
              <a:t> </a:t>
            </a:r>
            <a:r>
              <a:rPr sz="2000" b="1" dirty="0">
                <a:solidFill>
                  <a:srgbClr val="001F5F"/>
                </a:solidFill>
                <a:latin typeface="Arial"/>
                <a:cs typeface="Arial"/>
              </a:rPr>
              <a:t>REVIEW</a:t>
            </a:r>
            <a:r>
              <a:rPr sz="2000" b="1" spc="-35" dirty="0">
                <a:solidFill>
                  <a:srgbClr val="001F5F"/>
                </a:solidFill>
                <a:latin typeface="Arial"/>
                <a:cs typeface="Arial"/>
              </a:rPr>
              <a:t> </a:t>
            </a:r>
            <a:r>
              <a:rPr lang="en-US" sz="2000" b="1" dirty="0" smtClean="0">
                <a:solidFill>
                  <a:srgbClr val="001F5F"/>
                </a:solidFill>
                <a:latin typeface="Arial"/>
                <a:cs typeface="Arial"/>
              </a:rPr>
              <a:t>–</a:t>
            </a:r>
            <a:r>
              <a:rPr sz="2000" b="1" spc="-45" dirty="0" smtClean="0">
                <a:solidFill>
                  <a:srgbClr val="001F5F"/>
                </a:solidFill>
                <a:latin typeface="Arial"/>
                <a:cs typeface="Arial"/>
              </a:rPr>
              <a:t> </a:t>
            </a:r>
            <a:r>
              <a:rPr lang="en-US" sz="2000" b="1" spc="-10" dirty="0" smtClean="0">
                <a:solidFill>
                  <a:srgbClr val="001F5F"/>
                </a:solidFill>
                <a:latin typeface="Arial"/>
                <a:cs typeface="Arial"/>
              </a:rPr>
              <a:t>10.</a:t>
            </a:r>
            <a:r>
              <a:rPr sz="2000" b="1" spc="-10" dirty="0" smtClean="0">
                <a:solidFill>
                  <a:srgbClr val="001F5F"/>
                </a:solidFill>
                <a:latin typeface="Arial"/>
                <a:cs typeface="Arial"/>
              </a:rPr>
              <a:t>0</a:t>
            </a:r>
            <a:r>
              <a:rPr lang="en-US" sz="2000" b="1" spc="-10" dirty="0">
                <a:solidFill>
                  <a:srgbClr val="001F5F"/>
                </a:solidFill>
                <a:latin typeface="Arial"/>
                <a:cs typeface="Arial"/>
              </a:rPr>
              <a:t>8</a:t>
            </a:r>
            <a:r>
              <a:rPr sz="2000" b="1" spc="-10" dirty="0" smtClean="0">
                <a:solidFill>
                  <a:srgbClr val="001F5F"/>
                </a:solidFill>
                <a:latin typeface="Arial"/>
                <a:cs typeface="Arial"/>
              </a:rPr>
              <a:t>.202</a:t>
            </a:r>
            <a:r>
              <a:rPr lang="en-US" sz="2000" b="1" spc="-10" dirty="0" smtClean="0">
                <a:solidFill>
                  <a:srgbClr val="001F5F"/>
                </a:solidFill>
                <a:latin typeface="Arial"/>
                <a:cs typeface="Arial"/>
              </a:rPr>
              <a:t>4</a:t>
            </a:r>
            <a:endParaRPr sz="2000" dirty="0">
              <a:latin typeface="Arial"/>
              <a:cs typeface="Arial"/>
            </a:endParaRPr>
          </a:p>
        </p:txBody>
      </p:sp>
      <p:sp>
        <p:nvSpPr>
          <p:cNvPr id="4" name="object 5"/>
          <p:cNvSpPr txBox="1"/>
          <p:nvPr/>
        </p:nvSpPr>
        <p:spPr>
          <a:xfrm>
            <a:off x="585926" y="5070351"/>
            <a:ext cx="2385873" cy="1618392"/>
          </a:xfrm>
          <a:prstGeom prst="rect">
            <a:avLst/>
          </a:prstGeom>
        </p:spPr>
        <p:txBody>
          <a:bodyPr vert="horz" wrap="square" lIns="0" tIns="78740" rIns="0" bIns="0" rtlCol="0">
            <a:spAutoFit/>
          </a:bodyPr>
          <a:lstStyle/>
          <a:p>
            <a:pPr marL="12700">
              <a:lnSpc>
                <a:spcPct val="100000"/>
              </a:lnSpc>
              <a:spcBef>
                <a:spcPts val="620"/>
              </a:spcBef>
            </a:pPr>
            <a:r>
              <a:rPr lang="en-US" sz="1600" b="1" dirty="0" smtClean="0">
                <a:solidFill>
                  <a:schemeClr val="accent2"/>
                </a:solidFill>
                <a:latin typeface="Arial"/>
                <a:cs typeface="Arial"/>
              </a:rPr>
              <a:t>TEAM MEMBERS</a:t>
            </a:r>
          </a:p>
          <a:p>
            <a:pPr marL="12700">
              <a:spcBef>
                <a:spcPts val="620"/>
              </a:spcBef>
            </a:pPr>
            <a:r>
              <a:rPr lang="en-US" sz="1600" dirty="0" smtClean="0">
                <a:latin typeface="Arial"/>
                <a:cs typeface="Arial"/>
              </a:rPr>
              <a:t>V KANNYA DHARSHINI</a:t>
            </a:r>
          </a:p>
          <a:p>
            <a:pPr marL="12700">
              <a:spcBef>
                <a:spcPts val="620"/>
              </a:spcBef>
            </a:pPr>
            <a:r>
              <a:rPr lang="en-US" sz="1600" dirty="0" smtClean="0">
                <a:latin typeface="Arial"/>
                <a:cs typeface="Arial"/>
              </a:rPr>
              <a:t>S KARUNAKARAN</a:t>
            </a:r>
          </a:p>
          <a:p>
            <a:pPr marL="12700">
              <a:spcBef>
                <a:spcPts val="620"/>
              </a:spcBef>
            </a:pPr>
            <a:r>
              <a:rPr lang="en-US" sz="1600" dirty="0" smtClean="0">
                <a:latin typeface="Arial"/>
                <a:cs typeface="Arial"/>
              </a:rPr>
              <a:t>M LIVIN KUMAR</a:t>
            </a:r>
          </a:p>
          <a:p>
            <a:pPr marL="12700">
              <a:spcBef>
                <a:spcPts val="620"/>
              </a:spcBef>
            </a:pPr>
            <a:endParaRPr lang="en-US" sz="1600" b="1" dirty="0" smtClean="0">
              <a:solidFill>
                <a:schemeClr val="accent2"/>
              </a:solidFill>
              <a:latin typeface="Arial"/>
              <a:cs typeface="Arial"/>
            </a:endParaRPr>
          </a:p>
        </p:txBody>
      </p:sp>
      <p:sp>
        <p:nvSpPr>
          <p:cNvPr id="5" name="object 6"/>
          <p:cNvSpPr txBox="1"/>
          <p:nvPr/>
        </p:nvSpPr>
        <p:spPr>
          <a:xfrm>
            <a:off x="2895600" y="5403482"/>
            <a:ext cx="1981201" cy="1102225"/>
          </a:xfrm>
          <a:prstGeom prst="rect">
            <a:avLst/>
          </a:prstGeom>
        </p:spPr>
        <p:txBody>
          <a:bodyPr vert="horz" wrap="square" lIns="0" tIns="12700" rIns="0" bIns="0" rtlCol="0">
            <a:spAutoFit/>
          </a:bodyPr>
          <a:lstStyle/>
          <a:p>
            <a:pPr marL="12700" marR="5080" algn="just">
              <a:lnSpc>
                <a:spcPct val="127800"/>
              </a:lnSpc>
              <a:spcBef>
                <a:spcPts val="100"/>
              </a:spcBef>
            </a:pPr>
            <a:r>
              <a:rPr lang="en-US" spc="-10" dirty="0">
                <a:solidFill>
                  <a:srgbClr val="001F5F"/>
                </a:solidFill>
                <a:latin typeface="Arial MT"/>
                <a:cs typeface="Arial MT"/>
              </a:rPr>
              <a:t>(927622BME033</a:t>
            </a:r>
            <a:r>
              <a:rPr lang="en-US" spc="-10" dirty="0" smtClean="0">
                <a:solidFill>
                  <a:srgbClr val="001F5F"/>
                </a:solidFill>
                <a:latin typeface="Arial MT"/>
                <a:cs typeface="Arial MT"/>
              </a:rPr>
              <a:t>)</a:t>
            </a:r>
            <a:endParaRPr lang="en-US" sz="1800" spc="-10" dirty="0" smtClean="0">
              <a:solidFill>
                <a:srgbClr val="001F5F"/>
              </a:solidFill>
              <a:latin typeface="Arial MT"/>
              <a:cs typeface="Arial MT"/>
            </a:endParaRPr>
          </a:p>
          <a:p>
            <a:pPr marL="12700" marR="5080" algn="just">
              <a:lnSpc>
                <a:spcPct val="127800"/>
              </a:lnSpc>
              <a:spcBef>
                <a:spcPts val="100"/>
              </a:spcBef>
            </a:pPr>
            <a:r>
              <a:rPr lang="en-US" sz="1800" spc="-10" dirty="0" smtClean="0">
                <a:solidFill>
                  <a:srgbClr val="001F5F"/>
                </a:solidFill>
                <a:latin typeface="Arial MT"/>
                <a:cs typeface="Arial MT"/>
              </a:rPr>
              <a:t>(927622BME035)</a:t>
            </a:r>
          </a:p>
          <a:p>
            <a:pPr marL="12700" marR="5080" algn="just">
              <a:lnSpc>
                <a:spcPct val="127800"/>
              </a:lnSpc>
              <a:spcBef>
                <a:spcPts val="100"/>
              </a:spcBef>
            </a:pPr>
            <a:r>
              <a:rPr lang="en-US" sz="1800" spc="-10" dirty="0" smtClean="0">
                <a:solidFill>
                  <a:srgbClr val="001F5F"/>
                </a:solidFill>
                <a:latin typeface="Arial MT"/>
                <a:cs typeface="Arial MT"/>
              </a:rPr>
              <a:t>(927622BME307)</a:t>
            </a:r>
            <a:endParaRPr lang="en-US" sz="1800" dirty="0" smtClean="0">
              <a:latin typeface="Arial MT"/>
              <a:cs typeface="Arial MT"/>
            </a:endParaRPr>
          </a:p>
        </p:txBody>
      </p:sp>
      <p:pic>
        <p:nvPicPr>
          <p:cNvPr id="6" name="object 7"/>
          <p:cNvPicPr/>
          <p:nvPr/>
        </p:nvPicPr>
        <p:blipFill>
          <a:blip r:embed="rId2" cstate="print"/>
          <a:stretch>
            <a:fillRect/>
          </a:stretch>
        </p:blipFill>
        <p:spPr>
          <a:xfrm>
            <a:off x="187452" y="254508"/>
            <a:ext cx="3896867" cy="1342644"/>
          </a:xfrm>
          <a:prstGeom prst="rect">
            <a:avLst/>
          </a:prstGeom>
        </p:spPr>
      </p:pic>
      <p:pic>
        <p:nvPicPr>
          <p:cNvPr id="7" name="object 8"/>
          <p:cNvPicPr/>
          <p:nvPr/>
        </p:nvPicPr>
        <p:blipFill>
          <a:blip r:embed="rId3" cstate="print"/>
          <a:stretch>
            <a:fillRect/>
          </a:stretch>
        </p:blipFill>
        <p:spPr>
          <a:xfrm>
            <a:off x="11259311" y="413004"/>
            <a:ext cx="650748" cy="397763"/>
          </a:xfrm>
          <a:prstGeom prst="rect">
            <a:avLst/>
          </a:prstGeom>
        </p:spPr>
      </p:pic>
      <p:pic>
        <p:nvPicPr>
          <p:cNvPr id="8" name="object 9"/>
          <p:cNvPicPr/>
          <p:nvPr/>
        </p:nvPicPr>
        <p:blipFill>
          <a:blip r:embed="rId4" cstate="print"/>
          <a:stretch>
            <a:fillRect/>
          </a:stretch>
        </p:blipFill>
        <p:spPr>
          <a:xfrm>
            <a:off x="5509291" y="295687"/>
            <a:ext cx="636979" cy="632396"/>
          </a:xfrm>
          <a:prstGeom prst="rect">
            <a:avLst/>
          </a:prstGeom>
        </p:spPr>
      </p:pic>
      <p:pic>
        <p:nvPicPr>
          <p:cNvPr id="9" name="object 10"/>
          <p:cNvPicPr/>
          <p:nvPr/>
        </p:nvPicPr>
        <p:blipFill>
          <a:blip r:embed="rId5" cstate="print"/>
          <a:stretch>
            <a:fillRect/>
          </a:stretch>
        </p:blipFill>
        <p:spPr>
          <a:xfrm>
            <a:off x="6484273" y="362125"/>
            <a:ext cx="758120" cy="571148"/>
          </a:xfrm>
          <a:prstGeom prst="rect">
            <a:avLst/>
          </a:prstGeom>
        </p:spPr>
      </p:pic>
      <p:pic>
        <p:nvPicPr>
          <p:cNvPr id="10" name="object 11"/>
          <p:cNvPicPr/>
          <p:nvPr/>
        </p:nvPicPr>
        <p:blipFill>
          <a:blip r:embed="rId6" cstate="print"/>
          <a:stretch>
            <a:fillRect/>
          </a:stretch>
        </p:blipFill>
        <p:spPr>
          <a:xfrm>
            <a:off x="7571231" y="304800"/>
            <a:ext cx="960120" cy="637032"/>
          </a:xfrm>
          <a:prstGeom prst="rect">
            <a:avLst/>
          </a:prstGeom>
        </p:spPr>
      </p:pic>
      <p:pic>
        <p:nvPicPr>
          <p:cNvPr id="11" name="object 12"/>
          <p:cNvPicPr/>
          <p:nvPr/>
        </p:nvPicPr>
        <p:blipFill>
          <a:blip r:embed="rId7" cstate="print"/>
          <a:stretch>
            <a:fillRect/>
          </a:stretch>
        </p:blipFill>
        <p:spPr>
          <a:xfrm>
            <a:off x="8706611" y="324611"/>
            <a:ext cx="2186195" cy="632459"/>
          </a:xfrm>
          <a:prstGeom prst="rect">
            <a:avLst/>
          </a:prstGeom>
        </p:spPr>
      </p:pic>
      <p:grpSp>
        <p:nvGrpSpPr>
          <p:cNvPr id="12" name="object 13"/>
          <p:cNvGrpSpPr/>
          <p:nvPr/>
        </p:nvGrpSpPr>
        <p:grpSpPr>
          <a:xfrm>
            <a:off x="5266937" y="1054633"/>
            <a:ext cx="6689090" cy="647700"/>
            <a:chOff x="5266937" y="1054633"/>
            <a:chExt cx="6689090" cy="647700"/>
          </a:xfrm>
        </p:grpSpPr>
        <p:pic>
          <p:nvPicPr>
            <p:cNvPr id="13" name="object 14"/>
            <p:cNvPicPr/>
            <p:nvPr/>
          </p:nvPicPr>
          <p:blipFill>
            <a:blip r:embed="rId8" cstate="print"/>
            <a:stretch>
              <a:fillRect/>
            </a:stretch>
          </p:blipFill>
          <p:spPr>
            <a:xfrm>
              <a:off x="5266937" y="1078840"/>
              <a:ext cx="6688848" cy="532027"/>
            </a:xfrm>
            <a:prstGeom prst="rect">
              <a:avLst/>
            </a:prstGeom>
          </p:spPr>
        </p:pic>
        <p:pic>
          <p:nvPicPr>
            <p:cNvPr id="14" name="object 15"/>
            <p:cNvPicPr/>
            <p:nvPr/>
          </p:nvPicPr>
          <p:blipFill>
            <a:blip r:embed="rId9" cstate="print"/>
            <a:stretch>
              <a:fillRect/>
            </a:stretch>
          </p:blipFill>
          <p:spPr>
            <a:xfrm>
              <a:off x="5503164" y="1054633"/>
              <a:ext cx="6217920" cy="647674"/>
            </a:xfrm>
            <a:prstGeom prst="rect">
              <a:avLst/>
            </a:prstGeom>
          </p:spPr>
        </p:pic>
      </p:grpSp>
      <p:sp>
        <p:nvSpPr>
          <p:cNvPr id="15" name="object 16"/>
          <p:cNvSpPr txBox="1"/>
          <p:nvPr/>
        </p:nvSpPr>
        <p:spPr>
          <a:xfrm>
            <a:off x="5317235" y="1109472"/>
            <a:ext cx="6593205" cy="428625"/>
          </a:xfrm>
          <a:prstGeom prst="rect">
            <a:avLst/>
          </a:prstGeom>
          <a:solidFill>
            <a:srgbClr val="001F5F"/>
          </a:solidFill>
        </p:spPr>
        <p:txBody>
          <a:bodyPr vert="horz" wrap="square" lIns="0" tIns="54610" rIns="0" bIns="0" rtlCol="0">
            <a:spAutoFit/>
          </a:bodyPr>
          <a:lstStyle/>
          <a:p>
            <a:pPr marL="397510">
              <a:lnSpc>
                <a:spcPct val="100000"/>
              </a:lnSpc>
              <a:spcBef>
                <a:spcPts val="430"/>
              </a:spcBef>
            </a:pPr>
            <a:r>
              <a:rPr sz="2000" b="1" spc="-20" dirty="0">
                <a:solidFill>
                  <a:srgbClr val="FFFFFF"/>
                </a:solidFill>
                <a:latin typeface="Arial"/>
                <a:cs typeface="Arial"/>
              </a:rPr>
              <a:t>DEPARTMENT </a:t>
            </a:r>
            <a:r>
              <a:rPr sz="2000" b="1" dirty="0">
                <a:solidFill>
                  <a:srgbClr val="FFFFFF"/>
                </a:solidFill>
                <a:latin typeface="Arial"/>
                <a:cs typeface="Arial"/>
              </a:rPr>
              <a:t>OF</a:t>
            </a:r>
            <a:r>
              <a:rPr sz="2000" b="1" spc="-40" dirty="0">
                <a:solidFill>
                  <a:srgbClr val="FFFFFF"/>
                </a:solidFill>
                <a:latin typeface="Arial"/>
                <a:cs typeface="Arial"/>
              </a:rPr>
              <a:t> </a:t>
            </a:r>
            <a:r>
              <a:rPr sz="2000" b="1" spc="-10" dirty="0">
                <a:solidFill>
                  <a:srgbClr val="FFFFFF"/>
                </a:solidFill>
                <a:latin typeface="Arial"/>
                <a:cs typeface="Arial"/>
              </a:rPr>
              <a:t>MECHANICAL</a:t>
            </a:r>
            <a:r>
              <a:rPr sz="2000" b="1" spc="-70" dirty="0">
                <a:solidFill>
                  <a:srgbClr val="FFFFFF"/>
                </a:solidFill>
                <a:latin typeface="Arial"/>
                <a:cs typeface="Arial"/>
              </a:rPr>
              <a:t> </a:t>
            </a:r>
            <a:r>
              <a:rPr sz="2000" b="1" spc="-10" dirty="0">
                <a:solidFill>
                  <a:srgbClr val="FFFFFF"/>
                </a:solidFill>
                <a:latin typeface="Arial"/>
                <a:cs typeface="Arial"/>
              </a:rPr>
              <a:t>ENGINEERING</a:t>
            </a:r>
            <a:endParaRPr sz="2000">
              <a:latin typeface="Arial"/>
              <a:cs typeface="Arial"/>
            </a:endParaRPr>
          </a:p>
        </p:txBody>
      </p:sp>
      <p:sp>
        <p:nvSpPr>
          <p:cNvPr id="16" name="object 17"/>
          <p:cNvSpPr txBox="1">
            <a:spLocks/>
          </p:cNvSpPr>
          <p:nvPr/>
        </p:nvSpPr>
        <p:spPr>
          <a:xfrm>
            <a:off x="624941" y="1668367"/>
            <a:ext cx="10937875" cy="1152239"/>
          </a:xfrm>
          <a:prstGeom prst="rect">
            <a:avLst/>
          </a:prstGeom>
        </p:spPr>
        <p:txBody>
          <a:bodyPr vert="horz" wrap="square" lIns="0" tIns="165735" rIns="0" bIns="0" rtlCol="0" anchor="b">
            <a:sp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810" algn="ctr">
              <a:spcBef>
                <a:spcPts val="1305"/>
              </a:spcBef>
            </a:pPr>
            <a:r>
              <a:rPr lang="en-US" sz="2000" b="1" u="sng" dirty="0" smtClean="0">
                <a:solidFill>
                  <a:srgbClr val="C00000"/>
                </a:solidFill>
                <a:uFill>
                  <a:solidFill>
                    <a:srgbClr val="C00000"/>
                  </a:solidFill>
                </a:uFill>
              </a:rPr>
              <a:t>TITLE</a:t>
            </a:r>
            <a:r>
              <a:rPr lang="en-US" sz="2000" b="1" u="sng" spc="-30" dirty="0" smtClean="0">
                <a:solidFill>
                  <a:srgbClr val="C00000"/>
                </a:solidFill>
                <a:uFill>
                  <a:solidFill>
                    <a:srgbClr val="C00000"/>
                  </a:solidFill>
                </a:uFill>
              </a:rPr>
              <a:t> </a:t>
            </a:r>
            <a:r>
              <a:rPr lang="en-US" sz="2000" b="1" u="sng" dirty="0" smtClean="0">
                <a:solidFill>
                  <a:srgbClr val="C00000"/>
                </a:solidFill>
                <a:uFill>
                  <a:solidFill>
                    <a:srgbClr val="C00000"/>
                  </a:solidFill>
                </a:uFill>
              </a:rPr>
              <a:t>OF</a:t>
            </a:r>
            <a:r>
              <a:rPr lang="en-US" sz="2000" b="1" u="sng" spc="-35" dirty="0" smtClean="0">
                <a:solidFill>
                  <a:srgbClr val="C00000"/>
                </a:solidFill>
                <a:uFill>
                  <a:solidFill>
                    <a:srgbClr val="C00000"/>
                  </a:solidFill>
                </a:uFill>
              </a:rPr>
              <a:t> </a:t>
            </a:r>
            <a:r>
              <a:rPr lang="en-US" sz="2000" b="1" u="sng" dirty="0" smtClean="0">
                <a:solidFill>
                  <a:srgbClr val="C00000"/>
                </a:solidFill>
                <a:uFill>
                  <a:solidFill>
                    <a:srgbClr val="C00000"/>
                  </a:solidFill>
                </a:uFill>
              </a:rPr>
              <a:t>THE</a:t>
            </a:r>
            <a:r>
              <a:rPr lang="en-US" sz="2000" b="1" u="sng" spc="-15" dirty="0" smtClean="0">
                <a:solidFill>
                  <a:srgbClr val="C00000"/>
                </a:solidFill>
                <a:uFill>
                  <a:solidFill>
                    <a:srgbClr val="C00000"/>
                  </a:solidFill>
                </a:uFill>
              </a:rPr>
              <a:t> </a:t>
            </a:r>
            <a:r>
              <a:rPr lang="en-US" sz="2000" b="1" u="sng" spc="-10" dirty="0" smtClean="0">
                <a:solidFill>
                  <a:srgbClr val="C00000"/>
                </a:solidFill>
                <a:uFill>
                  <a:solidFill>
                    <a:srgbClr val="C00000"/>
                  </a:solidFill>
                </a:uFill>
              </a:rPr>
              <a:t>PROJECT</a:t>
            </a:r>
            <a:r>
              <a:rPr lang="en-US" sz="2000" u="sng" spc="-10" dirty="0" smtClean="0">
                <a:solidFill>
                  <a:srgbClr val="C00000"/>
                </a:solidFill>
                <a:uFill>
                  <a:solidFill>
                    <a:srgbClr val="C00000"/>
                  </a:solidFill>
                </a:uFill>
              </a:rPr>
              <a:t/>
            </a:r>
            <a:br>
              <a:rPr lang="en-US" sz="2000" u="sng" spc="-10" dirty="0" smtClean="0">
                <a:solidFill>
                  <a:srgbClr val="C00000"/>
                </a:solidFill>
                <a:uFill>
                  <a:solidFill>
                    <a:srgbClr val="C00000"/>
                  </a:solidFill>
                </a:uFill>
              </a:rPr>
            </a:br>
            <a:r>
              <a:rPr lang="en-US" sz="2000" u="sng" spc="-10" dirty="0" smtClean="0">
                <a:solidFill>
                  <a:srgbClr val="C00000"/>
                </a:solidFill>
                <a:uFill>
                  <a:solidFill>
                    <a:srgbClr val="C00000"/>
                  </a:solidFill>
                </a:uFill>
              </a:rPr>
              <a:t/>
            </a:r>
            <a:br>
              <a:rPr lang="en-US" sz="2000" u="sng" spc="-10" dirty="0" smtClean="0">
                <a:solidFill>
                  <a:srgbClr val="C00000"/>
                </a:solidFill>
                <a:uFill>
                  <a:solidFill>
                    <a:srgbClr val="C00000"/>
                  </a:solidFill>
                </a:uFill>
              </a:rPr>
            </a:br>
            <a:r>
              <a:rPr lang="en-US" sz="2400" b="1" u="sng" spc="-10" dirty="0" smtClean="0">
                <a:solidFill>
                  <a:schemeClr val="tx1"/>
                </a:solidFill>
                <a:effectLst>
                  <a:outerShdw blurRad="38100" dist="38100" dir="2700000" algn="tl">
                    <a:srgbClr val="000000">
                      <a:alpha val="43137"/>
                    </a:srgbClr>
                  </a:outerShdw>
                </a:effectLst>
                <a:uFill>
                  <a:solidFill>
                    <a:srgbClr val="C00000"/>
                  </a:solidFill>
                </a:uFill>
              </a:rPr>
              <a:t>FABRICATION OF WALL MOUNTED SLIDING LADDER </a:t>
            </a:r>
            <a:endParaRPr lang="en-US" sz="2400"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51373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9568" y="1405148"/>
            <a:ext cx="9052863" cy="3693319"/>
          </a:xfrm>
          <a:prstGeom prst="rect">
            <a:avLst/>
          </a:prstGeom>
          <a:noFill/>
        </p:spPr>
        <p:txBody>
          <a:bodyPr wrap="none" rtlCol="0">
            <a:spAutoFit/>
          </a:bodyPr>
          <a:lstStyle/>
          <a:p>
            <a:pPr algn="just">
              <a:lnSpc>
                <a:spcPct val="150000"/>
              </a:lnSpc>
            </a:pPr>
            <a:endParaRPr lang="en-US" sz="36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just">
              <a:lnSpc>
                <a:spcPct val="150000"/>
              </a:lnSpc>
            </a:pPr>
            <a:r>
              <a:rPr lang="en-US" sz="2400" dirty="0" smtClean="0"/>
              <a:t>ZEROTH REVIEW: Deciding the topic and make or alter in our project</a:t>
            </a:r>
          </a:p>
          <a:p>
            <a:pPr algn="just"/>
            <a:endParaRPr lang="en-US" sz="2400" dirty="0"/>
          </a:p>
          <a:p>
            <a:pPr algn="just"/>
            <a:r>
              <a:rPr lang="en-US" sz="2400" dirty="0" smtClean="0"/>
              <a:t>FIRST REVIEW    :  Buying the product to implement the project product</a:t>
            </a:r>
          </a:p>
          <a:p>
            <a:pPr algn="just"/>
            <a:endParaRPr lang="en-US" sz="2400" dirty="0"/>
          </a:p>
          <a:p>
            <a:pPr algn="just"/>
            <a:r>
              <a:rPr lang="en-US" sz="2400" dirty="0" smtClean="0"/>
              <a:t>SECOND REVIEW: Assemble the project to work on the field</a:t>
            </a:r>
          </a:p>
          <a:p>
            <a:pPr algn="just"/>
            <a:endParaRPr lang="en-US" sz="2400" dirty="0" smtClean="0"/>
          </a:p>
          <a:p>
            <a:pPr algn="just"/>
            <a:r>
              <a:rPr lang="en-US" sz="2400" dirty="0" smtClean="0"/>
              <a:t>FINAL REVIEW   : Submitting the project </a:t>
            </a:r>
            <a:r>
              <a:rPr lang="en-US" sz="2400" dirty="0" err="1" smtClean="0"/>
              <a:t>protype</a:t>
            </a:r>
            <a:r>
              <a:rPr lang="en-US" sz="2400" dirty="0" smtClean="0"/>
              <a:t> and project review</a:t>
            </a:r>
            <a:endParaRPr lang="en-US" sz="2400" dirty="0"/>
          </a:p>
        </p:txBody>
      </p:sp>
      <p:sp>
        <p:nvSpPr>
          <p:cNvPr id="7" name="object 4"/>
          <p:cNvSpPr/>
          <p:nvPr/>
        </p:nvSpPr>
        <p:spPr>
          <a:xfrm rot="10800000">
            <a:off x="0" y="402865"/>
            <a:ext cx="12192000" cy="745490"/>
          </a:xfrm>
          <a:custGeom>
            <a:avLst/>
            <a:gdLst/>
            <a:ahLst/>
            <a:cxnLst/>
            <a:rect l="l" t="t" r="r" b="b"/>
            <a:pathLst>
              <a:path w="12192000" h="745490">
                <a:moveTo>
                  <a:pt x="12192000" y="0"/>
                </a:moveTo>
                <a:lnTo>
                  <a:pt x="0" y="0"/>
                </a:lnTo>
                <a:lnTo>
                  <a:pt x="0" y="745235"/>
                </a:lnTo>
                <a:lnTo>
                  <a:pt x="12192000" y="745235"/>
                </a:lnTo>
                <a:lnTo>
                  <a:pt x="12192000" y="0"/>
                </a:lnTo>
                <a:close/>
              </a:path>
            </a:pathLst>
          </a:custGeom>
          <a:solidFill>
            <a:srgbClr val="001F5F"/>
          </a:solidFill>
        </p:spPr>
        <p:txBody>
          <a:bodyPr wrap="square" lIns="0" tIns="0" rIns="0" bIns="0" rtlCol="0"/>
          <a:lstStyle/>
          <a:p>
            <a:endParaRPr/>
          </a:p>
        </p:txBody>
      </p:sp>
      <p:sp>
        <p:nvSpPr>
          <p:cNvPr id="8" name="Rectangle 7"/>
          <p:cNvSpPr/>
          <p:nvPr/>
        </p:nvSpPr>
        <p:spPr>
          <a:xfrm>
            <a:off x="3456679" y="516125"/>
            <a:ext cx="4809330" cy="1569660"/>
          </a:xfrm>
          <a:prstGeom prst="rect">
            <a:avLst/>
          </a:prstGeom>
          <a:noFill/>
        </p:spPr>
        <p:txBody>
          <a:bodyPr wrap="none" lIns="91440" tIns="45720" rIns="91440" bIns="45720">
            <a:spAutoFit/>
          </a:bodyPr>
          <a:lstStyle/>
          <a:p>
            <a:pPr algn="ctr"/>
            <a:r>
              <a:rPr lang="en-US" sz="4800" b="1" dirty="0">
                <a:solidFill>
                  <a:schemeClr val="bg1"/>
                </a:solidFill>
                <a:effectLst>
                  <a:outerShdw blurRad="38100" dist="38100" dir="2700000" algn="tl">
                    <a:srgbClr val="000000">
                      <a:alpha val="43137"/>
                    </a:srgbClr>
                  </a:outerShdw>
                </a:effectLst>
              </a:rPr>
              <a:t>PROGRESS PLAN</a:t>
            </a:r>
          </a:p>
          <a:p>
            <a:pPr algn="ctr"/>
            <a:endParaRPr lang="en-US" sz="4800" b="0" cap="none" spc="0" dirty="0">
              <a:ln w="0"/>
              <a:solidFill>
                <a:schemeClr val="bg1"/>
              </a:solidFill>
              <a:effectLst>
                <a:outerShdw blurRad="38100" dist="19050" dir="2700000" algn="tl" rotWithShape="0">
                  <a:schemeClr val="dk1">
                    <a:alpha val="40000"/>
                  </a:schemeClr>
                </a:outerShdw>
              </a:effectLst>
            </a:endParaRPr>
          </a:p>
        </p:txBody>
      </p:sp>
      <p:pic>
        <p:nvPicPr>
          <p:cNvPr id="10" name="Picture 9" descr="Growth Chart PNG | PNG All"/>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91975" y="4347713"/>
            <a:ext cx="3000025" cy="2625022"/>
          </a:xfrm>
          <a:prstGeom prst="rect">
            <a:avLst/>
          </a:prstGeom>
        </p:spPr>
      </p:pic>
    </p:spTree>
    <p:extLst>
      <p:ext uri="{BB962C8B-B14F-4D97-AF65-F5344CB8AC3E}">
        <p14:creationId xmlns:p14="http://schemas.microsoft.com/office/powerpoint/2010/main" val="6128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4015" y="1948464"/>
            <a:ext cx="10837653" cy="2308324"/>
          </a:xfrm>
          <a:prstGeom prst="rect">
            <a:avLst/>
          </a:prstGeom>
        </p:spPr>
        <p:txBody>
          <a:bodyPr wrap="square">
            <a:spAutoFit/>
          </a:bodyPr>
          <a:lstStyle/>
          <a:p>
            <a:pPr algn="just">
              <a:lnSpc>
                <a:spcPct val="150000"/>
              </a:lnSpc>
            </a:pPr>
            <a:r>
              <a:rPr lang="en-US" sz="2400" dirty="0" smtClean="0"/>
              <a:t>This project could serve as an efficient maintenance tool, especially for areas that are difficult to access, such as bridge walls with mounted air conditioning systems. The automation aspect would enhance safety and reduce the time required for these tasks.</a:t>
            </a:r>
            <a:endParaRPr lang="en-US" sz="2400" dirty="0"/>
          </a:p>
        </p:txBody>
      </p:sp>
      <p:sp>
        <p:nvSpPr>
          <p:cNvPr id="3" name="object 4"/>
          <p:cNvSpPr/>
          <p:nvPr/>
        </p:nvSpPr>
        <p:spPr>
          <a:xfrm>
            <a:off x="0" y="289502"/>
            <a:ext cx="12192000" cy="745490"/>
          </a:xfrm>
          <a:custGeom>
            <a:avLst/>
            <a:gdLst/>
            <a:ahLst/>
            <a:cxnLst/>
            <a:rect l="l" t="t" r="r" b="b"/>
            <a:pathLst>
              <a:path w="12192000" h="745490">
                <a:moveTo>
                  <a:pt x="12192000" y="0"/>
                </a:moveTo>
                <a:lnTo>
                  <a:pt x="0" y="0"/>
                </a:lnTo>
                <a:lnTo>
                  <a:pt x="0" y="745235"/>
                </a:lnTo>
                <a:lnTo>
                  <a:pt x="12192000" y="745235"/>
                </a:lnTo>
                <a:lnTo>
                  <a:pt x="12192000" y="0"/>
                </a:lnTo>
                <a:close/>
              </a:path>
            </a:pathLst>
          </a:custGeom>
          <a:solidFill>
            <a:srgbClr val="001F5F"/>
          </a:solidFill>
        </p:spPr>
        <p:txBody>
          <a:bodyPr wrap="square" lIns="0" tIns="0" rIns="0" bIns="0" rtlCol="0"/>
          <a:lstStyle/>
          <a:p>
            <a:pPr lvl="0" algn="ctr" defTabSz="457200"/>
            <a:r>
              <a:rPr lang="en-US" sz="4400" dirty="0" smtClean="0">
                <a:ln w="0"/>
                <a:solidFill>
                  <a:prstClr val="white"/>
                </a:solidFill>
                <a:effectLst>
                  <a:outerShdw blurRad="38100" dist="19050" dir="2700000" algn="tl" rotWithShape="0">
                    <a:prstClr val="black">
                      <a:alpha val="40000"/>
                    </a:prstClr>
                  </a:outerShdw>
                </a:effectLst>
                <a:latin typeface="Arial Rounded MT Bold" panose="020F0704030504030204" pitchFamily="34" charset="0"/>
              </a:rPr>
              <a:t>CONCLUSION</a:t>
            </a:r>
            <a:endParaRPr lang="en-US" sz="4400" dirty="0">
              <a:ln w="0"/>
              <a:solidFill>
                <a:prstClr val="white"/>
              </a:solidFill>
              <a:effectLst>
                <a:outerShdw blurRad="38100" dist="19050" dir="2700000" algn="tl" rotWithShape="0">
                  <a:prstClr val="black">
                    <a:alpha val="40000"/>
                  </a:prstClr>
                </a:outerShdw>
              </a:effectLst>
              <a:latin typeface="Arial Rounded MT Bold" panose="020F0704030504030204" pitchFamily="34" charset="0"/>
            </a:endParaRPr>
          </a:p>
        </p:txBody>
      </p:sp>
      <p:pic>
        <p:nvPicPr>
          <p:cNvPr id="4" name="Picture 3" descr="Maintenance PNG High Quality Image - PNG All | PNG All"/>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05982" y="3557120"/>
            <a:ext cx="3209584" cy="3226279"/>
          </a:xfrm>
          <a:prstGeom prst="rect">
            <a:avLst/>
          </a:prstGeom>
        </p:spPr>
      </p:pic>
    </p:spTree>
    <p:extLst>
      <p:ext uri="{BB962C8B-B14F-4D97-AF65-F5344CB8AC3E}">
        <p14:creationId xmlns:p14="http://schemas.microsoft.com/office/powerpoint/2010/main" val="1346546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p:cNvSpPr/>
          <p:nvPr/>
        </p:nvSpPr>
        <p:spPr>
          <a:xfrm>
            <a:off x="0" y="237744"/>
            <a:ext cx="12192000" cy="745490"/>
          </a:xfrm>
          <a:custGeom>
            <a:avLst/>
            <a:gdLst/>
            <a:ahLst/>
            <a:cxnLst/>
            <a:rect l="l" t="t" r="r" b="b"/>
            <a:pathLst>
              <a:path w="12192000" h="745490">
                <a:moveTo>
                  <a:pt x="12192000" y="0"/>
                </a:moveTo>
                <a:lnTo>
                  <a:pt x="0" y="0"/>
                </a:lnTo>
                <a:lnTo>
                  <a:pt x="0" y="745235"/>
                </a:lnTo>
                <a:lnTo>
                  <a:pt x="12192000" y="745235"/>
                </a:lnTo>
                <a:lnTo>
                  <a:pt x="12192000" y="0"/>
                </a:lnTo>
                <a:close/>
              </a:path>
            </a:pathLst>
          </a:custGeom>
          <a:solidFill>
            <a:srgbClr val="001F5F"/>
          </a:solidFill>
        </p:spPr>
        <p:txBody>
          <a:bodyPr wrap="square" lIns="0" tIns="0" rIns="0" bIns="0" rtlCol="0"/>
          <a:lstStyle/>
          <a:p>
            <a:pPr lvl="0" algn="ctr" defTabSz="457200"/>
            <a:r>
              <a:rPr lang="en-US" sz="4400">
                <a:ln w="0"/>
                <a:solidFill>
                  <a:prstClr val="white"/>
                </a:solidFill>
                <a:effectLst>
                  <a:outerShdw blurRad="38100" dist="19050" dir="2700000" algn="tl" rotWithShape="0">
                    <a:prstClr val="black">
                      <a:alpha val="40000"/>
                    </a:prstClr>
                  </a:outerShdw>
                </a:effectLst>
                <a:latin typeface="Arial Rounded MT Bold" panose="020F0704030504030204" pitchFamily="34" charset="0"/>
              </a:rPr>
              <a:t>OVERVIEW OF PROJECT</a:t>
            </a:r>
            <a:endParaRPr lang="en-US" sz="4400" dirty="0">
              <a:ln w="0"/>
              <a:solidFill>
                <a:prstClr val="white"/>
              </a:solidFill>
              <a:effectLst>
                <a:outerShdw blurRad="38100" dist="19050" dir="2700000" algn="tl" rotWithShape="0">
                  <a:prstClr val="black">
                    <a:alpha val="40000"/>
                  </a:prstClr>
                </a:outerShdw>
              </a:effectLst>
              <a:latin typeface="Arial Rounded MT Bold" panose="020F0704030504030204" pitchFamily="34" charset="0"/>
            </a:endParaRPr>
          </a:p>
        </p:txBody>
      </p:sp>
      <p:sp>
        <p:nvSpPr>
          <p:cNvPr id="3" name="TextBox 2"/>
          <p:cNvSpPr txBox="1"/>
          <p:nvPr/>
        </p:nvSpPr>
        <p:spPr>
          <a:xfrm>
            <a:off x="4071668" y="1690777"/>
            <a:ext cx="3567067" cy="4524315"/>
          </a:xfrm>
          <a:prstGeom prst="rect">
            <a:avLst/>
          </a:prstGeom>
          <a:noFill/>
        </p:spPr>
        <p:txBody>
          <a:bodyPr wrap="none" rtlCol="0">
            <a:spAutoFit/>
          </a:bodyPr>
          <a:lstStyle/>
          <a:p>
            <a:pPr marL="342900" indent="-342900">
              <a:lnSpc>
                <a:spcPct val="150000"/>
              </a:lnSpc>
              <a:buFont typeface="Wingdings" panose="05000000000000000000" pitchFamily="2" charset="2"/>
              <a:buChar char="Ø"/>
            </a:pPr>
            <a:r>
              <a:rPr lang="en-US" sz="2400" b="1" dirty="0" smtClean="0"/>
              <a:t>OBJECTIVE</a:t>
            </a:r>
          </a:p>
          <a:p>
            <a:pPr marL="342900" indent="-342900">
              <a:lnSpc>
                <a:spcPct val="150000"/>
              </a:lnSpc>
              <a:buFont typeface="Wingdings" panose="05000000000000000000" pitchFamily="2" charset="2"/>
              <a:buChar char="Ø"/>
            </a:pPr>
            <a:r>
              <a:rPr lang="en-US" sz="2400" b="1" dirty="0" smtClean="0"/>
              <a:t>PROJECT COMPONENTS</a:t>
            </a:r>
          </a:p>
          <a:p>
            <a:pPr marL="342900" indent="-342900">
              <a:lnSpc>
                <a:spcPct val="150000"/>
              </a:lnSpc>
              <a:buFont typeface="Wingdings" panose="05000000000000000000" pitchFamily="2" charset="2"/>
              <a:buChar char="Ø"/>
            </a:pPr>
            <a:r>
              <a:rPr lang="en-US" sz="2400" b="1" dirty="0" smtClean="0"/>
              <a:t>EXPECTED OUTCOME</a:t>
            </a:r>
          </a:p>
          <a:p>
            <a:pPr marL="342900" indent="-342900">
              <a:lnSpc>
                <a:spcPct val="150000"/>
              </a:lnSpc>
              <a:buFont typeface="Wingdings" panose="05000000000000000000" pitchFamily="2" charset="2"/>
              <a:buChar char="Ø"/>
            </a:pPr>
            <a:r>
              <a:rPr lang="en-US" sz="2400" b="1" dirty="0" smtClean="0"/>
              <a:t>TOOLS AND </a:t>
            </a:r>
            <a:r>
              <a:rPr lang="en-US" sz="2400" b="1" dirty="0" smtClean="0"/>
              <a:t>MATERIALS</a:t>
            </a:r>
          </a:p>
          <a:p>
            <a:pPr marL="342900" indent="-342900">
              <a:lnSpc>
                <a:spcPct val="150000"/>
              </a:lnSpc>
              <a:buFont typeface="Wingdings" panose="05000000000000000000" pitchFamily="2" charset="2"/>
              <a:buChar char="Ø"/>
            </a:pPr>
            <a:r>
              <a:rPr lang="en-US" sz="2400" b="1" smtClean="0"/>
              <a:t>PROJECT SKETCH</a:t>
            </a:r>
            <a:endParaRPr lang="en-US" sz="2400" b="1" dirty="0" smtClean="0"/>
          </a:p>
          <a:p>
            <a:pPr marL="342900" indent="-342900">
              <a:lnSpc>
                <a:spcPct val="150000"/>
              </a:lnSpc>
              <a:buFont typeface="Wingdings" panose="05000000000000000000" pitchFamily="2" charset="2"/>
              <a:buChar char="Ø"/>
            </a:pPr>
            <a:r>
              <a:rPr lang="en-US" sz="2400" b="1" dirty="0" smtClean="0"/>
              <a:t>PROGRESS PLAN</a:t>
            </a:r>
          </a:p>
          <a:p>
            <a:pPr marL="342900" indent="-342900">
              <a:lnSpc>
                <a:spcPct val="150000"/>
              </a:lnSpc>
              <a:buFont typeface="Wingdings" panose="05000000000000000000" pitchFamily="2" charset="2"/>
              <a:buChar char="Ø"/>
            </a:pPr>
            <a:r>
              <a:rPr lang="en-US" sz="2400" b="1" dirty="0" smtClean="0"/>
              <a:t>CONCLUSION</a:t>
            </a:r>
          </a:p>
          <a:p>
            <a:pPr marL="342900" indent="-342900">
              <a:lnSpc>
                <a:spcPct val="150000"/>
              </a:lnSpc>
              <a:buFont typeface="Wingdings" panose="05000000000000000000" pitchFamily="2" charset="2"/>
              <a:buChar char="Ø"/>
            </a:pPr>
            <a:endParaRPr lang="en-US" sz="2400" b="1" dirty="0" smtClean="0"/>
          </a:p>
        </p:txBody>
      </p:sp>
    </p:spTree>
    <p:extLst>
      <p:ext uri="{BB962C8B-B14F-4D97-AF65-F5344CB8AC3E}">
        <p14:creationId xmlns:p14="http://schemas.microsoft.com/office/powerpoint/2010/main" val="5282164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4785" y="2285847"/>
            <a:ext cx="9739222" cy="1200329"/>
          </a:xfrm>
          <a:prstGeom prst="rect">
            <a:avLst/>
          </a:prstGeom>
        </p:spPr>
        <p:txBody>
          <a:bodyPr wrap="square">
            <a:spAutoFit/>
          </a:bodyPr>
          <a:lstStyle/>
          <a:p>
            <a:r>
              <a:rPr lang="en-US" sz="2400" dirty="0" smtClean="0"/>
              <a:t>To develop a minor project that automates the cleaning and painting process of walls around air conditioning units mounted on bridges or other elevated structures.</a:t>
            </a:r>
            <a:endParaRPr lang="en-US" sz="2400" dirty="0"/>
          </a:p>
        </p:txBody>
      </p:sp>
      <p:sp>
        <p:nvSpPr>
          <p:cNvPr id="3" name="object 4"/>
          <p:cNvSpPr/>
          <p:nvPr/>
        </p:nvSpPr>
        <p:spPr>
          <a:xfrm>
            <a:off x="0" y="203238"/>
            <a:ext cx="12192000" cy="745490"/>
          </a:xfrm>
          <a:custGeom>
            <a:avLst/>
            <a:gdLst/>
            <a:ahLst/>
            <a:cxnLst/>
            <a:rect l="l" t="t" r="r" b="b"/>
            <a:pathLst>
              <a:path w="12192000" h="745490">
                <a:moveTo>
                  <a:pt x="12192000" y="0"/>
                </a:moveTo>
                <a:lnTo>
                  <a:pt x="0" y="0"/>
                </a:lnTo>
                <a:lnTo>
                  <a:pt x="0" y="745235"/>
                </a:lnTo>
                <a:lnTo>
                  <a:pt x="12192000" y="745235"/>
                </a:lnTo>
                <a:lnTo>
                  <a:pt x="12192000" y="0"/>
                </a:lnTo>
                <a:close/>
              </a:path>
            </a:pathLst>
          </a:custGeom>
          <a:solidFill>
            <a:srgbClr val="001F5F"/>
          </a:solidFill>
        </p:spPr>
        <p:txBody>
          <a:bodyPr wrap="square" lIns="0" tIns="0" rIns="0" bIns="0" rtlCol="0"/>
          <a:lstStyle/>
          <a:p>
            <a:pPr lvl="0" algn="ctr" defTabSz="457200"/>
            <a:r>
              <a:rPr lang="en-US" sz="4400" dirty="0" smtClean="0">
                <a:ln w="0"/>
                <a:solidFill>
                  <a:prstClr val="white"/>
                </a:solidFill>
                <a:effectLst>
                  <a:outerShdw blurRad="38100" dist="19050" dir="2700000" algn="tl" rotWithShape="0">
                    <a:prstClr val="black">
                      <a:alpha val="40000"/>
                    </a:prstClr>
                  </a:outerShdw>
                </a:effectLst>
                <a:latin typeface="Arial Rounded MT Bold" panose="020F0704030504030204" pitchFamily="34" charset="0"/>
              </a:rPr>
              <a:t>OBJECTIVE</a:t>
            </a:r>
            <a:endParaRPr lang="en-US" sz="4400" dirty="0">
              <a:ln w="0"/>
              <a:solidFill>
                <a:prstClr val="white"/>
              </a:solidFill>
              <a:effectLst>
                <a:outerShdw blurRad="38100" dist="19050" dir="2700000" algn="tl" rotWithShape="0">
                  <a:prstClr val="black">
                    <a:alpha val="40000"/>
                  </a:prstClr>
                </a:outerShdw>
              </a:effectLst>
              <a:latin typeface="Arial Rounded MT Bold" panose="020F0704030504030204" pitchFamily="34" charset="0"/>
            </a:endParaRPr>
          </a:p>
        </p:txBody>
      </p:sp>
      <p:pic>
        <p:nvPicPr>
          <p:cNvPr id="6" name="Picture 5" descr="Air Conditioner repair man Shenzhen China | About 27 floor h… | Chris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1285" y="3546561"/>
            <a:ext cx="4752975" cy="3171825"/>
          </a:xfrm>
          <a:prstGeom prst="rect">
            <a:avLst/>
          </a:prstGeom>
        </p:spPr>
      </p:pic>
    </p:spTree>
    <p:extLst>
      <p:ext uri="{BB962C8B-B14F-4D97-AF65-F5344CB8AC3E}">
        <p14:creationId xmlns:p14="http://schemas.microsoft.com/office/powerpoint/2010/main" val="22811543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85003" y="1680570"/>
            <a:ext cx="11041812" cy="4154984"/>
          </a:xfrm>
          <a:prstGeom prst="rect">
            <a:avLst/>
          </a:prstGeom>
        </p:spPr>
        <p:txBody>
          <a:bodyPr wrap="square">
            <a:spAutoFit/>
          </a:bodyPr>
          <a:lstStyle/>
          <a:p>
            <a:pPr>
              <a:lnSpc>
                <a:spcPct val="150000"/>
              </a:lnSpc>
            </a:pPr>
            <a:r>
              <a:rPr lang="en-US" sz="2800" b="1" dirty="0" smtClean="0"/>
              <a:t>SLIDING MECHANISM DESIGN</a:t>
            </a:r>
          </a:p>
          <a:p>
            <a:pPr>
              <a:lnSpc>
                <a:spcPct val="150000"/>
              </a:lnSpc>
            </a:pPr>
            <a:r>
              <a:rPr lang="en-US" sz="2400" dirty="0" smtClean="0"/>
              <a:t>   Design a sliding rail or track system that can be mounted on the bridge wall.  </a:t>
            </a:r>
          </a:p>
          <a:p>
            <a:pPr>
              <a:lnSpc>
                <a:spcPct val="150000"/>
              </a:lnSpc>
            </a:pPr>
            <a:r>
              <a:rPr lang="en-US" sz="2400" dirty="0"/>
              <a:t> </a:t>
            </a:r>
            <a:r>
              <a:rPr lang="en-US" sz="2400" dirty="0" smtClean="0"/>
              <a:t>  The system should be capable of moving a cleaning and painting unit </a:t>
            </a:r>
            <a:r>
              <a:rPr lang="en-US" sz="2400" dirty="0" err="1" smtClean="0"/>
              <a:t>horizontall</a:t>
            </a:r>
            <a:endParaRPr lang="en-US" sz="2400" dirty="0" smtClean="0"/>
          </a:p>
          <a:p>
            <a:pPr>
              <a:lnSpc>
                <a:spcPct val="150000"/>
              </a:lnSpc>
            </a:pPr>
            <a:r>
              <a:rPr lang="en-US" sz="2400" dirty="0"/>
              <a:t> </a:t>
            </a:r>
            <a:r>
              <a:rPr lang="en-US" sz="2400" dirty="0" smtClean="0"/>
              <a:t>  and  vertically.</a:t>
            </a:r>
          </a:p>
          <a:p>
            <a:pPr>
              <a:lnSpc>
                <a:spcPct val="150000"/>
              </a:lnSpc>
            </a:pPr>
            <a:r>
              <a:rPr lang="en-US" sz="2800" b="1" dirty="0" smtClean="0"/>
              <a:t>CLEANING UNIT</a:t>
            </a:r>
          </a:p>
          <a:p>
            <a:pPr>
              <a:lnSpc>
                <a:spcPct val="150000"/>
              </a:lnSpc>
            </a:pPr>
            <a:r>
              <a:rPr lang="en-US" sz="2400" dirty="0" smtClean="0"/>
              <a:t>   Attach a cleaning brush or sponge that can scrub the wall surface.   </a:t>
            </a:r>
          </a:p>
          <a:p>
            <a:pPr>
              <a:lnSpc>
                <a:spcPct val="150000"/>
              </a:lnSpc>
            </a:pPr>
            <a:r>
              <a:rPr lang="en-US" sz="2400" dirty="0"/>
              <a:t> </a:t>
            </a:r>
            <a:r>
              <a:rPr lang="en-US" sz="2400" dirty="0" smtClean="0"/>
              <a:t>  Include a spray system for water or cleaning solution.     </a:t>
            </a:r>
            <a:endParaRPr lang="en-US" sz="2400" dirty="0"/>
          </a:p>
        </p:txBody>
      </p:sp>
      <p:sp>
        <p:nvSpPr>
          <p:cNvPr id="4" name="object 4"/>
          <p:cNvSpPr/>
          <p:nvPr/>
        </p:nvSpPr>
        <p:spPr>
          <a:xfrm>
            <a:off x="0" y="203238"/>
            <a:ext cx="12192000" cy="745490"/>
          </a:xfrm>
          <a:custGeom>
            <a:avLst/>
            <a:gdLst/>
            <a:ahLst/>
            <a:cxnLst/>
            <a:rect l="l" t="t" r="r" b="b"/>
            <a:pathLst>
              <a:path w="12192000" h="745490">
                <a:moveTo>
                  <a:pt x="12192000" y="0"/>
                </a:moveTo>
                <a:lnTo>
                  <a:pt x="0" y="0"/>
                </a:lnTo>
                <a:lnTo>
                  <a:pt x="0" y="745235"/>
                </a:lnTo>
                <a:lnTo>
                  <a:pt x="12192000" y="745235"/>
                </a:lnTo>
                <a:lnTo>
                  <a:pt x="12192000" y="0"/>
                </a:lnTo>
                <a:close/>
              </a:path>
            </a:pathLst>
          </a:custGeom>
          <a:solidFill>
            <a:srgbClr val="001F5F"/>
          </a:solidFill>
        </p:spPr>
        <p:txBody>
          <a:bodyPr wrap="square" lIns="0" tIns="0" rIns="0" bIns="0" rtlCol="0"/>
          <a:lstStyle/>
          <a:p>
            <a:pPr lvl="0" algn="ctr" defTabSz="457200"/>
            <a:r>
              <a:rPr lang="en-US" sz="4400" dirty="0" smtClean="0">
                <a:ln w="0"/>
                <a:solidFill>
                  <a:prstClr val="white"/>
                </a:solidFill>
                <a:effectLst>
                  <a:outerShdw blurRad="38100" dist="19050" dir="2700000" algn="tl" rotWithShape="0">
                    <a:prstClr val="black">
                      <a:alpha val="40000"/>
                    </a:prstClr>
                  </a:outerShdw>
                </a:effectLst>
                <a:latin typeface="Arial Rounded MT Bold" panose="020F0704030504030204" pitchFamily="34" charset="0"/>
              </a:rPr>
              <a:t>PROJECT COMPONENTS</a:t>
            </a:r>
            <a:endParaRPr lang="en-US" sz="4400" dirty="0">
              <a:ln w="0"/>
              <a:solidFill>
                <a:prstClr val="white"/>
              </a:solidFill>
              <a:effectLst>
                <a:outerShdw blurRad="38100" dist="19050" dir="2700000" algn="tl" rotWithShape="0">
                  <a:prstClr val="black">
                    <a:alpha val="40000"/>
                  </a:prstClr>
                </a:outerShdw>
              </a:effectLst>
              <a:latin typeface="Arial Rounded MT Bold" panose="020F0704030504030204" pitchFamily="34" charset="0"/>
            </a:endParaRPr>
          </a:p>
        </p:txBody>
      </p:sp>
    </p:spTree>
    <p:extLst>
      <p:ext uri="{BB962C8B-B14F-4D97-AF65-F5344CB8AC3E}">
        <p14:creationId xmlns:p14="http://schemas.microsoft.com/office/powerpoint/2010/main" val="24494941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5131" y="1197013"/>
            <a:ext cx="10728385" cy="4708981"/>
          </a:xfrm>
          <a:prstGeom prst="rect">
            <a:avLst/>
          </a:prstGeom>
        </p:spPr>
        <p:txBody>
          <a:bodyPr wrap="square">
            <a:spAutoFit/>
          </a:bodyPr>
          <a:lstStyle/>
          <a:p>
            <a:pPr>
              <a:lnSpc>
                <a:spcPct val="150000"/>
              </a:lnSpc>
            </a:pPr>
            <a:r>
              <a:rPr lang="en-US" sz="2800" b="1" dirty="0" smtClean="0"/>
              <a:t>PAINTING UNIT</a:t>
            </a:r>
          </a:p>
          <a:p>
            <a:pPr>
              <a:lnSpc>
                <a:spcPct val="150000"/>
              </a:lnSpc>
            </a:pPr>
            <a:r>
              <a:rPr lang="en-US" sz="2400" dirty="0" smtClean="0"/>
              <a:t>  Attach a paint spray system that can evenly coat the wall surface.   </a:t>
            </a:r>
            <a:endParaRPr lang="en-US" sz="2400" dirty="0"/>
          </a:p>
          <a:p>
            <a:pPr>
              <a:lnSpc>
                <a:spcPct val="150000"/>
              </a:lnSpc>
            </a:pPr>
            <a:r>
              <a:rPr lang="en-US" sz="2400" dirty="0" smtClean="0"/>
              <a:t>   Ensure that the system can switch between cleaning and painting modes.</a:t>
            </a:r>
          </a:p>
          <a:p>
            <a:pPr>
              <a:lnSpc>
                <a:spcPct val="150000"/>
              </a:lnSpc>
            </a:pPr>
            <a:r>
              <a:rPr lang="en-US" sz="2800" b="1" dirty="0" smtClean="0"/>
              <a:t>CONTROL SYSTEM:</a:t>
            </a:r>
          </a:p>
          <a:p>
            <a:pPr>
              <a:lnSpc>
                <a:spcPct val="150000"/>
              </a:lnSpc>
            </a:pPr>
            <a:r>
              <a:rPr lang="en-US" sz="2400" dirty="0" smtClean="0"/>
              <a:t>   Use a simple microcontroller (like Arduino) to automate the movement of the sliding mechanism.   </a:t>
            </a:r>
          </a:p>
          <a:p>
            <a:pPr>
              <a:lnSpc>
                <a:spcPct val="150000"/>
              </a:lnSpc>
            </a:pPr>
            <a:r>
              <a:rPr lang="en-US" sz="2400" dirty="0"/>
              <a:t> </a:t>
            </a:r>
            <a:r>
              <a:rPr lang="en-US" sz="2400" dirty="0" smtClean="0"/>
              <a:t>  Implement basic controls for speed, direction, and operation of the cleaning and paintings.</a:t>
            </a:r>
            <a:endParaRPr lang="en-US" sz="2400" dirty="0"/>
          </a:p>
        </p:txBody>
      </p:sp>
      <p:sp>
        <p:nvSpPr>
          <p:cNvPr id="3" name="object 4"/>
          <p:cNvSpPr/>
          <p:nvPr/>
        </p:nvSpPr>
        <p:spPr>
          <a:xfrm>
            <a:off x="0" y="203238"/>
            <a:ext cx="12192000" cy="745490"/>
          </a:xfrm>
          <a:custGeom>
            <a:avLst/>
            <a:gdLst/>
            <a:ahLst/>
            <a:cxnLst/>
            <a:rect l="l" t="t" r="r" b="b"/>
            <a:pathLst>
              <a:path w="12192000" h="745490">
                <a:moveTo>
                  <a:pt x="12192000" y="0"/>
                </a:moveTo>
                <a:lnTo>
                  <a:pt x="0" y="0"/>
                </a:lnTo>
                <a:lnTo>
                  <a:pt x="0" y="745235"/>
                </a:lnTo>
                <a:lnTo>
                  <a:pt x="12192000" y="745235"/>
                </a:lnTo>
                <a:lnTo>
                  <a:pt x="12192000" y="0"/>
                </a:lnTo>
                <a:close/>
              </a:path>
            </a:pathLst>
          </a:custGeom>
          <a:solidFill>
            <a:srgbClr val="001F5F"/>
          </a:solidFill>
        </p:spPr>
        <p:txBody>
          <a:bodyPr wrap="square" lIns="0" tIns="0" rIns="0" bIns="0" rtlCol="0"/>
          <a:lstStyle/>
          <a:p>
            <a:pPr lvl="0" algn="ctr" defTabSz="457200"/>
            <a:r>
              <a:rPr lang="en-US" sz="4400" dirty="0" smtClean="0">
                <a:ln w="0"/>
                <a:solidFill>
                  <a:prstClr val="white"/>
                </a:solidFill>
                <a:effectLst>
                  <a:outerShdw blurRad="38100" dist="19050" dir="2700000" algn="tl" rotWithShape="0">
                    <a:prstClr val="black">
                      <a:alpha val="40000"/>
                    </a:prstClr>
                  </a:outerShdw>
                </a:effectLst>
                <a:latin typeface="Arial Rounded MT Bold" panose="020F0704030504030204" pitchFamily="34" charset="0"/>
              </a:rPr>
              <a:t>PROJECT COMPONENTS</a:t>
            </a:r>
            <a:endParaRPr lang="en-US" sz="4400" dirty="0">
              <a:ln w="0"/>
              <a:solidFill>
                <a:prstClr val="white"/>
              </a:solidFill>
              <a:effectLst>
                <a:outerShdw blurRad="38100" dist="19050" dir="2700000" algn="tl" rotWithShape="0">
                  <a:prstClr val="black">
                    <a:alpha val="40000"/>
                  </a:prstClr>
                </a:outerShdw>
              </a:effectLst>
              <a:latin typeface="Arial Rounded MT Bold" panose="020F0704030504030204" pitchFamily="34" charset="0"/>
            </a:endParaRPr>
          </a:p>
        </p:txBody>
      </p:sp>
    </p:spTree>
    <p:extLst>
      <p:ext uri="{BB962C8B-B14F-4D97-AF65-F5344CB8AC3E}">
        <p14:creationId xmlns:p14="http://schemas.microsoft.com/office/powerpoint/2010/main" val="27792871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70959" y="1292857"/>
            <a:ext cx="9144000" cy="4708981"/>
          </a:xfrm>
          <a:prstGeom prst="rect">
            <a:avLst/>
          </a:prstGeom>
        </p:spPr>
        <p:txBody>
          <a:bodyPr wrap="square">
            <a:spAutoFit/>
          </a:bodyPr>
          <a:lstStyle/>
          <a:p>
            <a:pPr algn="just">
              <a:lnSpc>
                <a:spcPct val="150000"/>
              </a:lnSpc>
            </a:pPr>
            <a:r>
              <a:rPr lang="en-US" sz="2800" b="1" dirty="0" smtClean="0"/>
              <a:t>SAFETY FEATURES:</a:t>
            </a:r>
          </a:p>
          <a:p>
            <a:pPr algn="just">
              <a:lnSpc>
                <a:spcPct val="150000"/>
              </a:lnSpc>
            </a:pPr>
            <a:r>
              <a:rPr lang="en-US" sz="2400" dirty="0" smtClean="0"/>
              <a:t>           Design the system to handle uneven surfaces and avoid damaging the air conditioning units.   </a:t>
            </a:r>
            <a:endParaRPr lang="en-US" sz="2400" dirty="0"/>
          </a:p>
          <a:p>
            <a:pPr>
              <a:lnSpc>
                <a:spcPct val="150000"/>
              </a:lnSpc>
            </a:pPr>
            <a:r>
              <a:rPr lang="en-US" sz="2400" dirty="0" smtClean="0"/>
              <a:t>          Implement emergency stop buttons and limit switches to prevent accidents.</a:t>
            </a:r>
          </a:p>
          <a:p>
            <a:pPr>
              <a:lnSpc>
                <a:spcPct val="150000"/>
              </a:lnSpc>
            </a:pPr>
            <a:r>
              <a:rPr lang="en-US" sz="2800" b="1" dirty="0" smtClean="0"/>
              <a:t>POWER SYSTEM:</a:t>
            </a:r>
            <a:r>
              <a:rPr lang="en-US" sz="2400" dirty="0" smtClean="0"/>
              <a:t/>
            </a:r>
            <a:br>
              <a:rPr lang="en-US" sz="2400" dirty="0" smtClean="0"/>
            </a:br>
            <a:r>
              <a:rPr lang="en-US" sz="2400" dirty="0" smtClean="0"/>
              <a:t>         The system could be powered by a battery or connected to a nearby power source.</a:t>
            </a:r>
            <a:endParaRPr lang="en-US" sz="2400" dirty="0"/>
          </a:p>
        </p:txBody>
      </p:sp>
      <p:sp>
        <p:nvSpPr>
          <p:cNvPr id="4" name="object 4"/>
          <p:cNvSpPr/>
          <p:nvPr/>
        </p:nvSpPr>
        <p:spPr>
          <a:xfrm>
            <a:off x="0" y="203238"/>
            <a:ext cx="12192000" cy="745490"/>
          </a:xfrm>
          <a:custGeom>
            <a:avLst/>
            <a:gdLst/>
            <a:ahLst/>
            <a:cxnLst/>
            <a:rect l="l" t="t" r="r" b="b"/>
            <a:pathLst>
              <a:path w="12192000" h="745490">
                <a:moveTo>
                  <a:pt x="12192000" y="0"/>
                </a:moveTo>
                <a:lnTo>
                  <a:pt x="0" y="0"/>
                </a:lnTo>
                <a:lnTo>
                  <a:pt x="0" y="745235"/>
                </a:lnTo>
                <a:lnTo>
                  <a:pt x="12192000" y="745235"/>
                </a:lnTo>
                <a:lnTo>
                  <a:pt x="12192000" y="0"/>
                </a:lnTo>
                <a:close/>
              </a:path>
            </a:pathLst>
          </a:custGeom>
          <a:solidFill>
            <a:srgbClr val="001F5F"/>
          </a:solidFill>
        </p:spPr>
        <p:txBody>
          <a:bodyPr wrap="square" lIns="0" tIns="0" rIns="0" bIns="0" rtlCol="0"/>
          <a:lstStyle/>
          <a:p>
            <a:pPr lvl="0" algn="ctr" defTabSz="457200"/>
            <a:r>
              <a:rPr lang="en-US" sz="4400" dirty="0" smtClean="0">
                <a:ln w="0"/>
                <a:solidFill>
                  <a:prstClr val="white"/>
                </a:solidFill>
                <a:effectLst>
                  <a:outerShdw blurRad="38100" dist="19050" dir="2700000" algn="tl" rotWithShape="0">
                    <a:prstClr val="black">
                      <a:alpha val="40000"/>
                    </a:prstClr>
                  </a:outerShdw>
                </a:effectLst>
                <a:latin typeface="Arial Rounded MT Bold" panose="020F0704030504030204" pitchFamily="34" charset="0"/>
              </a:rPr>
              <a:t>PROJECT COMPONENTS</a:t>
            </a:r>
            <a:endParaRPr lang="en-US" sz="4400" dirty="0">
              <a:ln w="0"/>
              <a:solidFill>
                <a:prstClr val="white"/>
              </a:solidFill>
              <a:effectLst>
                <a:outerShdw blurRad="38100" dist="19050" dir="2700000" algn="tl" rotWithShape="0">
                  <a:prstClr val="black">
                    <a:alpha val="40000"/>
                  </a:prstClr>
                </a:outerShdw>
              </a:effectLst>
              <a:latin typeface="Arial Rounded MT Bold" panose="020F0704030504030204" pitchFamily="34" charset="0"/>
            </a:endParaRPr>
          </a:p>
        </p:txBody>
      </p:sp>
    </p:spTree>
    <p:extLst>
      <p:ext uri="{BB962C8B-B14F-4D97-AF65-F5344CB8AC3E}">
        <p14:creationId xmlns:p14="http://schemas.microsoft.com/office/powerpoint/2010/main" val="4087718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7917" y="1854051"/>
            <a:ext cx="10498348" cy="2308324"/>
          </a:xfrm>
          <a:prstGeom prst="rect">
            <a:avLst/>
          </a:prstGeom>
        </p:spPr>
        <p:txBody>
          <a:bodyPr wrap="square">
            <a:spAutoFit/>
          </a:bodyPr>
          <a:lstStyle/>
          <a:p>
            <a:pPr>
              <a:lnSpc>
                <a:spcPct val="150000"/>
              </a:lnSpc>
            </a:pPr>
            <a:r>
              <a:rPr lang="en-US" sz="2400" dirty="0" smtClean="0"/>
              <a:t>A functional prototype that can clean and paint the designated wall areas efficiently.</a:t>
            </a:r>
          </a:p>
          <a:p>
            <a:pPr>
              <a:lnSpc>
                <a:spcPct val="150000"/>
              </a:lnSpc>
            </a:pPr>
            <a:r>
              <a:rPr lang="en-US" sz="2400" dirty="0" smtClean="0"/>
              <a:t>Improved maintenance efficiency, reducing the need for manual labor, especially in hard-to-reach areas.</a:t>
            </a:r>
            <a:endParaRPr lang="en-US" sz="2400" dirty="0"/>
          </a:p>
        </p:txBody>
      </p:sp>
      <p:sp>
        <p:nvSpPr>
          <p:cNvPr id="3" name="object 4"/>
          <p:cNvSpPr/>
          <p:nvPr/>
        </p:nvSpPr>
        <p:spPr>
          <a:xfrm>
            <a:off x="0" y="203238"/>
            <a:ext cx="12192000" cy="745490"/>
          </a:xfrm>
          <a:custGeom>
            <a:avLst/>
            <a:gdLst/>
            <a:ahLst/>
            <a:cxnLst/>
            <a:rect l="l" t="t" r="r" b="b"/>
            <a:pathLst>
              <a:path w="12192000" h="745490">
                <a:moveTo>
                  <a:pt x="12192000" y="0"/>
                </a:moveTo>
                <a:lnTo>
                  <a:pt x="0" y="0"/>
                </a:lnTo>
                <a:lnTo>
                  <a:pt x="0" y="745235"/>
                </a:lnTo>
                <a:lnTo>
                  <a:pt x="12192000" y="745235"/>
                </a:lnTo>
                <a:lnTo>
                  <a:pt x="12192000" y="0"/>
                </a:lnTo>
                <a:close/>
              </a:path>
            </a:pathLst>
          </a:custGeom>
          <a:solidFill>
            <a:srgbClr val="001F5F"/>
          </a:solidFill>
        </p:spPr>
        <p:txBody>
          <a:bodyPr wrap="square" lIns="0" tIns="0" rIns="0" bIns="0" rtlCol="0"/>
          <a:lstStyle/>
          <a:p>
            <a:pPr lvl="0" algn="ctr" defTabSz="457200"/>
            <a:r>
              <a:rPr lang="en-US" sz="4400" dirty="0" smtClean="0">
                <a:ln w="0"/>
                <a:solidFill>
                  <a:prstClr val="white"/>
                </a:solidFill>
                <a:effectLst>
                  <a:outerShdw blurRad="38100" dist="19050" dir="2700000" algn="tl" rotWithShape="0">
                    <a:prstClr val="black">
                      <a:alpha val="40000"/>
                    </a:prstClr>
                  </a:outerShdw>
                </a:effectLst>
                <a:latin typeface="Arial Rounded MT Bold" panose="020F0704030504030204" pitchFamily="34" charset="0"/>
              </a:rPr>
              <a:t>EXPECTED OUTCOME</a:t>
            </a:r>
            <a:endParaRPr lang="en-US" sz="4400" dirty="0">
              <a:ln w="0"/>
              <a:solidFill>
                <a:prstClr val="white"/>
              </a:solidFill>
              <a:effectLst>
                <a:outerShdw blurRad="38100" dist="19050" dir="2700000" algn="tl" rotWithShape="0">
                  <a:prstClr val="black">
                    <a:alpha val="40000"/>
                  </a:prstClr>
                </a:outerShdw>
              </a:effectLst>
              <a:latin typeface="Arial Rounded MT Bold" panose="020F0704030504030204" pitchFamily="34" charset="0"/>
            </a:endParaRPr>
          </a:p>
        </p:txBody>
      </p:sp>
      <p:pic>
        <p:nvPicPr>
          <p:cNvPr id="4" name="Picture 3" descr="Helpers--Painters, Paperhangers, Plasterers, &amp; Stucco Masons at My Next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3497690"/>
            <a:ext cx="5582249" cy="3140015"/>
          </a:xfrm>
          <a:prstGeom prst="rect">
            <a:avLst/>
          </a:prstGeom>
        </p:spPr>
      </p:pic>
    </p:spTree>
    <p:extLst>
      <p:ext uri="{BB962C8B-B14F-4D97-AF65-F5344CB8AC3E}">
        <p14:creationId xmlns:p14="http://schemas.microsoft.com/office/powerpoint/2010/main" val="8725020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92061" y="1897183"/>
            <a:ext cx="8002438" cy="3416320"/>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en-US" sz="2400" dirty="0" smtClean="0"/>
              <a:t>Aluminum/steel rails for the sliding mechanism.</a:t>
            </a:r>
          </a:p>
          <a:p>
            <a:pPr marL="342900" indent="-342900" algn="just">
              <a:lnSpc>
                <a:spcPct val="150000"/>
              </a:lnSpc>
              <a:buFont typeface="Wingdings" panose="05000000000000000000" pitchFamily="2" charset="2"/>
              <a:buChar char="§"/>
            </a:pPr>
            <a:r>
              <a:rPr lang="en-US" sz="2400" dirty="0" smtClean="0"/>
              <a:t>Brushes, sponges, and spray nozzles for the cleaning and painting units.</a:t>
            </a:r>
          </a:p>
          <a:p>
            <a:pPr marL="342900" indent="-342900" algn="just">
              <a:lnSpc>
                <a:spcPct val="150000"/>
              </a:lnSpc>
              <a:buFont typeface="Wingdings" panose="05000000000000000000" pitchFamily="2" charset="2"/>
              <a:buChar char="§"/>
            </a:pPr>
            <a:r>
              <a:rPr lang="en-US" sz="2400" dirty="0" smtClean="0"/>
              <a:t>Arduino or similar microcontroller.</a:t>
            </a:r>
          </a:p>
          <a:p>
            <a:pPr marL="342900" indent="-342900" algn="just">
              <a:lnSpc>
                <a:spcPct val="150000"/>
              </a:lnSpc>
              <a:buFont typeface="Wingdings" panose="05000000000000000000" pitchFamily="2" charset="2"/>
              <a:buChar char="§"/>
            </a:pPr>
            <a:r>
              <a:rPr lang="en-US" sz="2400" dirty="0" smtClean="0"/>
              <a:t>Motors and gears for movement control.- Paint and cleaning solutions.</a:t>
            </a:r>
            <a:endParaRPr lang="en-US" sz="2400" dirty="0"/>
          </a:p>
        </p:txBody>
      </p:sp>
      <p:sp>
        <p:nvSpPr>
          <p:cNvPr id="3" name="object 4"/>
          <p:cNvSpPr/>
          <p:nvPr/>
        </p:nvSpPr>
        <p:spPr>
          <a:xfrm>
            <a:off x="0" y="289502"/>
            <a:ext cx="12192000" cy="745490"/>
          </a:xfrm>
          <a:custGeom>
            <a:avLst/>
            <a:gdLst/>
            <a:ahLst/>
            <a:cxnLst/>
            <a:rect l="l" t="t" r="r" b="b"/>
            <a:pathLst>
              <a:path w="12192000" h="745490">
                <a:moveTo>
                  <a:pt x="12192000" y="0"/>
                </a:moveTo>
                <a:lnTo>
                  <a:pt x="0" y="0"/>
                </a:lnTo>
                <a:lnTo>
                  <a:pt x="0" y="745235"/>
                </a:lnTo>
                <a:lnTo>
                  <a:pt x="12192000" y="745235"/>
                </a:lnTo>
                <a:lnTo>
                  <a:pt x="12192000" y="0"/>
                </a:lnTo>
                <a:close/>
              </a:path>
            </a:pathLst>
          </a:custGeom>
          <a:solidFill>
            <a:srgbClr val="001F5F"/>
          </a:solidFill>
        </p:spPr>
        <p:txBody>
          <a:bodyPr wrap="square" lIns="0" tIns="0" rIns="0" bIns="0" rtlCol="0"/>
          <a:lstStyle/>
          <a:p>
            <a:pPr lvl="0" algn="ctr" defTabSz="457200"/>
            <a:r>
              <a:rPr lang="en-US" sz="4400" dirty="0" smtClean="0">
                <a:ln w="0"/>
                <a:solidFill>
                  <a:prstClr val="white"/>
                </a:solidFill>
                <a:effectLst>
                  <a:outerShdw blurRad="38100" dist="19050" dir="2700000" algn="tl" rotWithShape="0">
                    <a:prstClr val="black">
                      <a:alpha val="40000"/>
                    </a:prstClr>
                  </a:outerShdw>
                </a:effectLst>
                <a:latin typeface="Arial Rounded MT Bold" panose="020F0704030504030204" pitchFamily="34" charset="0"/>
              </a:rPr>
              <a:t>TOOLS AND MATERIALS</a:t>
            </a:r>
            <a:endParaRPr lang="en-US" sz="4400" dirty="0">
              <a:ln w="0"/>
              <a:solidFill>
                <a:prstClr val="white"/>
              </a:solidFill>
              <a:effectLst>
                <a:outerShdw blurRad="38100" dist="19050" dir="2700000" algn="tl" rotWithShape="0">
                  <a:prstClr val="black">
                    <a:alpha val="40000"/>
                  </a:prstClr>
                </a:outerShdw>
              </a:effectLst>
              <a:latin typeface="Arial Rounded MT Bold" panose="020F0704030504030204" pitchFamily="34" charset="0"/>
            </a:endParaRPr>
          </a:p>
        </p:txBody>
      </p:sp>
    </p:spTree>
    <p:extLst>
      <p:ext uri="{BB962C8B-B14F-4D97-AF65-F5344CB8AC3E}">
        <p14:creationId xmlns:p14="http://schemas.microsoft.com/office/powerpoint/2010/main" val="30372744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p:cNvSpPr/>
          <p:nvPr/>
        </p:nvSpPr>
        <p:spPr>
          <a:xfrm>
            <a:off x="0" y="203238"/>
            <a:ext cx="12192000" cy="745490"/>
          </a:xfrm>
          <a:custGeom>
            <a:avLst/>
            <a:gdLst/>
            <a:ahLst/>
            <a:cxnLst/>
            <a:rect l="l" t="t" r="r" b="b"/>
            <a:pathLst>
              <a:path w="12192000" h="745490">
                <a:moveTo>
                  <a:pt x="12192000" y="0"/>
                </a:moveTo>
                <a:lnTo>
                  <a:pt x="0" y="0"/>
                </a:lnTo>
                <a:lnTo>
                  <a:pt x="0" y="745235"/>
                </a:lnTo>
                <a:lnTo>
                  <a:pt x="12192000" y="745235"/>
                </a:lnTo>
                <a:lnTo>
                  <a:pt x="12192000" y="0"/>
                </a:lnTo>
                <a:close/>
              </a:path>
            </a:pathLst>
          </a:custGeom>
          <a:solidFill>
            <a:srgbClr val="001F5F"/>
          </a:solidFill>
        </p:spPr>
        <p:txBody>
          <a:bodyPr wrap="square" lIns="0" tIns="0" rIns="0" bIns="0" rtlCol="0"/>
          <a:lstStyle/>
          <a:p>
            <a:pPr lvl="0" algn="ctr" defTabSz="457200"/>
            <a:r>
              <a:rPr lang="en-US" sz="4400" dirty="0" smtClean="0">
                <a:ln w="0"/>
                <a:solidFill>
                  <a:prstClr val="white"/>
                </a:solidFill>
                <a:effectLst>
                  <a:outerShdw blurRad="38100" dist="19050" dir="2700000" algn="tl" rotWithShape="0">
                    <a:prstClr val="black">
                      <a:alpha val="40000"/>
                    </a:prstClr>
                  </a:outerShdw>
                </a:effectLst>
                <a:latin typeface="Arial Rounded MT Bold" panose="020F0704030504030204" pitchFamily="34" charset="0"/>
              </a:rPr>
              <a:t>PROJECT SKETCH</a:t>
            </a:r>
            <a:endParaRPr lang="en-US" sz="4400" dirty="0">
              <a:ln w="0"/>
              <a:solidFill>
                <a:prstClr val="white"/>
              </a:solidFill>
              <a:effectLst>
                <a:outerShdw blurRad="38100" dist="19050" dir="2700000" algn="tl" rotWithShape="0">
                  <a:prstClr val="black">
                    <a:alpha val="40000"/>
                  </a:prstClr>
                </a:outerShdw>
              </a:effectLst>
              <a:latin typeface="Arial Rounded MT Bold" panose="020F070403050403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3556" y="948728"/>
            <a:ext cx="4453448" cy="5960853"/>
          </a:xfrm>
          <a:prstGeom prst="rect">
            <a:avLst/>
          </a:prstGeom>
        </p:spPr>
      </p:pic>
      <p:cxnSp>
        <p:nvCxnSpPr>
          <p:cNvPr id="6" name="Straight Arrow Connector 5"/>
          <p:cNvCxnSpPr/>
          <p:nvPr/>
        </p:nvCxnSpPr>
        <p:spPr>
          <a:xfrm>
            <a:off x="2835873" y="2803584"/>
            <a:ext cx="3424687" cy="172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725058" y="6098874"/>
            <a:ext cx="1535502" cy="258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726610" y="4425350"/>
            <a:ext cx="25792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0800000" flipV="1">
            <a:off x="6305908" y="2590005"/>
            <a:ext cx="1690778" cy="461665"/>
          </a:xfrm>
          <a:prstGeom prst="rect">
            <a:avLst/>
          </a:prstGeom>
          <a:noFill/>
        </p:spPr>
        <p:txBody>
          <a:bodyPr wrap="square" rtlCol="0">
            <a:spAutoFit/>
          </a:bodyPr>
          <a:lstStyle/>
          <a:p>
            <a:r>
              <a:rPr lang="en-US" sz="2400" b="1" dirty="0" smtClean="0"/>
              <a:t>WHEELS</a:t>
            </a:r>
            <a:endParaRPr lang="en-US" sz="2400" b="1" dirty="0"/>
          </a:p>
        </p:txBody>
      </p:sp>
      <p:sp>
        <p:nvSpPr>
          <p:cNvPr id="16" name="TextBox 15"/>
          <p:cNvSpPr txBox="1"/>
          <p:nvPr/>
        </p:nvSpPr>
        <p:spPr>
          <a:xfrm>
            <a:off x="6355878" y="4194518"/>
            <a:ext cx="1170513" cy="461665"/>
          </a:xfrm>
          <a:prstGeom prst="rect">
            <a:avLst/>
          </a:prstGeom>
          <a:noFill/>
        </p:spPr>
        <p:txBody>
          <a:bodyPr wrap="none" rtlCol="0">
            <a:spAutoFit/>
          </a:bodyPr>
          <a:lstStyle/>
          <a:p>
            <a:r>
              <a:rPr lang="en-US" sz="2400" b="1" dirty="0" smtClean="0"/>
              <a:t>BUCKEL</a:t>
            </a:r>
            <a:endParaRPr lang="en-US" sz="2400" b="1" dirty="0"/>
          </a:p>
        </p:txBody>
      </p:sp>
      <p:sp>
        <p:nvSpPr>
          <p:cNvPr id="17" name="TextBox 16"/>
          <p:cNvSpPr txBox="1"/>
          <p:nvPr/>
        </p:nvSpPr>
        <p:spPr>
          <a:xfrm>
            <a:off x="6448341" y="5893922"/>
            <a:ext cx="1157881" cy="461665"/>
          </a:xfrm>
          <a:prstGeom prst="rect">
            <a:avLst/>
          </a:prstGeom>
          <a:noFill/>
        </p:spPr>
        <p:txBody>
          <a:bodyPr wrap="none" rtlCol="0">
            <a:spAutoFit/>
          </a:bodyPr>
          <a:lstStyle/>
          <a:p>
            <a:r>
              <a:rPr lang="en-US" sz="2400" b="1" dirty="0" smtClean="0"/>
              <a:t>BASKET</a:t>
            </a:r>
            <a:endParaRPr lang="en-US" sz="2400" b="1" dirty="0"/>
          </a:p>
        </p:txBody>
      </p:sp>
    </p:spTree>
    <p:extLst>
      <p:ext uri="{BB962C8B-B14F-4D97-AF65-F5344CB8AC3E}">
        <p14:creationId xmlns:p14="http://schemas.microsoft.com/office/powerpoint/2010/main" val="3385627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471</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MT</vt:lpstr>
      <vt:lpstr>Arial Rounded MT Bold</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Tester</dc:creator>
  <cp:lastModifiedBy>Tester</cp:lastModifiedBy>
  <cp:revision>10</cp:revision>
  <dcterms:created xsi:type="dcterms:W3CDTF">2024-08-09T13:58:40Z</dcterms:created>
  <dcterms:modified xsi:type="dcterms:W3CDTF">2024-08-10T06:03:33Z</dcterms:modified>
</cp:coreProperties>
</file>