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
  </p:notesMasterIdLst>
  <p:sldIdLst>
    <p:sldId id="256" r:id="rId2"/>
    <p:sldId id="259" r:id="rId3"/>
    <p:sldId id="263" r:id="rId4"/>
    <p:sldId id="264" r:id="rId5"/>
    <p:sldId id="260" r:id="rId6"/>
    <p:sldId id="261" r:id="rId7"/>
    <p:sldId id="267" r:id="rId8"/>
    <p:sldId id="269"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6"/>
    <p:restoredTop sz="94652"/>
  </p:normalViewPr>
  <p:slideViewPr>
    <p:cSldViewPr snapToGrid="0">
      <p:cViewPr varScale="1">
        <p:scale>
          <a:sx n="90" d="100"/>
          <a:sy n="90" d="100"/>
        </p:scale>
        <p:origin x="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217BE-9780-E44D-9565-00692E69798E}" type="datetimeFigureOut">
              <a:rPr kumimoji="1" lang="ja-JP" altLang="en-US" smtClean="0"/>
              <a:t>2023/9/14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90633-28B3-9448-9F4D-C07DB187C4B2}" type="slidenum">
              <a:rPr kumimoji="1" lang="ja-JP" altLang="en-US" smtClean="0"/>
              <a:t>‹#›</a:t>
            </a:fld>
            <a:endParaRPr kumimoji="1" lang="ja-JP" altLang="en-US"/>
          </a:p>
        </p:txBody>
      </p:sp>
    </p:spTree>
    <p:extLst>
      <p:ext uri="{BB962C8B-B14F-4D97-AF65-F5344CB8AC3E}">
        <p14:creationId xmlns:p14="http://schemas.microsoft.com/office/powerpoint/2010/main" val="1803639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様々なグループウェアアプリ</a:t>
            </a:r>
            <a:endParaRPr kumimoji="1" lang="en-US" altLang="ja-JP" dirty="0"/>
          </a:p>
          <a:p>
            <a:r>
              <a:rPr kumimoji="1" lang="ja-JP" altLang="en-US"/>
              <a:t>西谷研究室では</a:t>
            </a:r>
            <a:r>
              <a:rPr kumimoji="1" lang="en-US" altLang="ja-JP" dirty="0"/>
              <a:t>Discord</a:t>
            </a:r>
            <a:r>
              <a:rPr kumimoji="1" lang="ja-JP" altLang="en-US"/>
              <a:t>を利用して情報共有を行なっている</a:t>
            </a:r>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2</a:t>
            </a:fld>
            <a:endParaRPr kumimoji="1" lang="ja-JP" altLang="en-US"/>
          </a:p>
        </p:txBody>
      </p:sp>
    </p:spTree>
    <p:extLst>
      <p:ext uri="{BB962C8B-B14F-4D97-AF65-F5344CB8AC3E}">
        <p14:creationId xmlns:p14="http://schemas.microsoft.com/office/powerpoint/2010/main" val="358463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Discord</a:t>
            </a:r>
            <a:r>
              <a:rPr kumimoji="1" lang="ja-JP" altLang="en-US"/>
              <a:t>上で情報共有を行う中でいくつかデメリットがあることに気付いた</a:t>
            </a:r>
            <a:endParaRPr kumimoji="1" lang="en-US" altLang="ja-JP" dirty="0"/>
          </a:p>
          <a:p>
            <a:r>
              <a:rPr kumimoji="1" lang="en-US" altLang="ja-JP" dirty="0"/>
              <a:t>1</a:t>
            </a:r>
            <a:r>
              <a:rPr kumimoji="1" lang="ja-JP" altLang="en-US"/>
              <a:t>つ目は図のようにデータは降順に表示されるため、過去に共有されたデータはスクロールして遡る必要があるため、データを参照しづらい</a:t>
            </a:r>
            <a:endParaRPr kumimoji="1" lang="en-US" altLang="ja-JP" dirty="0"/>
          </a:p>
          <a:p>
            <a:r>
              <a:rPr kumimoji="1" lang="en-US" altLang="ja-JP" dirty="0"/>
              <a:t>2</a:t>
            </a:r>
            <a:r>
              <a:rPr kumimoji="1" lang="ja-JP" altLang="en-US"/>
              <a:t>つ目はデータのタグ付け機能が存在しない為、データの絞り込みが困難</a:t>
            </a:r>
            <a:endParaRPr kumimoji="1" lang="en-US" altLang="ja-JP" dirty="0"/>
          </a:p>
          <a:p>
            <a:r>
              <a:rPr kumimoji="1" lang="en-US" altLang="ja-JP" dirty="0"/>
              <a:t>3</a:t>
            </a:r>
            <a:r>
              <a:rPr kumimoji="1" lang="ja-JP" altLang="en-US"/>
              <a:t>つ目は日付ごとのデータ管理ができないため、データが整理しづらく、日付検索をすることができない</a:t>
            </a:r>
            <a:endParaRPr kumimoji="1" lang="en-US" altLang="ja-JP" dirty="0"/>
          </a:p>
          <a:p>
            <a:endParaRPr kumimoji="1" lang="en-US" altLang="ja-JP" dirty="0"/>
          </a:p>
          <a:p>
            <a:r>
              <a:rPr kumimoji="1" lang="ja-JP" altLang="en-US"/>
              <a:t>このようなデメリットがデータを共有・見返す作業を習慣化しづらくすると考えた</a:t>
            </a:r>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3</a:t>
            </a:fld>
            <a:endParaRPr kumimoji="1" lang="ja-JP" altLang="en-US"/>
          </a:p>
        </p:txBody>
      </p:sp>
    </p:spTree>
    <p:extLst>
      <p:ext uri="{BB962C8B-B14F-4D97-AF65-F5344CB8AC3E}">
        <p14:creationId xmlns:p14="http://schemas.microsoft.com/office/powerpoint/2010/main" val="258958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そこで私は</a:t>
            </a:r>
            <a:r>
              <a:rPr kumimoji="1" lang="en-US" altLang="ja-JP" dirty="0"/>
              <a:t>〜</a:t>
            </a:r>
            <a:r>
              <a:rPr kumimoji="1" lang="ja-JP" altLang="en-US"/>
              <a:t>グループウェアアプリの開発を行います。</a:t>
            </a:r>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4</a:t>
            </a:fld>
            <a:endParaRPr kumimoji="1" lang="ja-JP" altLang="en-US"/>
          </a:p>
        </p:txBody>
      </p:sp>
    </p:spTree>
    <p:extLst>
      <p:ext uri="{BB962C8B-B14F-4D97-AF65-F5344CB8AC3E}">
        <p14:creationId xmlns:p14="http://schemas.microsoft.com/office/powerpoint/2010/main" val="2712661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これらの</a:t>
            </a:r>
            <a:r>
              <a:rPr kumimoji="1" lang="en-US" altLang="ja-JP" dirty="0"/>
              <a:t>Rails</a:t>
            </a:r>
            <a:r>
              <a:rPr kumimoji="1" lang="ja-JP" altLang="en-US"/>
              <a:t>と「超」整理法を組み合わせて、データを日付ごとに管理できるようにし、その日の出席状況やメモなどを一目で把握できる</a:t>
            </a:r>
            <a:r>
              <a:rPr kumimoji="1" lang="en-US" altLang="ja-JP" dirty="0"/>
              <a:t>Web</a:t>
            </a:r>
            <a:r>
              <a:rPr kumimoji="1" lang="ja-JP" altLang="en-US"/>
              <a:t>アプリを開発していく</a:t>
            </a:r>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5</a:t>
            </a:fld>
            <a:endParaRPr kumimoji="1" lang="ja-JP" altLang="en-US"/>
          </a:p>
        </p:txBody>
      </p:sp>
    </p:spTree>
    <p:extLst>
      <p:ext uri="{BB962C8B-B14F-4D97-AF65-F5344CB8AC3E}">
        <p14:creationId xmlns:p14="http://schemas.microsoft.com/office/powerpoint/2010/main" val="17678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投稿されたデータは保存したい日付を</a:t>
            </a:r>
            <a:r>
              <a:rPr kumimoji="1" lang="en-US" altLang="ja-JP" dirty="0"/>
              <a:t>1</a:t>
            </a:r>
            <a:r>
              <a:rPr kumimoji="1" lang="ja-JP" altLang="en-US"/>
              <a:t>つのカラムに保持しているため、日付ごとのデータ管理が容易になった</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6</a:t>
            </a:fld>
            <a:endParaRPr kumimoji="1" lang="ja-JP" altLang="en-US"/>
          </a:p>
        </p:txBody>
      </p:sp>
    </p:spTree>
    <p:extLst>
      <p:ext uri="{BB962C8B-B14F-4D97-AF65-F5344CB8AC3E}">
        <p14:creationId xmlns:p14="http://schemas.microsoft.com/office/powerpoint/2010/main" val="374531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また、日付を忘れてしまった場合</a:t>
            </a:r>
            <a:endParaRPr kumimoji="1" lang="en-US" altLang="ja-JP" dirty="0"/>
          </a:p>
          <a:p>
            <a:r>
              <a:rPr kumimoji="1" lang="ja-JP" altLang="en-US"/>
              <a:t>補助キーであるタグで絞り込みを行うことでデータを探し出すことも可能にした</a:t>
            </a:r>
          </a:p>
        </p:txBody>
      </p:sp>
      <p:sp>
        <p:nvSpPr>
          <p:cNvPr id="4" name="スライド番号プレースホルダー 3"/>
          <p:cNvSpPr>
            <a:spLocks noGrp="1"/>
          </p:cNvSpPr>
          <p:nvPr>
            <p:ph type="sldNum" sz="quarter" idx="5"/>
          </p:nvPr>
        </p:nvSpPr>
        <p:spPr/>
        <p:txBody>
          <a:bodyPr/>
          <a:lstStyle/>
          <a:p>
            <a:fld id="{F0790633-28B3-9448-9F4D-C07DB187C4B2}" type="slidenum">
              <a:rPr kumimoji="1" lang="ja-JP" altLang="en-US" smtClean="0"/>
              <a:t>7</a:t>
            </a:fld>
            <a:endParaRPr kumimoji="1" lang="ja-JP" altLang="en-US"/>
          </a:p>
        </p:txBody>
      </p:sp>
    </p:spTree>
    <p:extLst>
      <p:ext uri="{BB962C8B-B14F-4D97-AF65-F5344CB8AC3E}">
        <p14:creationId xmlns:p14="http://schemas.microsoft.com/office/powerpoint/2010/main" val="240732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31DEC7-BB68-B7F4-AA86-6B5979CE31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359857-FC1F-D3D6-3F3E-ABC933BB8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4DF4D0-017E-6004-44F9-9C1C8F722726}"/>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F050BD94-3DC1-8A23-D820-7A533D89BF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E29654-7AAC-7737-F4C8-893B108B3133}"/>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52023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8560E-452A-6C51-BA31-2307F2362A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28EEAB-197D-BF75-432E-D36C4CF0AF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BBAA87-8426-940C-3652-3D601B606604}"/>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10CA7325-6143-5525-C819-B1C0C213AF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C5599E-0580-2B21-0CDB-D387C4043B07}"/>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81369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897EB10-0196-E9EC-17AD-7635BFD5A9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3B525F-5E31-FFC8-C8BA-35C57C8CCE2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0DEFDF-B117-FE42-A138-BD412886A62F}"/>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E15BFFD9-1775-5683-E4E5-21B23E234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60DB0E-B511-7E00-C6D4-B334C261D941}"/>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6098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9C1E9-CAF0-252F-36E6-D4B6D93D2A8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E0FEAC-F583-25D5-D5D7-05F84FB4658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7906A7-91C1-A2B5-EB77-0CC00DFC1BF0}"/>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7D089A68-18E9-BD1C-38FF-D533DC8776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FCB631-391D-D304-CCFF-11BA52ECBD11}"/>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9185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ECE66-7E5B-A68C-A4FE-D5E3DDBF34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7BDC49-7C45-CCEC-72C8-A131A2DB8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613533E-EFE7-A72F-DD0B-F35889D15BFF}"/>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D3FCF667-C60E-DADD-3EF7-C923B56292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40FE7-DC7F-0834-97C4-93825D62F6E6}"/>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199773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C11CC-BD31-1053-38DB-28C9C9B340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D76A9E-38A3-64A3-B1C4-6D4642A88C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903B90-3B23-3F42-1FA9-0677B07A94C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C75419E-63FF-A318-78CC-99C86AE5B7F5}"/>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6" name="フッター プレースホルダー 5">
            <a:extLst>
              <a:ext uri="{FF2B5EF4-FFF2-40B4-BE49-F238E27FC236}">
                <a16:creationId xmlns:a16="http://schemas.microsoft.com/office/drawing/2014/main" id="{0365E22F-16D6-E9ED-2CD7-75056FE5DF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F9F1D0-6B3D-A543-8051-3F588A8AE20D}"/>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127683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071BE-2011-1766-10D8-90D990F93D0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1453DB-0435-1987-196B-DC8B65939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EDC3BB-7A6B-B98D-20D8-9DAD3F1772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9752C2-DEB6-CCE3-5530-CDA30F655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9D7132-8AAE-B5DB-D3A8-E2184ADA56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213F6E-7678-2F9C-6CE6-33D522E8A45D}"/>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8" name="フッター プレースホルダー 7">
            <a:extLst>
              <a:ext uri="{FF2B5EF4-FFF2-40B4-BE49-F238E27FC236}">
                <a16:creationId xmlns:a16="http://schemas.microsoft.com/office/drawing/2014/main" id="{6AEF04AB-879B-4D8B-2941-2F29237E64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DADAAE3-8531-BDA4-4CA4-B714D6A357A0}"/>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162621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4C052-4959-903E-F3D7-B3FEF49E307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BF2132A-144C-EE6C-75CF-4240BD35A611}"/>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4" name="フッター プレースホルダー 3">
            <a:extLst>
              <a:ext uri="{FF2B5EF4-FFF2-40B4-BE49-F238E27FC236}">
                <a16:creationId xmlns:a16="http://schemas.microsoft.com/office/drawing/2014/main" id="{DC530D6E-AB0B-8491-B721-C2C07396B2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92F040-C91E-A378-BD7A-3FB0F85304FA}"/>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84172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8ED0A5-790C-C968-3344-D846D79B4749}"/>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3" name="フッター プレースホルダー 2">
            <a:extLst>
              <a:ext uri="{FF2B5EF4-FFF2-40B4-BE49-F238E27FC236}">
                <a16:creationId xmlns:a16="http://schemas.microsoft.com/office/drawing/2014/main" id="{B72CEFF9-B878-5F9A-5EAD-B68269CB142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CC1787-4348-852E-68E9-445B073878C8}"/>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80973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6EB55-9971-87C4-167E-25B380562A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F1CE61-C37A-82FC-2EB1-DE31AC1A3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B74F77-E44F-A87E-6D8E-EFF19686E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831BB4-3601-CA0A-40E0-8BFB4A296A4F}"/>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6" name="フッター プレースホルダー 5">
            <a:extLst>
              <a:ext uri="{FF2B5EF4-FFF2-40B4-BE49-F238E27FC236}">
                <a16:creationId xmlns:a16="http://schemas.microsoft.com/office/drawing/2014/main" id="{CC34EA86-40FE-8B95-FAEC-9A7D75A858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F8DA9A-2B2D-11B6-F07C-8B8EAE09FAEB}"/>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409280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0225A-2AFF-8FBE-129B-0A0CB86278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41A166-5931-B4CA-C05F-5DF7AAE71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9A01841-4FCD-A90C-15D9-52C8003A2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2B7870-E9DB-C45B-427E-2C60FF48CD38}"/>
              </a:ext>
            </a:extLst>
          </p:cNvPr>
          <p:cNvSpPr>
            <a:spLocks noGrp="1"/>
          </p:cNvSpPr>
          <p:nvPr>
            <p:ph type="dt" sz="half" idx="10"/>
          </p:nvPr>
        </p:nvSpPr>
        <p:spPr/>
        <p:txBody>
          <a:bodyPr/>
          <a:lstStyle/>
          <a:p>
            <a:fld id="{86AA6803-B135-1349-9179-1FF01306F251}" type="datetimeFigureOut">
              <a:rPr kumimoji="1" lang="ja-JP" altLang="en-US" smtClean="0"/>
              <a:t>2023/9/14</a:t>
            </a:fld>
            <a:endParaRPr kumimoji="1" lang="ja-JP" altLang="en-US"/>
          </a:p>
        </p:txBody>
      </p:sp>
      <p:sp>
        <p:nvSpPr>
          <p:cNvPr id="6" name="フッター プレースホルダー 5">
            <a:extLst>
              <a:ext uri="{FF2B5EF4-FFF2-40B4-BE49-F238E27FC236}">
                <a16:creationId xmlns:a16="http://schemas.microsoft.com/office/drawing/2014/main" id="{B655950A-6576-F5BC-702F-D62D9FA529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2A5034-ECC0-EA08-B8AF-9867D2635B38}"/>
              </a:ext>
            </a:extLst>
          </p:cNvPr>
          <p:cNvSpPr>
            <a:spLocks noGrp="1"/>
          </p:cNvSpPr>
          <p:nvPr>
            <p:ph type="sldNum" sz="quarter" idx="12"/>
          </p:nvPr>
        </p:nvSpPr>
        <p:spPr/>
        <p:txBody>
          <a:body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325301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2240BF-66B7-7D7A-6257-FE3C48BCA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465BEC-11A4-3625-BF02-6FB012B86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4FBCB7-5123-4D9F-CF75-5E6544ED0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A6803-B135-1349-9179-1FF01306F251}" type="datetimeFigureOut">
              <a:rPr kumimoji="1" lang="ja-JP" altLang="en-US" smtClean="0"/>
              <a:t>2023/9/14</a:t>
            </a:fld>
            <a:endParaRPr kumimoji="1" lang="ja-JP" altLang="en-US"/>
          </a:p>
        </p:txBody>
      </p:sp>
      <p:sp>
        <p:nvSpPr>
          <p:cNvPr id="5" name="フッター プレースホルダー 4">
            <a:extLst>
              <a:ext uri="{FF2B5EF4-FFF2-40B4-BE49-F238E27FC236}">
                <a16:creationId xmlns:a16="http://schemas.microsoft.com/office/drawing/2014/main" id="{12BC2286-E880-DF61-0CB3-B12CB4716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B268A4-2BED-565B-0292-B1D0B0C66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47C46-C12D-F745-B2A7-B4F0EDABD9A8}" type="slidenum">
              <a:rPr kumimoji="1" lang="ja-JP" altLang="en-US" smtClean="0"/>
              <a:t>‹#›</a:t>
            </a:fld>
            <a:endParaRPr kumimoji="1" lang="ja-JP" altLang="en-US"/>
          </a:p>
        </p:txBody>
      </p:sp>
    </p:spTree>
    <p:extLst>
      <p:ext uri="{BB962C8B-B14F-4D97-AF65-F5344CB8AC3E}">
        <p14:creationId xmlns:p14="http://schemas.microsoft.com/office/powerpoint/2010/main" val="24215368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eroku.com/what" TargetMode="External"/><Relationship Id="rId2" Type="http://schemas.openxmlformats.org/officeDocument/2006/relationships/hyperlink" Target="https://railsdoc.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4F594-E074-8814-406A-5DD7DEF2136D}"/>
              </a:ext>
            </a:extLst>
          </p:cNvPr>
          <p:cNvSpPr>
            <a:spLocks noGrp="1"/>
          </p:cNvSpPr>
          <p:nvPr>
            <p:ph type="ctrTitle"/>
          </p:nvPr>
        </p:nvSpPr>
        <p:spPr/>
        <p:txBody>
          <a:bodyPr>
            <a:normAutofit/>
          </a:bodyPr>
          <a:lstStyle/>
          <a:p>
            <a:r>
              <a:rPr kumimoji="1" lang="ja-JP" altLang="en-US" sz="4000" b="1"/>
              <a:t>研究室用グループウェアアプリの開発</a:t>
            </a:r>
          </a:p>
        </p:txBody>
      </p:sp>
      <p:sp>
        <p:nvSpPr>
          <p:cNvPr id="3" name="字幕 2">
            <a:extLst>
              <a:ext uri="{FF2B5EF4-FFF2-40B4-BE49-F238E27FC236}">
                <a16:creationId xmlns:a16="http://schemas.microsoft.com/office/drawing/2014/main" id="{99CEB966-372A-95AA-C81A-A802B5F8B5EE}"/>
              </a:ext>
            </a:extLst>
          </p:cNvPr>
          <p:cNvSpPr>
            <a:spLocks noGrp="1"/>
          </p:cNvSpPr>
          <p:nvPr>
            <p:ph type="subTitle" idx="1"/>
          </p:nvPr>
        </p:nvSpPr>
        <p:spPr/>
        <p:txBody>
          <a:bodyPr/>
          <a:lstStyle/>
          <a:p>
            <a:r>
              <a:rPr kumimoji="1" lang="ja-JP" altLang="en-US"/>
              <a:t>情報科学科　西谷研究室　</a:t>
            </a:r>
            <a:endParaRPr kumimoji="1" lang="en-US" altLang="ja-JP" dirty="0"/>
          </a:p>
          <a:p>
            <a:r>
              <a:rPr kumimoji="1" lang="en-US" altLang="ja-JP" dirty="0"/>
              <a:t>27020731</a:t>
            </a:r>
            <a:r>
              <a:rPr lang="ja-JP" altLang="en-US"/>
              <a:t>　細井大輝</a:t>
            </a:r>
            <a:endParaRPr kumimoji="1" lang="ja-JP" altLang="en-US"/>
          </a:p>
        </p:txBody>
      </p:sp>
    </p:spTree>
    <p:extLst>
      <p:ext uri="{BB962C8B-B14F-4D97-AF65-F5344CB8AC3E}">
        <p14:creationId xmlns:p14="http://schemas.microsoft.com/office/powerpoint/2010/main" val="249870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76721-3F4F-CCBC-4915-4F23A80F348B}"/>
              </a:ext>
            </a:extLst>
          </p:cNvPr>
          <p:cNvSpPr>
            <a:spLocks noGrp="1"/>
          </p:cNvSpPr>
          <p:nvPr>
            <p:ph type="title"/>
          </p:nvPr>
        </p:nvSpPr>
        <p:spPr>
          <a:xfrm>
            <a:off x="8017254" y="525439"/>
            <a:ext cx="3336545" cy="1657614"/>
          </a:xfrm>
        </p:spPr>
        <p:txBody>
          <a:bodyPr>
            <a:normAutofit/>
          </a:bodyPr>
          <a:lstStyle/>
          <a:p>
            <a:r>
              <a:rPr kumimoji="1" lang="ja-JP" altLang="en-US" sz="3600" b="1"/>
              <a:t>研究の背景</a:t>
            </a:r>
          </a:p>
        </p:txBody>
      </p:sp>
      <p:pic>
        <p:nvPicPr>
          <p:cNvPr id="13" name="図 12" descr="グラフィカル ユーザー インターフェイス&#10;&#10;低い精度で自動的に生成された説明">
            <a:extLst>
              <a:ext uri="{FF2B5EF4-FFF2-40B4-BE49-F238E27FC236}">
                <a16:creationId xmlns:a16="http://schemas.microsoft.com/office/drawing/2014/main" id="{E1C7B369-60B4-6641-74A6-899A57F6E2DC}"/>
              </a:ext>
            </a:extLst>
          </p:cNvPr>
          <p:cNvPicPr>
            <a:picLocks noChangeAspect="1"/>
          </p:cNvPicPr>
          <p:nvPr/>
        </p:nvPicPr>
        <p:blipFill>
          <a:blip r:embed="rId3"/>
          <a:stretch>
            <a:fillRect/>
          </a:stretch>
        </p:blipFill>
        <p:spPr>
          <a:xfrm>
            <a:off x="437261" y="375320"/>
            <a:ext cx="3848658" cy="3848658"/>
          </a:xfrm>
          <a:prstGeom prst="rect">
            <a:avLst/>
          </a:prstGeom>
        </p:spPr>
      </p:pic>
      <p:pic>
        <p:nvPicPr>
          <p:cNvPr id="11" name="図 10" descr="アイコン&#10;&#10;自動的に生成された説明">
            <a:extLst>
              <a:ext uri="{FF2B5EF4-FFF2-40B4-BE49-F238E27FC236}">
                <a16:creationId xmlns:a16="http://schemas.microsoft.com/office/drawing/2014/main" id="{A7EC0991-7B6E-CE29-CE23-651E31C5F618}"/>
              </a:ext>
            </a:extLst>
          </p:cNvPr>
          <p:cNvPicPr>
            <a:picLocks noChangeAspect="1"/>
          </p:cNvPicPr>
          <p:nvPr/>
        </p:nvPicPr>
        <p:blipFill>
          <a:blip r:embed="rId4"/>
          <a:stretch>
            <a:fillRect/>
          </a:stretch>
        </p:blipFill>
        <p:spPr>
          <a:xfrm>
            <a:off x="4906370" y="475017"/>
            <a:ext cx="2628285" cy="1458217"/>
          </a:xfrm>
          <a:prstGeom prst="rect">
            <a:avLst/>
          </a:prstGeom>
        </p:spPr>
      </p:pic>
      <p:pic>
        <p:nvPicPr>
          <p:cNvPr id="5" name="図 4" descr="グラフィカル ユーザー インターフェイス&#10;&#10;低い精度で自動的に生成された説明">
            <a:extLst>
              <a:ext uri="{FF2B5EF4-FFF2-40B4-BE49-F238E27FC236}">
                <a16:creationId xmlns:a16="http://schemas.microsoft.com/office/drawing/2014/main" id="{76B14EED-6A08-BE14-E95C-12B689367EA8}"/>
              </a:ext>
            </a:extLst>
          </p:cNvPr>
          <p:cNvPicPr>
            <a:picLocks noChangeAspect="1"/>
          </p:cNvPicPr>
          <p:nvPr/>
        </p:nvPicPr>
        <p:blipFill>
          <a:blip r:embed="rId5"/>
          <a:stretch>
            <a:fillRect/>
          </a:stretch>
        </p:blipFill>
        <p:spPr>
          <a:xfrm>
            <a:off x="4902652" y="2585087"/>
            <a:ext cx="2628286" cy="1478410"/>
          </a:xfrm>
          <a:prstGeom prst="rect">
            <a:avLst/>
          </a:prstGeom>
        </p:spPr>
      </p:pic>
      <p:pic>
        <p:nvPicPr>
          <p:cNvPr id="15" name="図 14" descr="アイコン&#10;&#10;自動的に生成された説明">
            <a:extLst>
              <a:ext uri="{FF2B5EF4-FFF2-40B4-BE49-F238E27FC236}">
                <a16:creationId xmlns:a16="http://schemas.microsoft.com/office/drawing/2014/main" id="{C51481EE-4367-874D-F13D-CAE30E326A90}"/>
              </a:ext>
            </a:extLst>
          </p:cNvPr>
          <p:cNvPicPr>
            <a:picLocks noChangeAspect="1"/>
          </p:cNvPicPr>
          <p:nvPr/>
        </p:nvPicPr>
        <p:blipFill>
          <a:blip r:embed="rId6"/>
          <a:stretch>
            <a:fillRect/>
          </a:stretch>
        </p:blipFill>
        <p:spPr>
          <a:xfrm>
            <a:off x="507076" y="4911833"/>
            <a:ext cx="1448019" cy="1448019"/>
          </a:xfrm>
          <a:prstGeom prst="rect">
            <a:avLst/>
          </a:prstGeom>
        </p:spPr>
      </p:pic>
      <p:pic>
        <p:nvPicPr>
          <p:cNvPr id="17" name="図 16" descr="ロゴ&#10;&#10;低い精度で自動的に生成された説明">
            <a:extLst>
              <a:ext uri="{FF2B5EF4-FFF2-40B4-BE49-F238E27FC236}">
                <a16:creationId xmlns:a16="http://schemas.microsoft.com/office/drawing/2014/main" id="{F59B0040-9BF3-E466-E5B5-22EC1D44BAEC}"/>
              </a:ext>
            </a:extLst>
          </p:cNvPr>
          <p:cNvPicPr>
            <a:picLocks noChangeAspect="1"/>
          </p:cNvPicPr>
          <p:nvPr/>
        </p:nvPicPr>
        <p:blipFill>
          <a:blip r:embed="rId7"/>
          <a:stretch>
            <a:fillRect/>
          </a:stretch>
        </p:blipFill>
        <p:spPr>
          <a:xfrm>
            <a:off x="2650954" y="5139551"/>
            <a:ext cx="1669613" cy="992587"/>
          </a:xfrm>
          <a:prstGeom prst="rect">
            <a:avLst/>
          </a:prstGeom>
        </p:spPr>
      </p:pic>
      <p:pic>
        <p:nvPicPr>
          <p:cNvPr id="9" name="図 8" descr="挿絵 が含まれている画像&#10;&#10;自動的に生成された説明">
            <a:extLst>
              <a:ext uri="{FF2B5EF4-FFF2-40B4-BE49-F238E27FC236}">
                <a16:creationId xmlns:a16="http://schemas.microsoft.com/office/drawing/2014/main" id="{77303C6E-9259-F7C6-DB0D-59874190BD84}"/>
              </a:ext>
            </a:extLst>
          </p:cNvPr>
          <p:cNvPicPr>
            <a:picLocks noChangeAspect="1"/>
          </p:cNvPicPr>
          <p:nvPr/>
        </p:nvPicPr>
        <p:blipFill>
          <a:blip r:embed="rId8"/>
          <a:stretch>
            <a:fillRect/>
          </a:stretch>
        </p:blipFill>
        <p:spPr>
          <a:xfrm>
            <a:off x="4910088" y="5100646"/>
            <a:ext cx="2628286" cy="1070783"/>
          </a:xfrm>
          <a:prstGeom prst="rect">
            <a:avLst/>
          </a:prstGeom>
        </p:spPr>
      </p:pic>
      <p:sp>
        <p:nvSpPr>
          <p:cNvPr id="3" name="コンテンツ プレースホルダー 2">
            <a:extLst>
              <a:ext uri="{FF2B5EF4-FFF2-40B4-BE49-F238E27FC236}">
                <a16:creationId xmlns:a16="http://schemas.microsoft.com/office/drawing/2014/main" id="{F0FC86E8-E9FA-E2B8-DB1F-D7571BE01482}"/>
              </a:ext>
            </a:extLst>
          </p:cNvPr>
          <p:cNvSpPr>
            <a:spLocks noGrp="1"/>
          </p:cNvSpPr>
          <p:nvPr>
            <p:ph idx="1"/>
          </p:nvPr>
        </p:nvSpPr>
        <p:spPr>
          <a:xfrm>
            <a:off x="8017254" y="2274491"/>
            <a:ext cx="3336546" cy="3902472"/>
          </a:xfrm>
        </p:spPr>
        <p:txBody>
          <a:bodyPr>
            <a:normAutofit/>
          </a:bodyPr>
          <a:lstStyle/>
          <a:p>
            <a:pPr marL="0" indent="0">
              <a:buNone/>
            </a:pPr>
            <a:endParaRPr kumimoji="1"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400"/>
              <a:t>主な</a:t>
            </a:r>
            <a:endParaRPr kumimoji="1" lang="en-US" altLang="ja-JP" sz="2400" dirty="0"/>
          </a:p>
          <a:p>
            <a:pPr marL="0" indent="0">
              <a:buNone/>
            </a:pPr>
            <a:r>
              <a:rPr kumimoji="1" lang="ja-JP" altLang="en-US" sz="2400"/>
              <a:t>グループウェアアプリ</a:t>
            </a:r>
          </a:p>
        </p:txBody>
      </p:sp>
      <p:cxnSp>
        <p:nvCxnSpPr>
          <p:cNvPr id="22" name="Straight Connector 21">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72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9A9A4D6-F31C-2D8E-F41B-EB438F979371}"/>
              </a:ext>
            </a:extLst>
          </p:cNvPr>
          <p:cNvSpPr txBox="1"/>
          <p:nvPr/>
        </p:nvSpPr>
        <p:spPr>
          <a:xfrm>
            <a:off x="377563" y="399087"/>
            <a:ext cx="5274201" cy="461665"/>
          </a:xfrm>
          <a:prstGeom prst="rect">
            <a:avLst/>
          </a:prstGeom>
          <a:noFill/>
        </p:spPr>
        <p:txBody>
          <a:bodyPr wrap="none" rtlCol="0">
            <a:spAutoFit/>
          </a:bodyPr>
          <a:lstStyle/>
          <a:p>
            <a:r>
              <a:rPr kumimoji="1" lang="en-US" altLang="ja-JP" sz="2400" u="sng" dirty="0"/>
              <a:t>Discord</a:t>
            </a:r>
            <a:r>
              <a:rPr kumimoji="1" lang="ja-JP" altLang="en-US" sz="2400" u="sng"/>
              <a:t>上での情報共有のデメリット</a:t>
            </a:r>
          </a:p>
        </p:txBody>
      </p:sp>
      <p:sp>
        <p:nvSpPr>
          <p:cNvPr id="5" name="テキスト ボックス 4">
            <a:extLst>
              <a:ext uri="{FF2B5EF4-FFF2-40B4-BE49-F238E27FC236}">
                <a16:creationId xmlns:a16="http://schemas.microsoft.com/office/drawing/2014/main" id="{CF8051F7-154F-EB5A-6E53-4A55D4625EC8}"/>
              </a:ext>
            </a:extLst>
          </p:cNvPr>
          <p:cNvSpPr txBox="1"/>
          <p:nvPr/>
        </p:nvSpPr>
        <p:spPr>
          <a:xfrm>
            <a:off x="473653" y="1215797"/>
            <a:ext cx="2789798" cy="3918509"/>
          </a:xfrm>
          <a:prstGeom prst="rect">
            <a:avLst/>
          </a:prstGeom>
          <a:noFill/>
        </p:spPr>
        <p:txBody>
          <a:bodyPr wrap="square" rtlCol="0">
            <a:spAutoFit/>
          </a:bodyPr>
          <a:lstStyle/>
          <a:p>
            <a:pPr marL="342900" indent="-342900">
              <a:lnSpc>
                <a:spcPct val="150000"/>
              </a:lnSpc>
              <a:buFont typeface="+mj-lt"/>
              <a:buAutoNum type="arabicPeriod"/>
            </a:pPr>
            <a:r>
              <a:rPr lang="ja-JP" altLang="en-US" sz="2400"/>
              <a:t>過去に共有されたデータを参照しづらい</a:t>
            </a:r>
            <a:endParaRPr lang="en-US" altLang="ja-JP" sz="2400" dirty="0"/>
          </a:p>
          <a:p>
            <a:pPr marL="342900" indent="-342900">
              <a:lnSpc>
                <a:spcPct val="150000"/>
              </a:lnSpc>
              <a:buFont typeface="+mj-lt"/>
              <a:buAutoNum type="arabicPeriod"/>
            </a:pPr>
            <a:r>
              <a:rPr kumimoji="1" lang="ja-JP" altLang="en-US" sz="2400"/>
              <a:t>データの絞り込みが困難</a:t>
            </a:r>
            <a:endParaRPr kumimoji="1" lang="en-US" altLang="ja-JP" sz="2400" dirty="0"/>
          </a:p>
          <a:p>
            <a:pPr marL="342900" indent="-342900">
              <a:lnSpc>
                <a:spcPct val="150000"/>
              </a:lnSpc>
              <a:buFont typeface="+mj-lt"/>
              <a:buAutoNum type="arabicPeriod"/>
            </a:pPr>
            <a:r>
              <a:rPr lang="ja-JP" altLang="en-US" sz="2400"/>
              <a:t>データが整理しづらい</a:t>
            </a:r>
            <a:endParaRPr kumimoji="1" lang="ja-JP" altLang="en-US" sz="2400"/>
          </a:p>
        </p:txBody>
      </p:sp>
      <p:sp>
        <p:nvSpPr>
          <p:cNvPr id="6" name="下矢印 5">
            <a:extLst>
              <a:ext uri="{FF2B5EF4-FFF2-40B4-BE49-F238E27FC236}">
                <a16:creationId xmlns:a16="http://schemas.microsoft.com/office/drawing/2014/main" id="{31BE33D2-8DD7-7FD8-BF40-24B1C469615E}"/>
              </a:ext>
            </a:extLst>
          </p:cNvPr>
          <p:cNvSpPr/>
          <p:nvPr/>
        </p:nvSpPr>
        <p:spPr>
          <a:xfrm>
            <a:off x="5253914" y="5349895"/>
            <a:ext cx="484632" cy="657774"/>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3A5877F-CA8E-7D3B-CA06-62E7B3BCA42A}"/>
              </a:ext>
            </a:extLst>
          </p:cNvPr>
          <p:cNvSpPr txBox="1"/>
          <p:nvPr/>
        </p:nvSpPr>
        <p:spPr>
          <a:xfrm>
            <a:off x="1455743" y="6166525"/>
            <a:ext cx="8392041" cy="584775"/>
          </a:xfrm>
          <a:prstGeom prst="rect">
            <a:avLst/>
          </a:prstGeom>
          <a:noFill/>
        </p:spPr>
        <p:txBody>
          <a:bodyPr wrap="none" rtlCol="0">
            <a:spAutoFit/>
          </a:bodyPr>
          <a:lstStyle/>
          <a:p>
            <a:r>
              <a:rPr lang="ja-JP" altLang="en-US" sz="3200" b="1"/>
              <a:t>データを共有・見返す作業を習慣化しづらい</a:t>
            </a:r>
            <a:endParaRPr kumimoji="1" lang="ja-JP" altLang="en-US" sz="3200" b="1"/>
          </a:p>
        </p:txBody>
      </p:sp>
      <p:pic>
        <p:nvPicPr>
          <p:cNvPr id="10" name="図 9" descr="グラフィカル ユーザー インターフェイス, テキスト, アプリケーション&#10;&#10;自動的に生成された説明">
            <a:extLst>
              <a:ext uri="{FF2B5EF4-FFF2-40B4-BE49-F238E27FC236}">
                <a16:creationId xmlns:a16="http://schemas.microsoft.com/office/drawing/2014/main" id="{C671C90A-39C4-ED87-77BB-DF4C1BA94181}"/>
              </a:ext>
            </a:extLst>
          </p:cNvPr>
          <p:cNvPicPr>
            <a:picLocks noChangeAspect="1"/>
          </p:cNvPicPr>
          <p:nvPr/>
        </p:nvPicPr>
        <p:blipFill>
          <a:blip r:embed="rId3"/>
          <a:stretch>
            <a:fillRect/>
          </a:stretch>
        </p:blipFill>
        <p:spPr>
          <a:xfrm>
            <a:off x="3551925" y="1215797"/>
            <a:ext cx="8535300" cy="3918509"/>
          </a:xfrm>
          <a:prstGeom prst="rect">
            <a:avLst/>
          </a:prstGeom>
        </p:spPr>
      </p:pic>
    </p:spTree>
    <p:extLst>
      <p:ext uri="{BB962C8B-B14F-4D97-AF65-F5344CB8AC3E}">
        <p14:creationId xmlns:p14="http://schemas.microsoft.com/office/powerpoint/2010/main" val="88883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8A8E98-49A5-1F38-FB42-22416A289185}"/>
              </a:ext>
            </a:extLst>
          </p:cNvPr>
          <p:cNvSpPr txBox="1"/>
          <p:nvPr/>
        </p:nvSpPr>
        <p:spPr>
          <a:xfrm>
            <a:off x="2070265" y="2280062"/>
            <a:ext cx="8051470" cy="2123658"/>
          </a:xfrm>
          <a:prstGeom prst="rect">
            <a:avLst/>
          </a:prstGeom>
          <a:noFill/>
        </p:spPr>
        <p:txBody>
          <a:bodyPr wrap="square" rtlCol="0">
            <a:spAutoFit/>
          </a:bodyPr>
          <a:lstStyle/>
          <a:p>
            <a:pPr algn="ctr"/>
            <a:r>
              <a:rPr kumimoji="1" lang="ja-JP" altLang="en-US" sz="4400"/>
              <a:t>データ共有・見返す作業の</a:t>
            </a:r>
            <a:endParaRPr kumimoji="1" lang="en-US" altLang="ja-JP" sz="4400" dirty="0"/>
          </a:p>
          <a:p>
            <a:pPr algn="ctr"/>
            <a:r>
              <a:rPr lang="ja-JP" altLang="en-US" sz="4400">
                <a:solidFill>
                  <a:srgbClr val="FF0000"/>
                </a:solidFill>
              </a:rPr>
              <a:t>習慣化を強制</a:t>
            </a:r>
            <a:r>
              <a:rPr lang="ja-JP" altLang="en-US" sz="4400"/>
              <a:t>するための</a:t>
            </a:r>
            <a:endParaRPr kumimoji="1" lang="en-US" altLang="ja-JP" sz="4400" dirty="0"/>
          </a:p>
          <a:p>
            <a:pPr algn="ctr"/>
            <a:r>
              <a:rPr lang="ja-JP" altLang="en-US" sz="4400"/>
              <a:t>グループウェアアプリの開発</a:t>
            </a:r>
            <a:endParaRPr kumimoji="1" lang="ja-JP" altLang="en-US" sz="4400"/>
          </a:p>
        </p:txBody>
      </p:sp>
    </p:spTree>
    <p:extLst>
      <p:ext uri="{BB962C8B-B14F-4D97-AF65-F5344CB8AC3E}">
        <p14:creationId xmlns:p14="http://schemas.microsoft.com/office/powerpoint/2010/main" val="400990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8C0C0-F970-9AC0-80CC-4A0BECB2E59F}"/>
              </a:ext>
            </a:extLst>
          </p:cNvPr>
          <p:cNvSpPr>
            <a:spLocks noGrp="1"/>
          </p:cNvSpPr>
          <p:nvPr>
            <p:ph type="title"/>
          </p:nvPr>
        </p:nvSpPr>
        <p:spPr/>
        <p:txBody>
          <a:bodyPr/>
          <a:lstStyle/>
          <a:p>
            <a:r>
              <a:rPr kumimoji="1" lang="ja-JP" altLang="en-US" b="1"/>
              <a:t>開発手法</a:t>
            </a:r>
          </a:p>
        </p:txBody>
      </p:sp>
      <p:sp>
        <p:nvSpPr>
          <p:cNvPr id="3" name="コンテンツ プレースホルダー 2">
            <a:extLst>
              <a:ext uri="{FF2B5EF4-FFF2-40B4-BE49-F238E27FC236}">
                <a16:creationId xmlns:a16="http://schemas.microsoft.com/office/drawing/2014/main" id="{99F743F0-A3EF-1E87-5512-D4B6F28236F6}"/>
              </a:ext>
            </a:extLst>
          </p:cNvPr>
          <p:cNvSpPr>
            <a:spLocks noGrp="1"/>
          </p:cNvSpPr>
          <p:nvPr>
            <p:ph idx="1"/>
          </p:nvPr>
        </p:nvSpPr>
        <p:spPr/>
        <p:txBody>
          <a:bodyPr/>
          <a:lstStyle/>
          <a:p>
            <a:pPr marL="0" indent="0">
              <a:buNone/>
            </a:pPr>
            <a:r>
              <a:rPr kumimoji="1" lang="ja-JP" altLang="en-US" u="sng"/>
              <a:t>開発環境</a:t>
            </a:r>
            <a:r>
              <a:rPr kumimoji="1" lang="en-US" altLang="ja-JP" u="sng" dirty="0"/>
              <a:t> : Ruby on Rails(Rails)</a:t>
            </a:r>
            <a:r>
              <a:rPr kumimoji="1" lang="en-US" altLang="ja-JP" u="sng" baseline="30000" dirty="0"/>
              <a:t>1</a:t>
            </a:r>
          </a:p>
          <a:p>
            <a:pPr marL="514350" indent="-514350">
              <a:buFont typeface="+mj-lt"/>
              <a:buAutoNum type="arabicPeriod"/>
            </a:pPr>
            <a:r>
              <a:rPr lang="ja-JP" altLang="en-US" sz="2400"/>
              <a:t>広いプラットフォームからのアプリ利用が可能</a:t>
            </a:r>
            <a:endParaRPr lang="en-US" altLang="ja-JP" sz="2400" dirty="0"/>
          </a:p>
          <a:p>
            <a:pPr marL="514350" indent="-514350">
              <a:buFont typeface="+mj-lt"/>
              <a:buAutoNum type="arabicPeriod"/>
            </a:pPr>
            <a:r>
              <a:rPr kumimoji="1" lang="ja-JP" altLang="en-US" sz="2400"/>
              <a:t>日本語のドキュメントが充実しているため開発ハードルが低い</a:t>
            </a:r>
            <a:endParaRPr kumimoji="1" lang="en-US" altLang="ja-JP" sz="2400" dirty="0"/>
          </a:p>
          <a:p>
            <a:pPr marL="514350" indent="-514350">
              <a:buFont typeface="+mj-lt"/>
              <a:buAutoNum type="arabicPeriod"/>
            </a:pPr>
            <a:r>
              <a:rPr lang="ja-JP" altLang="en-US" sz="2400"/>
              <a:t>ライブラリが豊富</a:t>
            </a:r>
            <a:endParaRPr lang="en-US" altLang="ja-JP" sz="2400" dirty="0"/>
          </a:p>
          <a:p>
            <a:pPr marL="514350" indent="-514350">
              <a:buFont typeface="+mj-lt"/>
              <a:buAutoNum type="arabicPeriod"/>
            </a:pPr>
            <a:r>
              <a:rPr kumimoji="1" lang="ja-JP" altLang="en-US" sz="2400"/>
              <a:t>クラウドプラットフォーム</a:t>
            </a:r>
            <a:r>
              <a:rPr kumimoji="1" lang="en-US" altLang="ja-JP" sz="2400" dirty="0"/>
              <a:t>Heroku</a:t>
            </a:r>
            <a:r>
              <a:rPr kumimoji="1" lang="en-US" altLang="ja-JP" sz="2400" baseline="30000" dirty="0"/>
              <a:t>2</a:t>
            </a:r>
            <a:r>
              <a:rPr kumimoji="1" lang="ja-JP" altLang="en-US" sz="2400"/>
              <a:t>との連携が容易</a:t>
            </a:r>
            <a:endParaRPr kumimoji="1" lang="en-US" altLang="ja-JP" sz="2400" dirty="0"/>
          </a:p>
          <a:p>
            <a:pPr marL="0" indent="0">
              <a:buNone/>
            </a:pPr>
            <a:endParaRPr kumimoji="1" lang="en-US" altLang="ja-JP" sz="2400" dirty="0"/>
          </a:p>
          <a:p>
            <a:pPr marL="0" indent="0">
              <a:buNone/>
            </a:pPr>
            <a:r>
              <a:rPr lang="ja-JP" altLang="en-US" u="sng"/>
              <a:t>データ分類法</a:t>
            </a:r>
            <a:r>
              <a:rPr lang="en-US" altLang="ja-JP" u="sng" dirty="0"/>
              <a:t> : </a:t>
            </a:r>
            <a:r>
              <a:rPr lang="ja-JP" altLang="en-US" u="sng"/>
              <a:t>「超」整理法</a:t>
            </a:r>
            <a:r>
              <a:rPr lang="en-US" altLang="ja-JP" u="sng" baseline="30000" dirty="0"/>
              <a:t>3</a:t>
            </a:r>
          </a:p>
          <a:p>
            <a:pPr marL="0" indent="0">
              <a:buNone/>
            </a:pPr>
            <a:r>
              <a:rPr kumimoji="1" lang="en-US" altLang="ja-JP" sz="2400" dirty="0"/>
              <a:t>→</a:t>
            </a:r>
            <a:r>
              <a:rPr kumimoji="1" lang="en-US" altLang="ja-JP" sz="2400" dirty="0">
                <a:solidFill>
                  <a:srgbClr val="FF0000"/>
                </a:solidFill>
              </a:rPr>
              <a:t> </a:t>
            </a:r>
            <a:r>
              <a:rPr kumimoji="1" lang="ja-JP" altLang="en-US" sz="2400"/>
              <a:t>データをカテゴリに分類　</a:t>
            </a:r>
            <a:r>
              <a:rPr kumimoji="1" lang="en-US" altLang="ja-JP" sz="2400" dirty="0"/>
              <a:t>×</a:t>
            </a:r>
          </a:p>
          <a:p>
            <a:pPr marL="0" indent="0">
              <a:buNone/>
            </a:pPr>
            <a:r>
              <a:rPr kumimoji="1" lang="ja-JP" altLang="en-US" sz="2400">
                <a:solidFill>
                  <a:srgbClr val="FF0000"/>
                </a:solidFill>
              </a:rPr>
              <a:t>　</a:t>
            </a:r>
            <a:r>
              <a:rPr kumimoji="1" lang="en-US" altLang="ja-JP" sz="2400" dirty="0">
                <a:solidFill>
                  <a:srgbClr val="FF0000"/>
                </a:solidFill>
              </a:rPr>
              <a:t> </a:t>
            </a:r>
            <a:r>
              <a:rPr kumimoji="1" lang="ja-JP" altLang="en-US" sz="2400">
                <a:solidFill>
                  <a:srgbClr val="FF0000"/>
                </a:solidFill>
              </a:rPr>
              <a:t>時間軸をキー</a:t>
            </a:r>
            <a:r>
              <a:rPr kumimoji="1" lang="ja-JP" altLang="en-US" sz="2400"/>
              <a:t>としてデータを分類する方式</a:t>
            </a:r>
          </a:p>
        </p:txBody>
      </p:sp>
    </p:spTree>
    <p:extLst>
      <p:ext uri="{BB962C8B-B14F-4D97-AF65-F5344CB8AC3E}">
        <p14:creationId xmlns:p14="http://schemas.microsoft.com/office/powerpoint/2010/main" val="63420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EA99C-9DE8-C98A-201E-00C91D616363}"/>
              </a:ext>
            </a:extLst>
          </p:cNvPr>
          <p:cNvSpPr>
            <a:spLocks noGrp="1"/>
          </p:cNvSpPr>
          <p:nvPr>
            <p:ph type="title"/>
          </p:nvPr>
        </p:nvSpPr>
        <p:spPr>
          <a:xfrm>
            <a:off x="395287" y="341042"/>
            <a:ext cx="10515600" cy="449262"/>
          </a:xfrm>
        </p:spPr>
        <p:txBody>
          <a:bodyPr>
            <a:normAutofit fontScale="90000"/>
          </a:bodyPr>
          <a:lstStyle/>
          <a:p>
            <a:r>
              <a:rPr kumimoji="1" lang="ja-JP" altLang="en-US" b="1"/>
              <a:t>結果</a:t>
            </a:r>
          </a:p>
        </p:txBody>
      </p:sp>
      <p:pic>
        <p:nvPicPr>
          <p:cNvPr id="5" name="図 4" descr="テーブル&#10;&#10;自動的に生成された説明">
            <a:extLst>
              <a:ext uri="{FF2B5EF4-FFF2-40B4-BE49-F238E27FC236}">
                <a16:creationId xmlns:a16="http://schemas.microsoft.com/office/drawing/2014/main" id="{35A73698-64CE-ADC9-B7EF-E54FA94093C8}"/>
              </a:ext>
            </a:extLst>
          </p:cNvPr>
          <p:cNvPicPr>
            <a:picLocks noChangeAspect="1"/>
          </p:cNvPicPr>
          <p:nvPr/>
        </p:nvPicPr>
        <p:blipFill>
          <a:blip r:embed="rId3"/>
          <a:stretch>
            <a:fillRect/>
          </a:stretch>
        </p:blipFill>
        <p:spPr>
          <a:xfrm>
            <a:off x="0" y="790304"/>
            <a:ext cx="6992276" cy="3658698"/>
          </a:xfrm>
          <a:prstGeom prst="rect">
            <a:avLst/>
          </a:prstGeom>
        </p:spPr>
      </p:pic>
      <p:cxnSp>
        <p:nvCxnSpPr>
          <p:cNvPr id="9" name="カギ線コネクタ 8">
            <a:extLst>
              <a:ext uri="{FF2B5EF4-FFF2-40B4-BE49-F238E27FC236}">
                <a16:creationId xmlns:a16="http://schemas.microsoft.com/office/drawing/2014/main" id="{D62567B9-63AF-0D27-4C38-0E2AF3135CB7}"/>
              </a:ext>
            </a:extLst>
          </p:cNvPr>
          <p:cNvCxnSpPr>
            <a:cxnSpLocks/>
            <a:stCxn id="5" idx="2"/>
          </p:cNvCxnSpPr>
          <p:nvPr/>
        </p:nvCxnSpPr>
        <p:spPr>
          <a:xfrm rot="16200000" flipH="1">
            <a:off x="3770094" y="4175046"/>
            <a:ext cx="375550" cy="923462"/>
          </a:xfrm>
          <a:prstGeom prst="bentConnector2">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8A87EC2-96F2-EF54-5089-33F12B515019}"/>
              </a:ext>
            </a:extLst>
          </p:cNvPr>
          <p:cNvSpPr txBox="1"/>
          <p:nvPr/>
        </p:nvSpPr>
        <p:spPr>
          <a:xfrm>
            <a:off x="7513319" y="910235"/>
            <a:ext cx="4493538" cy="1384995"/>
          </a:xfrm>
          <a:prstGeom prst="rect">
            <a:avLst/>
          </a:prstGeom>
          <a:noFill/>
        </p:spPr>
        <p:txBody>
          <a:bodyPr wrap="none" rtlCol="0">
            <a:spAutoFit/>
          </a:bodyPr>
          <a:lstStyle/>
          <a:p>
            <a:r>
              <a:rPr lang="ja-JP" altLang="en-US" sz="2800"/>
              <a:t>日付をキーとしている為、</a:t>
            </a:r>
            <a:endParaRPr lang="en-US" altLang="ja-JP" sz="2800" dirty="0"/>
          </a:p>
          <a:p>
            <a:r>
              <a:rPr kumimoji="1" lang="ja-JP" altLang="en-US" sz="2800"/>
              <a:t>日付選択の</a:t>
            </a:r>
            <a:r>
              <a:rPr kumimoji="1" lang="en-US" altLang="ja-JP" sz="2800" dirty="0"/>
              <a:t>1</a:t>
            </a:r>
            <a:r>
              <a:rPr kumimoji="1" lang="ja-JP" altLang="en-US" sz="2800"/>
              <a:t>アクションで</a:t>
            </a:r>
            <a:endParaRPr kumimoji="1" lang="en-US" altLang="ja-JP" sz="2800" dirty="0"/>
          </a:p>
          <a:p>
            <a:r>
              <a:rPr lang="ja-JP" altLang="en-US" sz="2800"/>
              <a:t>データ参照可能</a:t>
            </a:r>
            <a:endParaRPr kumimoji="1" lang="en-US" altLang="ja-JP" sz="2800" dirty="0"/>
          </a:p>
        </p:txBody>
      </p:sp>
      <p:pic>
        <p:nvPicPr>
          <p:cNvPr id="14" name="図 13" descr="グラフィカル ユーザー インターフェイス, テキスト, アプリケーション, メール&#10;&#10;自動的に生成された説明">
            <a:extLst>
              <a:ext uri="{FF2B5EF4-FFF2-40B4-BE49-F238E27FC236}">
                <a16:creationId xmlns:a16="http://schemas.microsoft.com/office/drawing/2014/main" id="{EBB71216-1294-CD17-2528-9185E4879023}"/>
              </a:ext>
            </a:extLst>
          </p:cNvPr>
          <p:cNvPicPr>
            <a:picLocks noChangeAspect="1"/>
          </p:cNvPicPr>
          <p:nvPr/>
        </p:nvPicPr>
        <p:blipFill>
          <a:blip r:embed="rId4"/>
          <a:stretch>
            <a:fillRect/>
          </a:stretch>
        </p:blipFill>
        <p:spPr>
          <a:xfrm>
            <a:off x="4392414" y="2791103"/>
            <a:ext cx="7772400" cy="4066897"/>
          </a:xfrm>
          <a:prstGeom prst="rect">
            <a:avLst/>
          </a:prstGeom>
        </p:spPr>
      </p:pic>
      <p:sp>
        <p:nvSpPr>
          <p:cNvPr id="15" name="テキスト ボックス 14">
            <a:extLst>
              <a:ext uri="{FF2B5EF4-FFF2-40B4-BE49-F238E27FC236}">
                <a16:creationId xmlns:a16="http://schemas.microsoft.com/office/drawing/2014/main" id="{09F909B2-AE26-95E4-1CAE-6D40554B2B5B}"/>
              </a:ext>
            </a:extLst>
          </p:cNvPr>
          <p:cNvSpPr txBox="1"/>
          <p:nvPr/>
        </p:nvSpPr>
        <p:spPr>
          <a:xfrm>
            <a:off x="488047" y="5318056"/>
            <a:ext cx="3416320" cy="523220"/>
          </a:xfrm>
          <a:prstGeom prst="rect">
            <a:avLst/>
          </a:prstGeom>
          <a:noFill/>
        </p:spPr>
        <p:txBody>
          <a:bodyPr wrap="none" rtlCol="0">
            <a:spAutoFit/>
          </a:bodyPr>
          <a:lstStyle/>
          <a:p>
            <a:r>
              <a:rPr kumimoji="1" lang="ja-JP" altLang="en-US" sz="2800"/>
              <a:t>データ整理が容易に</a:t>
            </a:r>
          </a:p>
        </p:txBody>
      </p:sp>
    </p:spTree>
    <p:extLst>
      <p:ext uri="{BB962C8B-B14F-4D97-AF65-F5344CB8AC3E}">
        <p14:creationId xmlns:p14="http://schemas.microsoft.com/office/powerpoint/2010/main" val="32636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8BD1433B-7117-88B0-56A1-8CE8F409D075}"/>
              </a:ext>
            </a:extLst>
          </p:cNvPr>
          <p:cNvPicPr>
            <a:picLocks noChangeAspect="1"/>
          </p:cNvPicPr>
          <p:nvPr/>
        </p:nvPicPr>
        <p:blipFill>
          <a:blip r:embed="rId3"/>
          <a:stretch>
            <a:fillRect/>
          </a:stretch>
        </p:blipFill>
        <p:spPr>
          <a:xfrm>
            <a:off x="214730" y="242887"/>
            <a:ext cx="6801891" cy="4157663"/>
          </a:xfrm>
          <a:prstGeom prst="rect">
            <a:avLst/>
          </a:prstGeom>
        </p:spPr>
      </p:pic>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6C72FE72-F7E2-AA51-C4C7-0F64F4A0C066}"/>
              </a:ext>
            </a:extLst>
          </p:cNvPr>
          <p:cNvPicPr>
            <a:picLocks noChangeAspect="1"/>
          </p:cNvPicPr>
          <p:nvPr/>
        </p:nvPicPr>
        <p:blipFill>
          <a:blip r:embed="rId4"/>
          <a:stretch>
            <a:fillRect/>
          </a:stretch>
        </p:blipFill>
        <p:spPr>
          <a:xfrm>
            <a:off x="4029075" y="4147376"/>
            <a:ext cx="7772400" cy="2467737"/>
          </a:xfrm>
          <a:prstGeom prst="rect">
            <a:avLst/>
          </a:prstGeom>
        </p:spPr>
      </p:pic>
      <p:cxnSp>
        <p:nvCxnSpPr>
          <p:cNvPr id="9" name="カギ線コネクタ 8">
            <a:extLst>
              <a:ext uri="{FF2B5EF4-FFF2-40B4-BE49-F238E27FC236}">
                <a16:creationId xmlns:a16="http://schemas.microsoft.com/office/drawing/2014/main" id="{9B586F49-A2FF-5F03-CAC5-4FB32DB5AF01}"/>
              </a:ext>
            </a:extLst>
          </p:cNvPr>
          <p:cNvCxnSpPr>
            <a:stCxn id="3" idx="2"/>
            <a:endCxn id="7" idx="1"/>
          </p:cNvCxnSpPr>
          <p:nvPr/>
        </p:nvCxnSpPr>
        <p:spPr>
          <a:xfrm rot="16200000" flipH="1">
            <a:off x="3332028" y="4684197"/>
            <a:ext cx="980695" cy="413399"/>
          </a:xfrm>
          <a:prstGeom prst="bentConnector2">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5B5BCA8-DCF6-9446-C3AB-27C6C4A30606}"/>
              </a:ext>
            </a:extLst>
          </p:cNvPr>
          <p:cNvSpPr txBox="1"/>
          <p:nvPr/>
        </p:nvSpPr>
        <p:spPr>
          <a:xfrm>
            <a:off x="7016621" y="1629220"/>
            <a:ext cx="4960649" cy="1384995"/>
          </a:xfrm>
          <a:prstGeom prst="rect">
            <a:avLst/>
          </a:prstGeom>
          <a:noFill/>
        </p:spPr>
        <p:txBody>
          <a:bodyPr wrap="square" rtlCol="0">
            <a:spAutoFit/>
          </a:bodyPr>
          <a:lstStyle/>
          <a:p>
            <a:r>
              <a:rPr kumimoji="1" lang="ja-JP" altLang="en-US" sz="2800"/>
              <a:t>日付を忘れてしまった場合</a:t>
            </a:r>
            <a:r>
              <a:rPr kumimoji="1" lang="en-US" altLang="ja-JP" sz="2800" dirty="0"/>
              <a:t>…</a:t>
            </a:r>
          </a:p>
          <a:p>
            <a:r>
              <a:rPr kumimoji="1" lang="ja-JP" altLang="en-US" sz="2800"/>
              <a:t>タグでの絞り込み機能で</a:t>
            </a:r>
            <a:endParaRPr kumimoji="1" lang="en-US" altLang="ja-JP" sz="2800" dirty="0"/>
          </a:p>
          <a:p>
            <a:r>
              <a:rPr lang="ja-JP" altLang="en-US" sz="2800"/>
              <a:t>データを探し出すことが可能</a:t>
            </a:r>
            <a:endParaRPr kumimoji="1" lang="ja-JP" altLang="en-US" sz="2800"/>
          </a:p>
        </p:txBody>
      </p:sp>
    </p:spTree>
    <p:extLst>
      <p:ext uri="{BB962C8B-B14F-4D97-AF65-F5344CB8AC3E}">
        <p14:creationId xmlns:p14="http://schemas.microsoft.com/office/powerpoint/2010/main" val="254120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AF308-31B4-24C8-199E-9BD0B4E5F629}"/>
              </a:ext>
            </a:extLst>
          </p:cNvPr>
          <p:cNvSpPr>
            <a:spLocks noGrp="1"/>
          </p:cNvSpPr>
          <p:nvPr>
            <p:ph type="title"/>
          </p:nvPr>
        </p:nvSpPr>
        <p:spPr>
          <a:xfrm>
            <a:off x="552450" y="294482"/>
            <a:ext cx="10515600" cy="534988"/>
          </a:xfrm>
        </p:spPr>
        <p:txBody>
          <a:bodyPr>
            <a:normAutofit fontScale="90000"/>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C3109887-2B83-8AB0-C3F6-9076C9DB94CC}"/>
              </a:ext>
            </a:extLst>
          </p:cNvPr>
          <p:cNvSpPr>
            <a:spLocks noGrp="1"/>
          </p:cNvSpPr>
          <p:nvPr>
            <p:ph idx="1"/>
          </p:nvPr>
        </p:nvSpPr>
        <p:spPr>
          <a:xfrm>
            <a:off x="552450" y="957263"/>
            <a:ext cx="10801350" cy="5219700"/>
          </a:xfrm>
        </p:spPr>
        <p:txBody>
          <a:bodyPr/>
          <a:lstStyle/>
          <a:p>
            <a:pPr>
              <a:buFont typeface="Wingdings" pitchFamily="2" charset="2"/>
              <a:buChar char="Ø"/>
            </a:pPr>
            <a:r>
              <a:rPr lang="ja-JP" altLang="en-US" sz="2800"/>
              <a:t>　通知機能</a:t>
            </a:r>
            <a:endParaRPr lang="en-US" altLang="ja-JP" sz="2800" dirty="0"/>
          </a:p>
          <a:p>
            <a:pPr>
              <a:buFont typeface="Wingdings" pitchFamily="2" charset="2"/>
              <a:buChar char="Ø"/>
            </a:pPr>
            <a:r>
              <a:rPr kumimoji="1" lang="ja-JP" altLang="en-US" sz="2800"/>
              <a:t>　ローカル</a:t>
            </a:r>
            <a:r>
              <a:rPr kumimoji="1" lang="en-US" altLang="ja-JP" sz="2800" dirty="0"/>
              <a:t>PC</a:t>
            </a:r>
            <a:r>
              <a:rPr kumimoji="1" lang="ja-JP" altLang="en-US" sz="2800"/>
              <a:t>から</a:t>
            </a:r>
            <a:r>
              <a:rPr kumimoji="1" lang="en-US" altLang="ja-JP" sz="2800" dirty="0"/>
              <a:t>Web</a:t>
            </a:r>
            <a:r>
              <a:rPr kumimoji="1" lang="ja-JP" altLang="en-US" sz="2800"/>
              <a:t>アプリへの送信スクリプト</a:t>
            </a:r>
          </a:p>
          <a:p>
            <a:pPr>
              <a:buFont typeface="Wingdings" pitchFamily="2" charset="2"/>
              <a:buChar char="Ø"/>
            </a:pPr>
            <a:r>
              <a:rPr lang="ja-JP" altLang="en-US"/>
              <a:t>　</a:t>
            </a:r>
            <a:r>
              <a:rPr lang="ja-JP" altLang="en-US" sz="2800"/>
              <a:t>「超」整理法の更なる応用</a:t>
            </a:r>
            <a:endParaRPr kumimoji="1" lang="ja-JP" altLang="en-US" sz="2800"/>
          </a:p>
          <a:p>
            <a:pPr marL="0" indent="0">
              <a:buNone/>
            </a:pPr>
            <a:endParaRPr kumimoji="1" lang="ja-JP" altLang="en-US"/>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606BCB6E-CF4E-E729-5B96-311F92BE0245}"/>
              </a:ext>
            </a:extLst>
          </p:cNvPr>
          <p:cNvPicPr>
            <a:picLocks noChangeAspect="1"/>
          </p:cNvPicPr>
          <p:nvPr/>
        </p:nvPicPr>
        <p:blipFill>
          <a:blip r:embed="rId2"/>
          <a:stretch>
            <a:fillRect/>
          </a:stretch>
        </p:blipFill>
        <p:spPr>
          <a:xfrm>
            <a:off x="4790348" y="2471738"/>
            <a:ext cx="7175878" cy="4386262"/>
          </a:xfrm>
          <a:prstGeom prst="rect">
            <a:avLst/>
          </a:prstGeom>
        </p:spPr>
      </p:pic>
      <p:sp>
        <p:nvSpPr>
          <p:cNvPr id="5" name="左中かっこ 4">
            <a:extLst>
              <a:ext uri="{FF2B5EF4-FFF2-40B4-BE49-F238E27FC236}">
                <a16:creationId xmlns:a16="http://schemas.microsoft.com/office/drawing/2014/main" id="{F6B9D294-35AC-2D87-952F-3745B48626FD}"/>
              </a:ext>
            </a:extLst>
          </p:cNvPr>
          <p:cNvSpPr/>
          <p:nvPr/>
        </p:nvSpPr>
        <p:spPr>
          <a:xfrm>
            <a:off x="4407893" y="5390356"/>
            <a:ext cx="487957" cy="9144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pic>
        <p:nvPicPr>
          <p:cNvPr id="6" name="図 5" descr="アイコン&#10;&#10;自動的に生成された説明">
            <a:extLst>
              <a:ext uri="{FF2B5EF4-FFF2-40B4-BE49-F238E27FC236}">
                <a16:creationId xmlns:a16="http://schemas.microsoft.com/office/drawing/2014/main" id="{B573F539-372F-D790-3B2D-BD5EE6BB9F98}"/>
              </a:ext>
            </a:extLst>
          </p:cNvPr>
          <p:cNvPicPr>
            <a:picLocks noChangeAspect="1"/>
          </p:cNvPicPr>
          <p:nvPr/>
        </p:nvPicPr>
        <p:blipFill>
          <a:blip r:embed="rId3"/>
          <a:stretch>
            <a:fillRect/>
          </a:stretch>
        </p:blipFill>
        <p:spPr>
          <a:xfrm>
            <a:off x="3493493" y="5390356"/>
            <a:ext cx="914400" cy="914400"/>
          </a:xfrm>
          <a:prstGeom prst="rect">
            <a:avLst/>
          </a:prstGeom>
        </p:spPr>
      </p:pic>
    </p:spTree>
    <p:extLst>
      <p:ext uri="{BB962C8B-B14F-4D97-AF65-F5344CB8AC3E}">
        <p14:creationId xmlns:p14="http://schemas.microsoft.com/office/powerpoint/2010/main" val="33246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E8E77-FF7E-907A-D519-55134808A18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5335E486-0C5E-7668-52BA-8CC701A85693}"/>
              </a:ext>
            </a:extLst>
          </p:cNvPr>
          <p:cNvSpPr>
            <a:spLocks noGrp="1"/>
          </p:cNvSpPr>
          <p:nvPr>
            <p:ph idx="1"/>
          </p:nvPr>
        </p:nvSpPr>
        <p:spPr/>
        <p:txBody>
          <a:bodyPr/>
          <a:lstStyle/>
          <a:p>
            <a:pPr marL="0" indent="0">
              <a:lnSpc>
                <a:spcPct val="200000"/>
              </a:lnSpc>
              <a:buNone/>
            </a:pPr>
            <a:r>
              <a:rPr kumimoji="1" lang="en-US" altLang="ja-JP" dirty="0"/>
              <a:t>[1] Ruby on Rails </a:t>
            </a:r>
            <a:r>
              <a:rPr kumimoji="1" lang="ja-JP" altLang="en-US"/>
              <a:t>ドキュメント</a:t>
            </a:r>
            <a:r>
              <a:rPr kumimoji="1" lang="en-US" altLang="ja-JP" dirty="0"/>
              <a:t>(v7.0.0), </a:t>
            </a:r>
            <a:r>
              <a:rPr kumimoji="1" lang="en-US" altLang="ja-JP" dirty="0">
                <a:hlinkClick r:id="rId2"/>
              </a:rPr>
              <a:t>https://railsdoc.com/</a:t>
            </a:r>
            <a:endParaRPr kumimoji="1" lang="en-US" altLang="ja-JP" dirty="0"/>
          </a:p>
          <a:p>
            <a:pPr marL="0" indent="0">
              <a:lnSpc>
                <a:spcPct val="200000"/>
              </a:lnSpc>
              <a:buNone/>
            </a:pPr>
            <a:r>
              <a:rPr lang="en-US" altLang="ja-JP" dirty="0"/>
              <a:t>[2] WHAT IS HEROKU?, </a:t>
            </a:r>
            <a:r>
              <a:rPr lang="en-US" altLang="ja-JP" dirty="0">
                <a:hlinkClick r:id="rId3"/>
              </a:rPr>
              <a:t>https://www.heroku.com/what</a:t>
            </a:r>
            <a:endParaRPr lang="en-US" altLang="ja-JP" dirty="0"/>
          </a:p>
          <a:p>
            <a:pPr marL="0" indent="0">
              <a:lnSpc>
                <a:spcPct val="200000"/>
              </a:lnSpc>
              <a:buNone/>
            </a:pPr>
            <a:r>
              <a:rPr lang="en-US" altLang="ja-JP" dirty="0"/>
              <a:t>[3] </a:t>
            </a:r>
            <a:r>
              <a:rPr lang="ja-JP" altLang="en-US"/>
              <a:t>野口</a:t>
            </a:r>
            <a:r>
              <a:rPr lang="en-US" altLang="ja-JP" dirty="0"/>
              <a:t> </a:t>
            </a:r>
            <a:r>
              <a:rPr lang="ja-JP" altLang="en-US"/>
              <a:t>悠紀雄</a:t>
            </a:r>
            <a:r>
              <a:rPr lang="en-US" altLang="ja-JP" dirty="0"/>
              <a:t>, </a:t>
            </a:r>
            <a:r>
              <a:rPr lang="ja-JP" altLang="en-US"/>
              <a:t>「超」整理法ー情報検索と発想の新システム</a:t>
            </a:r>
            <a:r>
              <a:rPr lang="en-US" altLang="ja-JP" dirty="0"/>
              <a:t>(</a:t>
            </a:r>
            <a:r>
              <a:rPr lang="ja-JP" altLang="en-US"/>
              <a:t>中公新書</a:t>
            </a:r>
            <a:r>
              <a:rPr lang="en-US" altLang="ja-JP" dirty="0"/>
              <a:t>), </a:t>
            </a:r>
            <a:r>
              <a:rPr lang="ja-JP" altLang="en-US"/>
              <a:t>中央公論新社</a:t>
            </a:r>
            <a:r>
              <a:rPr lang="en-US" altLang="ja-JP" dirty="0"/>
              <a:t>, (1993)</a:t>
            </a:r>
          </a:p>
          <a:p>
            <a:pPr marL="0" indent="0">
              <a:buNone/>
            </a:pPr>
            <a:endParaRPr lang="en" altLang="ja-JP" dirty="0"/>
          </a:p>
          <a:p>
            <a:pPr marL="0" indent="0">
              <a:buNone/>
            </a:pPr>
            <a:endParaRPr kumimoji="1" lang="ja-JP" altLang="en-US"/>
          </a:p>
        </p:txBody>
      </p:sp>
    </p:spTree>
    <p:extLst>
      <p:ext uri="{BB962C8B-B14F-4D97-AF65-F5344CB8AC3E}">
        <p14:creationId xmlns:p14="http://schemas.microsoft.com/office/powerpoint/2010/main" val="28167143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500</Words>
  <Application>Microsoft Macintosh PowerPoint</Application>
  <PresentationFormat>ワイド画面</PresentationFormat>
  <Paragraphs>63</Paragraphs>
  <Slides>9</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Wingdings</vt:lpstr>
      <vt:lpstr>Office テーマ</vt:lpstr>
      <vt:lpstr>研究室用グループウェアアプリの開発</vt:lpstr>
      <vt:lpstr>研究の背景</vt:lpstr>
      <vt:lpstr>PowerPoint プレゼンテーション</vt:lpstr>
      <vt:lpstr>PowerPoint プレゼンテーション</vt:lpstr>
      <vt:lpstr>開発手法</vt:lpstr>
      <vt:lpstr>結果</vt:lpstr>
      <vt:lpstr>PowerPoint プレゼンテーション</vt:lpstr>
      <vt:lpstr>今後の課題</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細井　大輝</dc:creator>
  <cp:lastModifiedBy>細井　大輝</cp:lastModifiedBy>
  <cp:revision>49</cp:revision>
  <dcterms:created xsi:type="dcterms:W3CDTF">2023-09-11T04:36:19Z</dcterms:created>
  <dcterms:modified xsi:type="dcterms:W3CDTF">2023-09-14T00:33:43Z</dcterms:modified>
</cp:coreProperties>
</file>