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8" r:id="rId3"/>
    <p:sldId id="279" r:id="rId4"/>
    <p:sldId id="274" r:id="rId5"/>
    <p:sldId id="277" r:id="rId6"/>
    <p:sldId id="258" r:id="rId7"/>
    <p:sldId id="272" r:id="rId8"/>
    <p:sldId id="268" r:id="rId9"/>
    <p:sldId id="267" r:id="rId10"/>
    <p:sldId id="275" r:id="rId11"/>
    <p:sldId id="269" r:id="rId12"/>
    <p:sldId id="291" r:id="rId13"/>
    <p:sldId id="292" r:id="rId14"/>
    <p:sldId id="280" r:id="rId15"/>
    <p:sldId id="263" r:id="rId16"/>
    <p:sldId id="271" r:id="rId17"/>
    <p:sldId id="270" r:id="rId18"/>
    <p:sldId id="273" r:id="rId19"/>
    <p:sldId id="289" r:id="rId20"/>
    <p:sldId id="299" r:id="rId21"/>
    <p:sldId id="294" r:id="rId22"/>
    <p:sldId id="295" r:id="rId23"/>
    <p:sldId id="293" r:id="rId24"/>
    <p:sldId id="281" r:id="rId25"/>
    <p:sldId id="282" r:id="rId26"/>
    <p:sldId id="283" r:id="rId27"/>
    <p:sldId id="284" r:id="rId28"/>
    <p:sldId id="285" r:id="rId29"/>
    <p:sldId id="290" r:id="rId30"/>
    <p:sldId id="286" r:id="rId31"/>
    <p:sldId id="287" r:id="rId32"/>
    <p:sldId id="288" r:id="rId33"/>
    <p:sldId id="296" r:id="rId34"/>
    <p:sldId id="297" r:id="rId35"/>
    <p:sldId id="298" r:id="rId36"/>
  </p:sldIdLst>
  <p:sldSz cx="10058400" cy="7315200"/>
  <p:notesSz cx="6858000" cy="9144000"/>
  <p:defaultTextStyle>
    <a:defPPr>
      <a:defRPr lang="en-US"/>
    </a:defPPr>
    <a:lvl1pPr marL="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1" autoAdjust="0"/>
    <p:restoredTop sz="94660"/>
  </p:normalViewPr>
  <p:slideViewPr>
    <p:cSldViewPr>
      <p:cViewPr>
        <p:scale>
          <a:sx n="75" d="100"/>
          <a:sy n="75" d="100"/>
        </p:scale>
        <p:origin x="-780" y="354"/>
      </p:cViewPr>
      <p:guideLst>
        <p:guide orient="horz" pos="2304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93099-64AD-45B1-95C8-940791F150AC}" type="datetimeFigureOut">
              <a:rPr lang="en-US" smtClean="0"/>
              <a:pPr/>
              <a:t>18/Sep/2015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1563" y="685800"/>
            <a:ext cx="4714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6BB7C-668C-4DDA-9F78-63FDE440C7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4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6BB7C-668C-4DDA-9F78-63FDE440C77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272454"/>
            <a:ext cx="854964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145280"/>
            <a:ext cx="704088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5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8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1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18/Sep/2015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18/Sep/2015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92948"/>
            <a:ext cx="226314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948"/>
            <a:ext cx="662178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18/Sep/2015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0058400" cy="6502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endParaRPr lang="en-US"/>
          </a:p>
        </p:txBody>
      </p:sp>
      <p:pic>
        <p:nvPicPr>
          <p:cNvPr id="9" name="Picture 8" descr="downloa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4800" y="162560"/>
            <a:ext cx="335280" cy="32512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525159" y="147198"/>
            <a:ext cx="1443582" cy="328295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sz="1500" b="1" dirty="0" smtClean="0">
                <a:solidFill>
                  <a:srgbClr val="FFC000"/>
                </a:solidFill>
              </a:rPr>
              <a:t>Arpit Gupta  </a:t>
            </a:r>
            <a:r>
              <a:rPr lang="en-US" sz="1500" b="1" dirty="0" smtClean="0">
                <a:solidFill>
                  <a:schemeClr val="bg1"/>
                </a:solidFill>
                <a:sym typeface="Wingdings 3"/>
              </a:rPr>
              <a:t>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151855" y="162560"/>
            <a:ext cx="655085" cy="2951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26</a:t>
            </a:r>
            <a:endParaRPr lang="en-US" b="1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39375" y="126298"/>
            <a:ext cx="1394216" cy="408022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Bookmarks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75949" y="129988"/>
            <a:ext cx="692613" cy="408022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Help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3581400" y="126298"/>
            <a:ext cx="2766060" cy="40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 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700694"/>
            <a:ext cx="8549640" cy="145288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100495"/>
            <a:ext cx="8549640" cy="160019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63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27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91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55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19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8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746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710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18/Sep/2015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06880"/>
            <a:ext cx="444246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706880"/>
            <a:ext cx="444246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18/Sep/2015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637454"/>
            <a:ext cx="4444207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319867"/>
            <a:ext cx="4444207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637454"/>
            <a:ext cx="4445953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319867"/>
            <a:ext cx="4445953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18/Sep/2015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18/Sep/2015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18/Sep/2015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91253"/>
            <a:ext cx="3309144" cy="123952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91254"/>
            <a:ext cx="5622925" cy="62433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530774"/>
            <a:ext cx="3309144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18/Sep/2015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120640"/>
            <a:ext cx="6035040" cy="60452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53627"/>
            <a:ext cx="6035040" cy="4389120"/>
          </a:xfrm>
        </p:spPr>
        <p:txBody>
          <a:bodyPr/>
          <a:lstStyle>
            <a:lvl1pPr marL="0" indent="0">
              <a:buNone/>
              <a:defRPr sz="3500"/>
            </a:lvl1pPr>
            <a:lvl2pPr marL="496382" indent="0">
              <a:buNone/>
              <a:defRPr sz="3000"/>
            </a:lvl2pPr>
            <a:lvl3pPr marL="992764" indent="0">
              <a:buNone/>
              <a:defRPr sz="2600"/>
            </a:lvl3pPr>
            <a:lvl4pPr marL="1489146" indent="0">
              <a:buNone/>
              <a:defRPr sz="2200"/>
            </a:lvl4pPr>
            <a:lvl5pPr marL="1985528" indent="0">
              <a:buNone/>
              <a:defRPr sz="2200"/>
            </a:lvl5pPr>
            <a:lvl6pPr marL="2481910" indent="0">
              <a:buNone/>
              <a:defRPr sz="2200"/>
            </a:lvl6pPr>
            <a:lvl7pPr marL="2978292" indent="0">
              <a:buNone/>
              <a:defRPr sz="2200"/>
            </a:lvl7pPr>
            <a:lvl8pPr marL="3474674" indent="0">
              <a:buNone/>
              <a:defRPr sz="2200"/>
            </a:lvl8pPr>
            <a:lvl9pPr marL="3971056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725161"/>
            <a:ext cx="603504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18/Sep/2015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1219200"/>
          </a:xfrm>
          <a:prstGeom prst="rect">
            <a:avLst/>
          </a:prstGeom>
        </p:spPr>
        <p:txBody>
          <a:bodyPr vert="horz" lIns="99276" tIns="49638" rIns="99276" bIns="4963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6880"/>
            <a:ext cx="9052560" cy="4827694"/>
          </a:xfrm>
          <a:prstGeom prst="rect">
            <a:avLst/>
          </a:prstGeom>
        </p:spPr>
        <p:txBody>
          <a:bodyPr vert="horz" lIns="99276" tIns="49638" rIns="99276" bIns="496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7"/>
            <a:ext cx="23469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5C49-1AB8-47DD-8680-B052B9532468}" type="datetimeFigureOut">
              <a:rPr lang="en-US" smtClean="0"/>
              <a:pPr/>
              <a:t>18/Sep/2015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780107"/>
            <a:ext cx="31851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780107"/>
            <a:ext cx="23469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27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287" indent="-372287" algn="l" defTabSz="992764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6621" indent="-310239" algn="l" defTabSz="99276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0955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37" indent="-248191" algn="l" defTabSz="99276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3719" indent="-248191" algn="l" defTabSz="99276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0101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6483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2865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19247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38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276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14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5528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191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829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467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105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Company</a:t>
            </a:r>
            <a:br>
              <a:rPr lang="en-US" b="1" dirty="0" smtClean="0"/>
            </a:br>
            <a:r>
              <a:rPr lang="en-US" b="1" dirty="0" smtClean="0"/>
              <a:t>Management</a:t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265344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Stream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265344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138584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83"/>
          <p:cNvGrpSpPr/>
          <p:nvPr/>
        </p:nvGrpSpPr>
        <p:grpSpPr>
          <a:xfrm>
            <a:off x="1402080" y="1600200"/>
            <a:ext cx="3855720" cy="276999"/>
            <a:chOff x="5562600" y="1425525"/>
            <a:chExt cx="3505200" cy="346246"/>
          </a:xfrm>
        </p:grpSpPr>
        <p:sp>
          <p:nvSpPr>
            <p:cNvPr id="95" name="TextBox 94"/>
            <p:cNvSpPr txBox="1"/>
            <p:nvPr/>
          </p:nvSpPr>
          <p:spPr>
            <a:xfrm>
              <a:off x="5562600" y="1425525"/>
              <a:ext cx="65093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Program</a:t>
              </a:r>
              <a:endParaRPr lang="en-US" sz="12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Intermediate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Flowchart: Merge 97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106" name="Straight Connector 105"/>
          <p:cNvCxnSpPr/>
          <p:nvPr/>
        </p:nvCxnSpPr>
        <p:spPr>
          <a:xfrm>
            <a:off x="1295400" y="3837801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19200" y="3837801"/>
            <a:ext cx="381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 : Values can be Play, Nursery, First, Second, Third etc.</a:t>
            </a:r>
            <a:endParaRPr lang="en-US" sz="1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447800" y="2389632"/>
          <a:ext cx="4267200" cy="106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3251200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Stream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Commerce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Science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Art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265344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Section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265344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138584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83"/>
          <p:cNvGrpSpPr/>
          <p:nvPr/>
        </p:nvGrpSpPr>
        <p:grpSpPr>
          <a:xfrm>
            <a:off x="1402080" y="2057400"/>
            <a:ext cx="3855720" cy="276999"/>
            <a:chOff x="5562600" y="1425525"/>
            <a:chExt cx="3505200" cy="346246"/>
          </a:xfrm>
        </p:grpSpPr>
        <p:sp>
          <p:nvSpPr>
            <p:cNvPr id="95" name="TextBox 94"/>
            <p:cNvSpPr txBox="1"/>
            <p:nvPr/>
          </p:nvSpPr>
          <p:spPr>
            <a:xfrm>
              <a:off x="5562600" y="1425525"/>
              <a:ext cx="452047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Class</a:t>
              </a:r>
              <a:endParaRPr lang="en-US" sz="12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Nursery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Flowchart: Merge 97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106" name="Straight Connector 105"/>
          <p:cNvCxnSpPr/>
          <p:nvPr/>
        </p:nvCxnSpPr>
        <p:spPr>
          <a:xfrm>
            <a:off x="1295400" y="41148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83"/>
          <p:cNvGrpSpPr/>
          <p:nvPr/>
        </p:nvGrpSpPr>
        <p:grpSpPr>
          <a:xfrm>
            <a:off x="1394826" y="1752600"/>
            <a:ext cx="3855720" cy="276999"/>
            <a:chOff x="5562600" y="1425525"/>
            <a:chExt cx="3505200" cy="346246"/>
          </a:xfrm>
        </p:grpSpPr>
        <p:sp>
          <p:nvSpPr>
            <p:cNvPr id="15" name="TextBox 14"/>
            <p:cNvSpPr txBox="1"/>
            <p:nvPr/>
          </p:nvSpPr>
          <p:spPr>
            <a:xfrm>
              <a:off x="5562600" y="1425525"/>
              <a:ext cx="574050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Stream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N/A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Flowchart: Merge 16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8" name="Group 83"/>
          <p:cNvGrpSpPr/>
          <p:nvPr/>
        </p:nvGrpSpPr>
        <p:grpSpPr>
          <a:xfrm>
            <a:off x="1394826" y="1469586"/>
            <a:ext cx="3855720" cy="276999"/>
            <a:chOff x="5562600" y="1425525"/>
            <a:chExt cx="3505200" cy="346246"/>
          </a:xfrm>
        </p:grpSpPr>
        <p:sp>
          <p:nvSpPr>
            <p:cNvPr id="19" name="TextBox 18"/>
            <p:cNvSpPr txBox="1"/>
            <p:nvPr/>
          </p:nvSpPr>
          <p:spPr>
            <a:xfrm>
              <a:off x="5562600" y="1425525"/>
              <a:ext cx="65093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Program</a:t>
              </a:r>
              <a:endParaRPr lang="en-US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Play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erge 20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447800" y="2743200"/>
          <a:ext cx="4267200" cy="106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3251200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Section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265344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Facility Enroll Entry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265344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138584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83"/>
          <p:cNvGrpSpPr/>
          <p:nvPr/>
        </p:nvGrpSpPr>
        <p:grpSpPr>
          <a:xfrm>
            <a:off x="5442858" y="1799772"/>
            <a:ext cx="3855720" cy="276999"/>
            <a:chOff x="5562600" y="1425525"/>
            <a:chExt cx="3505200" cy="346246"/>
          </a:xfrm>
        </p:grpSpPr>
        <p:sp>
          <p:nvSpPr>
            <p:cNvPr id="95" name="TextBox 94"/>
            <p:cNvSpPr txBox="1"/>
            <p:nvPr/>
          </p:nvSpPr>
          <p:spPr>
            <a:xfrm>
              <a:off x="5562600" y="1425525"/>
              <a:ext cx="452047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Class</a:t>
              </a:r>
              <a:endParaRPr lang="en-US" sz="12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Nursery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Flowchart: Merge 97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106" name="Straight Connector 105"/>
          <p:cNvCxnSpPr/>
          <p:nvPr/>
        </p:nvCxnSpPr>
        <p:spPr>
          <a:xfrm>
            <a:off x="1295400" y="353424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83"/>
          <p:cNvGrpSpPr/>
          <p:nvPr/>
        </p:nvGrpSpPr>
        <p:grpSpPr>
          <a:xfrm>
            <a:off x="1394826" y="1828800"/>
            <a:ext cx="3855720" cy="276999"/>
            <a:chOff x="5562600" y="1425525"/>
            <a:chExt cx="3505200" cy="346246"/>
          </a:xfrm>
        </p:grpSpPr>
        <p:sp>
          <p:nvSpPr>
            <p:cNvPr id="15" name="TextBox 14"/>
            <p:cNvSpPr txBox="1"/>
            <p:nvPr/>
          </p:nvSpPr>
          <p:spPr>
            <a:xfrm>
              <a:off x="5562600" y="1425525"/>
              <a:ext cx="574050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Stream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N/A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Flowchart: Merge 16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" name="Group 83"/>
          <p:cNvGrpSpPr/>
          <p:nvPr/>
        </p:nvGrpSpPr>
        <p:grpSpPr>
          <a:xfrm>
            <a:off x="5440680" y="1524000"/>
            <a:ext cx="3855720" cy="276999"/>
            <a:chOff x="5562600" y="1425525"/>
            <a:chExt cx="3505200" cy="346246"/>
          </a:xfrm>
        </p:grpSpPr>
        <p:sp>
          <p:nvSpPr>
            <p:cNvPr id="19" name="TextBox 18"/>
            <p:cNvSpPr txBox="1"/>
            <p:nvPr/>
          </p:nvSpPr>
          <p:spPr>
            <a:xfrm>
              <a:off x="5562600" y="1425525"/>
              <a:ext cx="65093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Program</a:t>
              </a:r>
              <a:endParaRPr lang="en-US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Play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erge 20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3" name="Group 83"/>
          <p:cNvGrpSpPr/>
          <p:nvPr/>
        </p:nvGrpSpPr>
        <p:grpSpPr>
          <a:xfrm>
            <a:off x="1400628" y="2103345"/>
            <a:ext cx="3855720" cy="276999"/>
            <a:chOff x="5562600" y="1425525"/>
            <a:chExt cx="3505200" cy="346246"/>
          </a:xfrm>
        </p:grpSpPr>
        <p:sp>
          <p:nvSpPr>
            <p:cNvPr id="24" name="TextBox 23"/>
            <p:cNvSpPr txBox="1"/>
            <p:nvPr/>
          </p:nvSpPr>
          <p:spPr>
            <a:xfrm>
              <a:off x="5562600" y="1425525"/>
              <a:ext cx="61252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Student</a:t>
              </a:r>
              <a:endParaRPr lang="en-US" sz="12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Aditya</a:t>
              </a:r>
              <a:r>
                <a:rPr lang="en-US" sz="1200" dirty="0" smtClean="0">
                  <a:solidFill>
                    <a:schemeClr val="tx1"/>
                  </a:solidFill>
                </a:rPr>
                <a:t> Singh [10001]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Flowchart: Merge 2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7" name="Group 83"/>
          <p:cNvGrpSpPr/>
          <p:nvPr/>
        </p:nvGrpSpPr>
        <p:grpSpPr>
          <a:xfrm>
            <a:off x="1402080" y="1542144"/>
            <a:ext cx="3855720" cy="276999"/>
            <a:chOff x="5562600" y="1425525"/>
            <a:chExt cx="3505200" cy="346246"/>
          </a:xfrm>
        </p:grpSpPr>
        <p:sp>
          <p:nvSpPr>
            <p:cNvPr id="28" name="TextBox 27"/>
            <p:cNvSpPr txBox="1"/>
            <p:nvPr/>
          </p:nvSpPr>
          <p:spPr>
            <a:xfrm>
              <a:off x="5562600" y="1425525"/>
              <a:ext cx="936037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Student Code</a:t>
              </a:r>
              <a:endParaRPr lang="en-US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83"/>
          <p:cNvGrpSpPr/>
          <p:nvPr/>
        </p:nvGrpSpPr>
        <p:grpSpPr>
          <a:xfrm>
            <a:off x="1402080" y="2629491"/>
            <a:ext cx="3855720" cy="276999"/>
            <a:chOff x="5562600" y="1425525"/>
            <a:chExt cx="3505200" cy="346246"/>
          </a:xfrm>
        </p:grpSpPr>
        <p:sp>
          <p:nvSpPr>
            <p:cNvPr id="32" name="TextBox 31"/>
            <p:cNvSpPr txBox="1"/>
            <p:nvPr/>
          </p:nvSpPr>
          <p:spPr>
            <a:xfrm>
              <a:off x="5562600" y="1425525"/>
              <a:ext cx="56052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Facility</a:t>
              </a:r>
              <a:endParaRPr lang="en-US" sz="12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Transport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Flowchart: Merge 3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5" name="Group 83"/>
          <p:cNvGrpSpPr/>
          <p:nvPr/>
        </p:nvGrpSpPr>
        <p:grpSpPr>
          <a:xfrm>
            <a:off x="5440680" y="2634342"/>
            <a:ext cx="3855720" cy="276999"/>
            <a:chOff x="5562600" y="1425525"/>
            <a:chExt cx="3505200" cy="346246"/>
          </a:xfrm>
        </p:grpSpPr>
        <p:sp>
          <p:nvSpPr>
            <p:cNvPr id="36" name="TextBox 35"/>
            <p:cNvSpPr txBox="1"/>
            <p:nvPr/>
          </p:nvSpPr>
          <p:spPr>
            <a:xfrm>
              <a:off x="5562600" y="1425525"/>
              <a:ext cx="125226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Subcategory Heads</a:t>
              </a:r>
              <a:endParaRPr lang="en-US" sz="12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Pickup Point 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Flowchart: Merge 37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00628" y="2905263"/>
            <a:ext cx="3849274" cy="276999"/>
            <a:chOff x="1981200" y="1425523"/>
            <a:chExt cx="3499340" cy="344962"/>
          </a:xfrm>
        </p:grpSpPr>
        <p:sp>
          <p:nvSpPr>
            <p:cNvPr id="40" name="TextBox 39"/>
            <p:cNvSpPr txBox="1"/>
            <p:nvPr/>
          </p:nvSpPr>
          <p:spPr>
            <a:xfrm>
              <a:off x="1981200" y="1425523"/>
              <a:ext cx="737556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Start Date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01/Apr/2015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265344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Facility Stop Entry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265344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138584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83"/>
          <p:cNvGrpSpPr/>
          <p:nvPr/>
        </p:nvGrpSpPr>
        <p:grpSpPr>
          <a:xfrm>
            <a:off x="5267232" y="1799772"/>
            <a:ext cx="3855720" cy="276999"/>
            <a:chOff x="5562600" y="1425525"/>
            <a:chExt cx="3505200" cy="346246"/>
          </a:xfrm>
        </p:grpSpPr>
        <p:sp>
          <p:nvSpPr>
            <p:cNvPr id="95" name="TextBox 94"/>
            <p:cNvSpPr txBox="1"/>
            <p:nvPr/>
          </p:nvSpPr>
          <p:spPr>
            <a:xfrm>
              <a:off x="5562600" y="1425525"/>
              <a:ext cx="452047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Class</a:t>
              </a:r>
              <a:endParaRPr lang="en-US" sz="12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Nursery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Flowchart: Merge 97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106" name="Straight Connector 105"/>
          <p:cNvCxnSpPr/>
          <p:nvPr/>
        </p:nvCxnSpPr>
        <p:spPr>
          <a:xfrm>
            <a:off x="1295400" y="28956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83"/>
          <p:cNvGrpSpPr/>
          <p:nvPr/>
        </p:nvGrpSpPr>
        <p:grpSpPr>
          <a:xfrm>
            <a:off x="1219200" y="1828800"/>
            <a:ext cx="3855720" cy="276999"/>
            <a:chOff x="5562600" y="1425525"/>
            <a:chExt cx="3505200" cy="346246"/>
          </a:xfrm>
        </p:grpSpPr>
        <p:sp>
          <p:nvSpPr>
            <p:cNvPr id="15" name="TextBox 14"/>
            <p:cNvSpPr txBox="1"/>
            <p:nvPr/>
          </p:nvSpPr>
          <p:spPr>
            <a:xfrm>
              <a:off x="5562600" y="1425525"/>
              <a:ext cx="574050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Stream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N/A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Flowchart: Merge 16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" name="Group 83"/>
          <p:cNvGrpSpPr/>
          <p:nvPr/>
        </p:nvGrpSpPr>
        <p:grpSpPr>
          <a:xfrm>
            <a:off x="5265054" y="1524000"/>
            <a:ext cx="3855720" cy="276999"/>
            <a:chOff x="5562600" y="1425525"/>
            <a:chExt cx="3505200" cy="346246"/>
          </a:xfrm>
        </p:grpSpPr>
        <p:sp>
          <p:nvSpPr>
            <p:cNvPr id="19" name="TextBox 18"/>
            <p:cNvSpPr txBox="1"/>
            <p:nvPr/>
          </p:nvSpPr>
          <p:spPr>
            <a:xfrm>
              <a:off x="5562600" y="1425525"/>
              <a:ext cx="65093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Program</a:t>
              </a:r>
              <a:endParaRPr lang="en-US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Play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erge 20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" name="Group 83"/>
          <p:cNvGrpSpPr/>
          <p:nvPr/>
        </p:nvGrpSpPr>
        <p:grpSpPr>
          <a:xfrm>
            <a:off x="1225002" y="2103345"/>
            <a:ext cx="3855720" cy="276999"/>
            <a:chOff x="5562600" y="1425525"/>
            <a:chExt cx="3505200" cy="346246"/>
          </a:xfrm>
        </p:grpSpPr>
        <p:sp>
          <p:nvSpPr>
            <p:cNvPr id="24" name="TextBox 23"/>
            <p:cNvSpPr txBox="1"/>
            <p:nvPr/>
          </p:nvSpPr>
          <p:spPr>
            <a:xfrm>
              <a:off x="5562600" y="1425525"/>
              <a:ext cx="61252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Student</a:t>
              </a:r>
              <a:endParaRPr lang="en-US" sz="12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Aditya</a:t>
              </a:r>
              <a:r>
                <a:rPr lang="en-US" sz="1200" dirty="0" smtClean="0">
                  <a:solidFill>
                    <a:schemeClr val="tx1"/>
                  </a:solidFill>
                </a:rPr>
                <a:t> Singh [10001]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Flowchart: Merge 2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83"/>
          <p:cNvGrpSpPr/>
          <p:nvPr/>
        </p:nvGrpSpPr>
        <p:grpSpPr>
          <a:xfrm>
            <a:off x="1226454" y="1542144"/>
            <a:ext cx="3855720" cy="276999"/>
            <a:chOff x="5562600" y="1425525"/>
            <a:chExt cx="3505200" cy="346246"/>
          </a:xfrm>
        </p:grpSpPr>
        <p:sp>
          <p:nvSpPr>
            <p:cNvPr id="28" name="TextBox 27"/>
            <p:cNvSpPr txBox="1"/>
            <p:nvPr/>
          </p:nvSpPr>
          <p:spPr>
            <a:xfrm>
              <a:off x="5562600" y="1425525"/>
              <a:ext cx="936037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Student Code</a:t>
              </a:r>
              <a:endParaRPr lang="en-US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83"/>
          <p:cNvGrpSpPr/>
          <p:nvPr/>
        </p:nvGrpSpPr>
        <p:grpSpPr>
          <a:xfrm>
            <a:off x="5278116" y="2085201"/>
            <a:ext cx="3855720" cy="276999"/>
            <a:chOff x="5562600" y="1425525"/>
            <a:chExt cx="3505200" cy="346246"/>
          </a:xfrm>
        </p:grpSpPr>
        <p:sp>
          <p:nvSpPr>
            <p:cNvPr id="42" name="TextBox 41"/>
            <p:cNvSpPr txBox="1"/>
            <p:nvPr/>
          </p:nvSpPr>
          <p:spPr>
            <a:xfrm>
              <a:off x="5562600" y="1425525"/>
              <a:ext cx="602613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Remark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1447800" y="3062514"/>
          <a:ext cx="7696200" cy="106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563"/>
                <a:gridCol w="2539237"/>
                <a:gridCol w="1295400"/>
                <a:gridCol w="1219200"/>
                <a:gridCol w="2209800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Facility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Start Date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Availed Days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Stop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Reason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Trasnport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Service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01/Apr/15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cxnSp>
        <p:nvCxnSpPr>
          <p:cNvPr id="45" name="Straight Connector 44"/>
          <p:cNvCxnSpPr/>
          <p:nvPr/>
        </p:nvCxnSpPr>
        <p:spPr>
          <a:xfrm>
            <a:off x="1257300" y="43434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83"/>
          <p:cNvGrpSpPr/>
          <p:nvPr/>
        </p:nvGrpSpPr>
        <p:grpSpPr>
          <a:xfrm>
            <a:off x="1219200" y="2375487"/>
            <a:ext cx="3855720" cy="276999"/>
            <a:chOff x="5562600" y="1425525"/>
            <a:chExt cx="3505200" cy="346246"/>
          </a:xfrm>
        </p:grpSpPr>
        <p:sp>
          <p:nvSpPr>
            <p:cNvPr id="47" name="TextBox 46"/>
            <p:cNvSpPr txBox="1"/>
            <p:nvPr/>
          </p:nvSpPr>
          <p:spPr>
            <a:xfrm>
              <a:off x="5562600" y="1425525"/>
              <a:ext cx="723334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Stop Date</a:t>
              </a:r>
              <a:endParaRPr lang="en-US" sz="12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30-Jun-15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Fee </a:t>
            </a:r>
            <a:br>
              <a:rPr lang="en-US" b="1" dirty="0" smtClean="0"/>
            </a:br>
            <a:r>
              <a:rPr lang="en-US" b="1" dirty="0" smtClean="0"/>
              <a:t>Management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265344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Fee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265344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6"/>
          <p:cNvGrpSpPr/>
          <p:nvPr/>
        </p:nvGrpSpPr>
        <p:grpSpPr>
          <a:xfrm>
            <a:off x="1408526" y="1704201"/>
            <a:ext cx="3849274" cy="276999"/>
            <a:chOff x="1981200" y="1425523"/>
            <a:chExt cx="3499340" cy="344962"/>
          </a:xfrm>
        </p:grpSpPr>
        <p:sp>
          <p:nvSpPr>
            <p:cNvPr id="78" name="TextBox 77"/>
            <p:cNvSpPr txBox="1"/>
            <p:nvPr/>
          </p:nvSpPr>
          <p:spPr>
            <a:xfrm>
              <a:off x="1981200" y="1425523"/>
              <a:ext cx="81141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Fee Name*</a:t>
              </a:r>
              <a:endParaRPr lang="en-US" sz="1200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Tuition Fee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8138584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295400" y="3048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265344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Admission Quota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265344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6"/>
          <p:cNvGrpSpPr/>
          <p:nvPr/>
        </p:nvGrpSpPr>
        <p:grpSpPr>
          <a:xfrm>
            <a:off x="1408526" y="1704201"/>
            <a:ext cx="3849274" cy="276999"/>
            <a:chOff x="1981200" y="1425523"/>
            <a:chExt cx="3499340" cy="344962"/>
          </a:xfrm>
        </p:grpSpPr>
        <p:sp>
          <p:nvSpPr>
            <p:cNvPr id="78" name="TextBox 77"/>
            <p:cNvSpPr txBox="1"/>
            <p:nvPr/>
          </p:nvSpPr>
          <p:spPr>
            <a:xfrm>
              <a:off x="1981200" y="1425523"/>
              <a:ext cx="111499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Category Name*</a:t>
              </a:r>
              <a:endParaRPr lang="en-US" sz="1200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8138584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295400" y="3048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19200" y="3048000"/>
            <a:ext cx="4197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 : Values can be Regular, Management Quota,  Donation etc.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265344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Class Fee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265344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138584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83"/>
          <p:cNvGrpSpPr/>
          <p:nvPr/>
        </p:nvGrpSpPr>
        <p:grpSpPr>
          <a:xfrm>
            <a:off x="1402080" y="2057400"/>
            <a:ext cx="4160519" cy="276999"/>
            <a:chOff x="5562600" y="1425525"/>
            <a:chExt cx="3782291" cy="346246"/>
          </a:xfrm>
        </p:grpSpPr>
        <p:sp>
          <p:nvSpPr>
            <p:cNvPr id="95" name="TextBox 94"/>
            <p:cNvSpPr txBox="1"/>
            <p:nvPr/>
          </p:nvSpPr>
          <p:spPr>
            <a:xfrm>
              <a:off x="5562600" y="1425525"/>
              <a:ext cx="55405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Class *</a:t>
              </a:r>
              <a:endParaRPr lang="en-US" sz="12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7287491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Nursery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Flowchart: Merge 97"/>
            <p:cNvSpPr/>
            <p:nvPr/>
          </p:nvSpPr>
          <p:spPr>
            <a:xfrm>
              <a:off x="9123005" y="1535502"/>
              <a:ext cx="180536" cy="104335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106" name="Straight Connector 105"/>
          <p:cNvCxnSpPr/>
          <p:nvPr/>
        </p:nvCxnSpPr>
        <p:spPr>
          <a:xfrm>
            <a:off x="1295400" y="28956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83"/>
          <p:cNvGrpSpPr/>
          <p:nvPr/>
        </p:nvGrpSpPr>
        <p:grpSpPr>
          <a:xfrm>
            <a:off x="1402080" y="2362200"/>
            <a:ext cx="4152178" cy="276999"/>
            <a:chOff x="5562600" y="1425525"/>
            <a:chExt cx="3774708" cy="346246"/>
          </a:xfrm>
        </p:grpSpPr>
        <p:sp>
          <p:nvSpPr>
            <p:cNvPr id="16" name="TextBox 15"/>
            <p:cNvSpPr txBox="1"/>
            <p:nvPr/>
          </p:nvSpPr>
          <p:spPr>
            <a:xfrm>
              <a:off x="5562600" y="1425525"/>
              <a:ext cx="1142563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Admission Quota</a:t>
              </a:r>
              <a:endParaRPr lang="en-US" sz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279907" y="1425526"/>
              <a:ext cx="2057401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Flowchart: Merge 17"/>
            <p:cNvSpPr/>
            <p:nvPr/>
          </p:nvSpPr>
          <p:spPr>
            <a:xfrm>
              <a:off x="9107832" y="1535502"/>
              <a:ext cx="180536" cy="104335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257298" y="3246049"/>
          <a:ext cx="6667502" cy="159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985"/>
                <a:gridCol w="1266717"/>
                <a:gridCol w="1219200"/>
                <a:gridCol w="914400"/>
                <a:gridCol w="2743200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Fee*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Ledger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A/c*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Recurrence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Tution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Fee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Tution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Fee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Apr, Jul, Oct, Jan</a:t>
                      </a: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Sports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Fee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Sports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Fee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Apr, Jul, Oct, Jan</a:t>
                      </a: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Admission Fee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Admission Fee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Apr</a:t>
                      </a: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Registration Fee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Registration Fee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219200" y="2971800"/>
            <a:ext cx="924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Fee Detail</a:t>
            </a:r>
            <a:endParaRPr lang="en-US" sz="1400" b="1" dirty="0"/>
          </a:p>
        </p:txBody>
      </p:sp>
      <p:grpSp>
        <p:nvGrpSpPr>
          <p:cNvPr id="29" name="Group 83"/>
          <p:cNvGrpSpPr/>
          <p:nvPr/>
        </p:nvGrpSpPr>
        <p:grpSpPr>
          <a:xfrm>
            <a:off x="1447800" y="1780401"/>
            <a:ext cx="4118428" cy="276999"/>
            <a:chOff x="5562600" y="1425525"/>
            <a:chExt cx="3744026" cy="346246"/>
          </a:xfrm>
        </p:grpSpPr>
        <p:sp>
          <p:nvSpPr>
            <p:cNvPr id="30" name="TextBox 29"/>
            <p:cNvSpPr txBox="1"/>
            <p:nvPr/>
          </p:nvSpPr>
          <p:spPr>
            <a:xfrm>
              <a:off x="5562600" y="1425525"/>
              <a:ext cx="64399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Stream*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49226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N/A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Merge 31"/>
            <p:cNvSpPr/>
            <p:nvPr/>
          </p:nvSpPr>
          <p:spPr>
            <a:xfrm>
              <a:off x="9014363" y="1535502"/>
              <a:ext cx="180536" cy="104335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3" name="Group 83"/>
          <p:cNvGrpSpPr/>
          <p:nvPr/>
        </p:nvGrpSpPr>
        <p:grpSpPr>
          <a:xfrm>
            <a:off x="1447800" y="1497387"/>
            <a:ext cx="4129312" cy="276999"/>
            <a:chOff x="5562601" y="1425525"/>
            <a:chExt cx="3753921" cy="346246"/>
          </a:xfrm>
        </p:grpSpPr>
        <p:sp>
          <p:nvSpPr>
            <p:cNvPr id="34" name="TextBox 33"/>
            <p:cNvSpPr txBox="1"/>
            <p:nvPr/>
          </p:nvSpPr>
          <p:spPr>
            <a:xfrm>
              <a:off x="5562601" y="1425525"/>
              <a:ext cx="72088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Program*</a:t>
              </a:r>
              <a:endParaRPr lang="en-US" sz="12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259122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Play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Flowchart: Merge 35"/>
            <p:cNvSpPr/>
            <p:nvPr/>
          </p:nvSpPr>
          <p:spPr>
            <a:xfrm>
              <a:off x="9032951" y="1535502"/>
              <a:ext cx="180536" cy="104335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265344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Facility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265344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138584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295400" y="2957286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257298" y="3361944"/>
          <a:ext cx="3991444" cy="159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53"/>
                <a:gridCol w="1869072"/>
                <a:gridCol w="1349219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Subcategory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Heads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Pickup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Point 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Pickup Point 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Pickup Point 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Pickup Point 4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219200" y="3087695"/>
            <a:ext cx="16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Subcategory Heads</a:t>
            </a:r>
            <a:endParaRPr lang="en-US" sz="1400" b="1" dirty="0"/>
          </a:p>
        </p:txBody>
      </p:sp>
      <p:grpSp>
        <p:nvGrpSpPr>
          <p:cNvPr id="21" name="Group 76"/>
          <p:cNvGrpSpPr/>
          <p:nvPr/>
        </p:nvGrpSpPr>
        <p:grpSpPr>
          <a:xfrm>
            <a:off x="1408526" y="1551801"/>
            <a:ext cx="4154073" cy="276999"/>
            <a:chOff x="1981200" y="1425523"/>
            <a:chExt cx="3776431" cy="344962"/>
          </a:xfrm>
        </p:grpSpPr>
        <p:sp>
          <p:nvSpPr>
            <p:cNvPr id="22" name="TextBox 21"/>
            <p:cNvSpPr txBox="1"/>
            <p:nvPr/>
          </p:nvSpPr>
          <p:spPr>
            <a:xfrm>
              <a:off x="1981200" y="1425523"/>
              <a:ext cx="100208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Facility Name*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700231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Transport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76"/>
          <p:cNvGrpSpPr/>
          <p:nvPr/>
        </p:nvGrpSpPr>
        <p:grpSpPr>
          <a:xfrm>
            <a:off x="1408526" y="2104572"/>
            <a:ext cx="4154073" cy="276999"/>
            <a:chOff x="1981200" y="1425523"/>
            <a:chExt cx="3776431" cy="344962"/>
          </a:xfrm>
        </p:grpSpPr>
        <p:sp>
          <p:nvSpPr>
            <p:cNvPr id="25" name="TextBox 24"/>
            <p:cNvSpPr txBox="1"/>
            <p:nvPr/>
          </p:nvSpPr>
          <p:spPr>
            <a:xfrm>
              <a:off x="1981200" y="1425523"/>
              <a:ext cx="1675518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Facility Subcategory  Title*</a:t>
              </a:r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700231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Pickup Point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83"/>
          <p:cNvGrpSpPr/>
          <p:nvPr/>
        </p:nvGrpSpPr>
        <p:grpSpPr>
          <a:xfrm>
            <a:off x="1402080" y="1827573"/>
            <a:ext cx="4160519" cy="276999"/>
            <a:chOff x="5562600" y="1425525"/>
            <a:chExt cx="3782291" cy="346246"/>
          </a:xfrm>
        </p:grpSpPr>
        <p:sp>
          <p:nvSpPr>
            <p:cNvPr id="28" name="TextBox 27"/>
            <p:cNvSpPr txBox="1"/>
            <p:nvPr/>
          </p:nvSpPr>
          <p:spPr>
            <a:xfrm>
              <a:off x="5562600" y="1425525"/>
              <a:ext cx="846211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Ledger A/c*</a:t>
              </a:r>
              <a:endParaRPr lang="en-US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287491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Transport Fee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Merge 29"/>
            <p:cNvSpPr/>
            <p:nvPr/>
          </p:nvSpPr>
          <p:spPr>
            <a:xfrm>
              <a:off x="9123005" y="1535502"/>
              <a:ext cx="180536" cy="104335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1" name="Group 83"/>
          <p:cNvGrpSpPr/>
          <p:nvPr/>
        </p:nvGrpSpPr>
        <p:grpSpPr>
          <a:xfrm>
            <a:off x="1400628" y="2386365"/>
            <a:ext cx="4160519" cy="276999"/>
            <a:chOff x="5562600" y="1425525"/>
            <a:chExt cx="3782291" cy="346246"/>
          </a:xfrm>
        </p:grpSpPr>
        <p:sp>
          <p:nvSpPr>
            <p:cNvPr id="32" name="TextBox 31"/>
            <p:cNvSpPr txBox="1"/>
            <p:nvPr/>
          </p:nvSpPr>
          <p:spPr>
            <a:xfrm>
              <a:off x="5562600" y="1425525"/>
              <a:ext cx="880544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Recurrence*</a:t>
              </a:r>
              <a:endParaRPr lang="en-US" sz="12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287491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Apr, Jul, Oct, Jan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Flowchart: Merge 33"/>
            <p:cNvSpPr/>
            <p:nvPr/>
          </p:nvSpPr>
          <p:spPr>
            <a:xfrm>
              <a:off x="9123005" y="1535502"/>
              <a:ext cx="180536" cy="104335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5" name="Group 76"/>
          <p:cNvGrpSpPr/>
          <p:nvPr/>
        </p:nvGrpSpPr>
        <p:grpSpPr>
          <a:xfrm>
            <a:off x="1401272" y="2651259"/>
            <a:ext cx="4154073" cy="276999"/>
            <a:chOff x="1981200" y="1425523"/>
            <a:chExt cx="3776431" cy="344962"/>
          </a:xfrm>
        </p:grpSpPr>
        <p:sp>
          <p:nvSpPr>
            <p:cNvPr id="36" name="TextBox 35"/>
            <p:cNvSpPr txBox="1"/>
            <p:nvPr/>
          </p:nvSpPr>
          <p:spPr>
            <a:xfrm>
              <a:off x="1981200" y="1425523"/>
              <a:ext cx="137053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Renew on Promotion</a:t>
              </a:r>
              <a:endParaRPr lang="en-US" sz="12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700231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Yes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265344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Fee Due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265344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138584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295400" y="33528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257298" y="3505200"/>
          <a:ext cx="7962904" cy="212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15"/>
                <a:gridCol w="1572919"/>
                <a:gridCol w="1347768"/>
                <a:gridCol w="1219200"/>
                <a:gridCol w="1219200"/>
                <a:gridCol w="1981202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</a:rPr>
                        <a:t>Student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Fee Head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Recurrence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Aditya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Singh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Tution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Fee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Apr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Aditya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Singh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Sports Fee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Apr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Aditya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Singh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Admission Fee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Apr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Aditya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Singh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Registration Fee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Apr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Aditya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Singh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Fee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Apr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Aditya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Singh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Sibling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Discount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Apr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-600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Rajesh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Verma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Tution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Fee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Apr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grpSp>
        <p:nvGrpSpPr>
          <p:cNvPr id="2" name="Group 76"/>
          <p:cNvGrpSpPr/>
          <p:nvPr/>
        </p:nvGrpSpPr>
        <p:grpSpPr>
          <a:xfrm>
            <a:off x="1408526" y="1551801"/>
            <a:ext cx="4154073" cy="276999"/>
            <a:chOff x="1981200" y="1425523"/>
            <a:chExt cx="3776431" cy="344962"/>
          </a:xfrm>
        </p:grpSpPr>
        <p:sp>
          <p:nvSpPr>
            <p:cNvPr id="22" name="TextBox 21"/>
            <p:cNvSpPr txBox="1"/>
            <p:nvPr/>
          </p:nvSpPr>
          <p:spPr>
            <a:xfrm>
              <a:off x="1981200" y="1425523"/>
              <a:ext cx="83484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Entry Date*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700231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01-Apr-15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76"/>
          <p:cNvGrpSpPr/>
          <p:nvPr/>
        </p:nvGrpSpPr>
        <p:grpSpPr>
          <a:xfrm>
            <a:off x="1408526" y="2717808"/>
            <a:ext cx="4154073" cy="276999"/>
            <a:chOff x="1981200" y="1425523"/>
            <a:chExt cx="3776431" cy="344962"/>
          </a:xfrm>
        </p:grpSpPr>
        <p:sp>
          <p:nvSpPr>
            <p:cNvPr id="25" name="TextBox 24"/>
            <p:cNvSpPr txBox="1"/>
            <p:nvPr/>
          </p:nvSpPr>
          <p:spPr>
            <a:xfrm>
              <a:off x="1981200" y="1425523"/>
              <a:ext cx="64399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Stream*</a:t>
              </a:r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700231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N/A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83"/>
          <p:cNvGrpSpPr/>
          <p:nvPr/>
        </p:nvGrpSpPr>
        <p:grpSpPr>
          <a:xfrm>
            <a:off x="1402080" y="2440809"/>
            <a:ext cx="4160519" cy="276999"/>
            <a:chOff x="5562600" y="1425525"/>
            <a:chExt cx="3782291" cy="346246"/>
          </a:xfrm>
        </p:grpSpPr>
        <p:sp>
          <p:nvSpPr>
            <p:cNvPr id="28" name="TextBox 27"/>
            <p:cNvSpPr txBox="1"/>
            <p:nvPr/>
          </p:nvSpPr>
          <p:spPr>
            <a:xfrm>
              <a:off x="5562600" y="1425525"/>
              <a:ext cx="72088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Program*</a:t>
              </a:r>
              <a:endParaRPr lang="en-US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287491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Play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Merge 29"/>
            <p:cNvSpPr/>
            <p:nvPr/>
          </p:nvSpPr>
          <p:spPr>
            <a:xfrm>
              <a:off x="9123005" y="1535502"/>
              <a:ext cx="180536" cy="104335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" name="Group 83"/>
          <p:cNvGrpSpPr/>
          <p:nvPr/>
        </p:nvGrpSpPr>
        <p:grpSpPr>
          <a:xfrm>
            <a:off x="1400628" y="2999601"/>
            <a:ext cx="4160519" cy="276999"/>
            <a:chOff x="5562600" y="1425525"/>
            <a:chExt cx="3782291" cy="346246"/>
          </a:xfrm>
        </p:grpSpPr>
        <p:sp>
          <p:nvSpPr>
            <p:cNvPr id="32" name="TextBox 31"/>
            <p:cNvSpPr txBox="1"/>
            <p:nvPr/>
          </p:nvSpPr>
          <p:spPr>
            <a:xfrm>
              <a:off x="5562600" y="1425525"/>
              <a:ext cx="521997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Class*</a:t>
              </a:r>
              <a:endParaRPr lang="en-US" sz="12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287491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Play Group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Flowchart: Merge 33"/>
            <p:cNvSpPr/>
            <p:nvPr/>
          </p:nvSpPr>
          <p:spPr>
            <a:xfrm>
              <a:off x="9123005" y="1535502"/>
              <a:ext cx="180536" cy="104335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19200" y="6400800"/>
            <a:ext cx="425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One automatic cycle will process fee due  on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day of the month</a:t>
            </a:r>
            <a:endParaRPr lang="en-US" sz="1200" dirty="0"/>
          </a:p>
        </p:txBody>
      </p:sp>
      <p:grpSp>
        <p:nvGrpSpPr>
          <p:cNvPr id="27" name="Group 76"/>
          <p:cNvGrpSpPr/>
          <p:nvPr/>
        </p:nvGrpSpPr>
        <p:grpSpPr>
          <a:xfrm>
            <a:off x="1400628" y="1834827"/>
            <a:ext cx="4154073" cy="276999"/>
            <a:chOff x="1981200" y="1425523"/>
            <a:chExt cx="3776431" cy="344962"/>
          </a:xfrm>
        </p:grpSpPr>
        <p:sp>
          <p:nvSpPr>
            <p:cNvPr id="31" name="TextBox 30"/>
            <p:cNvSpPr txBox="1"/>
            <p:nvPr/>
          </p:nvSpPr>
          <p:spPr>
            <a:xfrm>
              <a:off x="1981200" y="1425523"/>
              <a:ext cx="76320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From Date</a:t>
              </a:r>
              <a:endParaRPr lang="en-US" sz="12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700231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01-Apr-15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76"/>
          <p:cNvGrpSpPr/>
          <p:nvPr/>
        </p:nvGrpSpPr>
        <p:grpSpPr>
          <a:xfrm>
            <a:off x="5675727" y="1828800"/>
            <a:ext cx="3239673" cy="276999"/>
            <a:chOff x="1981200" y="1425523"/>
            <a:chExt cx="2945156" cy="344962"/>
          </a:xfrm>
        </p:grpSpPr>
        <p:sp>
          <p:nvSpPr>
            <p:cNvPr id="38" name="TextBox 37"/>
            <p:cNvSpPr txBox="1"/>
            <p:nvPr/>
          </p:nvSpPr>
          <p:spPr>
            <a:xfrm>
              <a:off x="1981200" y="1425523"/>
              <a:ext cx="59713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To Date</a:t>
              </a:r>
              <a:endParaRPr lang="en-US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868958" y="1425524"/>
              <a:ext cx="2057398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30-Jun-15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76"/>
          <p:cNvGrpSpPr/>
          <p:nvPr/>
        </p:nvGrpSpPr>
        <p:grpSpPr>
          <a:xfrm>
            <a:off x="5638800" y="1538514"/>
            <a:ext cx="3276604" cy="276999"/>
            <a:chOff x="2778902" y="1425523"/>
            <a:chExt cx="2978729" cy="344962"/>
          </a:xfrm>
        </p:grpSpPr>
        <p:sp>
          <p:nvSpPr>
            <p:cNvPr id="41" name="TextBox 40"/>
            <p:cNvSpPr txBox="1"/>
            <p:nvPr/>
          </p:nvSpPr>
          <p:spPr>
            <a:xfrm>
              <a:off x="2778902" y="1425523"/>
              <a:ext cx="762446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Last Date*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700231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15-Apr-15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265344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Company / Group 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265344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6"/>
          <p:cNvGrpSpPr/>
          <p:nvPr/>
        </p:nvGrpSpPr>
        <p:grpSpPr>
          <a:xfrm>
            <a:off x="1408526" y="1704201"/>
            <a:ext cx="3849274" cy="276999"/>
            <a:chOff x="1981200" y="1425523"/>
            <a:chExt cx="3499340" cy="344962"/>
          </a:xfrm>
        </p:grpSpPr>
        <p:sp>
          <p:nvSpPr>
            <p:cNvPr id="78" name="TextBox 77"/>
            <p:cNvSpPr txBox="1"/>
            <p:nvPr/>
          </p:nvSpPr>
          <p:spPr>
            <a:xfrm>
              <a:off x="1981200" y="1425523"/>
              <a:ext cx="1143086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Company Name*</a:t>
              </a:r>
              <a:endParaRPr lang="en-US" sz="1200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Demo Group Of Institute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8138584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295400" y="3048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76"/>
          <p:cNvGrpSpPr/>
          <p:nvPr/>
        </p:nvGrpSpPr>
        <p:grpSpPr>
          <a:xfrm>
            <a:off x="1400628" y="1979973"/>
            <a:ext cx="3849274" cy="276999"/>
            <a:chOff x="1981200" y="1425523"/>
            <a:chExt cx="3499340" cy="344962"/>
          </a:xfrm>
        </p:grpSpPr>
        <p:sp>
          <p:nvSpPr>
            <p:cNvPr id="15" name="TextBox 14"/>
            <p:cNvSpPr txBox="1"/>
            <p:nvPr/>
          </p:nvSpPr>
          <p:spPr>
            <a:xfrm>
              <a:off x="1981200" y="1425523"/>
              <a:ext cx="62214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Address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Sector 18,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Noida</a:t>
              </a:r>
              <a:r>
                <a:rPr lang="en-US" sz="1200" dirty="0" smtClean="0">
                  <a:solidFill>
                    <a:schemeClr val="tx1"/>
                  </a:solidFill>
                </a:rPr>
                <a:t>, Uttar Pradesh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76"/>
          <p:cNvGrpSpPr/>
          <p:nvPr/>
        </p:nvGrpSpPr>
        <p:grpSpPr>
          <a:xfrm>
            <a:off x="1400628" y="2248485"/>
            <a:ext cx="3849274" cy="276999"/>
            <a:chOff x="1981200" y="1425523"/>
            <a:chExt cx="3499340" cy="344962"/>
          </a:xfrm>
        </p:grpSpPr>
        <p:sp>
          <p:nvSpPr>
            <p:cNvPr id="18" name="TextBox 17"/>
            <p:cNvSpPr txBox="1"/>
            <p:nvPr/>
          </p:nvSpPr>
          <p:spPr>
            <a:xfrm>
              <a:off x="1981200" y="1425523"/>
              <a:ext cx="81718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Description</a:t>
              </a:r>
              <a:endParaRPr lang="en-US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New Heights of Education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265344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 smtClean="0">
                <a:sym typeface="Wingdings 2"/>
              </a:rPr>
              <a:t></a:t>
            </a:r>
            <a:r>
              <a:rPr lang="en-US" sz="1700" dirty="0" smtClean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Promotion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265344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138584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85800" y="33528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257298" y="3505200"/>
          <a:ext cx="2195534" cy="212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15"/>
                <a:gridCol w="1572919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</a:rPr>
                        <a:t>Student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Aditya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Singh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Rajiv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Saxena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Mukesh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Dubey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Raj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Kishor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Madan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Sriivastava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Vineet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Raj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Rajesh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Verma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grpSp>
        <p:nvGrpSpPr>
          <p:cNvPr id="2" name="Group 76"/>
          <p:cNvGrpSpPr/>
          <p:nvPr/>
        </p:nvGrpSpPr>
        <p:grpSpPr>
          <a:xfrm>
            <a:off x="1408526" y="1551801"/>
            <a:ext cx="4154073" cy="276999"/>
            <a:chOff x="1981200" y="1425523"/>
            <a:chExt cx="3776431" cy="344962"/>
          </a:xfrm>
        </p:grpSpPr>
        <p:sp>
          <p:nvSpPr>
            <p:cNvPr id="22" name="TextBox 21"/>
            <p:cNvSpPr txBox="1"/>
            <p:nvPr/>
          </p:nvSpPr>
          <p:spPr>
            <a:xfrm>
              <a:off x="1981200" y="1425523"/>
              <a:ext cx="83484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Entry Date*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700231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01-Apr-15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76"/>
          <p:cNvGrpSpPr/>
          <p:nvPr/>
        </p:nvGrpSpPr>
        <p:grpSpPr>
          <a:xfrm>
            <a:off x="798926" y="2717808"/>
            <a:ext cx="4154073" cy="276999"/>
            <a:chOff x="1981200" y="1425523"/>
            <a:chExt cx="3776431" cy="344962"/>
          </a:xfrm>
        </p:grpSpPr>
        <p:sp>
          <p:nvSpPr>
            <p:cNvPr id="25" name="TextBox 24"/>
            <p:cNvSpPr txBox="1"/>
            <p:nvPr/>
          </p:nvSpPr>
          <p:spPr>
            <a:xfrm>
              <a:off x="1981200" y="1425523"/>
              <a:ext cx="64399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Stream*</a:t>
              </a:r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700231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N/A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83"/>
          <p:cNvGrpSpPr/>
          <p:nvPr/>
        </p:nvGrpSpPr>
        <p:grpSpPr>
          <a:xfrm>
            <a:off x="792480" y="2440809"/>
            <a:ext cx="4160519" cy="276999"/>
            <a:chOff x="5562600" y="1425525"/>
            <a:chExt cx="3782291" cy="346246"/>
          </a:xfrm>
        </p:grpSpPr>
        <p:sp>
          <p:nvSpPr>
            <p:cNvPr id="28" name="TextBox 27"/>
            <p:cNvSpPr txBox="1"/>
            <p:nvPr/>
          </p:nvSpPr>
          <p:spPr>
            <a:xfrm>
              <a:off x="5562600" y="1425525"/>
              <a:ext cx="72088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Program*</a:t>
              </a:r>
              <a:endParaRPr lang="en-US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287491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Play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Merge 29"/>
            <p:cNvSpPr/>
            <p:nvPr/>
          </p:nvSpPr>
          <p:spPr>
            <a:xfrm>
              <a:off x="9123005" y="1535502"/>
              <a:ext cx="180536" cy="104335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" name="Group 83"/>
          <p:cNvGrpSpPr/>
          <p:nvPr/>
        </p:nvGrpSpPr>
        <p:grpSpPr>
          <a:xfrm>
            <a:off x="791028" y="2999601"/>
            <a:ext cx="4160519" cy="276999"/>
            <a:chOff x="5562600" y="1425525"/>
            <a:chExt cx="3782291" cy="346246"/>
          </a:xfrm>
        </p:grpSpPr>
        <p:sp>
          <p:nvSpPr>
            <p:cNvPr id="32" name="TextBox 31"/>
            <p:cNvSpPr txBox="1"/>
            <p:nvPr/>
          </p:nvSpPr>
          <p:spPr>
            <a:xfrm>
              <a:off x="5562600" y="1425525"/>
              <a:ext cx="521997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Class*</a:t>
              </a:r>
              <a:endParaRPr lang="en-US" sz="12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287491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Play Group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Flowchart: Merge 33"/>
            <p:cNvSpPr/>
            <p:nvPr/>
          </p:nvSpPr>
          <p:spPr>
            <a:xfrm>
              <a:off x="9123005" y="1535502"/>
              <a:ext cx="180536" cy="104335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19200" y="6400800"/>
            <a:ext cx="425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One automatic cycle will process fee due  on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day of the month</a:t>
            </a:r>
            <a:endParaRPr lang="en-US" sz="1200" dirty="0"/>
          </a:p>
        </p:txBody>
      </p:sp>
      <p:grpSp>
        <p:nvGrpSpPr>
          <p:cNvPr id="36" name="Group 76"/>
          <p:cNvGrpSpPr/>
          <p:nvPr/>
        </p:nvGrpSpPr>
        <p:grpSpPr>
          <a:xfrm>
            <a:off x="5294727" y="2715399"/>
            <a:ext cx="4154073" cy="276999"/>
            <a:chOff x="1981200" y="1425523"/>
            <a:chExt cx="3776431" cy="344962"/>
          </a:xfrm>
        </p:grpSpPr>
        <p:sp>
          <p:nvSpPr>
            <p:cNvPr id="37" name="TextBox 36"/>
            <p:cNvSpPr txBox="1"/>
            <p:nvPr/>
          </p:nvSpPr>
          <p:spPr>
            <a:xfrm>
              <a:off x="1981200" y="1425523"/>
              <a:ext cx="64399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Stream*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700231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N/A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83"/>
          <p:cNvGrpSpPr/>
          <p:nvPr/>
        </p:nvGrpSpPr>
        <p:grpSpPr>
          <a:xfrm>
            <a:off x="5288281" y="2438400"/>
            <a:ext cx="4160519" cy="276999"/>
            <a:chOff x="5562600" y="1425525"/>
            <a:chExt cx="3782291" cy="346246"/>
          </a:xfrm>
        </p:grpSpPr>
        <p:sp>
          <p:nvSpPr>
            <p:cNvPr id="44" name="TextBox 43"/>
            <p:cNvSpPr txBox="1"/>
            <p:nvPr/>
          </p:nvSpPr>
          <p:spPr>
            <a:xfrm>
              <a:off x="5562600" y="1425525"/>
              <a:ext cx="72088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Program*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287491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Play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Flowchart: Merge 45"/>
            <p:cNvSpPr/>
            <p:nvPr/>
          </p:nvSpPr>
          <p:spPr>
            <a:xfrm>
              <a:off x="9123005" y="1535502"/>
              <a:ext cx="180536" cy="104335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7" name="Group 83"/>
          <p:cNvGrpSpPr/>
          <p:nvPr/>
        </p:nvGrpSpPr>
        <p:grpSpPr>
          <a:xfrm>
            <a:off x="5286829" y="2997192"/>
            <a:ext cx="4160519" cy="276999"/>
            <a:chOff x="5562600" y="1425525"/>
            <a:chExt cx="3782291" cy="346246"/>
          </a:xfrm>
        </p:grpSpPr>
        <p:sp>
          <p:nvSpPr>
            <p:cNvPr id="48" name="TextBox 47"/>
            <p:cNvSpPr txBox="1"/>
            <p:nvPr/>
          </p:nvSpPr>
          <p:spPr>
            <a:xfrm>
              <a:off x="5562600" y="1425525"/>
              <a:ext cx="521997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Class*</a:t>
              </a:r>
              <a:endParaRPr lang="en-US" sz="1200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7287491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Play Group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Flowchart: Merge 49"/>
            <p:cNvSpPr/>
            <p:nvPr/>
          </p:nvSpPr>
          <p:spPr>
            <a:xfrm>
              <a:off x="9123005" y="1535502"/>
              <a:ext cx="180536" cy="104335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981200" y="2057400"/>
            <a:ext cx="627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From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934200" y="2057400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To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265344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Fee Receive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265344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138584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295400" y="33528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257299" y="3505200"/>
          <a:ext cx="5905501" cy="1856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409"/>
                <a:gridCol w="1245581"/>
                <a:gridCol w="1126761"/>
                <a:gridCol w="1126761"/>
                <a:gridCol w="1830989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Fee Head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Recurrence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Tution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Fee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Apr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Sports Fee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Apr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Admission Fee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Apr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Registration Fee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Apr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Fee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Apr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Sibling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Discount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Apr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-600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grpSp>
        <p:nvGrpSpPr>
          <p:cNvPr id="2" name="Group 76"/>
          <p:cNvGrpSpPr/>
          <p:nvPr/>
        </p:nvGrpSpPr>
        <p:grpSpPr>
          <a:xfrm>
            <a:off x="1408526" y="1551801"/>
            <a:ext cx="4154073" cy="276999"/>
            <a:chOff x="1981200" y="1425523"/>
            <a:chExt cx="3776431" cy="344962"/>
          </a:xfrm>
        </p:grpSpPr>
        <p:sp>
          <p:nvSpPr>
            <p:cNvPr id="22" name="TextBox 21"/>
            <p:cNvSpPr txBox="1"/>
            <p:nvPr/>
          </p:nvSpPr>
          <p:spPr>
            <a:xfrm>
              <a:off x="1981200" y="1425523"/>
              <a:ext cx="83484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Entry Date*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700231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01-Apr-15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76"/>
          <p:cNvGrpSpPr/>
          <p:nvPr/>
        </p:nvGrpSpPr>
        <p:grpSpPr>
          <a:xfrm>
            <a:off x="1408526" y="2105799"/>
            <a:ext cx="4154073" cy="276999"/>
            <a:chOff x="1981200" y="1425523"/>
            <a:chExt cx="3776431" cy="344962"/>
          </a:xfrm>
        </p:grpSpPr>
        <p:sp>
          <p:nvSpPr>
            <p:cNvPr id="25" name="TextBox 24"/>
            <p:cNvSpPr txBox="1"/>
            <p:nvPr/>
          </p:nvSpPr>
          <p:spPr>
            <a:xfrm>
              <a:off x="1981200" y="1425523"/>
              <a:ext cx="64399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Stream*</a:t>
              </a:r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700231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N/A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83"/>
          <p:cNvGrpSpPr/>
          <p:nvPr/>
        </p:nvGrpSpPr>
        <p:grpSpPr>
          <a:xfrm>
            <a:off x="1402080" y="1828800"/>
            <a:ext cx="4160519" cy="276999"/>
            <a:chOff x="5562600" y="1425525"/>
            <a:chExt cx="3782291" cy="346246"/>
          </a:xfrm>
        </p:grpSpPr>
        <p:sp>
          <p:nvSpPr>
            <p:cNvPr id="28" name="TextBox 27"/>
            <p:cNvSpPr txBox="1"/>
            <p:nvPr/>
          </p:nvSpPr>
          <p:spPr>
            <a:xfrm>
              <a:off x="5562600" y="1425525"/>
              <a:ext cx="72088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Program*</a:t>
              </a:r>
              <a:endParaRPr lang="en-US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287491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Play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Merge 29"/>
            <p:cNvSpPr/>
            <p:nvPr/>
          </p:nvSpPr>
          <p:spPr>
            <a:xfrm>
              <a:off x="9123005" y="1535502"/>
              <a:ext cx="180536" cy="104335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" name="Group 83"/>
          <p:cNvGrpSpPr/>
          <p:nvPr/>
        </p:nvGrpSpPr>
        <p:grpSpPr>
          <a:xfrm>
            <a:off x="1400628" y="2387592"/>
            <a:ext cx="4160519" cy="276999"/>
            <a:chOff x="5562600" y="1425525"/>
            <a:chExt cx="3782291" cy="346246"/>
          </a:xfrm>
        </p:grpSpPr>
        <p:sp>
          <p:nvSpPr>
            <p:cNvPr id="32" name="TextBox 31"/>
            <p:cNvSpPr txBox="1"/>
            <p:nvPr/>
          </p:nvSpPr>
          <p:spPr>
            <a:xfrm>
              <a:off x="5562600" y="1425525"/>
              <a:ext cx="521997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Class*</a:t>
              </a:r>
              <a:endParaRPr lang="en-US" sz="12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287491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Play Group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Flowchart: Merge 33"/>
            <p:cNvSpPr/>
            <p:nvPr/>
          </p:nvSpPr>
          <p:spPr>
            <a:xfrm>
              <a:off x="9123005" y="1535502"/>
              <a:ext cx="180536" cy="104335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76"/>
          <p:cNvGrpSpPr/>
          <p:nvPr/>
        </p:nvGrpSpPr>
        <p:grpSpPr>
          <a:xfrm>
            <a:off x="1408527" y="2924628"/>
            <a:ext cx="4154073" cy="276999"/>
            <a:chOff x="1981200" y="1425523"/>
            <a:chExt cx="3776431" cy="344962"/>
          </a:xfrm>
        </p:grpSpPr>
        <p:sp>
          <p:nvSpPr>
            <p:cNvPr id="31" name="TextBox 30"/>
            <p:cNvSpPr txBox="1"/>
            <p:nvPr/>
          </p:nvSpPr>
          <p:spPr>
            <a:xfrm>
              <a:off x="1981200" y="1425523"/>
              <a:ext cx="1168328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Amount Received</a:t>
              </a:r>
              <a:endParaRPr lang="en-US" sz="12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700231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11000.00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83"/>
          <p:cNvGrpSpPr/>
          <p:nvPr/>
        </p:nvGrpSpPr>
        <p:grpSpPr>
          <a:xfrm>
            <a:off x="1400628" y="2656104"/>
            <a:ext cx="4160519" cy="276999"/>
            <a:chOff x="5562600" y="1425525"/>
            <a:chExt cx="3782291" cy="346246"/>
          </a:xfrm>
        </p:grpSpPr>
        <p:sp>
          <p:nvSpPr>
            <p:cNvPr id="37" name="TextBox 36"/>
            <p:cNvSpPr txBox="1"/>
            <p:nvPr/>
          </p:nvSpPr>
          <p:spPr>
            <a:xfrm>
              <a:off x="5562600" y="1425525"/>
              <a:ext cx="682471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Student*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287491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Aditya</a:t>
              </a:r>
              <a:r>
                <a:rPr lang="en-US" sz="1200" dirty="0" smtClean="0">
                  <a:solidFill>
                    <a:schemeClr val="tx1"/>
                  </a:solidFill>
                </a:rPr>
                <a:t> Singh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Flowchart: Merge 42"/>
            <p:cNvSpPr/>
            <p:nvPr/>
          </p:nvSpPr>
          <p:spPr>
            <a:xfrm>
              <a:off x="9123005" y="1535502"/>
              <a:ext cx="180536" cy="104335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265344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Fee Refund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265344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138584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295400" y="33528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257299" y="3505200"/>
          <a:ext cx="5905501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409"/>
                <a:gridCol w="1245581"/>
                <a:gridCol w="1126761"/>
                <a:gridCol w="1126761"/>
                <a:gridCol w="1830989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Fee Head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Recurrence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Amount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Apr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grpSp>
        <p:nvGrpSpPr>
          <p:cNvPr id="2" name="Group 76"/>
          <p:cNvGrpSpPr/>
          <p:nvPr/>
        </p:nvGrpSpPr>
        <p:grpSpPr>
          <a:xfrm>
            <a:off x="1408526" y="1551801"/>
            <a:ext cx="4154073" cy="276999"/>
            <a:chOff x="1981200" y="1425523"/>
            <a:chExt cx="3776431" cy="344962"/>
          </a:xfrm>
        </p:grpSpPr>
        <p:sp>
          <p:nvSpPr>
            <p:cNvPr id="22" name="TextBox 21"/>
            <p:cNvSpPr txBox="1"/>
            <p:nvPr/>
          </p:nvSpPr>
          <p:spPr>
            <a:xfrm>
              <a:off x="1981200" y="1425523"/>
              <a:ext cx="83484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Entry Date*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700231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01-Apr-15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76"/>
          <p:cNvGrpSpPr/>
          <p:nvPr/>
        </p:nvGrpSpPr>
        <p:grpSpPr>
          <a:xfrm>
            <a:off x="1408526" y="2105799"/>
            <a:ext cx="4154073" cy="276999"/>
            <a:chOff x="1981200" y="1425523"/>
            <a:chExt cx="3776431" cy="344962"/>
          </a:xfrm>
        </p:grpSpPr>
        <p:sp>
          <p:nvSpPr>
            <p:cNvPr id="25" name="TextBox 24"/>
            <p:cNvSpPr txBox="1"/>
            <p:nvPr/>
          </p:nvSpPr>
          <p:spPr>
            <a:xfrm>
              <a:off x="1981200" y="1425523"/>
              <a:ext cx="64399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Stream*</a:t>
              </a:r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700231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N/A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83"/>
          <p:cNvGrpSpPr/>
          <p:nvPr/>
        </p:nvGrpSpPr>
        <p:grpSpPr>
          <a:xfrm>
            <a:off x="1402080" y="1828800"/>
            <a:ext cx="4160519" cy="276999"/>
            <a:chOff x="5562600" y="1425525"/>
            <a:chExt cx="3782291" cy="346246"/>
          </a:xfrm>
        </p:grpSpPr>
        <p:sp>
          <p:nvSpPr>
            <p:cNvPr id="28" name="TextBox 27"/>
            <p:cNvSpPr txBox="1"/>
            <p:nvPr/>
          </p:nvSpPr>
          <p:spPr>
            <a:xfrm>
              <a:off x="5562600" y="1425525"/>
              <a:ext cx="72088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Program*</a:t>
              </a:r>
              <a:endParaRPr lang="en-US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287491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Play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Merge 29"/>
            <p:cNvSpPr/>
            <p:nvPr/>
          </p:nvSpPr>
          <p:spPr>
            <a:xfrm>
              <a:off x="9123005" y="1535502"/>
              <a:ext cx="180536" cy="104335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" name="Group 83"/>
          <p:cNvGrpSpPr/>
          <p:nvPr/>
        </p:nvGrpSpPr>
        <p:grpSpPr>
          <a:xfrm>
            <a:off x="1400628" y="2387592"/>
            <a:ext cx="4160519" cy="276999"/>
            <a:chOff x="5562600" y="1425525"/>
            <a:chExt cx="3782291" cy="346246"/>
          </a:xfrm>
        </p:grpSpPr>
        <p:sp>
          <p:nvSpPr>
            <p:cNvPr id="32" name="TextBox 31"/>
            <p:cNvSpPr txBox="1"/>
            <p:nvPr/>
          </p:nvSpPr>
          <p:spPr>
            <a:xfrm>
              <a:off x="5562600" y="1425525"/>
              <a:ext cx="521997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Class*</a:t>
              </a:r>
              <a:endParaRPr lang="en-US" sz="12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287491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Play Group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Flowchart: Merge 33"/>
            <p:cNvSpPr/>
            <p:nvPr/>
          </p:nvSpPr>
          <p:spPr>
            <a:xfrm>
              <a:off x="9123005" y="1535502"/>
              <a:ext cx="180536" cy="104335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76"/>
          <p:cNvGrpSpPr/>
          <p:nvPr/>
        </p:nvGrpSpPr>
        <p:grpSpPr>
          <a:xfrm>
            <a:off x="1408527" y="2924628"/>
            <a:ext cx="4154073" cy="276999"/>
            <a:chOff x="1981200" y="1425523"/>
            <a:chExt cx="3776431" cy="344962"/>
          </a:xfrm>
        </p:grpSpPr>
        <p:sp>
          <p:nvSpPr>
            <p:cNvPr id="31" name="TextBox 30"/>
            <p:cNvSpPr txBox="1"/>
            <p:nvPr/>
          </p:nvSpPr>
          <p:spPr>
            <a:xfrm>
              <a:off x="1981200" y="1425523"/>
              <a:ext cx="1204876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Amount Refunded</a:t>
              </a:r>
              <a:endParaRPr lang="en-US" sz="12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700231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11000.00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83"/>
          <p:cNvGrpSpPr/>
          <p:nvPr/>
        </p:nvGrpSpPr>
        <p:grpSpPr>
          <a:xfrm>
            <a:off x="1400628" y="2656104"/>
            <a:ext cx="4160519" cy="276999"/>
            <a:chOff x="5562600" y="1425525"/>
            <a:chExt cx="3782291" cy="346246"/>
          </a:xfrm>
        </p:grpSpPr>
        <p:sp>
          <p:nvSpPr>
            <p:cNvPr id="37" name="TextBox 36"/>
            <p:cNvSpPr txBox="1"/>
            <p:nvPr/>
          </p:nvSpPr>
          <p:spPr>
            <a:xfrm>
              <a:off x="5562600" y="1425525"/>
              <a:ext cx="682471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Student*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287491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Aditya</a:t>
              </a:r>
              <a:r>
                <a:rPr lang="en-US" sz="1200" dirty="0" smtClean="0">
                  <a:solidFill>
                    <a:schemeClr val="tx1"/>
                  </a:solidFill>
                </a:rPr>
                <a:t> Singh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Flowchart: Merge 42"/>
            <p:cNvSpPr/>
            <p:nvPr/>
          </p:nvSpPr>
          <p:spPr>
            <a:xfrm>
              <a:off x="9123005" y="1535502"/>
              <a:ext cx="180536" cy="104335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265344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Unscheduled Fee Due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265344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138584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295400" y="28956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143000" y="3657600"/>
          <a:ext cx="8039103" cy="212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02"/>
                <a:gridCol w="2394500"/>
                <a:gridCol w="1257298"/>
                <a:gridCol w="990600"/>
                <a:gridCol w="1000699"/>
                <a:gridCol w="681761"/>
                <a:gridCol w="1022643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bg1"/>
                          </a:solidFill>
                        </a:rPr>
                        <a:t>Sr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 [1000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</a:rPr>
                        <a:t>Student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Program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Stream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Aditya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Singh [10001]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Play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Play Group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Suresh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Singh [10002]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Play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r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r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Play Group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Ratan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Sharma [10003] 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Play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r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r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Play Group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Susheel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Tiwari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[10004]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Play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r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r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Play Group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Madan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Verma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[10005]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Play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r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r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Play Group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Rohit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Gupta [10006]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Play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r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r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Play Group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Rajesh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Verma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[10007]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Play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r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r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Play Group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grpSp>
        <p:nvGrpSpPr>
          <p:cNvPr id="2" name="Group 76"/>
          <p:cNvGrpSpPr/>
          <p:nvPr/>
        </p:nvGrpSpPr>
        <p:grpSpPr>
          <a:xfrm>
            <a:off x="1408526" y="1551801"/>
            <a:ext cx="4154073" cy="276999"/>
            <a:chOff x="1981200" y="1425523"/>
            <a:chExt cx="3776431" cy="344962"/>
          </a:xfrm>
        </p:grpSpPr>
        <p:sp>
          <p:nvSpPr>
            <p:cNvPr id="22" name="TextBox 21"/>
            <p:cNvSpPr txBox="1"/>
            <p:nvPr/>
          </p:nvSpPr>
          <p:spPr>
            <a:xfrm>
              <a:off x="1981200" y="1425523"/>
              <a:ext cx="83484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Entry Date*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700231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01-Apr-15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83"/>
          <p:cNvGrpSpPr/>
          <p:nvPr/>
        </p:nvGrpSpPr>
        <p:grpSpPr>
          <a:xfrm>
            <a:off x="1402080" y="1828800"/>
            <a:ext cx="4160519" cy="276999"/>
            <a:chOff x="5562600" y="1425525"/>
            <a:chExt cx="3782291" cy="346246"/>
          </a:xfrm>
        </p:grpSpPr>
        <p:sp>
          <p:nvSpPr>
            <p:cNvPr id="28" name="TextBox 27"/>
            <p:cNvSpPr txBox="1"/>
            <p:nvPr/>
          </p:nvSpPr>
          <p:spPr>
            <a:xfrm>
              <a:off x="5562600" y="1425525"/>
              <a:ext cx="769150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Fee Head*</a:t>
              </a:r>
              <a:endParaRPr lang="en-US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287491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Annual Function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Merge 29"/>
            <p:cNvSpPr/>
            <p:nvPr/>
          </p:nvSpPr>
          <p:spPr>
            <a:xfrm>
              <a:off x="9123005" y="1535502"/>
              <a:ext cx="180536" cy="104335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6" name="Group 76"/>
          <p:cNvGrpSpPr/>
          <p:nvPr/>
        </p:nvGrpSpPr>
        <p:grpSpPr>
          <a:xfrm>
            <a:off x="1400628" y="2099715"/>
            <a:ext cx="4154073" cy="276999"/>
            <a:chOff x="1981200" y="1425523"/>
            <a:chExt cx="3776431" cy="344962"/>
          </a:xfrm>
        </p:grpSpPr>
        <p:sp>
          <p:nvSpPr>
            <p:cNvPr id="37" name="TextBox 36"/>
            <p:cNvSpPr txBox="1"/>
            <p:nvPr/>
          </p:nvSpPr>
          <p:spPr>
            <a:xfrm>
              <a:off x="1981200" y="1425523"/>
              <a:ext cx="762447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Last Date*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700231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15-Apr-15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76"/>
          <p:cNvGrpSpPr/>
          <p:nvPr/>
        </p:nvGrpSpPr>
        <p:grpSpPr>
          <a:xfrm>
            <a:off x="1400628" y="2382741"/>
            <a:ext cx="4154073" cy="276999"/>
            <a:chOff x="1981200" y="1425523"/>
            <a:chExt cx="3776431" cy="344962"/>
          </a:xfrm>
        </p:grpSpPr>
        <p:sp>
          <p:nvSpPr>
            <p:cNvPr id="42" name="TextBox 41"/>
            <p:cNvSpPr txBox="1"/>
            <p:nvPr/>
          </p:nvSpPr>
          <p:spPr>
            <a:xfrm>
              <a:off x="1981200" y="1425523"/>
              <a:ext cx="67256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Remark*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700231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15-Apr-15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Store</a:t>
            </a:r>
            <a:br>
              <a:rPr lang="en-US" b="1" dirty="0" smtClean="0"/>
            </a:br>
            <a:r>
              <a:rPr lang="en-US" b="1" dirty="0" smtClean="0"/>
              <a:t>Management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265344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Product Type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265344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138584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295400" y="39624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6"/>
          <p:cNvGrpSpPr/>
          <p:nvPr/>
        </p:nvGrpSpPr>
        <p:grpSpPr>
          <a:xfrm>
            <a:off x="1408526" y="1551801"/>
            <a:ext cx="4154073" cy="276999"/>
            <a:chOff x="1981200" y="1425523"/>
            <a:chExt cx="3776431" cy="344962"/>
          </a:xfrm>
        </p:grpSpPr>
        <p:sp>
          <p:nvSpPr>
            <p:cNvPr id="22" name="TextBox 21"/>
            <p:cNvSpPr txBox="1"/>
            <p:nvPr/>
          </p:nvSpPr>
          <p:spPr>
            <a:xfrm>
              <a:off x="1981200" y="1425523"/>
              <a:ext cx="1354218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Product Type Name*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700231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Selling Products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83"/>
          <p:cNvGrpSpPr/>
          <p:nvPr/>
        </p:nvGrpSpPr>
        <p:grpSpPr>
          <a:xfrm>
            <a:off x="1402080" y="1827573"/>
            <a:ext cx="4160519" cy="276999"/>
            <a:chOff x="5562600" y="1425525"/>
            <a:chExt cx="3782291" cy="346246"/>
          </a:xfrm>
        </p:grpSpPr>
        <p:sp>
          <p:nvSpPr>
            <p:cNvPr id="28" name="TextBox 27"/>
            <p:cNvSpPr txBox="1"/>
            <p:nvPr/>
          </p:nvSpPr>
          <p:spPr>
            <a:xfrm>
              <a:off x="5562600" y="1425525"/>
              <a:ext cx="1036823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Product Nature</a:t>
              </a:r>
              <a:endParaRPr lang="en-US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287491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Finished Material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Merge 29"/>
            <p:cNvSpPr/>
            <p:nvPr/>
          </p:nvSpPr>
          <p:spPr>
            <a:xfrm>
              <a:off x="9123005" y="1535502"/>
              <a:ext cx="180536" cy="104335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276600" y="2133600"/>
            <a:ext cx="4030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Values  will be Raw Material, finished Material, Other Material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219200" y="4066401"/>
            <a:ext cx="3770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 : Values can be Selling Products,  Other Products etc.</a:t>
            </a:r>
            <a:endParaRPr lang="en-US" sz="1200" dirty="0"/>
          </a:p>
        </p:txBody>
      </p:sp>
      <p:pic>
        <p:nvPicPr>
          <p:cNvPr id="35" name="Picture 34" descr="images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1600200"/>
            <a:ext cx="1710559" cy="140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265344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Product Group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265344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138584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295400" y="39624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6"/>
          <p:cNvGrpSpPr/>
          <p:nvPr/>
        </p:nvGrpSpPr>
        <p:grpSpPr>
          <a:xfrm>
            <a:off x="1408526" y="1551801"/>
            <a:ext cx="4154073" cy="276999"/>
            <a:chOff x="1981200" y="1425523"/>
            <a:chExt cx="3776431" cy="344962"/>
          </a:xfrm>
        </p:grpSpPr>
        <p:sp>
          <p:nvSpPr>
            <p:cNvPr id="22" name="TextBox 21"/>
            <p:cNvSpPr txBox="1"/>
            <p:nvPr/>
          </p:nvSpPr>
          <p:spPr>
            <a:xfrm>
              <a:off x="1981200" y="1425523"/>
              <a:ext cx="96419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Group Name*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700231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Stationary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83"/>
          <p:cNvGrpSpPr/>
          <p:nvPr/>
        </p:nvGrpSpPr>
        <p:grpSpPr>
          <a:xfrm>
            <a:off x="1402080" y="1827573"/>
            <a:ext cx="4160519" cy="276999"/>
            <a:chOff x="5562600" y="1425525"/>
            <a:chExt cx="3782291" cy="346246"/>
          </a:xfrm>
        </p:grpSpPr>
        <p:sp>
          <p:nvSpPr>
            <p:cNvPr id="28" name="TextBox 27"/>
            <p:cNvSpPr txBox="1"/>
            <p:nvPr/>
          </p:nvSpPr>
          <p:spPr>
            <a:xfrm>
              <a:off x="5562600" y="1425525"/>
              <a:ext cx="912663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Product Type</a:t>
              </a:r>
              <a:endParaRPr lang="en-US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287491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Selling Products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Merge 29"/>
            <p:cNvSpPr/>
            <p:nvPr/>
          </p:nvSpPr>
          <p:spPr>
            <a:xfrm>
              <a:off x="9123005" y="1535502"/>
              <a:ext cx="180536" cy="104335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19200" y="4066401"/>
            <a:ext cx="2838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 : Values can be Stationary, Dress, etc.</a:t>
            </a:r>
            <a:endParaRPr lang="en-US" sz="1200" dirty="0"/>
          </a:p>
        </p:txBody>
      </p:sp>
      <p:pic>
        <p:nvPicPr>
          <p:cNvPr id="16" name="Picture 15" descr="stationary-icon-cute-pastel-kid-35956926.jpg"/>
          <p:cNvPicPr>
            <a:picLocks noChangeAspect="1"/>
          </p:cNvPicPr>
          <p:nvPr/>
        </p:nvPicPr>
        <p:blipFill>
          <a:blip r:embed="rId2" cstate="print"/>
          <a:srcRect b="10169"/>
          <a:stretch>
            <a:fillRect/>
          </a:stretch>
        </p:blipFill>
        <p:spPr>
          <a:xfrm>
            <a:off x="6858000" y="1600200"/>
            <a:ext cx="2362199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33350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/>
              <a:t>Products</a:t>
            </a:r>
            <a:endParaRPr lang="en-US" sz="2600" b="1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1333500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76"/>
          <p:cNvGrpSpPr/>
          <p:nvPr/>
        </p:nvGrpSpPr>
        <p:grpSpPr>
          <a:xfrm>
            <a:off x="1554056" y="1760825"/>
            <a:ext cx="3849274" cy="276999"/>
            <a:chOff x="1981200" y="1425523"/>
            <a:chExt cx="3499340" cy="344962"/>
          </a:xfrm>
        </p:grpSpPr>
        <p:sp>
          <p:nvSpPr>
            <p:cNvPr id="69" name="TextBox 68"/>
            <p:cNvSpPr txBox="1"/>
            <p:nvPr/>
          </p:nvSpPr>
          <p:spPr>
            <a:xfrm>
              <a:off x="1981200" y="1425523"/>
              <a:ext cx="108660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Product  </a:t>
              </a:r>
              <a:r>
                <a:rPr lang="en-US" sz="1200" dirty="0"/>
                <a:t>Name*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Book Set Play Group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82067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585710" y="338620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Active           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  <p:grpSp>
        <p:nvGrpSpPr>
          <p:cNvPr id="79" name="Group 154"/>
          <p:cNvGrpSpPr/>
          <p:nvPr/>
        </p:nvGrpSpPr>
        <p:grpSpPr>
          <a:xfrm>
            <a:off x="1555730" y="2861849"/>
            <a:ext cx="3849274" cy="276999"/>
            <a:chOff x="1981200" y="1425523"/>
            <a:chExt cx="3499340" cy="365040"/>
          </a:xfrm>
        </p:grpSpPr>
        <p:sp>
          <p:nvSpPr>
            <p:cNvPr id="80" name="TextBox 79"/>
            <p:cNvSpPr txBox="1"/>
            <p:nvPr/>
          </p:nvSpPr>
          <p:spPr>
            <a:xfrm>
              <a:off x="1981200" y="1425523"/>
              <a:ext cx="1453836" cy="36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Standard Cost per Unit</a:t>
              </a:r>
              <a:endParaRPr lang="en-US" sz="120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220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176"/>
          <p:cNvGrpSpPr/>
          <p:nvPr/>
        </p:nvGrpSpPr>
        <p:grpSpPr>
          <a:xfrm>
            <a:off x="1554480" y="2332378"/>
            <a:ext cx="3855720" cy="276999"/>
            <a:chOff x="5562600" y="1425525"/>
            <a:chExt cx="3505200" cy="346246"/>
          </a:xfrm>
        </p:grpSpPr>
        <p:sp>
          <p:nvSpPr>
            <p:cNvPr id="83" name="TextBox 82"/>
            <p:cNvSpPr txBox="1"/>
            <p:nvPr/>
          </p:nvSpPr>
          <p:spPr>
            <a:xfrm>
              <a:off x="5562600" y="1425525"/>
              <a:ext cx="59258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Group*</a:t>
              </a:r>
              <a:endParaRPr lang="en-US" sz="1200" dirty="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Stationary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Flowchart: Merge 84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6" name="Group 180"/>
          <p:cNvGrpSpPr/>
          <p:nvPr/>
        </p:nvGrpSpPr>
        <p:grpSpPr>
          <a:xfrm>
            <a:off x="1556556" y="2054078"/>
            <a:ext cx="3849274" cy="276999"/>
            <a:chOff x="1981200" y="1425523"/>
            <a:chExt cx="3499340" cy="344962"/>
          </a:xfrm>
        </p:grpSpPr>
        <p:sp>
          <p:nvSpPr>
            <p:cNvPr id="87" name="TextBox 86"/>
            <p:cNvSpPr txBox="1"/>
            <p:nvPr/>
          </p:nvSpPr>
          <p:spPr>
            <a:xfrm>
              <a:off x="1981200" y="1425523"/>
              <a:ext cx="103851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Product  Code</a:t>
              </a:r>
              <a:r>
                <a:rPr lang="en-US" sz="1200" dirty="0"/>
                <a:t>*</a:t>
              </a: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BS-PG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Group 27"/>
          <p:cNvGrpSpPr/>
          <p:nvPr/>
        </p:nvGrpSpPr>
        <p:grpSpPr>
          <a:xfrm>
            <a:off x="1550110" y="2590800"/>
            <a:ext cx="3855720" cy="276999"/>
            <a:chOff x="5562600" y="1425525"/>
            <a:chExt cx="3505200" cy="346246"/>
          </a:xfrm>
        </p:grpSpPr>
        <p:sp>
          <p:nvSpPr>
            <p:cNvPr id="91" name="TextBox 90"/>
            <p:cNvSpPr txBox="1"/>
            <p:nvPr/>
          </p:nvSpPr>
          <p:spPr>
            <a:xfrm>
              <a:off x="5562600" y="1425525"/>
              <a:ext cx="819397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Stock Unit*</a:t>
              </a:r>
              <a:endParaRPr lang="en-US" sz="1200" dirty="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Nos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Flowchart: Merge 92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4" name="Group 154"/>
          <p:cNvGrpSpPr/>
          <p:nvPr/>
        </p:nvGrpSpPr>
        <p:grpSpPr>
          <a:xfrm>
            <a:off x="1558230" y="4188279"/>
            <a:ext cx="3849274" cy="276999"/>
            <a:chOff x="1981200" y="1425523"/>
            <a:chExt cx="3499340" cy="365040"/>
          </a:xfrm>
        </p:grpSpPr>
        <p:sp>
          <p:nvSpPr>
            <p:cNvPr id="95" name="TextBox 94"/>
            <p:cNvSpPr txBox="1"/>
            <p:nvPr/>
          </p:nvSpPr>
          <p:spPr>
            <a:xfrm>
              <a:off x="1981200" y="1425523"/>
              <a:ext cx="1320117" cy="36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Minimum Order Qty</a:t>
              </a:r>
              <a:endParaRPr lang="en-US" sz="1200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560730" y="4490579"/>
            <a:ext cx="1040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Reorder Level</a:t>
            </a:r>
            <a:endParaRPr lang="en-US" sz="1200" dirty="0"/>
          </a:p>
        </p:txBody>
      </p:sp>
      <p:sp>
        <p:nvSpPr>
          <p:cNvPr id="98" name="Rounded Rectangle 97"/>
          <p:cNvSpPr/>
          <p:nvPr/>
        </p:nvSpPr>
        <p:spPr>
          <a:xfrm>
            <a:off x="3146864" y="4505570"/>
            <a:ext cx="2263140" cy="248191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563230" y="5057001"/>
            <a:ext cx="949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Bin Location</a:t>
            </a:r>
            <a:endParaRPr lang="en-US" sz="1200" dirty="0"/>
          </a:p>
        </p:txBody>
      </p:sp>
      <p:sp>
        <p:nvSpPr>
          <p:cNvPr id="100" name="Rounded Rectangle 99"/>
          <p:cNvSpPr/>
          <p:nvPr/>
        </p:nvSpPr>
        <p:spPr>
          <a:xfrm>
            <a:off x="3149364" y="5071992"/>
            <a:ext cx="2263140" cy="248191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101" name="Group 27"/>
          <p:cNvGrpSpPr/>
          <p:nvPr/>
        </p:nvGrpSpPr>
        <p:grpSpPr>
          <a:xfrm>
            <a:off x="1552610" y="4800921"/>
            <a:ext cx="3855720" cy="276999"/>
            <a:chOff x="5562600" y="1425525"/>
            <a:chExt cx="3505200" cy="346246"/>
          </a:xfrm>
        </p:grpSpPr>
        <p:sp>
          <p:nvSpPr>
            <p:cNvPr id="102" name="TextBox 101"/>
            <p:cNvSpPr txBox="1"/>
            <p:nvPr/>
          </p:nvSpPr>
          <p:spPr>
            <a:xfrm>
              <a:off x="5562600" y="1425525"/>
              <a:ext cx="65116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Godown</a:t>
              </a:r>
              <a:endParaRPr lang="en-US" sz="1200" dirty="0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Main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Godown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Flowchart: Merge 10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5" name="Group 27"/>
          <p:cNvGrpSpPr/>
          <p:nvPr/>
        </p:nvGrpSpPr>
        <p:grpSpPr>
          <a:xfrm>
            <a:off x="1540120" y="5361801"/>
            <a:ext cx="3855720" cy="276999"/>
            <a:chOff x="5562600" y="1425525"/>
            <a:chExt cx="3505200" cy="346246"/>
          </a:xfrm>
        </p:grpSpPr>
        <p:sp>
          <p:nvSpPr>
            <p:cNvPr id="107" name="TextBox 106"/>
            <p:cNvSpPr txBox="1"/>
            <p:nvPr/>
          </p:nvSpPr>
          <p:spPr>
            <a:xfrm>
              <a:off x="5562600" y="1425525"/>
              <a:ext cx="1174331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LOT Management</a:t>
              </a:r>
              <a:endParaRPr lang="en-US" sz="1200" dirty="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Flowchart: Merge 108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0" name="Group 27"/>
          <p:cNvGrpSpPr/>
          <p:nvPr/>
        </p:nvGrpSpPr>
        <p:grpSpPr>
          <a:xfrm>
            <a:off x="1537620" y="3142512"/>
            <a:ext cx="3855720" cy="276999"/>
            <a:chOff x="5562600" y="1425525"/>
            <a:chExt cx="3505200" cy="346246"/>
          </a:xfrm>
        </p:grpSpPr>
        <p:sp>
          <p:nvSpPr>
            <p:cNvPr id="111" name="TextBox 110"/>
            <p:cNvSpPr txBox="1"/>
            <p:nvPr/>
          </p:nvSpPr>
          <p:spPr>
            <a:xfrm>
              <a:off x="5562600" y="1425525"/>
              <a:ext cx="105978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Sales Tax Group</a:t>
              </a:r>
              <a:endParaRPr lang="en-US" sz="1200" dirty="0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Exempted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Flowchart: Merge 112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pic>
        <p:nvPicPr>
          <p:cNvPr id="114" name="Picture 11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1800" y="1600200"/>
            <a:ext cx="2543175" cy="180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Purchase Indent</a:t>
            </a:r>
            <a:endParaRPr lang="en-US" sz="26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396" y="3127177"/>
          <a:ext cx="9753604" cy="106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340"/>
                <a:gridCol w="2386877"/>
                <a:gridCol w="2016987"/>
                <a:gridCol w="1494896"/>
                <a:gridCol w="1278645"/>
                <a:gridCol w="1704859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7382" y="2819400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660321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2743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0130" y="2151744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7187950" y="2155344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Group 66"/>
          <p:cNvGrpSpPr/>
          <p:nvPr/>
        </p:nvGrpSpPr>
        <p:grpSpPr>
          <a:xfrm>
            <a:off x="5593080" y="1876097"/>
            <a:ext cx="3855720" cy="276999"/>
            <a:chOff x="5562600" y="1425525"/>
            <a:chExt cx="3505200" cy="346246"/>
          </a:xfrm>
        </p:grpSpPr>
        <p:sp>
          <p:nvSpPr>
            <p:cNvPr id="14" name="TextBox 13"/>
            <p:cNvSpPr txBox="1"/>
            <p:nvPr/>
          </p:nvSpPr>
          <p:spPr>
            <a:xfrm>
              <a:off x="5562600" y="1425525"/>
              <a:ext cx="928751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Department*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Kajal</a:t>
              </a:r>
              <a:r>
                <a:rPr lang="en-US" sz="1200" dirty="0" smtClean="0">
                  <a:solidFill>
                    <a:schemeClr val="tx1"/>
                  </a:solidFill>
                </a:rPr>
                <a:t> Exports,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Merge 1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1" name="Group 180"/>
          <p:cNvGrpSpPr/>
          <p:nvPr/>
        </p:nvGrpSpPr>
        <p:grpSpPr>
          <a:xfrm>
            <a:off x="243376" y="1882001"/>
            <a:ext cx="3849274" cy="276999"/>
            <a:chOff x="1981200" y="1425523"/>
            <a:chExt cx="3499340" cy="344962"/>
          </a:xfrm>
        </p:grpSpPr>
        <p:sp>
          <p:nvSpPr>
            <p:cNvPr id="22" name="TextBox 21"/>
            <p:cNvSpPr txBox="1"/>
            <p:nvPr/>
          </p:nvSpPr>
          <p:spPr>
            <a:xfrm>
              <a:off x="1981200" y="1425523"/>
              <a:ext cx="838400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Indent No.*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66"/>
          <p:cNvGrpSpPr/>
          <p:nvPr/>
        </p:nvGrpSpPr>
        <p:grpSpPr>
          <a:xfrm>
            <a:off x="236220" y="1602601"/>
            <a:ext cx="3855720" cy="276999"/>
            <a:chOff x="5562600" y="1425525"/>
            <a:chExt cx="3505200" cy="346246"/>
          </a:xfrm>
        </p:grpSpPr>
        <p:sp>
          <p:nvSpPr>
            <p:cNvPr id="25" name="TextBox 24"/>
            <p:cNvSpPr txBox="1"/>
            <p:nvPr/>
          </p:nvSpPr>
          <p:spPr>
            <a:xfrm>
              <a:off x="5562600" y="1425525"/>
              <a:ext cx="906367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Indent Type*</a:t>
              </a:r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Material Issue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erge 26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8" name="Group 66"/>
          <p:cNvGrpSpPr/>
          <p:nvPr/>
        </p:nvGrpSpPr>
        <p:grpSpPr>
          <a:xfrm>
            <a:off x="228600" y="2148701"/>
            <a:ext cx="3855720" cy="276999"/>
            <a:chOff x="5562600" y="1425525"/>
            <a:chExt cx="3505200" cy="346246"/>
          </a:xfrm>
        </p:grpSpPr>
        <p:sp>
          <p:nvSpPr>
            <p:cNvPr id="29" name="TextBox 28"/>
            <p:cNvSpPr txBox="1"/>
            <p:nvPr/>
          </p:nvSpPr>
          <p:spPr>
            <a:xfrm>
              <a:off x="5562600" y="1425525"/>
              <a:ext cx="580754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Reason</a:t>
              </a:r>
              <a:endParaRPr lang="en-US" sz="12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Merge 30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2" name="Group 28"/>
          <p:cNvGrpSpPr/>
          <p:nvPr/>
        </p:nvGrpSpPr>
        <p:grpSpPr>
          <a:xfrm>
            <a:off x="5588000" y="1600200"/>
            <a:ext cx="3849274" cy="276999"/>
            <a:chOff x="1981200" y="1425523"/>
            <a:chExt cx="3499340" cy="344962"/>
          </a:xfrm>
        </p:grpSpPr>
        <p:sp>
          <p:nvSpPr>
            <p:cNvPr id="33" name="TextBox 32"/>
            <p:cNvSpPr txBox="1"/>
            <p:nvPr/>
          </p:nvSpPr>
          <p:spPr>
            <a:xfrm>
              <a:off x="1981200" y="1425523"/>
              <a:ext cx="87349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IndentDate</a:t>
              </a:r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Material Issue</a:t>
            </a:r>
            <a:endParaRPr lang="en-US" sz="26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396" y="3597656"/>
          <a:ext cx="9677405" cy="106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944"/>
                <a:gridCol w="1879018"/>
                <a:gridCol w="1587830"/>
                <a:gridCol w="1999088"/>
                <a:gridCol w="1176825"/>
                <a:gridCol w="1006586"/>
                <a:gridCol w="1342114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7382" y="3289879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1308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31496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0130" y="2692400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7187950" y="26960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9" name="Group 66"/>
          <p:cNvGrpSpPr/>
          <p:nvPr/>
        </p:nvGrpSpPr>
        <p:grpSpPr>
          <a:xfrm>
            <a:off x="5593080" y="1876097"/>
            <a:ext cx="3855720" cy="276999"/>
            <a:chOff x="5562600" y="1425525"/>
            <a:chExt cx="3505200" cy="346246"/>
          </a:xfrm>
        </p:grpSpPr>
        <p:sp>
          <p:nvSpPr>
            <p:cNvPr id="14" name="TextBox 13"/>
            <p:cNvSpPr txBox="1"/>
            <p:nvPr/>
          </p:nvSpPr>
          <p:spPr>
            <a:xfrm>
              <a:off x="5562600" y="1425525"/>
              <a:ext cx="109837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Issue to Person*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Kajal</a:t>
              </a:r>
              <a:r>
                <a:rPr lang="en-US" sz="1200" dirty="0" smtClean="0">
                  <a:solidFill>
                    <a:schemeClr val="tx1"/>
                  </a:solidFill>
                </a:rPr>
                <a:t> Exports,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Merge 1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" name="Group 66"/>
          <p:cNvGrpSpPr/>
          <p:nvPr/>
        </p:nvGrpSpPr>
        <p:grpSpPr>
          <a:xfrm>
            <a:off x="5600700" y="2142797"/>
            <a:ext cx="3855720" cy="276999"/>
            <a:chOff x="5562600" y="1425525"/>
            <a:chExt cx="3505200" cy="346246"/>
          </a:xfrm>
        </p:grpSpPr>
        <p:sp>
          <p:nvSpPr>
            <p:cNvPr id="18" name="TextBox 17"/>
            <p:cNvSpPr txBox="1"/>
            <p:nvPr/>
          </p:nvSpPr>
          <p:spPr>
            <a:xfrm>
              <a:off x="5562600" y="1425525"/>
              <a:ext cx="72111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Godown</a:t>
              </a:r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B. No. 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Merge 1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3" name="Group 180"/>
          <p:cNvGrpSpPr/>
          <p:nvPr/>
        </p:nvGrpSpPr>
        <p:grpSpPr>
          <a:xfrm>
            <a:off x="243376" y="1882001"/>
            <a:ext cx="3849274" cy="276999"/>
            <a:chOff x="1981200" y="1425523"/>
            <a:chExt cx="3499340" cy="344962"/>
          </a:xfrm>
        </p:grpSpPr>
        <p:sp>
          <p:nvSpPr>
            <p:cNvPr id="22" name="TextBox 21"/>
            <p:cNvSpPr txBox="1"/>
            <p:nvPr/>
          </p:nvSpPr>
          <p:spPr>
            <a:xfrm>
              <a:off x="1981200" y="1425523"/>
              <a:ext cx="75807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Issue No.*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66"/>
          <p:cNvGrpSpPr/>
          <p:nvPr/>
        </p:nvGrpSpPr>
        <p:grpSpPr>
          <a:xfrm>
            <a:off x="236220" y="1602601"/>
            <a:ext cx="3855720" cy="276999"/>
            <a:chOff x="5562600" y="1425525"/>
            <a:chExt cx="3505200" cy="346246"/>
          </a:xfrm>
        </p:grpSpPr>
        <p:sp>
          <p:nvSpPr>
            <p:cNvPr id="25" name="TextBox 24"/>
            <p:cNvSpPr txBox="1"/>
            <p:nvPr/>
          </p:nvSpPr>
          <p:spPr>
            <a:xfrm>
              <a:off x="5562600" y="1425525"/>
              <a:ext cx="826043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Issue Type*</a:t>
              </a:r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Material Issue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erge 26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1" name="Group 66"/>
          <p:cNvGrpSpPr/>
          <p:nvPr/>
        </p:nvGrpSpPr>
        <p:grpSpPr>
          <a:xfrm>
            <a:off x="228600" y="2148701"/>
            <a:ext cx="3855720" cy="276999"/>
            <a:chOff x="5562600" y="1425525"/>
            <a:chExt cx="3505200" cy="346246"/>
          </a:xfrm>
        </p:grpSpPr>
        <p:sp>
          <p:nvSpPr>
            <p:cNvPr id="29" name="TextBox 28"/>
            <p:cNvSpPr txBox="1"/>
            <p:nvPr/>
          </p:nvSpPr>
          <p:spPr>
            <a:xfrm>
              <a:off x="5562600" y="1425525"/>
              <a:ext cx="601330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Process</a:t>
              </a:r>
              <a:endParaRPr lang="en-US" sz="12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Merge 30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4" name="Group 28"/>
          <p:cNvGrpSpPr/>
          <p:nvPr/>
        </p:nvGrpSpPr>
        <p:grpSpPr>
          <a:xfrm>
            <a:off x="5588000" y="1600200"/>
            <a:ext cx="3849274" cy="276999"/>
            <a:chOff x="1981200" y="1425523"/>
            <a:chExt cx="3499340" cy="344962"/>
          </a:xfrm>
        </p:grpSpPr>
        <p:sp>
          <p:nvSpPr>
            <p:cNvPr id="33" name="TextBox 32"/>
            <p:cNvSpPr txBox="1"/>
            <p:nvPr/>
          </p:nvSpPr>
          <p:spPr>
            <a:xfrm>
              <a:off x="1981200" y="1425523"/>
              <a:ext cx="825226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Issue Date*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66"/>
          <p:cNvGrpSpPr/>
          <p:nvPr/>
        </p:nvGrpSpPr>
        <p:grpSpPr>
          <a:xfrm>
            <a:off x="228600" y="2409497"/>
            <a:ext cx="3855720" cy="276999"/>
            <a:chOff x="5562600" y="1425525"/>
            <a:chExt cx="3505200" cy="346246"/>
          </a:xfrm>
        </p:grpSpPr>
        <p:sp>
          <p:nvSpPr>
            <p:cNvPr id="36" name="TextBox 35"/>
            <p:cNvSpPr txBox="1"/>
            <p:nvPr/>
          </p:nvSpPr>
          <p:spPr>
            <a:xfrm>
              <a:off x="5562600" y="1425525"/>
              <a:ext cx="66189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Machine</a:t>
              </a:r>
              <a:endParaRPr lang="en-US" sz="12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Flowchart: Merge 37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2" name="Group 66"/>
          <p:cNvGrpSpPr/>
          <p:nvPr/>
        </p:nvGrpSpPr>
        <p:grpSpPr>
          <a:xfrm>
            <a:off x="5593080" y="2415401"/>
            <a:ext cx="3855720" cy="276999"/>
            <a:chOff x="5562600" y="1425525"/>
            <a:chExt cx="3505200" cy="346246"/>
          </a:xfrm>
        </p:grpSpPr>
        <p:sp>
          <p:nvSpPr>
            <p:cNvPr id="40" name="TextBox 39"/>
            <p:cNvSpPr txBox="1"/>
            <p:nvPr/>
          </p:nvSpPr>
          <p:spPr>
            <a:xfrm>
              <a:off x="5562600" y="1425525"/>
              <a:ext cx="82802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Cost Center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Flowchart: Merge 41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265344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Site / Branch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265344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6"/>
          <p:cNvGrpSpPr/>
          <p:nvPr/>
        </p:nvGrpSpPr>
        <p:grpSpPr>
          <a:xfrm>
            <a:off x="1408526" y="1704201"/>
            <a:ext cx="6516274" cy="276999"/>
            <a:chOff x="1981200" y="1425523"/>
            <a:chExt cx="5923885" cy="344962"/>
          </a:xfrm>
        </p:grpSpPr>
        <p:sp>
          <p:nvSpPr>
            <p:cNvPr id="78" name="TextBox 77"/>
            <p:cNvSpPr txBox="1"/>
            <p:nvPr/>
          </p:nvSpPr>
          <p:spPr>
            <a:xfrm>
              <a:off x="1981200" y="1425523"/>
              <a:ext cx="820680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Site Name*</a:t>
              </a:r>
              <a:endParaRPr lang="en-US" sz="1200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423140" y="1425525"/>
              <a:ext cx="4481945" cy="250065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Demo Institute of Technology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8138584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295400" y="35052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76"/>
          <p:cNvGrpSpPr/>
          <p:nvPr/>
        </p:nvGrpSpPr>
        <p:grpSpPr>
          <a:xfrm>
            <a:off x="1400628" y="1979973"/>
            <a:ext cx="6524172" cy="276999"/>
            <a:chOff x="1981200" y="1425523"/>
            <a:chExt cx="5931065" cy="344962"/>
          </a:xfrm>
        </p:grpSpPr>
        <p:sp>
          <p:nvSpPr>
            <p:cNvPr id="15" name="TextBox 14"/>
            <p:cNvSpPr txBox="1"/>
            <p:nvPr/>
          </p:nvSpPr>
          <p:spPr>
            <a:xfrm>
              <a:off x="1981200" y="1425523"/>
              <a:ext cx="62214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Address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23140" y="1425525"/>
              <a:ext cx="4489125" cy="286215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Sector 18,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Noida</a:t>
              </a:r>
              <a:r>
                <a:rPr lang="en-US" sz="1200" dirty="0" smtClean="0">
                  <a:solidFill>
                    <a:schemeClr val="tx1"/>
                  </a:solidFill>
                </a:rPr>
                <a:t>, Uttar Pradesh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02080" y="2255745"/>
            <a:ext cx="3855720" cy="276999"/>
            <a:chOff x="5562600" y="1425525"/>
            <a:chExt cx="3505200" cy="346246"/>
          </a:xfrm>
        </p:grpSpPr>
        <p:sp>
          <p:nvSpPr>
            <p:cNvPr id="20" name="TextBox 19"/>
            <p:cNvSpPr txBox="1"/>
            <p:nvPr/>
          </p:nvSpPr>
          <p:spPr>
            <a:xfrm>
              <a:off x="5562600" y="1425525"/>
              <a:ext cx="38355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City</a:t>
              </a:r>
              <a:endParaRPr lang="en-US" sz="12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Noida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Merge 21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3" name="Group 76"/>
          <p:cNvGrpSpPr/>
          <p:nvPr/>
        </p:nvGrpSpPr>
        <p:grpSpPr>
          <a:xfrm>
            <a:off x="5693327" y="2248485"/>
            <a:ext cx="2252609" cy="276999"/>
            <a:chOff x="3432709" y="1425523"/>
            <a:chExt cx="2047822" cy="344962"/>
          </a:xfrm>
        </p:grpSpPr>
        <p:sp>
          <p:nvSpPr>
            <p:cNvPr id="24" name="TextBox 23"/>
            <p:cNvSpPr txBox="1"/>
            <p:nvPr/>
          </p:nvSpPr>
          <p:spPr>
            <a:xfrm>
              <a:off x="3432709" y="1425523"/>
              <a:ext cx="366067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PIN</a:t>
              </a:r>
              <a:endParaRPr lang="en-US" sz="12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937324" y="1425524"/>
              <a:ext cx="1543207" cy="33140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76"/>
          <p:cNvGrpSpPr/>
          <p:nvPr/>
        </p:nvGrpSpPr>
        <p:grpSpPr>
          <a:xfrm>
            <a:off x="1400628" y="2542401"/>
            <a:ext cx="3849274" cy="276999"/>
            <a:chOff x="1981200" y="1425523"/>
            <a:chExt cx="3499340" cy="344962"/>
          </a:xfrm>
        </p:grpSpPr>
        <p:sp>
          <p:nvSpPr>
            <p:cNvPr id="27" name="TextBox 26"/>
            <p:cNvSpPr txBox="1"/>
            <p:nvPr/>
          </p:nvSpPr>
          <p:spPr>
            <a:xfrm>
              <a:off x="1981200" y="1425523"/>
              <a:ext cx="867370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Short Code*</a:t>
              </a:r>
              <a:endParaRPr lang="en-US" sz="12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Sector 18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371600" y="2819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Active           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638800" y="2743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System Defined    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2514" y="2514600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3" name="Group 180"/>
          <p:cNvGrpSpPr/>
          <p:nvPr/>
        </p:nvGrpSpPr>
        <p:grpSpPr>
          <a:xfrm>
            <a:off x="121456" y="1955800"/>
            <a:ext cx="3849274" cy="276999"/>
            <a:chOff x="1981200" y="1425523"/>
            <a:chExt cx="3499340" cy="344962"/>
          </a:xfrm>
        </p:grpSpPr>
        <p:sp>
          <p:nvSpPr>
            <p:cNvPr id="4" name="TextBox 3"/>
            <p:cNvSpPr txBox="1"/>
            <p:nvPr/>
          </p:nvSpPr>
          <p:spPr>
            <a:xfrm>
              <a:off x="1981200" y="1425523"/>
              <a:ext cx="90584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Receive No.*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28"/>
          <p:cNvGrpSpPr/>
          <p:nvPr/>
        </p:nvGrpSpPr>
        <p:grpSpPr>
          <a:xfrm>
            <a:off x="5613400" y="1676400"/>
            <a:ext cx="3849274" cy="276999"/>
            <a:chOff x="1981200" y="1425523"/>
            <a:chExt cx="3499340" cy="344962"/>
          </a:xfrm>
        </p:grpSpPr>
        <p:sp>
          <p:nvSpPr>
            <p:cNvPr id="7" name="TextBox 6"/>
            <p:cNvSpPr txBox="1"/>
            <p:nvPr/>
          </p:nvSpPr>
          <p:spPr>
            <a:xfrm>
              <a:off x="1981200" y="1425523"/>
              <a:ext cx="97299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Receive Date*</a:t>
              </a:r>
              <a:endParaRPr lang="en-US" sz="12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599" y="3627049"/>
          <a:ext cx="9601201" cy="106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61"/>
                <a:gridCol w="1710535"/>
                <a:gridCol w="1216179"/>
                <a:gridCol w="1001197"/>
                <a:gridCol w="876048"/>
                <a:gridCol w="876048"/>
                <a:gridCol w="876048"/>
                <a:gridCol w="1251495"/>
                <a:gridCol w="1251490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880000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3352800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210334" y="25182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2" name="Group 66"/>
          <p:cNvGrpSpPr/>
          <p:nvPr/>
        </p:nvGrpSpPr>
        <p:grpSpPr>
          <a:xfrm>
            <a:off x="114300" y="1676400"/>
            <a:ext cx="3855720" cy="276999"/>
            <a:chOff x="5562600" y="1425525"/>
            <a:chExt cx="3505200" cy="346246"/>
          </a:xfrm>
        </p:grpSpPr>
        <p:sp>
          <p:nvSpPr>
            <p:cNvPr id="13" name="TextBox 12"/>
            <p:cNvSpPr txBox="1"/>
            <p:nvPr/>
          </p:nvSpPr>
          <p:spPr>
            <a:xfrm>
              <a:off x="5562600" y="1425525"/>
              <a:ext cx="973810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Receive Type*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Material Issue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Flowchart: Merge 14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0" y="5029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66"/>
          <p:cNvGrpSpPr/>
          <p:nvPr/>
        </p:nvGrpSpPr>
        <p:grpSpPr>
          <a:xfrm>
            <a:off x="5605780" y="1943100"/>
            <a:ext cx="3855720" cy="276999"/>
            <a:chOff x="5562600" y="1425525"/>
            <a:chExt cx="3505200" cy="346246"/>
          </a:xfrm>
        </p:grpSpPr>
        <p:sp>
          <p:nvSpPr>
            <p:cNvPr id="18" name="TextBox 17"/>
            <p:cNvSpPr txBox="1"/>
            <p:nvPr/>
          </p:nvSpPr>
          <p:spPr>
            <a:xfrm>
              <a:off x="5562600" y="1425525"/>
              <a:ext cx="140114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Receive from Person*</a:t>
              </a:r>
              <a:endParaRPr lang="en-US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Adjustment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Merge 1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0" y="33528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66"/>
          <p:cNvGrpSpPr/>
          <p:nvPr/>
        </p:nvGrpSpPr>
        <p:grpSpPr>
          <a:xfrm>
            <a:off x="5613400" y="2209800"/>
            <a:ext cx="3855720" cy="276999"/>
            <a:chOff x="5562600" y="1425525"/>
            <a:chExt cx="3505200" cy="346246"/>
          </a:xfrm>
        </p:grpSpPr>
        <p:sp>
          <p:nvSpPr>
            <p:cNvPr id="27" name="TextBox 26"/>
            <p:cNvSpPr txBox="1"/>
            <p:nvPr/>
          </p:nvSpPr>
          <p:spPr>
            <a:xfrm>
              <a:off x="5562600" y="1425525"/>
              <a:ext cx="72111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Godown</a:t>
              </a:r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Main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Flowchart: Merge 28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Material Receive</a:t>
            </a:r>
            <a:endParaRPr lang="en-US" sz="2600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Purchase Invoice</a:t>
            </a:r>
            <a:endParaRPr lang="en-US" sz="26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239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88000" y="2757714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7" name="Group 180"/>
          <p:cNvGrpSpPr/>
          <p:nvPr/>
        </p:nvGrpSpPr>
        <p:grpSpPr>
          <a:xfrm>
            <a:off x="121456" y="1704201"/>
            <a:ext cx="3849274" cy="276999"/>
            <a:chOff x="1981200" y="1425523"/>
            <a:chExt cx="3499340" cy="344962"/>
          </a:xfrm>
        </p:grpSpPr>
        <p:sp>
          <p:nvSpPr>
            <p:cNvPr id="8" name="TextBox 7"/>
            <p:cNvSpPr txBox="1"/>
            <p:nvPr/>
          </p:nvSpPr>
          <p:spPr>
            <a:xfrm>
              <a:off x="1981200" y="1425523"/>
              <a:ext cx="872500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Invoice No.*</a:t>
              </a:r>
              <a:endParaRPr lang="en-US" sz="12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28"/>
          <p:cNvGrpSpPr/>
          <p:nvPr/>
        </p:nvGrpSpPr>
        <p:grpSpPr>
          <a:xfrm>
            <a:off x="5613400" y="1676400"/>
            <a:ext cx="3849274" cy="276999"/>
            <a:chOff x="1981200" y="1425523"/>
            <a:chExt cx="3499340" cy="344962"/>
          </a:xfrm>
        </p:grpSpPr>
        <p:sp>
          <p:nvSpPr>
            <p:cNvPr id="11" name="TextBox 10"/>
            <p:cNvSpPr txBox="1"/>
            <p:nvPr/>
          </p:nvSpPr>
          <p:spPr>
            <a:xfrm>
              <a:off x="1981200" y="1425523"/>
              <a:ext cx="93965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Invoice Date*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-2" y="3706226"/>
          <a:ext cx="10058403" cy="122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37"/>
                <a:gridCol w="1554315"/>
                <a:gridCol w="908363"/>
                <a:gridCol w="873617"/>
                <a:gridCol w="720240"/>
                <a:gridCol w="720240"/>
                <a:gridCol w="1028914"/>
                <a:gridCol w="1028914"/>
                <a:gridCol w="720240"/>
                <a:gridCol w="1028914"/>
                <a:gridCol w="1028909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Deal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Deal 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Book Set Nursery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Nos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Nos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Book Set First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Nos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Nos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Nos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Nos</a:t>
                      </a: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3429000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7195820" y="2761314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5108377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66"/>
          <p:cNvGrpSpPr/>
          <p:nvPr/>
        </p:nvGrpSpPr>
        <p:grpSpPr>
          <a:xfrm>
            <a:off x="119742" y="1957614"/>
            <a:ext cx="3855720" cy="276999"/>
            <a:chOff x="5562600" y="1425525"/>
            <a:chExt cx="3505200" cy="346246"/>
          </a:xfrm>
        </p:grpSpPr>
        <p:sp>
          <p:nvSpPr>
            <p:cNvPr id="22" name="TextBox 21"/>
            <p:cNvSpPr txBox="1"/>
            <p:nvPr/>
          </p:nvSpPr>
          <p:spPr>
            <a:xfrm>
              <a:off x="5562600" y="1425525"/>
              <a:ext cx="70269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Singh Book Depot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Merge 2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0" y="3431977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66"/>
          <p:cNvGrpSpPr/>
          <p:nvPr/>
        </p:nvGrpSpPr>
        <p:grpSpPr>
          <a:xfrm>
            <a:off x="5605780" y="2209800"/>
            <a:ext cx="3855720" cy="276999"/>
            <a:chOff x="5562600" y="1425525"/>
            <a:chExt cx="3505200" cy="346246"/>
          </a:xfrm>
        </p:grpSpPr>
        <p:sp>
          <p:nvSpPr>
            <p:cNvPr id="31" name="TextBox 30"/>
            <p:cNvSpPr txBox="1"/>
            <p:nvPr/>
          </p:nvSpPr>
          <p:spPr>
            <a:xfrm>
              <a:off x="5562600" y="1425525"/>
              <a:ext cx="112973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Sales Tax Group*</a:t>
              </a:r>
              <a:endParaRPr lang="en-US" sz="12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Local (Form H)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Flowchart: Merge 32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8098" y="5375077"/>
          <a:ext cx="6769102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60"/>
                <a:gridCol w="1516936"/>
                <a:gridCol w="1332249"/>
                <a:gridCol w="1707706"/>
                <a:gridCol w="873432"/>
                <a:gridCol w="844319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Comment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Deduction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Discount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Cash Discount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10%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0" y="5100828"/>
            <a:ext cx="1377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Charges &amp; Taxes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860496" y="5654477"/>
            <a:ext cx="1098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Net Amount</a:t>
            </a:r>
            <a:endParaRPr lang="en-US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8839200" y="5908477"/>
            <a:ext cx="1143000" cy="4191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13500.00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916" y="2786742"/>
            <a:ext cx="1403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Terms &amp; Conditions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699736" y="2790342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3" name="Group 180"/>
          <p:cNvGrpSpPr/>
          <p:nvPr/>
        </p:nvGrpSpPr>
        <p:grpSpPr>
          <a:xfrm>
            <a:off x="116114" y="2505528"/>
            <a:ext cx="3849274" cy="276999"/>
            <a:chOff x="1981200" y="1425523"/>
            <a:chExt cx="3499340" cy="344962"/>
          </a:xfrm>
        </p:grpSpPr>
        <p:sp>
          <p:nvSpPr>
            <p:cNvPr id="44" name="TextBox 43"/>
            <p:cNvSpPr txBox="1"/>
            <p:nvPr/>
          </p:nvSpPr>
          <p:spPr>
            <a:xfrm>
              <a:off x="1981200" y="1425523"/>
              <a:ext cx="809138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Credit Days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180"/>
          <p:cNvGrpSpPr/>
          <p:nvPr/>
        </p:nvGrpSpPr>
        <p:grpSpPr>
          <a:xfrm>
            <a:off x="128814" y="2238828"/>
            <a:ext cx="3849274" cy="276999"/>
            <a:chOff x="1981200" y="1425523"/>
            <a:chExt cx="3499340" cy="344962"/>
          </a:xfrm>
        </p:grpSpPr>
        <p:sp>
          <p:nvSpPr>
            <p:cNvPr id="47" name="TextBox 46"/>
            <p:cNvSpPr txBox="1"/>
            <p:nvPr/>
          </p:nvSpPr>
          <p:spPr>
            <a:xfrm>
              <a:off x="1981200" y="1425523"/>
              <a:ext cx="129948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 Invoice No.</a:t>
              </a:r>
              <a:endParaRPr lang="en-US" sz="12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180"/>
          <p:cNvGrpSpPr/>
          <p:nvPr/>
        </p:nvGrpSpPr>
        <p:grpSpPr>
          <a:xfrm>
            <a:off x="5613400" y="2478901"/>
            <a:ext cx="3849274" cy="276999"/>
            <a:chOff x="1981200" y="1425523"/>
            <a:chExt cx="3499340" cy="344962"/>
          </a:xfrm>
        </p:grpSpPr>
        <p:sp>
          <p:nvSpPr>
            <p:cNvPr id="50" name="TextBox 49"/>
            <p:cNvSpPr txBox="1"/>
            <p:nvPr/>
          </p:nvSpPr>
          <p:spPr>
            <a:xfrm>
              <a:off x="1981200" y="1425523"/>
              <a:ext cx="136663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 Invoice Date</a:t>
              </a:r>
              <a:endParaRPr lang="en-US" sz="12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25-Dec-14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66"/>
          <p:cNvGrpSpPr/>
          <p:nvPr/>
        </p:nvGrpSpPr>
        <p:grpSpPr>
          <a:xfrm>
            <a:off x="5611224" y="1937658"/>
            <a:ext cx="3855720" cy="276999"/>
            <a:chOff x="5562600" y="1425525"/>
            <a:chExt cx="3505200" cy="346246"/>
          </a:xfrm>
        </p:grpSpPr>
        <p:sp>
          <p:nvSpPr>
            <p:cNvPr id="53" name="TextBox 52"/>
            <p:cNvSpPr txBox="1"/>
            <p:nvPr/>
          </p:nvSpPr>
          <p:spPr>
            <a:xfrm>
              <a:off x="5562600" y="1425525"/>
              <a:ext cx="80511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Billing A/c*</a:t>
              </a:r>
              <a:endParaRPr lang="en-US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Cash A/c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Flowchart: Merge 54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Sales Invoice</a:t>
            </a:r>
            <a:endParaRPr lang="en-US" sz="26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239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88000" y="2757714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7" name="Group 180"/>
          <p:cNvGrpSpPr/>
          <p:nvPr/>
        </p:nvGrpSpPr>
        <p:grpSpPr>
          <a:xfrm>
            <a:off x="121456" y="1704201"/>
            <a:ext cx="3849274" cy="276999"/>
            <a:chOff x="1981200" y="1425523"/>
            <a:chExt cx="3499340" cy="344962"/>
          </a:xfrm>
        </p:grpSpPr>
        <p:sp>
          <p:nvSpPr>
            <p:cNvPr id="8" name="TextBox 7"/>
            <p:cNvSpPr txBox="1"/>
            <p:nvPr/>
          </p:nvSpPr>
          <p:spPr>
            <a:xfrm>
              <a:off x="1981200" y="1425523"/>
              <a:ext cx="872500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Invoice No.*</a:t>
              </a:r>
              <a:endParaRPr lang="en-US" sz="12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28"/>
          <p:cNvGrpSpPr/>
          <p:nvPr/>
        </p:nvGrpSpPr>
        <p:grpSpPr>
          <a:xfrm>
            <a:off x="5613400" y="1676400"/>
            <a:ext cx="3849274" cy="276999"/>
            <a:chOff x="1981200" y="1425523"/>
            <a:chExt cx="3499340" cy="344962"/>
          </a:xfrm>
        </p:grpSpPr>
        <p:sp>
          <p:nvSpPr>
            <p:cNvPr id="11" name="TextBox 10"/>
            <p:cNvSpPr txBox="1"/>
            <p:nvPr/>
          </p:nvSpPr>
          <p:spPr>
            <a:xfrm>
              <a:off x="1981200" y="1425523"/>
              <a:ext cx="93965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Invoice Date*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-2" y="3706226"/>
          <a:ext cx="10058403" cy="122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37"/>
                <a:gridCol w="1554315"/>
                <a:gridCol w="908363"/>
                <a:gridCol w="873617"/>
                <a:gridCol w="720240"/>
                <a:gridCol w="720240"/>
                <a:gridCol w="1028914"/>
                <a:gridCol w="1028914"/>
                <a:gridCol w="720240"/>
                <a:gridCol w="1028914"/>
                <a:gridCol w="1028909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Deal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Deal 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Book set Nursery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Nos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Nos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Dress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Size 10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Nos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Nos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Nos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Nos</a:t>
                      </a: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3429000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7195820" y="2761314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5108377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6"/>
          <p:cNvGrpSpPr/>
          <p:nvPr/>
        </p:nvGrpSpPr>
        <p:grpSpPr>
          <a:xfrm>
            <a:off x="119742" y="1957614"/>
            <a:ext cx="3855720" cy="276999"/>
            <a:chOff x="5562600" y="1425525"/>
            <a:chExt cx="3505200" cy="346246"/>
          </a:xfrm>
        </p:grpSpPr>
        <p:sp>
          <p:nvSpPr>
            <p:cNvPr id="22" name="TextBox 21"/>
            <p:cNvSpPr txBox="1"/>
            <p:nvPr/>
          </p:nvSpPr>
          <p:spPr>
            <a:xfrm>
              <a:off x="5562600" y="1425525"/>
              <a:ext cx="56548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Buyer*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Suraj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Jaiswal</a:t>
              </a:r>
              <a:r>
                <a:rPr lang="en-US" sz="1200" dirty="0" smtClean="0">
                  <a:solidFill>
                    <a:schemeClr val="tx1"/>
                  </a:solidFill>
                </a:rPr>
                <a:t> (10001)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Merge 2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0" y="3431977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66"/>
          <p:cNvGrpSpPr/>
          <p:nvPr/>
        </p:nvGrpSpPr>
        <p:grpSpPr>
          <a:xfrm>
            <a:off x="5605780" y="2209800"/>
            <a:ext cx="3855720" cy="276999"/>
            <a:chOff x="5562600" y="1425525"/>
            <a:chExt cx="3505200" cy="346246"/>
          </a:xfrm>
        </p:grpSpPr>
        <p:sp>
          <p:nvSpPr>
            <p:cNvPr id="31" name="TextBox 30"/>
            <p:cNvSpPr txBox="1"/>
            <p:nvPr/>
          </p:nvSpPr>
          <p:spPr>
            <a:xfrm>
              <a:off x="5562600" y="1425525"/>
              <a:ext cx="112973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Sales Tax Group*</a:t>
              </a:r>
              <a:endParaRPr lang="en-US" sz="12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Local (Form H)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Flowchart: Merge 32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8098" y="5375077"/>
          <a:ext cx="6769102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60"/>
                <a:gridCol w="1516936"/>
                <a:gridCol w="1332249"/>
                <a:gridCol w="1707706"/>
                <a:gridCol w="873432"/>
                <a:gridCol w="844319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Comment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Deduction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Discount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0" y="5100828"/>
            <a:ext cx="1377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Charges &amp; Taxes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860496" y="5654477"/>
            <a:ext cx="1098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Net Amount</a:t>
            </a:r>
            <a:endParaRPr lang="en-US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8839200" y="5908477"/>
            <a:ext cx="1143000" cy="4191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600.00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916" y="2786742"/>
            <a:ext cx="1403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Terms &amp; Conditions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699736" y="2790342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Group 180"/>
          <p:cNvGrpSpPr/>
          <p:nvPr/>
        </p:nvGrpSpPr>
        <p:grpSpPr>
          <a:xfrm>
            <a:off x="116114" y="2505528"/>
            <a:ext cx="3849274" cy="276999"/>
            <a:chOff x="1981200" y="1425523"/>
            <a:chExt cx="3499340" cy="344962"/>
          </a:xfrm>
        </p:grpSpPr>
        <p:sp>
          <p:nvSpPr>
            <p:cNvPr id="44" name="TextBox 43"/>
            <p:cNvSpPr txBox="1"/>
            <p:nvPr/>
          </p:nvSpPr>
          <p:spPr>
            <a:xfrm>
              <a:off x="1981200" y="1425523"/>
              <a:ext cx="809138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Credit Days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0"/>
          <p:cNvGrpSpPr/>
          <p:nvPr/>
        </p:nvGrpSpPr>
        <p:grpSpPr>
          <a:xfrm>
            <a:off x="128814" y="2238828"/>
            <a:ext cx="3849274" cy="276999"/>
            <a:chOff x="1981200" y="1425523"/>
            <a:chExt cx="3499340" cy="344962"/>
          </a:xfrm>
        </p:grpSpPr>
        <p:sp>
          <p:nvSpPr>
            <p:cNvPr id="47" name="TextBox 46"/>
            <p:cNvSpPr txBox="1"/>
            <p:nvPr/>
          </p:nvSpPr>
          <p:spPr>
            <a:xfrm>
              <a:off x="1981200" y="1425523"/>
              <a:ext cx="129948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 Invoice No.</a:t>
              </a:r>
              <a:endParaRPr lang="en-US" sz="12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180"/>
          <p:cNvGrpSpPr/>
          <p:nvPr/>
        </p:nvGrpSpPr>
        <p:grpSpPr>
          <a:xfrm>
            <a:off x="5613400" y="2478901"/>
            <a:ext cx="3849274" cy="276999"/>
            <a:chOff x="1981200" y="1425523"/>
            <a:chExt cx="3499340" cy="344962"/>
          </a:xfrm>
        </p:grpSpPr>
        <p:sp>
          <p:nvSpPr>
            <p:cNvPr id="50" name="TextBox 49"/>
            <p:cNvSpPr txBox="1"/>
            <p:nvPr/>
          </p:nvSpPr>
          <p:spPr>
            <a:xfrm>
              <a:off x="1981200" y="1425523"/>
              <a:ext cx="136663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 Invoice Date</a:t>
              </a:r>
              <a:endParaRPr lang="en-US" sz="12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25-Dec-14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66"/>
          <p:cNvGrpSpPr/>
          <p:nvPr/>
        </p:nvGrpSpPr>
        <p:grpSpPr>
          <a:xfrm>
            <a:off x="5611224" y="1937658"/>
            <a:ext cx="3855720" cy="276999"/>
            <a:chOff x="5562600" y="1425525"/>
            <a:chExt cx="3505200" cy="346246"/>
          </a:xfrm>
        </p:grpSpPr>
        <p:sp>
          <p:nvSpPr>
            <p:cNvPr id="53" name="TextBox 52"/>
            <p:cNvSpPr txBox="1"/>
            <p:nvPr/>
          </p:nvSpPr>
          <p:spPr>
            <a:xfrm>
              <a:off x="5562600" y="1425525"/>
              <a:ext cx="80511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Billing A/c*</a:t>
              </a:r>
              <a:endParaRPr lang="en-US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Cash A/c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Flowchart: Merge 54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Reports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200" y="0"/>
          <a:ext cx="9982200" cy="610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Worksheet" r:id="rId4" imgW="8105784" imgH="4581583" progId="Excel.Sheet.12">
                  <p:embed/>
                </p:oleObj>
              </mc:Choice>
              <mc:Fallback>
                <p:oleObj name="Worksheet" r:id="rId4" imgW="8105784" imgH="4581583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0"/>
                        <a:ext cx="9982200" cy="610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Fee Structure</a:t>
            </a:r>
          </a:p>
          <a:p>
            <a:r>
              <a:rPr lang="en-US" dirty="0" smtClean="0"/>
              <a:t>Identity Card</a:t>
            </a:r>
          </a:p>
          <a:p>
            <a:r>
              <a:rPr lang="en-US" dirty="0" smtClean="0"/>
              <a:t>T.C.</a:t>
            </a:r>
          </a:p>
          <a:p>
            <a:r>
              <a:rPr lang="en-US" dirty="0" smtClean="0"/>
              <a:t>Character Certificate</a:t>
            </a:r>
          </a:p>
          <a:p>
            <a:r>
              <a:rPr lang="en-US" dirty="0" smtClean="0"/>
              <a:t>Moral Certificate</a:t>
            </a:r>
          </a:p>
          <a:p>
            <a:r>
              <a:rPr lang="en-US" dirty="0" smtClean="0"/>
              <a:t>Student List</a:t>
            </a:r>
          </a:p>
          <a:p>
            <a:r>
              <a:rPr lang="en-US" dirty="0" smtClean="0"/>
              <a:t>Fee Receive Register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265344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Session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265344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6"/>
          <p:cNvGrpSpPr/>
          <p:nvPr/>
        </p:nvGrpSpPr>
        <p:grpSpPr>
          <a:xfrm>
            <a:off x="1408526" y="1704201"/>
            <a:ext cx="3849274" cy="276999"/>
            <a:chOff x="1981200" y="1425523"/>
            <a:chExt cx="3499340" cy="344962"/>
          </a:xfrm>
        </p:grpSpPr>
        <p:sp>
          <p:nvSpPr>
            <p:cNvPr id="78" name="TextBox 77"/>
            <p:cNvSpPr txBox="1"/>
            <p:nvPr/>
          </p:nvSpPr>
          <p:spPr>
            <a:xfrm>
              <a:off x="1981200" y="1425523"/>
              <a:ext cx="1033500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Session Name*</a:t>
              </a:r>
              <a:endParaRPr lang="en-US" sz="1200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2014-15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8138584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295400" y="3048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76"/>
          <p:cNvGrpSpPr/>
          <p:nvPr/>
        </p:nvGrpSpPr>
        <p:grpSpPr>
          <a:xfrm>
            <a:off x="1400628" y="1979973"/>
            <a:ext cx="3849274" cy="276999"/>
            <a:chOff x="1981200" y="1425523"/>
            <a:chExt cx="3499340" cy="344962"/>
          </a:xfrm>
        </p:grpSpPr>
        <p:sp>
          <p:nvSpPr>
            <p:cNvPr id="15" name="TextBox 14"/>
            <p:cNvSpPr txBox="1"/>
            <p:nvPr/>
          </p:nvSpPr>
          <p:spPr>
            <a:xfrm>
              <a:off x="1981200" y="1425523"/>
              <a:ext cx="86521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From Date *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01-Apr-15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76"/>
          <p:cNvGrpSpPr/>
          <p:nvPr/>
        </p:nvGrpSpPr>
        <p:grpSpPr>
          <a:xfrm>
            <a:off x="1400628" y="2248485"/>
            <a:ext cx="3849274" cy="276999"/>
            <a:chOff x="1981200" y="1425523"/>
            <a:chExt cx="3499340" cy="344962"/>
          </a:xfrm>
        </p:grpSpPr>
        <p:sp>
          <p:nvSpPr>
            <p:cNvPr id="18" name="TextBox 17"/>
            <p:cNvSpPr txBox="1"/>
            <p:nvPr/>
          </p:nvSpPr>
          <p:spPr>
            <a:xfrm>
              <a:off x="1981200" y="1425523"/>
              <a:ext cx="69914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To Date *</a:t>
              </a:r>
              <a:endParaRPr lang="en-US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31-Mar-15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Admission</a:t>
            </a:r>
            <a:br>
              <a:rPr lang="en-US" b="1" dirty="0" smtClean="0"/>
            </a:br>
            <a:r>
              <a:rPr lang="en-US" b="1" dirty="0" smtClean="0"/>
              <a:t>Management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02870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Admission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104900" y="13716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982556" y="1431881"/>
            <a:ext cx="3849274" cy="276999"/>
            <a:chOff x="1981200" y="1425523"/>
            <a:chExt cx="3499340" cy="344962"/>
          </a:xfrm>
        </p:grpSpPr>
        <p:sp>
          <p:nvSpPr>
            <p:cNvPr id="78" name="TextBox 77"/>
            <p:cNvSpPr txBox="1"/>
            <p:nvPr/>
          </p:nvSpPr>
          <p:spPr>
            <a:xfrm>
              <a:off x="1981200" y="1425523"/>
              <a:ext cx="102329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Admission No*</a:t>
              </a:r>
              <a:endParaRPr lang="en-US" sz="1200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257800" y="3962400"/>
            <a:ext cx="3855720" cy="276999"/>
            <a:chOff x="5562600" y="1425525"/>
            <a:chExt cx="3505200" cy="346246"/>
          </a:xfrm>
        </p:grpSpPr>
        <p:sp>
          <p:nvSpPr>
            <p:cNvPr id="85" name="TextBox 84"/>
            <p:cNvSpPr txBox="1"/>
            <p:nvPr/>
          </p:nvSpPr>
          <p:spPr>
            <a:xfrm>
              <a:off x="5562600" y="1425525"/>
              <a:ext cx="45350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City*</a:t>
              </a:r>
              <a:endParaRPr lang="en-US" sz="1200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Calhoun, GA, USA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Flowchart: Merge 86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7978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11049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781800" y="565409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Active           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1121870" y="4481286"/>
            <a:ext cx="3849274" cy="276999"/>
            <a:chOff x="1981200" y="1425523"/>
            <a:chExt cx="3499340" cy="365040"/>
          </a:xfrm>
        </p:grpSpPr>
        <p:sp>
          <p:nvSpPr>
            <p:cNvPr id="156" name="TextBox 155"/>
            <p:cNvSpPr txBox="1"/>
            <p:nvPr/>
          </p:nvSpPr>
          <p:spPr>
            <a:xfrm>
              <a:off x="1981200" y="1425523"/>
              <a:ext cx="661895" cy="36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Zip Code</a:t>
              </a:r>
              <a:endParaRPr lang="en-US" sz="1200" dirty="0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30701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120144" y="3995058"/>
            <a:ext cx="76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Address*</a:t>
            </a:r>
            <a:endParaRPr lang="en-US" sz="1200" dirty="0"/>
          </a:p>
        </p:txBody>
      </p:sp>
      <p:grpSp>
        <p:nvGrpSpPr>
          <p:cNvPr id="181" name="Group 180"/>
          <p:cNvGrpSpPr/>
          <p:nvPr/>
        </p:nvGrpSpPr>
        <p:grpSpPr>
          <a:xfrm>
            <a:off x="1079400" y="2561772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1005986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Student Code</a:t>
              </a:r>
              <a:r>
                <a:rPr lang="en-US" sz="1200" dirty="0"/>
                <a:t>*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181600" y="1442949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105547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Admission Date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01/Apr/2015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50084" y="3614058"/>
            <a:ext cx="3855720" cy="276999"/>
            <a:chOff x="5562600" y="1425525"/>
            <a:chExt cx="3505200" cy="346246"/>
          </a:xfrm>
        </p:grpSpPr>
        <p:sp>
          <p:nvSpPr>
            <p:cNvPr id="42" name="TextBox 41"/>
            <p:cNvSpPr txBox="1"/>
            <p:nvPr/>
          </p:nvSpPr>
          <p:spPr>
            <a:xfrm>
              <a:off x="5562600" y="1425525"/>
              <a:ext cx="620100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Religion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Hindu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Flowchart: Merge 4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1119412" y="6096000"/>
          <a:ext cx="8100788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393"/>
                <a:gridCol w="1860333"/>
                <a:gridCol w="1633837"/>
                <a:gridCol w="1467189"/>
                <a:gridCol w="1266518"/>
                <a:gridCol w="1266518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Facility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Facility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Type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Start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End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Pickup Point 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01/Apr/15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Mess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Lunch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01/Apr/15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30/Apr/15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Food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not good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100" name="Rounded Rectangle 99"/>
          <p:cNvSpPr/>
          <p:nvPr/>
        </p:nvSpPr>
        <p:spPr>
          <a:xfrm>
            <a:off x="2727964" y="3998658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140 Executive DR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5168538" y="1704201"/>
            <a:ext cx="3855720" cy="276999"/>
            <a:chOff x="5562600" y="1425525"/>
            <a:chExt cx="3505200" cy="346246"/>
          </a:xfrm>
        </p:grpSpPr>
        <p:sp>
          <p:nvSpPr>
            <p:cNvPr id="68" name="TextBox 67"/>
            <p:cNvSpPr txBox="1"/>
            <p:nvPr/>
          </p:nvSpPr>
          <p:spPr>
            <a:xfrm>
              <a:off x="5562600" y="1425525"/>
              <a:ext cx="52199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Class*</a:t>
              </a:r>
              <a:endParaRPr lang="en-US" sz="12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Nursery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owchart: Merge 6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976086" y="1959420"/>
            <a:ext cx="3855720" cy="276999"/>
            <a:chOff x="5562600" y="1425525"/>
            <a:chExt cx="3505200" cy="346246"/>
          </a:xfrm>
        </p:grpSpPr>
        <p:sp>
          <p:nvSpPr>
            <p:cNvPr id="72" name="TextBox 71"/>
            <p:cNvSpPr txBox="1"/>
            <p:nvPr/>
          </p:nvSpPr>
          <p:spPr>
            <a:xfrm>
              <a:off x="5562600" y="1425525"/>
              <a:ext cx="619634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Section </a:t>
              </a:r>
              <a:endParaRPr lang="en-US" sz="1200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Nursery  - 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Flowchart: Merge 7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222156" y="1931625"/>
            <a:ext cx="3849274" cy="276999"/>
            <a:chOff x="1981200" y="1425523"/>
            <a:chExt cx="3499340" cy="344962"/>
          </a:xfrm>
        </p:grpSpPr>
        <p:sp>
          <p:nvSpPr>
            <p:cNvPr id="99" name="TextBox 98"/>
            <p:cNvSpPr txBox="1"/>
            <p:nvPr/>
          </p:nvSpPr>
          <p:spPr>
            <a:xfrm>
              <a:off x="1981200" y="1425523"/>
              <a:ext cx="610948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Roll No.</a:t>
              </a:r>
              <a:endParaRPr lang="en-US" sz="12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072146" y="2286000"/>
            <a:ext cx="3849274" cy="276999"/>
            <a:chOff x="1981200" y="1425523"/>
            <a:chExt cx="3499340" cy="344962"/>
          </a:xfrm>
        </p:grpSpPr>
        <p:sp>
          <p:nvSpPr>
            <p:cNvPr id="106" name="TextBox 105"/>
            <p:cNvSpPr txBox="1"/>
            <p:nvPr/>
          </p:nvSpPr>
          <p:spPr>
            <a:xfrm>
              <a:off x="1981200" y="1425523"/>
              <a:ext cx="1054077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Student Name*</a:t>
              </a:r>
              <a:endParaRPr lang="en-US" sz="1200" dirty="0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Aditya</a:t>
              </a:r>
              <a:r>
                <a:rPr lang="en-US" sz="1200" dirty="0" smtClean="0">
                  <a:solidFill>
                    <a:schemeClr val="tx1"/>
                  </a:solidFill>
                </a:rPr>
                <a:t> Singh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8" name="Rounded Rectangle 107"/>
          <p:cNvSpPr/>
          <p:nvPr/>
        </p:nvSpPr>
        <p:spPr>
          <a:xfrm>
            <a:off x="4979490" y="2293261"/>
            <a:ext cx="1072968" cy="221339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Suffix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1066800" y="2841180"/>
            <a:ext cx="3855720" cy="276999"/>
            <a:chOff x="5562600" y="1425525"/>
            <a:chExt cx="3505200" cy="346246"/>
          </a:xfrm>
        </p:grpSpPr>
        <p:sp>
          <p:nvSpPr>
            <p:cNvPr id="110" name="TextBox 109"/>
            <p:cNvSpPr txBox="1"/>
            <p:nvPr/>
          </p:nvSpPr>
          <p:spPr>
            <a:xfrm>
              <a:off x="5562600" y="1425525"/>
              <a:ext cx="660437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Gender*</a:t>
              </a:r>
              <a:endParaRPr lang="en-US" sz="1200" dirty="0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Flowchart: Merge 111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072146" y="3093945"/>
            <a:ext cx="3849274" cy="276999"/>
            <a:chOff x="1981200" y="1425523"/>
            <a:chExt cx="3499340" cy="344962"/>
          </a:xfrm>
        </p:grpSpPr>
        <p:sp>
          <p:nvSpPr>
            <p:cNvPr id="118" name="TextBox 117"/>
            <p:cNvSpPr txBox="1"/>
            <p:nvPr/>
          </p:nvSpPr>
          <p:spPr>
            <a:xfrm>
              <a:off x="1981200" y="1425523"/>
              <a:ext cx="59095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D.O.B.*</a:t>
              </a:r>
              <a:endParaRPr lang="en-US" sz="1200" dirty="0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06-Mar-2007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251184" y="4481286"/>
            <a:ext cx="3849274" cy="276999"/>
            <a:chOff x="1981200" y="1425523"/>
            <a:chExt cx="3499340" cy="344962"/>
          </a:xfrm>
        </p:grpSpPr>
        <p:sp>
          <p:nvSpPr>
            <p:cNvPr id="122" name="TextBox 121"/>
            <p:cNvSpPr txBox="1"/>
            <p:nvPr/>
          </p:nvSpPr>
          <p:spPr>
            <a:xfrm>
              <a:off x="1981200" y="1425523"/>
              <a:ext cx="56862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Mobile</a:t>
              </a:r>
              <a:endParaRPr lang="en-US" sz="1200" dirty="0"/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117596" y="4770345"/>
            <a:ext cx="3849274" cy="276999"/>
            <a:chOff x="1981200" y="1425523"/>
            <a:chExt cx="3499340" cy="344962"/>
          </a:xfrm>
        </p:grpSpPr>
        <p:sp>
          <p:nvSpPr>
            <p:cNvPr id="125" name="TextBox 124"/>
            <p:cNvSpPr txBox="1"/>
            <p:nvPr/>
          </p:nvSpPr>
          <p:spPr>
            <a:xfrm>
              <a:off x="1981200" y="1425523"/>
              <a:ext cx="47973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Email</a:t>
              </a:r>
              <a:endParaRPr lang="en-US" sz="1200" dirty="0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99458" y="5170716"/>
            <a:ext cx="3849274" cy="276999"/>
            <a:chOff x="1981200" y="1425523"/>
            <a:chExt cx="3499340" cy="344962"/>
          </a:xfrm>
        </p:grpSpPr>
        <p:sp>
          <p:nvSpPr>
            <p:cNvPr id="129" name="TextBox 128"/>
            <p:cNvSpPr txBox="1"/>
            <p:nvPr/>
          </p:nvSpPr>
          <p:spPr>
            <a:xfrm>
              <a:off x="1981200" y="1425523"/>
              <a:ext cx="90316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Father Name</a:t>
              </a:r>
              <a:endParaRPr lang="en-US" sz="1200" dirty="0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Mukesh</a:t>
              </a:r>
              <a:r>
                <a:rPr lang="en-US" sz="1200" dirty="0" smtClean="0">
                  <a:solidFill>
                    <a:schemeClr val="tx1"/>
                  </a:solidFill>
                </a:rPr>
                <a:t> Singh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254170" y="5167086"/>
            <a:ext cx="3849274" cy="276999"/>
            <a:chOff x="1981200" y="1425523"/>
            <a:chExt cx="3499340" cy="344962"/>
          </a:xfrm>
        </p:grpSpPr>
        <p:sp>
          <p:nvSpPr>
            <p:cNvPr id="132" name="TextBox 131"/>
            <p:cNvSpPr txBox="1"/>
            <p:nvPr/>
          </p:nvSpPr>
          <p:spPr>
            <a:xfrm>
              <a:off x="1981200" y="1425523"/>
              <a:ext cx="970837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Mother Name</a:t>
              </a:r>
              <a:endParaRPr lang="en-US" sz="12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Roshani</a:t>
              </a:r>
              <a:r>
                <a:rPr lang="en-US" sz="1200" dirty="0" smtClean="0">
                  <a:solidFill>
                    <a:schemeClr val="tx1"/>
                  </a:solidFill>
                </a:rPr>
                <a:t> Singh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081314" y="5442858"/>
            <a:ext cx="3849274" cy="276999"/>
            <a:chOff x="1981200" y="1425523"/>
            <a:chExt cx="3499340" cy="344962"/>
          </a:xfrm>
        </p:grpSpPr>
        <p:sp>
          <p:nvSpPr>
            <p:cNvPr id="135" name="TextBox 134"/>
            <p:cNvSpPr txBox="1"/>
            <p:nvPr/>
          </p:nvSpPr>
          <p:spPr>
            <a:xfrm>
              <a:off x="1981200" y="1425523"/>
              <a:ext cx="105926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Guardian Name</a:t>
              </a:r>
              <a:endParaRPr lang="en-US" sz="1200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Mukesh</a:t>
              </a:r>
              <a:r>
                <a:rPr lang="en-US" sz="1200" dirty="0" smtClean="0">
                  <a:solidFill>
                    <a:schemeClr val="tx1"/>
                  </a:solidFill>
                </a:rPr>
                <a:t> Singh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243286" y="5446488"/>
            <a:ext cx="3849274" cy="276999"/>
            <a:chOff x="1981200" y="1425523"/>
            <a:chExt cx="3499340" cy="344962"/>
          </a:xfrm>
        </p:grpSpPr>
        <p:sp>
          <p:nvSpPr>
            <p:cNvPr id="141" name="TextBox 140"/>
            <p:cNvSpPr txBox="1"/>
            <p:nvPr/>
          </p:nvSpPr>
          <p:spPr>
            <a:xfrm>
              <a:off x="1981200" y="1425523"/>
              <a:ext cx="1120470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Guardian Mobile</a:t>
              </a:r>
              <a:endParaRPr lang="en-US" sz="1200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081314" y="5713773"/>
            <a:ext cx="3849274" cy="276999"/>
            <a:chOff x="1981200" y="1425523"/>
            <a:chExt cx="3499340" cy="344962"/>
          </a:xfrm>
        </p:grpSpPr>
        <p:sp>
          <p:nvSpPr>
            <p:cNvPr id="144" name="TextBox 143"/>
            <p:cNvSpPr txBox="1"/>
            <p:nvPr/>
          </p:nvSpPr>
          <p:spPr>
            <a:xfrm>
              <a:off x="1981200" y="1425523"/>
              <a:ext cx="1031576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Guardian Email</a:t>
              </a:r>
              <a:endParaRPr lang="en-US" sz="1200" dirty="0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050108" y="3352800"/>
            <a:ext cx="3855720" cy="276999"/>
            <a:chOff x="5562600" y="1425525"/>
            <a:chExt cx="3505200" cy="346246"/>
          </a:xfrm>
        </p:grpSpPr>
        <p:sp>
          <p:nvSpPr>
            <p:cNvPr id="147" name="TextBox 146"/>
            <p:cNvSpPr txBox="1"/>
            <p:nvPr/>
          </p:nvSpPr>
          <p:spPr>
            <a:xfrm>
              <a:off x="5562600" y="1425525"/>
              <a:ext cx="101572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Caste Category</a:t>
              </a:r>
              <a:endParaRPr lang="en-US" sz="1200" dirty="0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General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Flowchart: Merge 148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151" name="Straight Connector 150"/>
          <p:cNvCxnSpPr/>
          <p:nvPr/>
        </p:nvCxnSpPr>
        <p:spPr>
          <a:xfrm>
            <a:off x="1143000" y="2238828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1181100" y="3918858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1219200" y="51054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1181100" y="60198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976086" y="1704201"/>
            <a:ext cx="3855720" cy="276999"/>
            <a:chOff x="5562600" y="1425525"/>
            <a:chExt cx="3505200" cy="346246"/>
          </a:xfrm>
        </p:grpSpPr>
        <p:sp>
          <p:nvSpPr>
            <p:cNvPr id="160" name="TextBox 159"/>
            <p:cNvSpPr txBox="1"/>
            <p:nvPr/>
          </p:nvSpPr>
          <p:spPr>
            <a:xfrm>
              <a:off x="5562600" y="1425525"/>
              <a:ext cx="121251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Admission Quota*</a:t>
              </a:r>
              <a:endParaRPr lang="en-US" sz="1200" dirty="0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2" name="Flowchart: Merge 161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pic>
        <p:nvPicPr>
          <p:cNvPr id="88" name="Picture 87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2438400"/>
            <a:ext cx="1097418" cy="1328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02870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Student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104900" y="13716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83"/>
          <p:cNvGrpSpPr/>
          <p:nvPr/>
        </p:nvGrpSpPr>
        <p:grpSpPr>
          <a:xfrm>
            <a:off x="5257800" y="3182256"/>
            <a:ext cx="3855720" cy="276999"/>
            <a:chOff x="5562600" y="1425525"/>
            <a:chExt cx="3505200" cy="346246"/>
          </a:xfrm>
        </p:grpSpPr>
        <p:sp>
          <p:nvSpPr>
            <p:cNvPr id="85" name="TextBox 84"/>
            <p:cNvSpPr txBox="1"/>
            <p:nvPr/>
          </p:nvSpPr>
          <p:spPr>
            <a:xfrm>
              <a:off x="5562600" y="1425525"/>
              <a:ext cx="45350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City*</a:t>
              </a:r>
              <a:endParaRPr lang="en-US" sz="1200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Calhoun, GA, USA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Flowchart: Merge 86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7978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11049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858000" y="48122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Active           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  <p:grpSp>
        <p:nvGrpSpPr>
          <p:cNvPr id="4" name="Group 154"/>
          <p:cNvGrpSpPr/>
          <p:nvPr/>
        </p:nvGrpSpPr>
        <p:grpSpPr>
          <a:xfrm>
            <a:off x="1121870" y="3657600"/>
            <a:ext cx="3849274" cy="276999"/>
            <a:chOff x="1981200" y="1425523"/>
            <a:chExt cx="3499340" cy="365040"/>
          </a:xfrm>
        </p:grpSpPr>
        <p:sp>
          <p:nvSpPr>
            <p:cNvPr id="156" name="TextBox 155"/>
            <p:cNvSpPr txBox="1"/>
            <p:nvPr/>
          </p:nvSpPr>
          <p:spPr>
            <a:xfrm>
              <a:off x="1981200" y="1425523"/>
              <a:ext cx="661895" cy="36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Zip Code</a:t>
              </a:r>
              <a:endParaRPr lang="en-US" sz="1200" dirty="0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30701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120144" y="3171372"/>
            <a:ext cx="76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Address*</a:t>
            </a:r>
            <a:endParaRPr lang="en-US" sz="1200" dirty="0"/>
          </a:p>
        </p:txBody>
      </p:sp>
      <p:grpSp>
        <p:nvGrpSpPr>
          <p:cNvPr id="5" name="Group 180"/>
          <p:cNvGrpSpPr/>
          <p:nvPr/>
        </p:nvGrpSpPr>
        <p:grpSpPr>
          <a:xfrm>
            <a:off x="1079400" y="1723572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1005986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Student Code</a:t>
              </a:r>
              <a:r>
                <a:rPr lang="en-US" sz="1200" dirty="0"/>
                <a:t>*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40"/>
          <p:cNvGrpSpPr/>
          <p:nvPr/>
        </p:nvGrpSpPr>
        <p:grpSpPr>
          <a:xfrm>
            <a:off x="1050084" y="2775858"/>
            <a:ext cx="3855720" cy="276999"/>
            <a:chOff x="5562600" y="1425525"/>
            <a:chExt cx="3505200" cy="346246"/>
          </a:xfrm>
        </p:grpSpPr>
        <p:sp>
          <p:nvSpPr>
            <p:cNvPr id="42" name="TextBox 41"/>
            <p:cNvSpPr txBox="1"/>
            <p:nvPr/>
          </p:nvSpPr>
          <p:spPr>
            <a:xfrm>
              <a:off x="5562600" y="1425525"/>
              <a:ext cx="620100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Religion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Hindu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Flowchart: Merge 4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2727964" y="3174972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140 Executive DR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1" name="Group 104"/>
          <p:cNvGrpSpPr/>
          <p:nvPr/>
        </p:nvGrpSpPr>
        <p:grpSpPr>
          <a:xfrm>
            <a:off x="1072146" y="1447800"/>
            <a:ext cx="3849274" cy="276999"/>
            <a:chOff x="1981200" y="1425523"/>
            <a:chExt cx="3499340" cy="344962"/>
          </a:xfrm>
        </p:grpSpPr>
        <p:sp>
          <p:nvSpPr>
            <p:cNvPr id="106" name="TextBox 105"/>
            <p:cNvSpPr txBox="1"/>
            <p:nvPr/>
          </p:nvSpPr>
          <p:spPr>
            <a:xfrm>
              <a:off x="1981200" y="1425523"/>
              <a:ext cx="1054077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Student Name*</a:t>
              </a:r>
              <a:endParaRPr lang="en-US" sz="1200" dirty="0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Aditya</a:t>
              </a:r>
              <a:r>
                <a:rPr lang="en-US" sz="1200" dirty="0" smtClean="0">
                  <a:solidFill>
                    <a:schemeClr val="tx1"/>
                  </a:solidFill>
                </a:rPr>
                <a:t> Singh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8" name="Rounded Rectangle 107"/>
          <p:cNvSpPr/>
          <p:nvPr/>
        </p:nvSpPr>
        <p:spPr>
          <a:xfrm>
            <a:off x="4979490" y="1455061"/>
            <a:ext cx="1072968" cy="221339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Suffix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2" name="Group 108"/>
          <p:cNvGrpSpPr/>
          <p:nvPr/>
        </p:nvGrpSpPr>
        <p:grpSpPr>
          <a:xfrm>
            <a:off x="1066800" y="2002980"/>
            <a:ext cx="3855720" cy="276999"/>
            <a:chOff x="5562600" y="1425525"/>
            <a:chExt cx="3505200" cy="346246"/>
          </a:xfrm>
        </p:grpSpPr>
        <p:sp>
          <p:nvSpPr>
            <p:cNvPr id="110" name="TextBox 109"/>
            <p:cNvSpPr txBox="1"/>
            <p:nvPr/>
          </p:nvSpPr>
          <p:spPr>
            <a:xfrm>
              <a:off x="5562600" y="1425525"/>
              <a:ext cx="660437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Gender*</a:t>
              </a:r>
              <a:endParaRPr lang="en-US" sz="1200" dirty="0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Flowchart: Merge 111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3" name="Group 116"/>
          <p:cNvGrpSpPr/>
          <p:nvPr/>
        </p:nvGrpSpPr>
        <p:grpSpPr>
          <a:xfrm>
            <a:off x="1072146" y="2255745"/>
            <a:ext cx="3849274" cy="276999"/>
            <a:chOff x="1981200" y="1425523"/>
            <a:chExt cx="3499340" cy="344962"/>
          </a:xfrm>
        </p:grpSpPr>
        <p:sp>
          <p:nvSpPr>
            <p:cNvPr id="118" name="TextBox 117"/>
            <p:cNvSpPr txBox="1"/>
            <p:nvPr/>
          </p:nvSpPr>
          <p:spPr>
            <a:xfrm>
              <a:off x="1981200" y="1425523"/>
              <a:ext cx="59095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D.O.B.*</a:t>
              </a:r>
              <a:endParaRPr lang="en-US" sz="1200" dirty="0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06-Mar-2007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19"/>
          <p:cNvGrpSpPr/>
          <p:nvPr/>
        </p:nvGrpSpPr>
        <p:grpSpPr>
          <a:xfrm>
            <a:off x="5251184" y="3657600"/>
            <a:ext cx="3849274" cy="276999"/>
            <a:chOff x="1981200" y="1425523"/>
            <a:chExt cx="3499340" cy="344962"/>
          </a:xfrm>
        </p:grpSpPr>
        <p:sp>
          <p:nvSpPr>
            <p:cNvPr id="122" name="TextBox 121"/>
            <p:cNvSpPr txBox="1"/>
            <p:nvPr/>
          </p:nvSpPr>
          <p:spPr>
            <a:xfrm>
              <a:off x="1981200" y="1425523"/>
              <a:ext cx="56862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Mobile</a:t>
              </a:r>
              <a:endParaRPr lang="en-US" sz="1200" dirty="0"/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23"/>
          <p:cNvGrpSpPr/>
          <p:nvPr/>
        </p:nvGrpSpPr>
        <p:grpSpPr>
          <a:xfrm>
            <a:off x="1117596" y="3946659"/>
            <a:ext cx="3849274" cy="276999"/>
            <a:chOff x="1981200" y="1425523"/>
            <a:chExt cx="3499340" cy="344962"/>
          </a:xfrm>
        </p:grpSpPr>
        <p:sp>
          <p:nvSpPr>
            <p:cNvPr id="125" name="TextBox 124"/>
            <p:cNvSpPr txBox="1"/>
            <p:nvPr/>
          </p:nvSpPr>
          <p:spPr>
            <a:xfrm>
              <a:off x="1981200" y="1425523"/>
              <a:ext cx="47973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Email</a:t>
              </a:r>
              <a:endParaRPr lang="en-US" sz="1200" dirty="0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27"/>
          <p:cNvGrpSpPr/>
          <p:nvPr/>
        </p:nvGrpSpPr>
        <p:grpSpPr>
          <a:xfrm>
            <a:off x="1099458" y="4347030"/>
            <a:ext cx="3849274" cy="276999"/>
            <a:chOff x="1981200" y="1425523"/>
            <a:chExt cx="3499340" cy="344962"/>
          </a:xfrm>
        </p:grpSpPr>
        <p:sp>
          <p:nvSpPr>
            <p:cNvPr id="129" name="TextBox 128"/>
            <p:cNvSpPr txBox="1"/>
            <p:nvPr/>
          </p:nvSpPr>
          <p:spPr>
            <a:xfrm>
              <a:off x="1981200" y="1425523"/>
              <a:ext cx="90316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Father Name</a:t>
              </a:r>
              <a:endParaRPr lang="en-US" sz="1200" dirty="0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Mukesh</a:t>
              </a:r>
              <a:r>
                <a:rPr lang="en-US" sz="1200" dirty="0" smtClean="0">
                  <a:solidFill>
                    <a:schemeClr val="tx1"/>
                  </a:solidFill>
                </a:rPr>
                <a:t> Singh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5254170" y="4343400"/>
            <a:ext cx="3849274" cy="276999"/>
            <a:chOff x="1981200" y="1425523"/>
            <a:chExt cx="3499340" cy="344962"/>
          </a:xfrm>
        </p:grpSpPr>
        <p:sp>
          <p:nvSpPr>
            <p:cNvPr id="132" name="TextBox 131"/>
            <p:cNvSpPr txBox="1"/>
            <p:nvPr/>
          </p:nvSpPr>
          <p:spPr>
            <a:xfrm>
              <a:off x="1981200" y="1425523"/>
              <a:ext cx="970837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Mother Name</a:t>
              </a:r>
              <a:endParaRPr lang="en-US" sz="12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Roshani</a:t>
              </a:r>
              <a:r>
                <a:rPr lang="en-US" sz="1200" dirty="0" smtClean="0">
                  <a:solidFill>
                    <a:schemeClr val="tx1"/>
                  </a:solidFill>
                </a:rPr>
                <a:t> Singh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33"/>
          <p:cNvGrpSpPr/>
          <p:nvPr/>
        </p:nvGrpSpPr>
        <p:grpSpPr>
          <a:xfrm>
            <a:off x="1081314" y="4619172"/>
            <a:ext cx="3849274" cy="276999"/>
            <a:chOff x="1981200" y="1425523"/>
            <a:chExt cx="3499340" cy="344962"/>
          </a:xfrm>
        </p:grpSpPr>
        <p:sp>
          <p:nvSpPr>
            <p:cNvPr id="135" name="TextBox 134"/>
            <p:cNvSpPr txBox="1"/>
            <p:nvPr/>
          </p:nvSpPr>
          <p:spPr>
            <a:xfrm>
              <a:off x="1981200" y="1425523"/>
              <a:ext cx="105926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Guardian Name</a:t>
              </a:r>
              <a:endParaRPr lang="en-US" sz="1200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Mukesh</a:t>
              </a:r>
              <a:r>
                <a:rPr lang="en-US" sz="1200" dirty="0" smtClean="0">
                  <a:solidFill>
                    <a:schemeClr val="tx1"/>
                  </a:solidFill>
                </a:rPr>
                <a:t> Singh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39"/>
          <p:cNvGrpSpPr/>
          <p:nvPr/>
        </p:nvGrpSpPr>
        <p:grpSpPr>
          <a:xfrm>
            <a:off x="5243286" y="4622802"/>
            <a:ext cx="3849274" cy="276999"/>
            <a:chOff x="1981200" y="1425523"/>
            <a:chExt cx="3499340" cy="344962"/>
          </a:xfrm>
        </p:grpSpPr>
        <p:sp>
          <p:nvSpPr>
            <p:cNvPr id="141" name="TextBox 140"/>
            <p:cNvSpPr txBox="1"/>
            <p:nvPr/>
          </p:nvSpPr>
          <p:spPr>
            <a:xfrm>
              <a:off x="1981200" y="1425523"/>
              <a:ext cx="1120470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Guardian Mobile</a:t>
              </a:r>
              <a:endParaRPr lang="en-US" sz="1200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42"/>
          <p:cNvGrpSpPr/>
          <p:nvPr/>
        </p:nvGrpSpPr>
        <p:grpSpPr>
          <a:xfrm>
            <a:off x="1081314" y="4890087"/>
            <a:ext cx="3849274" cy="276999"/>
            <a:chOff x="1981200" y="1425523"/>
            <a:chExt cx="3499340" cy="344962"/>
          </a:xfrm>
        </p:grpSpPr>
        <p:sp>
          <p:nvSpPr>
            <p:cNvPr id="144" name="TextBox 143"/>
            <p:cNvSpPr txBox="1"/>
            <p:nvPr/>
          </p:nvSpPr>
          <p:spPr>
            <a:xfrm>
              <a:off x="1981200" y="1425523"/>
              <a:ext cx="1031576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Guardian Email</a:t>
              </a:r>
              <a:endParaRPr lang="en-US" sz="1200" dirty="0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145"/>
          <p:cNvGrpSpPr/>
          <p:nvPr/>
        </p:nvGrpSpPr>
        <p:grpSpPr>
          <a:xfrm>
            <a:off x="1050108" y="2514600"/>
            <a:ext cx="3855720" cy="276999"/>
            <a:chOff x="5562600" y="1425525"/>
            <a:chExt cx="3505200" cy="346246"/>
          </a:xfrm>
        </p:grpSpPr>
        <p:sp>
          <p:nvSpPr>
            <p:cNvPr id="147" name="TextBox 146"/>
            <p:cNvSpPr txBox="1"/>
            <p:nvPr/>
          </p:nvSpPr>
          <p:spPr>
            <a:xfrm>
              <a:off x="5562600" y="1425525"/>
              <a:ext cx="101572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Caste Category</a:t>
              </a:r>
              <a:endParaRPr lang="en-US" sz="1200" dirty="0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General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Flowchart: Merge 148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153" name="Straight Connector 152"/>
          <p:cNvCxnSpPr/>
          <p:nvPr/>
        </p:nvCxnSpPr>
        <p:spPr>
          <a:xfrm>
            <a:off x="1181100" y="31242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1219200" y="4281714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1181100" y="5196114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1251834" y="5319492"/>
          <a:ext cx="6934200" cy="96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874"/>
                <a:gridCol w="1404396"/>
                <a:gridCol w="1316620"/>
                <a:gridCol w="1053296"/>
                <a:gridCol w="965522"/>
                <a:gridCol w="877746"/>
                <a:gridCol w="877746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Admission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Admission Date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Section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Roll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Promoted From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01/Apr/15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Nursery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Nursery - 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pic>
        <p:nvPicPr>
          <p:cNvPr id="64" name="Picture 6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4800" y="1524000"/>
            <a:ext cx="1143000" cy="1328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265344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Program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265344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6"/>
          <p:cNvGrpSpPr/>
          <p:nvPr/>
        </p:nvGrpSpPr>
        <p:grpSpPr>
          <a:xfrm>
            <a:off x="1408526" y="1704201"/>
            <a:ext cx="3849274" cy="276999"/>
            <a:chOff x="1981200" y="1425523"/>
            <a:chExt cx="3499340" cy="344962"/>
          </a:xfrm>
        </p:grpSpPr>
        <p:sp>
          <p:nvSpPr>
            <p:cNvPr id="78" name="TextBox 77"/>
            <p:cNvSpPr txBox="1"/>
            <p:nvPr/>
          </p:nvSpPr>
          <p:spPr>
            <a:xfrm>
              <a:off x="1981200" y="1425523"/>
              <a:ext cx="1092490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Program Name*</a:t>
              </a:r>
              <a:endParaRPr lang="en-US" sz="1200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Primary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8138584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295400" y="3048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19200" y="3048000"/>
            <a:ext cx="499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 : Values can be  Play , Primary, Jr. High School, High School, Intermediate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265344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Class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265344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138584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83"/>
          <p:cNvGrpSpPr/>
          <p:nvPr/>
        </p:nvGrpSpPr>
        <p:grpSpPr>
          <a:xfrm>
            <a:off x="1402080" y="1600200"/>
            <a:ext cx="3855720" cy="276999"/>
            <a:chOff x="5562600" y="1425525"/>
            <a:chExt cx="3505200" cy="346246"/>
          </a:xfrm>
        </p:grpSpPr>
        <p:sp>
          <p:nvSpPr>
            <p:cNvPr id="95" name="TextBox 94"/>
            <p:cNvSpPr txBox="1"/>
            <p:nvPr/>
          </p:nvSpPr>
          <p:spPr>
            <a:xfrm>
              <a:off x="5562600" y="1425525"/>
              <a:ext cx="65093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Program</a:t>
              </a:r>
              <a:endParaRPr lang="en-US" sz="12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Play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Flowchart: Merge 97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106" name="Straight Connector 105"/>
          <p:cNvCxnSpPr/>
          <p:nvPr/>
        </p:nvCxnSpPr>
        <p:spPr>
          <a:xfrm>
            <a:off x="1295400" y="3837801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19200" y="3837801"/>
            <a:ext cx="381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 : Values can be Play, Nursery, First, Second, Third etc.</a:t>
            </a:r>
            <a:endParaRPr lang="en-US" sz="1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447800" y="2389632"/>
          <a:ext cx="4267200" cy="106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3251200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Play Group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Nursery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8074</TotalTime>
  <Words>1478</Words>
  <Application>Microsoft Office PowerPoint</Application>
  <PresentationFormat>Custom</PresentationFormat>
  <Paragraphs>824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Worksheet</vt:lpstr>
      <vt:lpstr>Company Management </vt:lpstr>
      <vt:lpstr>PowerPoint Presentation</vt:lpstr>
      <vt:lpstr>PowerPoint Presentation</vt:lpstr>
      <vt:lpstr>PowerPoint Presentation</vt:lpstr>
      <vt:lpstr>Admission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 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Reports</vt:lpstr>
      <vt:lpstr>PowerPoint Presentation</vt:lpstr>
      <vt:lpstr>Other Reports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Administrator</cp:lastModifiedBy>
  <cp:revision>563</cp:revision>
  <dcterms:created xsi:type="dcterms:W3CDTF">2014-12-23T10:14:53Z</dcterms:created>
  <dcterms:modified xsi:type="dcterms:W3CDTF">2015-09-18T15:34:04Z</dcterms:modified>
</cp:coreProperties>
</file>