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56"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E5F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94641" autoAdjust="0"/>
  </p:normalViewPr>
  <p:slideViewPr>
    <p:cSldViewPr snapToGrid="0">
      <p:cViewPr varScale="1">
        <p:scale>
          <a:sx n="84" d="100"/>
          <a:sy n="84" d="100"/>
        </p:scale>
        <p:origin x="696"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76209-9972-4574-8D28-E6F1B016E19A}" type="doc">
      <dgm:prSet loTypeId="urn:microsoft.com/office/officeart/2005/8/layout/bProcess3" loCatId="process" qsTypeId="urn:microsoft.com/office/officeart/2005/8/quickstyle/3d2" qsCatId="3D" csTypeId="urn:microsoft.com/office/officeart/2005/8/colors/accent1_2" csCatId="accent1" phldr="1"/>
      <dgm:spPr/>
      <dgm:t>
        <a:bodyPr/>
        <a:lstStyle/>
        <a:p>
          <a:endParaRPr lang="en-IN"/>
        </a:p>
      </dgm:t>
    </dgm:pt>
    <dgm:pt modelId="{71727418-39C5-4782-956A-7546814E8F5F}">
      <dgm:prSet phldrT="[Text]" phldr="0" custT="1"/>
      <dgm:spPr/>
      <dgm:t>
        <a:bodyPr/>
        <a:lstStyle/>
        <a:p>
          <a:pPr>
            <a:lnSpc>
              <a:spcPct val="150000"/>
            </a:lnSpc>
          </a:pPr>
          <a:r>
            <a:rPr lang="en-US" sz="1200" b="1" dirty="0">
              <a:latin typeface="Times New Roman" panose="02020603050405020304" pitchFamily="18" charset="0"/>
              <a:cs typeface="Times New Roman" panose="02020603050405020304" pitchFamily="18" charset="0"/>
            </a:rPr>
            <a:t>User Search</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Web/Mobile App</a:t>
          </a:r>
          <a:endParaRPr lang="en-IN" sz="1200" dirty="0">
            <a:latin typeface="Times New Roman" panose="02020603050405020304" pitchFamily="18" charset="0"/>
            <a:cs typeface="Times New Roman" panose="02020603050405020304" pitchFamily="18" charset="0"/>
          </a:endParaRPr>
        </a:p>
      </dgm:t>
    </dgm:pt>
    <dgm:pt modelId="{35CC9C35-E3EE-4E9C-8A36-6DB4D4D3287E}" type="parTrans" cxnId="{59EB7207-D409-49EE-96E9-47680E45193C}">
      <dgm:prSet/>
      <dgm:spPr/>
      <dgm:t>
        <a:bodyPr/>
        <a:lstStyle/>
        <a:p>
          <a:endParaRPr lang="en-IN"/>
        </a:p>
      </dgm:t>
    </dgm:pt>
    <dgm:pt modelId="{B1B24041-8A05-4BFE-BE5E-FB49D43B9C81}" type="sibTrans" cxnId="{59EB7207-D409-49EE-96E9-47680E45193C}">
      <dgm:prSet/>
      <dgm:spPr/>
      <dgm:t>
        <a:bodyPr/>
        <a:lstStyle/>
        <a:p>
          <a:endParaRPr lang="en-IN"/>
        </a:p>
      </dgm:t>
    </dgm:pt>
    <dgm:pt modelId="{FDDE118C-D6A1-445F-8DE0-4F0EA345E179}">
      <dgm:prSet phldrT="[Text]" custT="1"/>
      <dgm:spPr/>
      <dgm:t>
        <a:bodyPr/>
        <a:lstStyle/>
        <a:p>
          <a:pPr>
            <a:lnSpc>
              <a:spcPct val="150000"/>
            </a:lnSpc>
          </a:pPr>
          <a:r>
            <a:rPr lang="en-US" sz="1200" b="1" dirty="0">
              <a:latin typeface="Times New Roman" panose="02020603050405020304" pitchFamily="18" charset="0"/>
              <a:cs typeface="Times New Roman" panose="02020603050405020304" pitchFamily="18" charset="0"/>
            </a:rPr>
            <a:t>Response</a:t>
          </a:r>
          <a:br>
            <a:rPr lang="en-US" sz="1200" b="1"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Dashboard (less than 2s)</a:t>
          </a:r>
          <a:endParaRPr lang="en-IN" sz="1200" dirty="0">
            <a:latin typeface="Times New Roman" panose="02020603050405020304" pitchFamily="18" charset="0"/>
            <a:cs typeface="Times New Roman" panose="02020603050405020304" pitchFamily="18" charset="0"/>
          </a:endParaRPr>
        </a:p>
      </dgm:t>
    </dgm:pt>
    <dgm:pt modelId="{F08F6BB6-BF76-4BC1-A6C2-9F715A5F53C3}" type="parTrans" cxnId="{58B0B946-D27A-4515-9B87-3E514A57CA8B}">
      <dgm:prSet/>
      <dgm:spPr/>
      <dgm:t>
        <a:bodyPr/>
        <a:lstStyle/>
        <a:p>
          <a:endParaRPr lang="en-IN"/>
        </a:p>
      </dgm:t>
    </dgm:pt>
    <dgm:pt modelId="{A3A53FF2-2D65-45EC-9F05-B2394B1D53E7}" type="sibTrans" cxnId="{58B0B946-D27A-4515-9B87-3E514A57CA8B}">
      <dgm:prSet/>
      <dgm:spPr/>
      <dgm:t>
        <a:bodyPr/>
        <a:lstStyle/>
        <a:p>
          <a:endParaRPr lang="en-IN"/>
        </a:p>
      </dgm:t>
    </dgm:pt>
    <dgm:pt modelId="{763B3526-4A82-4701-8C3D-38E9938B2C3F}">
      <dgm:prSet phldrT="[Text]" phldr="0" custT="1"/>
      <dgm:spPr/>
      <dgm:t>
        <a:bodyPr/>
        <a:lstStyle/>
        <a:p>
          <a:pPr>
            <a:lnSpc>
              <a:spcPct val="150000"/>
            </a:lnSpc>
          </a:pPr>
          <a:r>
            <a:rPr lang="en-IN" sz="1200" b="1" dirty="0">
              <a:latin typeface="Times New Roman" panose="02020603050405020304" pitchFamily="18" charset="0"/>
              <a:cs typeface="Times New Roman" panose="02020603050405020304" pitchFamily="18" charset="0"/>
            </a:rPr>
            <a:t>API Gateway</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Route request</a:t>
          </a:r>
        </a:p>
      </dgm:t>
    </dgm:pt>
    <dgm:pt modelId="{5048DEFA-4DBA-40B3-AC6A-7EFE9716DDAC}" type="parTrans" cxnId="{9BF2EC48-9CC0-447B-BFD8-964B1C11F203}">
      <dgm:prSet/>
      <dgm:spPr/>
      <dgm:t>
        <a:bodyPr/>
        <a:lstStyle/>
        <a:p>
          <a:endParaRPr lang="en-IN"/>
        </a:p>
      </dgm:t>
    </dgm:pt>
    <dgm:pt modelId="{3D4A1424-3BBA-4CA2-A2FC-C5C61CA563D8}" type="sibTrans" cxnId="{9BF2EC48-9CC0-447B-BFD8-964B1C11F203}">
      <dgm:prSet/>
      <dgm:spPr/>
      <dgm:t>
        <a:bodyPr/>
        <a:lstStyle/>
        <a:p>
          <a:endParaRPr lang="en-IN"/>
        </a:p>
      </dgm:t>
    </dgm:pt>
    <dgm:pt modelId="{97AD671B-4FEB-45A5-AB2D-C3DE05F1AD60}">
      <dgm:prSet custT="1"/>
      <dgm:spPr/>
      <dgm:t>
        <a:bodyPr/>
        <a:lstStyle/>
        <a:p>
          <a:pPr>
            <a:lnSpc>
              <a:spcPct val="150000"/>
            </a:lnSpc>
          </a:pPr>
          <a:r>
            <a:rPr lang="en-IN" sz="1200" b="1" dirty="0">
              <a:latin typeface="Times New Roman" panose="02020603050405020304" pitchFamily="18" charset="0"/>
              <a:cs typeface="Times New Roman" panose="02020603050405020304" pitchFamily="18" charset="0"/>
            </a:rPr>
            <a:t>ML Inference</a:t>
          </a:r>
          <a:br>
            <a:rPr lang="en-IN" sz="1200" dirty="0">
              <a:latin typeface="Times New Roman" panose="02020603050405020304" pitchFamily="18" charset="0"/>
              <a:cs typeface="Times New Roman" panose="02020603050405020304" pitchFamily="18" charset="0"/>
            </a:rPr>
          </a:br>
          <a:r>
            <a:rPr lang="en-IN" sz="1200" dirty="0" err="1">
              <a:latin typeface="Times New Roman" panose="02020603050405020304" pitchFamily="18" charset="0"/>
              <a:cs typeface="Times New Roman" panose="02020603050405020304" pitchFamily="18" charset="0"/>
            </a:rPr>
            <a:t>XGBoost</a:t>
          </a:r>
          <a:r>
            <a:rPr lang="en-IN" sz="1200" dirty="0">
              <a:latin typeface="Times New Roman" panose="02020603050405020304" pitchFamily="18" charset="0"/>
              <a:cs typeface="Times New Roman" panose="02020603050405020304" pitchFamily="18" charset="0"/>
            </a:rPr>
            <a:t> + BERT</a:t>
          </a:r>
        </a:p>
      </dgm:t>
    </dgm:pt>
    <dgm:pt modelId="{A976BCAB-4C16-44DE-A2B7-2542858B17AA}" type="parTrans" cxnId="{EF62967D-D437-4FBA-8E2E-74A3943B0AE4}">
      <dgm:prSet/>
      <dgm:spPr/>
      <dgm:t>
        <a:bodyPr/>
        <a:lstStyle/>
        <a:p>
          <a:endParaRPr lang="en-IN"/>
        </a:p>
      </dgm:t>
    </dgm:pt>
    <dgm:pt modelId="{92E13DE3-4246-4189-A180-1F55E0A44918}" type="sibTrans" cxnId="{EF62967D-D437-4FBA-8E2E-74A3943B0AE4}">
      <dgm:prSet/>
      <dgm:spPr/>
      <dgm:t>
        <a:bodyPr/>
        <a:lstStyle/>
        <a:p>
          <a:endParaRPr lang="en-IN"/>
        </a:p>
      </dgm:t>
    </dgm:pt>
    <dgm:pt modelId="{E5ACC3BB-F794-4BD7-BCF0-9177CD278C04}">
      <dgm:prSet custT="1"/>
      <dgm:spPr/>
      <dgm:t>
        <a:bodyPr/>
        <a:lstStyle/>
        <a:p>
          <a:pPr>
            <a:lnSpc>
              <a:spcPct val="150000"/>
            </a:lnSpc>
          </a:pPr>
          <a:r>
            <a:rPr lang="en-IN" sz="1200" b="1" dirty="0">
              <a:latin typeface="Times New Roman" panose="02020603050405020304" pitchFamily="18" charset="0"/>
              <a:cs typeface="Times New Roman" panose="02020603050405020304" pitchFamily="18" charset="0"/>
            </a:rPr>
            <a:t>Data Fetch</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Cache/DB/Scrape</a:t>
          </a:r>
        </a:p>
      </dgm:t>
    </dgm:pt>
    <dgm:pt modelId="{480ECBB0-1B79-4DF6-8625-F59D49F2ECEB}" type="parTrans" cxnId="{90185D36-A3B9-44EA-ABE6-357776EED766}">
      <dgm:prSet/>
      <dgm:spPr/>
      <dgm:t>
        <a:bodyPr/>
        <a:lstStyle/>
        <a:p>
          <a:endParaRPr lang="en-IN"/>
        </a:p>
      </dgm:t>
    </dgm:pt>
    <dgm:pt modelId="{E6DBBCF0-305A-4459-A300-265FFCFCC4BC}" type="sibTrans" cxnId="{90185D36-A3B9-44EA-ABE6-357776EED766}">
      <dgm:prSet/>
      <dgm:spPr/>
      <dgm:t>
        <a:bodyPr/>
        <a:lstStyle/>
        <a:p>
          <a:endParaRPr lang="en-IN"/>
        </a:p>
      </dgm:t>
    </dgm:pt>
    <dgm:pt modelId="{1EB0E421-8D4A-4B13-920A-DD5C68E7DAAC}">
      <dgm:prSet custT="1"/>
      <dgm:spPr/>
      <dgm:t>
        <a:bodyPr/>
        <a:lstStyle/>
        <a:p>
          <a:pPr>
            <a:lnSpc>
              <a:spcPct val="150000"/>
            </a:lnSpc>
          </a:pPr>
          <a:r>
            <a:rPr lang="en-IN" sz="1200" b="1" dirty="0">
              <a:latin typeface="Times New Roman" panose="02020603050405020304" pitchFamily="18" charset="0"/>
              <a:cs typeface="Times New Roman" panose="02020603050405020304" pitchFamily="18" charset="0"/>
            </a:rPr>
            <a:t>Aggregation</a:t>
          </a:r>
          <a:br>
            <a:rPr lang="en-IN" sz="1200" b="1"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Combine results</a:t>
          </a:r>
        </a:p>
      </dgm:t>
    </dgm:pt>
    <dgm:pt modelId="{D4C19050-555F-4298-B88D-4927043B2878}" type="parTrans" cxnId="{7B85EF9A-83E0-4C49-90C8-CF6E4613C235}">
      <dgm:prSet/>
      <dgm:spPr/>
      <dgm:t>
        <a:bodyPr/>
        <a:lstStyle/>
        <a:p>
          <a:endParaRPr lang="en-IN"/>
        </a:p>
      </dgm:t>
    </dgm:pt>
    <dgm:pt modelId="{14E8CAD3-65D2-4FFB-9175-A772D2EBD601}" type="sibTrans" cxnId="{7B85EF9A-83E0-4C49-90C8-CF6E4613C235}">
      <dgm:prSet/>
      <dgm:spPr/>
      <dgm:t>
        <a:bodyPr/>
        <a:lstStyle/>
        <a:p>
          <a:endParaRPr lang="en-IN"/>
        </a:p>
      </dgm:t>
    </dgm:pt>
    <dgm:pt modelId="{41F0DA52-15AB-4A5C-A103-E22D815B2B37}" type="pres">
      <dgm:prSet presAssocID="{CF676209-9972-4574-8D28-E6F1B016E19A}" presName="Name0" presStyleCnt="0">
        <dgm:presLayoutVars>
          <dgm:dir/>
          <dgm:resizeHandles val="exact"/>
        </dgm:presLayoutVars>
      </dgm:prSet>
      <dgm:spPr/>
    </dgm:pt>
    <dgm:pt modelId="{81F1CBF1-AA1A-4BD6-B506-7E8ECFA2823A}" type="pres">
      <dgm:prSet presAssocID="{71727418-39C5-4782-956A-7546814E8F5F}" presName="node" presStyleLbl="node1" presStyleIdx="0" presStyleCnt="6">
        <dgm:presLayoutVars>
          <dgm:bulletEnabled val="1"/>
        </dgm:presLayoutVars>
      </dgm:prSet>
      <dgm:spPr/>
    </dgm:pt>
    <dgm:pt modelId="{E86F0AC3-DF50-4D25-8006-8FDAAD5E1052}" type="pres">
      <dgm:prSet presAssocID="{B1B24041-8A05-4BFE-BE5E-FB49D43B9C81}" presName="sibTrans" presStyleLbl="sibTrans1D1" presStyleIdx="0" presStyleCnt="5"/>
      <dgm:spPr/>
    </dgm:pt>
    <dgm:pt modelId="{E94768FC-D1C9-4F2C-889D-FFF42C838CEE}" type="pres">
      <dgm:prSet presAssocID="{B1B24041-8A05-4BFE-BE5E-FB49D43B9C81}" presName="connectorText" presStyleLbl="sibTrans1D1" presStyleIdx="0" presStyleCnt="5"/>
      <dgm:spPr/>
    </dgm:pt>
    <dgm:pt modelId="{C6CE876F-C49F-4E82-9C4C-82D426024B03}" type="pres">
      <dgm:prSet presAssocID="{763B3526-4A82-4701-8C3D-38E9938B2C3F}" presName="node" presStyleLbl="node1" presStyleIdx="1" presStyleCnt="6">
        <dgm:presLayoutVars>
          <dgm:bulletEnabled val="1"/>
        </dgm:presLayoutVars>
      </dgm:prSet>
      <dgm:spPr/>
    </dgm:pt>
    <dgm:pt modelId="{1AD7B35B-A9FE-40DD-AE95-99068A3D64A1}" type="pres">
      <dgm:prSet presAssocID="{3D4A1424-3BBA-4CA2-A2FC-C5C61CA563D8}" presName="sibTrans" presStyleLbl="sibTrans1D1" presStyleIdx="1" presStyleCnt="5"/>
      <dgm:spPr/>
    </dgm:pt>
    <dgm:pt modelId="{FB3661B1-9556-4EA9-A4E7-4888D1F55E79}" type="pres">
      <dgm:prSet presAssocID="{3D4A1424-3BBA-4CA2-A2FC-C5C61CA563D8}" presName="connectorText" presStyleLbl="sibTrans1D1" presStyleIdx="1" presStyleCnt="5"/>
      <dgm:spPr/>
    </dgm:pt>
    <dgm:pt modelId="{D87AD05B-5B0B-45FF-BD2B-DB1A40213681}" type="pres">
      <dgm:prSet presAssocID="{97AD671B-4FEB-45A5-AB2D-C3DE05F1AD60}" presName="node" presStyleLbl="node1" presStyleIdx="2" presStyleCnt="6">
        <dgm:presLayoutVars>
          <dgm:bulletEnabled val="1"/>
        </dgm:presLayoutVars>
      </dgm:prSet>
      <dgm:spPr/>
    </dgm:pt>
    <dgm:pt modelId="{368A1B8E-51A8-418B-A82F-AAAD1C7F085E}" type="pres">
      <dgm:prSet presAssocID="{92E13DE3-4246-4189-A180-1F55E0A44918}" presName="sibTrans" presStyleLbl="sibTrans1D1" presStyleIdx="2" presStyleCnt="5"/>
      <dgm:spPr/>
    </dgm:pt>
    <dgm:pt modelId="{50D0B08D-1FD5-42EE-8772-E50AC4296D16}" type="pres">
      <dgm:prSet presAssocID="{92E13DE3-4246-4189-A180-1F55E0A44918}" presName="connectorText" presStyleLbl="sibTrans1D1" presStyleIdx="2" presStyleCnt="5"/>
      <dgm:spPr/>
    </dgm:pt>
    <dgm:pt modelId="{D6AD2F0A-EC27-421E-83C3-8ACCA726E023}" type="pres">
      <dgm:prSet presAssocID="{E5ACC3BB-F794-4BD7-BCF0-9177CD278C04}" presName="node" presStyleLbl="node1" presStyleIdx="3" presStyleCnt="6">
        <dgm:presLayoutVars>
          <dgm:bulletEnabled val="1"/>
        </dgm:presLayoutVars>
      </dgm:prSet>
      <dgm:spPr/>
    </dgm:pt>
    <dgm:pt modelId="{307E9089-3533-41FC-8A71-F60CD36B7AB8}" type="pres">
      <dgm:prSet presAssocID="{E6DBBCF0-305A-4459-A300-265FFCFCC4BC}" presName="sibTrans" presStyleLbl="sibTrans1D1" presStyleIdx="3" presStyleCnt="5"/>
      <dgm:spPr/>
    </dgm:pt>
    <dgm:pt modelId="{86B8725C-245D-47CE-AC9B-823179B31595}" type="pres">
      <dgm:prSet presAssocID="{E6DBBCF0-305A-4459-A300-265FFCFCC4BC}" presName="connectorText" presStyleLbl="sibTrans1D1" presStyleIdx="3" presStyleCnt="5"/>
      <dgm:spPr/>
    </dgm:pt>
    <dgm:pt modelId="{2D1A376A-9B51-4D80-90E7-BA56FA95BF29}" type="pres">
      <dgm:prSet presAssocID="{1EB0E421-8D4A-4B13-920A-DD5C68E7DAAC}" presName="node" presStyleLbl="node1" presStyleIdx="4" presStyleCnt="6">
        <dgm:presLayoutVars>
          <dgm:bulletEnabled val="1"/>
        </dgm:presLayoutVars>
      </dgm:prSet>
      <dgm:spPr/>
    </dgm:pt>
    <dgm:pt modelId="{3FA60817-E240-438F-A16F-3E884E623F3F}" type="pres">
      <dgm:prSet presAssocID="{14E8CAD3-65D2-4FFB-9175-A772D2EBD601}" presName="sibTrans" presStyleLbl="sibTrans1D1" presStyleIdx="4" presStyleCnt="5"/>
      <dgm:spPr/>
    </dgm:pt>
    <dgm:pt modelId="{594F24CD-253C-49D2-B608-6E700700F387}" type="pres">
      <dgm:prSet presAssocID="{14E8CAD3-65D2-4FFB-9175-A772D2EBD601}" presName="connectorText" presStyleLbl="sibTrans1D1" presStyleIdx="4" presStyleCnt="5"/>
      <dgm:spPr/>
    </dgm:pt>
    <dgm:pt modelId="{4CCB7255-CDF0-4182-B03A-F9023E6A41FF}" type="pres">
      <dgm:prSet presAssocID="{FDDE118C-D6A1-445F-8DE0-4F0EA345E179}" presName="node" presStyleLbl="node1" presStyleIdx="5" presStyleCnt="6">
        <dgm:presLayoutVars>
          <dgm:bulletEnabled val="1"/>
        </dgm:presLayoutVars>
      </dgm:prSet>
      <dgm:spPr/>
    </dgm:pt>
  </dgm:ptLst>
  <dgm:cxnLst>
    <dgm:cxn modelId="{59EB7207-D409-49EE-96E9-47680E45193C}" srcId="{CF676209-9972-4574-8D28-E6F1B016E19A}" destId="{71727418-39C5-4782-956A-7546814E8F5F}" srcOrd="0" destOrd="0" parTransId="{35CC9C35-E3EE-4E9C-8A36-6DB4D4D3287E}" sibTransId="{B1B24041-8A05-4BFE-BE5E-FB49D43B9C81}"/>
    <dgm:cxn modelId="{9A978C11-8E5F-45F0-AD40-E4148446820A}" type="presOf" srcId="{E6DBBCF0-305A-4459-A300-265FFCFCC4BC}" destId="{307E9089-3533-41FC-8A71-F60CD36B7AB8}" srcOrd="0" destOrd="0" presId="urn:microsoft.com/office/officeart/2005/8/layout/bProcess3"/>
    <dgm:cxn modelId="{23FFF811-21A1-450A-B12D-2EBE56626DAF}" type="presOf" srcId="{14E8CAD3-65D2-4FFB-9175-A772D2EBD601}" destId="{594F24CD-253C-49D2-B608-6E700700F387}" srcOrd="1" destOrd="0" presId="urn:microsoft.com/office/officeart/2005/8/layout/bProcess3"/>
    <dgm:cxn modelId="{E2574012-5FCA-4900-B1B2-9CAE959F82A1}" type="presOf" srcId="{FDDE118C-D6A1-445F-8DE0-4F0EA345E179}" destId="{4CCB7255-CDF0-4182-B03A-F9023E6A41FF}" srcOrd="0" destOrd="0" presId="urn:microsoft.com/office/officeart/2005/8/layout/bProcess3"/>
    <dgm:cxn modelId="{C5096827-C023-4054-9000-3B34DAE1149C}" type="presOf" srcId="{CF676209-9972-4574-8D28-E6F1B016E19A}" destId="{41F0DA52-15AB-4A5C-A103-E22D815B2B37}" srcOrd="0" destOrd="0" presId="urn:microsoft.com/office/officeart/2005/8/layout/bProcess3"/>
    <dgm:cxn modelId="{7EA4B933-8965-43D8-A00A-B3AB4E69B446}" type="presOf" srcId="{3D4A1424-3BBA-4CA2-A2FC-C5C61CA563D8}" destId="{1AD7B35B-A9FE-40DD-AE95-99068A3D64A1}" srcOrd="0" destOrd="0" presId="urn:microsoft.com/office/officeart/2005/8/layout/bProcess3"/>
    <dgm:cxn modelId="{90185D36-A3B9-44EA-ABE6-357776EED766}" srcId="{CF676209-9972-4574-8D28-E6F1B016E19A}" destId="{E5ACC3BB-F794-4BD7-BCF0-9177CD278C04}" srcOrd="3" destOrd="0" parTransId="{480ECBB0-1B79-4DF6-8625-F59D49F2ECEB}" sibTransId="{E6DBBCF0-305A-4459-A300-265FFCFCC4BC}"/>
    <dgm:cxn modelId="{B8AD1237-30ED-42E7-9F76-A0B26122ECC7}" type="presOf" srcId="{E5ACC3BB-F794-4BD7-BCF0-9177CD278C04}" destId="{D6AD2F0A-EC27-421E-83C3-8ACCA726E023}" srcOrd="0" destOrd="0" presId="urn:microsoft.com/office/officeart/2005/8/layout/bProcess3"/>
    <dgm:cxn modelId="{68BC473C-64F5-4772-AC15-43B8A34D93DE}" type="presOf" srcId="{763B3526-4A82-4701-8C3D-38E9938B2C3F}" destId="{C6CE876F-C49F-4E82-9C4C-82D426024B03}" srcOrd="0" destOrd="0" presId="urn:microsoft.com/office/officeart/2005/8/layout/bProcess3"/>
    <dgm:cxn modelId="{58B0B946-D27A-4515-9B87-3E514A57CA8B}" srcId="{CF676209-9972-4574-8D28-E6F1B016E19A}" destId="{FDDE118C-D6A1-445F-8DE0-4F0EA345E179}" srcOrd="5" destOrd="0" parTransId="{F08F6BB6-BF76-4BC1-A6C2-9F715A5F53C3}" sibTransId="{A3A53FF2-2D65-45EC-9F05-B2394B1D53E7}"/>
    <dgm:cxn modelId="{5A65E648-A3BE-4162-ACEA-36599BC3794A}" type="presOf" srcId="{3D4A1424-3BBA-4CA2-A2FC-C5C61CA563D8}" destId="{FB3661B1-9556-4EA9-A4E7-4888D1F55E79}" srcOrd="1" destOrd="0" presId="urn:microsoft.com/office/officeart/2005/8/layout/bProcess3"/>
    <dgm:cxn modelId="{9BF2EC48-9CC0-447B-BFD8-964B1C11F203}" srcId="{CF676209-9972-4574-8D28-E6F1B016E19A}" destId="{763B3526-4A82-4701-8C3D-38E9938B2C3F}" srcOrd="1" destOrd="0" parTransId="{5048DEFA-4DBA-40B3-AC6A-7EFE9716DDAC}" sibTransId="{3D4A1424-3BBA-4CA2-A2FC-C5C61CA563D8}"/>
    <dgm:cxn modelId="{EF62967D-D437-4FBA-8E2E-74A3943B0AE4}" srcId="{CF676209-9972-4574-8D28-E6F1B016E19A}" destId="{97AD671B-4FEB-45A5-AB2D-C3DE05F1AD60}" srcOrd="2" destOrd="0" parTransId="{A976BCAB-4C16-44DE-A2B7-2542858B17AA}" sibTransId="{92E13DE3-4246-4189-A180-1F55E0A44918}"/>
    <dgm:cxn modelId="{0EB49E81-ED0E-4F44-ABFB-FD5E036BDB83}" type="presOf" srcId="{B1B24041-8A05-4BFE-BE5E-FB49D43B9C81}" destId="{E86F0AC3-DF50-4D25-8006-8FDAAD5E1052}" srcOrd="0" destOrd="0" presId="urn:microsoft.com/office/officeart/2005/8/layout/bProcess3"/>
    <dgm:cxn modelId="{965F6188-D27B-4B09-BFD4-2CADCE3FF3E7}" type="presOf" srcId="{97AD671B-4FEB-45A5-AB2D-C3DE05F1AD60}" destId="{D87AD05B-5B0B-45FF-BD2B-DB1A40213681}" srcOrd="0" destOrd="0" presId="urn:microsoft.com/office/officeart/2005/8/layout/bProcess3"/>
    <dgm:cxn modelId="{7B85EF9A-83E0-4C49-90C8-CF6E4613C235}" srcId="{CF676209-9972-4574-8D28-E6F1B016E19A}" destId="{1EB0E421-8D4A-4B13-920A-DD5C68E7DAAC}" srcOrd="4" destOrd="0" parTransId="{D4C19050-555F-4298-B88D-4927043B2878}" sibTransId="{14E8CAD3-65D2-4FFB-9175-A772D2EBD601}"/>
    <dgm:cxn modelId="{946BC4A7-3E39-43E3-B7D6-51A501D1FF15}" type="presOf" srcId="{1EB0E421-8D4A-4B13-920A-DD5C68E7DAAC}" destId="{2D1A376A-9B51-4D80-90E7-BA56FA95BF29}" srcOrd="0" destOrd="0" presId="urn:microsoft.com/office/officeart/2005/8/layout/bProcess3"/>
    <dgm:cxn modelId="{3A7B97BC-681D-41A2-85E2-62C1E6804EA4}" type="presOf" srcId="{E6DBBCF0-305A-4459-A300-265FFCFCC4BC}" destId="{86B8725C-245D-47CE-AC9B-823179B31595}" srcOrd="1" destOrd="0" presId="urn:microsoft.com/office/officeart/2005/8/layout/bProcess3"/>
    <dgm:cxn modelId="{4A3EF7BE-10AF-4ECE-9CDC-DDFA034939D5}" type="presOf" srcId="{71727418-39C5-4782-956A-7546814E8F5F}" destId="{81F1CBF1-AA1A-4BD6-B506-7E8ECFA2823A}" srcOrd="0" destOrd="0" presId="urn:microsoft.com/office/officeart/2005/8/layout/bProcess3"/>
    <dgm:cxn modelId="{02C14ED8-69BA-461A-952F-0EBAC161D3B0}" type="presOf" srcId="{92E13DE3-4246-4189-A180-1F55E0A44918}" destId="{50D0B08D-1FD5-42EE-8772-E50AC4296D16}" srcOrd="1" destOrd="0" presId="urn:microsoft.com/office/officeart/2005/8/layout/bProcess3"/>
    <dgm:cxn modelId="{C3D5F0DE-4DD6-49EF-9B64-27372E751945}" type="presOf" srcId="{14E8CAD3-65D2-4FFB-9175-A772D2EBD601}" destId="{3FA60817-E240-438F-A16F-3E884E623F3F}" srcOrd="0" destOrd="0" presId="urn:microsoft.com/office/officeart/2005/8/layout/bProcess3"/>
    <dgm:cxn modelId="{8E6B2BE0-D4E5-4C09-BB60-28213C6AE425}" type="presOf" srcId="{B1B24041-8A05-4BFE-BE5E-FB49D43B9C81}" destId="{E94768FC-D1C9-4F2C-889D-FFF42C838CEE}" srcOrd="1" destOrd="0" presId="urn:microsoft.com/office/officeart/2005/8/layout/bProcess3"/>
    <dgm:cxn modelId="{F41CA3F9-46C3-4379-8091-A02B6ECBD22B}" type="presOf" srcId="{92E13DE3-4246-4189-A180-1F55E0A44918}" destId="{368A1B8E-51A8-418B-A82F-AAAD1C7F085E}" srcOrd="0" destOrd="0" presId="urn:microsoft.com/office/officeart/2005/8/layout/bProcess3"/>
    <dgm:cxn modelId="{DCC10C29-D4BC-4C1E-B58B-F4B481516DAD}" type="presParOf" srcId="{41F0DA52-15AB-4A5C-A103-E22D815B2B37}" destId="{81F1CBF1-AA1A-4BD6-B506-7E8ECFA2823A}" srcOrd="0" destOrd="0" presId="urn:microsoft.com/office/officeart/2005/8/layout/bProcess3"/>
    <dgm:cxn modelId="{7D085127-4448-42C5-892E-8CD55AA8DFF4}" type="presParOf" srcId="{41F0DA52-15AB-4A5C-A103-E22D815B2B37}" destId="{E86F0AC3-DF50-4D25-8006-8FDAAD5E1052}" srcOrd="1" destOrd="0" presId="urn:microsoft.com/office/officeart/2005/8/layout/bProcess3"/>
    <dgm:cxn modelId="{0C35A387-03AB-4380-8106-49C60EFC2A3E}" type="presParOf" srcId="{E86F0AC3-DF50-4D25-8006-8FDAAD5E1052}" destId="{E94768FC-D1C9-4F2C-889D-FFF42C838CEE}" srcOrd="0" destOrd="0" presId="urn:microsoft.com/office/officeart/2005/8/layout/bProcess3"/>
    <dgm:cxn modelId="{B32EC63F-6A07-4DCF-A4BC-7559674A24FC}" type="presParOf" srcId="{41F0DA52-15AB-4A5C-A103-E22D815B2B37}" destId="{C6CE876F-C49F-4E82-9C4C-82D426024B03}" srcOrd="2" destOrd="0" presId="urn:microsoft.com/office/officeart/2005/8/layout/bProcess3"/>
    <dgm:cxn modelId="{E568F3E6-E42E-43E7-B4BA-BEA8FD51BF5B}" type="presParOf" srcId="{41F0DA52-15AB-4A5C-A103-E22D815B2B37}" destId="{1AD7B35B-A9FE-40DD-AE95-99068A3D64A1}" srcOrd="3" destOrd="0" presId="urn:microsoft.com/office/officeart/2005/8/layout/bProcess3"/>
    <dgm:cxn modelId="{E63718CE-9A52-4595-BC1B-FCD34D318253}" type="presParOf" srcId="{1AD7B35B-A9FE-40DD-AE95-99068A3D64A1}" destId="{FB3661B1-9556-4EA9-A4E7-4888D1F55E79}" srcOrd="0" destOrd="0" presId="urn:microsoft.com/office/officeart/2005/8/layout/bProcess3"/>
    <dgm:cxn modelId="{A9F51C5B-D7FA-4110-A201-3E16E166579D}" type="presParOf" srcId="{41F0DA52-15AB-4A5C-A103-E22D815B2B37}" destId="{D87AD05B-5B0B-45FF-BD2B-DB1A40213681}" srcOrd="4" destOrd="0" presId="urn:microsoft.com/office/officeart/2005/8/layout/bProcess3"/>
    <dgm:cxn modelId="{684BAA03-AC4E-4921-98CA-5A666BDD88A1}" type="presParOf" srcId="{41F0DA52-15AB-4A5C-A103-E22D815B2B37}" destId="{368A1B8E-51A8-418B-A82F-AAAD1C7F085E}" srcOrd="5" destOrd="0" presId="urn:microsoft.com/office/officeart/2005/8/layout/bProcess3"/>
    <dgm:cxn modelId="{F176BECB-EFE6-4F72-9784-6FA61D504AA0}" type="presParOf" srcId="{368A1B8E-51A8-418B-A82F-AAAD1C7F085E}" destId="{50D0B08D-1FD5-42EE-8772-E50AC4296D16}" srcOrd="0" destOrd="0" presId="urn:microsoft.com/office/officeart/2005/8/layout/bProcess3"/>
    <dgm:cxn modelId="{D9D8EF15-CB15-4DB9-94B2-E03516D7B97F}" type="presParOf" srcId="{41F0DA52-15AB-4A5C-A103-E22D815B2B37}" destId="{D6AD2F0A-EC27-421E-83C3-8ACCA726E023}" srcOrd="6" destOrd="0" presId="urn:microsoft.com/office/officeart/2005/8/layout/bProcess3"/>
    <dgm:cxn modelId="{3F844815-783B-4873-AE32-9EABD42F40E9}" type="presParOf" srcId="{41F0DA52-15AB-4A5C-A103-E22D815B2B37}" destId="{307E9089-3533-41FC-8A71-F60CD36B7AB8}" srcOrd="7" destOrd="0" presId="urn:microsoft.com/office/officeart/2005/8/layout/bProcess3"/>
    <dgm:cxn modelId="{70F3D143-3808-4F89-9AD7-ECAE55C0B44E}" type="presParOf" srcId="{307E9089-3533-41FC-8A71-F60CD36B7AB8}" destId="{86B8725C-245D-47CE-AC9B-823179B31595}" srcOrd="0" destOrd="0" presId="urn:microsoft.com/office/officeart/2005/8/layout/bProcess3"/>
    <dgm:cxn modelId="{B8683016-D1DF-4DBD-B715-7483E307B680}" type="presParOf" srcId="{41F0DA52-15AB-4A5C-A103-E22D815B2B37}" destId="{2D1A376A-9B51-4D80-90E7-BA56FA95BF29}" srcOrd="8" destOrd="0" presId="urn:microsoft.com/office/officeart/2005/8/layout/bProcess3"/>
    <dgm:cxn modelId="{86F87A00-350B-4BC2-9CCD-8C4F1604C130}" type="presParOf" srcId="{41F0DA52-15AB-4A5C-A103-E22D815B2B37}" destId="{3FA60817-E240-438F-A16F-3E884E623F3F}" srcOrd="9" destOrd="0" presId="urn:microsoft.com/office/officeart/2005/8/layout/bProcess3"/>
    <dgm:cxn modelId="{25589538-62C6-473B-AB28-308DAF085ED5}" type="presParOf" srcId="{3FA60817-E240-438F-A16F-3E884E623F3F}" destId="{594F24CD-253C-49D2-B608-6E700700F387}" srcOrd="0" destOrd="0" presId="urn:microsoft.com/office/officeart/2005/8/layout/bProcess3"/>
    <dgm:cxn modelId="{70590EE7-0867-43DC-BA0D-87A91848C6D7}" type="presParOf" srcId="{41F0DA52-15AB-4A5C-A103-E22D815B2B37}" destId="{4CCB7255-CDF0-4182-B03A-F9023E6A41FF}" srcOrd="10" destOrd="0" presId="urn:microsoft.com/office/officeart/2005/8/layout/b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F0AC3-DF50-4D25-8006-8FDAAD5E1052}">
      <dsp:nvSpPr>
        <dsp:cNvPr id="0" name=""/>
        <dsp:cNvSpPr/>
      </dsp:nvSpPr>
      <dsp:spPr>
        <a:xfrm>
          <a:off x="1302665" y="605553"/>
          <a:ext cx="268960" cy="91440"/>
        </a:xfrm>
        <a:custGeom>
          <a:avLst/>
          <a:gdLst/>
          <a:ahLst/>
          <a:cxnLst/>
          <a:rect l="0" t="0" r="0" b="0"/>
          <a:pathLst>
            <a:path>
              <a:moveTo>
                <a:pt x="0" y="45720"/>
              </a:moveTo>
              <a:lnTo>
                <a:pt x="268960" y="45720"/>
              </a:lnTo>
            </a:path>
          </a:pathLst>
        </a:custGeom>
        <a:noFill/>
        <a:ln w="1270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29656" y="649774"/>
        <a:ext cx="14978" cy="2998"/>
      </dsp:txXfrm>
    </dsp:sp>
    <dsp:sp modelId="{81F1CBF1-AA1A-4BD6-B506-7E8ECFA2823A}">
      <dsp:nvSpPr>
        <dsp:cNvPr id="0" name=""/>
        <dsp:cNvSpPr/>
      </dsp:nvSpPr>
      <dsp:spPr>
        <a:xfrm>
          <a:off x="2030" y="260542"/>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User Search</a:t>
          </a:r>
          <a:br>
            <a:rPr lang="en-US" sz="1200" kern="1200" dirty="0">
              <a:latin typeface="Times New Roman" panose="02020603050405020304" pitchFamily="18" charset="0"/>
              <a:cs typeface="Times New Roman" panose="02020603050405020304" pitchFamily="18" charset="0"/>
            </a:rPr>
          </a:br>
          <a:r>
            <a:rPr lang="en-US" sz="1200" kern="1200" dirty="0">
              <a:latin typeface="Times New Roman" panose="02020603050405020304" pitchFamily="18" charset="0"/>
              <a:cs typeface="Times New Roman" panose="02020603050405020304" pitchFamily="18" charset="0"/>
            </a:rPr>
            <a:t>Web/Mobile App</a:t>
          </a:r>
          <a:endParaRPr lang="en-IN" sz="1200" kern="1200" dirty="0">
            <a:latin typeface="Times New Roman" panose="02020603050405020304" pitchFamily="18" charset="0"/>
            <a:cs typeface="Times New Roman" panose="02020603050405020304" pitchFamily="18" charset="0"/>
          </a:endParaRPr>
        </a:p>
      </dsp:txBody>
      <dsp:txXfrm>
        <a:off x="2030" y="260542"/>
        <a:ext cx="1302435" cy="781461"/>
      </dsp:txXfrm>
    </dsp:sp>
    <dsp:sp modelId="{1AD7B35B-A9FE-40DD-AE95-99068A3D64A1}">
      <dsp:nvSpPr>
        <dsp:cNvPr id="0" name=""/>
        <dsp:cNvSpPr/>
      </dsp:nvSpPr>
      <dsp:spPr>
        <a:xfrm>
          <a:off x="653248" y="1040204"/>
          <a:ext cx="1601995" cy="268960"/>
        </a:xfrm>
        <a:custGeom>
          <a:avLst/>
          <a:gdLst/>
          <a:ahLst/>
          <a:cxnLst/>
          <a:rect l="0" t="0" r="0" b="0"/>
          <a:pathLst>
            <a:path>
              <a:moveTo>
                <a:pt x="1601995" y="0"/>
              </a:moveTo>
              <a:lnTo>
                <a:pt x="1601995" y="151580"/>
              </a:lnTo>
              <a:lnTo>
                <a:pt x="0" y="151580"/>
              </a:lnTo>
              <a:lnTo>
                <a:pt x="0" y="268960"/>
              </a:lnTo>
            </a:path>
          </a:pathLst>
        </a:custGeom>
        <a:noFill/>
        <a:ln w="1270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3501" y="1173184"/>
        <a:ext cx="81488" cy="2998"/>
      </dsp:txXfrm>
    </dsp:sp>
    <dsp:sp modelId="{C6CE876F-C49F-4E82-9C4C-82D426024B03}">
      <dsp:nvSpPr>
        <dsp:cNvPr id="0" name=""/>
        <dsp:cNvSpPr/>
      </dsp:nvSpPr>
      <dsp:spPr>
        <a:xfrm>
          <a:off x="1604026" y="260542"/>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IN" sz="1200" b="1" kern="1200" dirty="0">
              <a:latin typeface="Times New Roman" panose="02020603050405020304" pitchFamily="18" charset="0"/>
              <a:cs typeface="Times New Roman" panose="02020603050405020304" pitchFamily="18" charset="0"/>
            </a:rPr>
            <a:t>API Gateway</a:t>
          </a:r>
          <a:br>
            <a:rPr lang="en-IN" sz="1200" kern="1200" dirty="0">
              <a:latin typeface="Times New Roman" panose="02020603050405020304" pitchFamily="18" charset="0"/>
              <a:cs typeface="Times New Roman" panose="02020603050405020304" pitchFamily="18" charset="0"/>
            </a:rPr>
          </a:br>
          <a:r>
            <a:rPr lang="en-IN" sz="1200" kern="1200" dirty="0">
              <a:latin typeface="Times New Roman" panose="02020603050405020304" pitchFamily="18" charset="0"/>
              <a:cs typeface="Times New Roman" panose="02020603050405020304" pitchFamily="18" charset="0"/>
            </a:rPr>
            <a:t>Route request</a:t>
          </a:r>
        </a:p>
      </dsp:txBody>
      <dsp:txXfrm>
        <a:off x="1604026" y="260542"/>
        <a:ext cx="1302435" cy="781461"/>
      </dsp:txXfrm>
    </dsp:sp>
    <dsp:sp modelId="{368A1B8E-51A8-418B-A82F-AAAD1C7F085E}">
      <dsp:nvSpPr>
        <dsp:cNvPr id="0" name=""/>
        <dsp:cNvSpPr/>
      </dsp:nvSpPr>
      <dsp:spPr>
        <a:xfrm>
          <a:off x="1302665" y="1686575"/>
          <a:ext cx="268960" cy="91440"/>
        </a:xfrm>
        <a:custGeom>
          <a:avLst/>
          <a:gdLst/>
          <a:ahLst/>
          <a:cxnLst/>
          <a:rect l="0" t="0" r="0" b="0"/>
          <a:pathLst>
            <a:path>
              <a:moveTo>
                <a:pt x="0" y="45720"/>
              </a:moveTo>
              <a:lnTo>
                <a:pt x="268960" y="45720"/>
              </a:lnTo>
            </a:path>
          </a:pathLst>
        </a:custGeom>
        <a:noFill/>
        <a:ln w="1270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29656" y="1730795"/>
        <a:ext cx="14978" cy="2998"/>
      </dsp:txXfrm>
    </dsp:sp>
    <dsp:sp modelId="{D87AD05B-5B0B-45FF-BD2B-DB1A40213681}">
      <dsp:nvSpPr>
        <dsp:cNvPr id="0" name=""/>
        <dsp:cNvSpPr/>
      </dsp:nvSpPr>
      <dsp:spPr>
        <a:xfrm>
          <a:off x="2030" y="1341564"/>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IN" sz="1200" b="1" kern="1200" dirty="0">
              <a:latin typeface="Times New Roman" panose="02020603050405020304" pitchFamily="18" charset="0"/>
              <a:cs typeface="Times New Roman" panose="02020603050405020304" pitchFamily="18" charset="0"/>
            </a:rPr>
            <a:t>ML Inference</a:t>
          </a:r>
          <a:br>
            <a:rPr lang="en-IN" sz="1200" kern="1200" dirty="0">
              <a:latin typeface="Times New Roman" panose="02020603050405020304" pitchFamily="18" charset="0"/>
              <a:cs typeface="Times New Roman" panose="02020603050405020304" pitchFamily="18" charset="0"/>
            </a:rPr>
          </a:br>
          <a:r>
            <a:rPr lang="en-IN" sz="1200" kern="1200" dirty="0" err="1">
              <a:latin typeface="Times New Roman" panose="02020603050405020304" pitchFamily="18" charset="0"/>
              <a:cs typeface="Times New Roman" panose="02020603050405020304" pitchFamily="18" charset="0"/>
            </a:rPr>
            <a:t>XGBoost</a:t>
          </a:r>
          <a:r>
            <a:rPr lang="en-IN" sz="1200" kern="1200" dirty="0">
              <a:latin typeface="Times New Roman" panose="02020603050405020304" pitchFamily="18" charset="0"/>
              <a:cs typeface="Times New Roman" panose="02020603050405020304" pitchFamily="18" charset="0"/>
            </a:rPr>
            <a:t> + BERT</a:t>
          </a:r>
        </a:p>
      </dsp:txBody>
      <dsp:txXfrm>
        <a:off x="2030" y="1341564"/>
        <a:ext cx="1302435" cy="781461"/>
      </dsp:txXfrm>
    </dsp:sp>
    <dsp:sp modelId="{307E9089-3533-41FC-8A71-F60CD36B7AB8}">
      <dsp:nvSpPr>
        <dsp:cNvPr id="0" name=""/>
        <dsp:cNvSpPr/>
      </dsp:nvSpPr>
      <dsp:spPr>
        <a:xfrm>
          <a:off x="653248" y="2121225"/>
          <a:ext cx="1601995" cy="268960"/>
        </a:xfrm>
        <a:custGeom>
          <a:avLst/>
          <a:gdLst/>
          <a:ahLst/>
          <a:cxnLst/>
          <a:rect l="0" t="0" r="0" b="0"/>
          <a:pathLst>
            <a:path>
              <a:moveTo>
                <a:pt x="1601995" y="0"/>
              </a:moveTo>
              <a:lnTo>
                <a:pt x="1601995" y="151580"/>
              </a:lnTo>
              <a:lnTo>
                <a:pt x="0" y="151580"/>
              </a:lnTo>
              <a:lnTo>
                <a:pt x="0" y="268960"/>
              </a:lnTo>
            </a:path>
          </a:pathLst>
        </a:custGeom>
        <a:noFill/>
        <a:ln w="1270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13501" y="2254206"/>
        <a:ext cx="81488" cy="2998"/>
      </dsp:txXfrm>
    </dsp:sp>
    <dsp:sp modelId="{D6AD2F0A-EC27-421E-83C3-8ACCA726E023}">
      <dsp:nvSpPr>
        <dsp:cNvPr id="0" name=""/>
        <dsp:cNvSpPr/>
      </dsp:nvSpPr>
      <dsp:spPr>
        <a:xfrm>
          <a:off x="1604026" y="1341564"/>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IN" sz="1200" b="1" kern="1200" dirty="0">
              <a:latin typeface="Times New Roman" panose="02020603050405020304" pitchFamily="18" charset="0"/>
              <a:cs typeface="Times New Roman" panose="02020603050405020304" pitchFamily="18" charset="0"/>
            </a:rPr>
            <a:t>Data Fetch</a:t>
          </a:r>
          <a:br>
            <a:rPr lang="en-IN" sz="1200" kern="1200" dirty="0">
              <a:latin typeface="Times New Roman" panose="02020603050405020304" pitchFamily="18" charset="0"/>
              <a:cs typeface="Times New Roman" panose="02020603050405020304" pitchFamily="18" charset="0"/>
            </a:rPr>
          </a:br>
          <a:r>
            <a:rPr lang="en-IN" sz="1200" kern="1200" dirty="0">
              <a:latin typeface="Times New Roman" panose="02020603050405020304" pitchFamily="18" charset="0"/>
              <a:cs typeface="Times New Roman" panose="02020603050405020304" pitchFamily="18" charset="0"/>
            </a:rPr>
            <a:t>Cache/DB/Scrape</a:t>
          </a:r>
        </a:p>
      </dsp:txBody>
      <dsp:txXfrm>
        <a:off x="1604026" y="1341564"/>
        <a:ext cx="1302435" cy="781461"/>
      </dsp:txXfrm>
    </dsp:sp>
    <dsp:sp modelId="{3FA60817-E240-438F-A16F-3E884E623F3F}">
      <dsp:nvSpPr>
        <dsp:cNvPr id="0" name=""/>
        <dsp:cNvSpPr/>
      </dsp:nvSpPr>
      <dsp:spPr>
        <a:xfrm>
          <a:off x="1302665" y="2767596"/>
          <a:ext cx="268960" cy="91440"/>
        </a:xfrm>
        <a:custGeom>
          <a:avLst/>
          <a:gdLst/>
          <a:ahLst/>
          <a:cxnLst/>
          <a:rect l="0" t="0" r="0" b="0"/>
          <a:pathLst>
            <a:path>
              <a:moveTo>
                <a:pt x="0" y="45720"/>
              </a:moveTo>
              <a:lnTo>
                <a:pt x="268960" y="45720"/>
              </a:lnTo>
            </a:path>
          </a:pathLst>
        </a:custGeom>
        <a:noFill/>
        <a:ln w="1270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29656" y="2811817"/>
        <a:ext cx="14978" cy="2998"/>
      </dsp:txXfrm>
    </dsp:sp>
    <dsp:sp modelId="{2D1A376A-9B51-4D80-90E7-BA56FA95BF29}">
      <dsp:nvSpPr>
        <dsp:cNvPr id="0" name=""/>
        <dsp:cNvSpPr/>
      </dsp:nvSpPr>
      <dsp:spPr>
        <a:xfrm>
          <a:off x="2030" y="2422585"/>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IN" sz="1200" b="1" kern="1200" dirty="0">
              <a:latin typeface="Times New Roman" panose="02020603050405020304" pitchFamily="18" charset="0"/>
              <a:cs typeface="Times New Roman" panose="02020603050405020304" pitchFamily="18" charset="0"/>
            </a:rPr>
            <a:t>Aggregation</a:t>
          </a:r>
          <a:br>
            <a:rPr lang="en-IN" sz="1200" b="1" kern="1200" dirty="0">
              <a:latin typeface="Times New Roman" panose="02020603050405020304" pitchFamily="18" charset="0"/>
              <a:cs typeface="Times New Roman" panose="02020603050405020304" pitchFamily="18" charset="0"/>
            </a:rPr>
          </a:br>
          <a:r>
            <a:rPr lang="en-IN" sz="1200" kern="1200" dirty="0">
              <a:latin typeface="Times New Roman" panose="02020603050405020304" pitchFamily="18" charset="0"/>
              <a:cs typeface="Times New Roman" panose="02020603050405020304" pitchFamily="18" charset="0"/>
            </a:rPr>
            <a:t>Combine results</a:t>
          </a:r>
        </a:p>
      </dsp:txBody>
      <dsp:txXfrm>
        <a:off x="2030" y="2422585"/>
        <a:ext cx="1302435" cy="781461"/>
      </dsp:txXfrm>
    </dsp:sp>
    <dsp:sp modelId="{4CCB7255-CDF0-4182-B03A-F9023E6A41FF}">
      <dsp:nvSpPr>
        <dsp:cNvPr id="0" name=""/>
        <dsp:cNvSpPr/>
      </dsp:nvSpPr>
      <dsp:spPr>
        <a:xfrm>
          <a:off x="1604026" y="2422585"/>
          <a:ext cx="1302435" cy="78146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5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Response</a:t>
          </a:r>
          <a:br>
            <a:rPr lang="en-US" sz="1200" b="1" kern="1200" dirty="0">
              <a:latin typeface="Times New Roman" panose="02020603050405020304" pitchFamily="18" charset="0"/>
              <a:cs typeface="Times New Roman" panose="02020603050405020304" pitchFamily="18" charset="0"/>
            </a:rPr>
          </a:br>
          <a:r>
            <a:rPr lang="en-US" sz="1200" kern="1200" dirty="0">
              <a:latin typeface="Times New Roman" panose="02020603050405020304" pitchFamily="18" charset="0"/>
              <a:cs typeface="Times New Roman" panose="02020603050405020304" pitchFamily="18" charset="0"/>
            </a:rPr>
            <a:t>Dashboard (less than 2s)</a:t>
          </a:r>
          <a:endParaRPr lang="en-IN" sz="1200" kern="1200" dirty="0">
            <a:latin typeface="Times New Roman" panose="02020603050405020304" pitchFamily="18" charset="0"/>
            <a:cs typeface="Times New Roman" panose="02020603050405020304" pitchFamily="18" charset="0"/>
          </a:endParaRPr>
        </a:p>
      </dsp:txBody>
      <dsp:txXfrm>
        <a:off x="1604026" y="2422585"/>
        <a:ext cx="1302435" cy="7814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73727-F7C2-44BD-BA32-077E99EA348C}" type="datetimeFigureOut">
              <a:rPr lang="en-IN" smtClean="0"/>
              <a:t>26-10-2025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0F107-C7A5-45D9-8FAD-56B437904410}" type="slidenum">
              <a:rPr lang="en-IN" smtClean="0"/>
              <a:t>‹#›</a:t>
            </a:fld>
            <a:endParaRPr lang="en-IN"/>
          </a:p>
        </p:txBody>
      </p:sp>
    </p:spTree>
    <p:extLst>
      <p:ext uri="{BB962C8B-B14F-4D97-AF65-F5344CB8AC3E}">
        <p14:creationId xmlns:p14="http://schemas.microsoft.com/office/powerpoint/2010/main" val="3533312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7c1993359a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37c1993359a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00F107-C7A5-45D9-8FAD-56B437904410}" type="slidenum">
              <a:rPr lang="en-IN" smtClean="0"/>
              <a:t>4</a:t>
            </a:fld>
            <a:endParaRPr lang="en-IN"/>
          </a:p>
        </p:txBody>
      </p:sp>
    </p:spTree>
    <p:extLst>
      <p:ext uri="{BB962C8B-B14F-4D97-AF65-F5344CB8AC3E}">
        <p14:creationId xmlns:p14="http://schemas.microsoft.com/office/powerpoint/2010/main" val="263046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E8DEB-921C-649F-E43D-337CEB39CB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1853B7-CE9F-69FF-48C7-AC0326953BBF}"/>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BECA2524-3846-56DC-FC43-B9982C28E1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3FEAAB-F2BC-8A17-BAEF-E4DEF692C3EC}"/>
              </a:ext>
            </a:extLst>
          </p:cNvPr>
          <p:cNvSpPr>
            <a:spLocks noGrp="1"/>
          </p:cNvSpPr>
          <p:nvPr>
            <p:ph type="sldNum" sz="quarter" idx="5"/>
          </p:nvPr>
        </p:nvSpPr>
        <p:spPr/>
        <p:txBody>
          <a:bodyPr/>
          <a:lstStyle/>
          <a:p>
            <a:fld id="{6100F107-C7A5-45D9-8FAD-56B437904410}" type="slidenum">
              <a:rPr lang="en-IN" smtClean="0"/>
              <a:t>5</a:t>
            </a:fld>
            <a:endParaRPr lang="en-IN"/>
          </a:p>
        </p:txBody>
      </p:sp>
    </p:spTree>
    <p:extLst>
      <p:ext uri="{BB962C8B-B14F-4D97-AF65-F5344CB8AC3E}">
        <p14:creationId xmlns:p14="http://schemas.microsoft.com/office/powerpoint/2010/main" val="1974045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2A013-D4B7-4379-7EB4-659D9AC3A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A0CFF-979F-116B-2DE7-59A9A6087A57}"/>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CB8DC7EF-B64C-3C34-65AC-F464ACEC2F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46A2EDF-F4E5-5934-D4D1-662724B67625}"/>
              </a:ext>
            </a:extLst>
          </p:cNvPr>
          <p:cNvSpPr>
            <a:spLocks noGrp="1"/>
          </p:cNvSpPr>
          <p:nvPr>
            <p:ph type="sldNum" sz="quarter" idx="5"/>
          </p:nvPr>
        </p:nvSpPr>
        <p:spPr/>
        <p:txBody>
          <a:bodyPr/>
          <a:lstStyle/>
          <a:p>
            <a:fld id="{6100F107-C7A5-45D9-8FAD-56B437904410}" type="slidenum">
              <a:rPr lang="en-IN" smtClean="0"/>
              <a:t>6</a:t>
            </a:fld>
            <a:endParaRPr lang="en-IN"/>
          </a:p>
        </p:txBody>
      </p:sp>
    </p:spTree>
    <p:extLst>
      <p:ext uri="{BB962C8B-B14F-4D97-AF65-F5344CB8AC3E}">
        <p14:creationId xmlns:p14="http://schemas.microsoft.com/office/powerpoint/2010/main" val="85580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23D4-04FF-B265-B0D4-1FE84BAE9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12A67F-E3D3-87DB-2DE6-F806C7369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660963-1A96-5C7C-DA74-7BD4B49F10FF}"/>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FD05BEA6-2CB8-BE19-9ECD-F4D067532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F672F-AF56-2573-25BB-5766342D553D}"/>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119834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DE04-954D-4799-90DA-C921C87E07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7672E9-F323-25AE-8CC1-8D63AF7D2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1A9364-4D6A-0963-1EDF-8751780659CE}"/>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D0235E5E-5F7F-5254-40BF-355A1D7B1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8981D-BEF6-F8C7-8342-A8CC27D7FBD3}"/>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968181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12083-3999-D1E9-AFA0-E6274A398D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895B46-F0E9-01AD-F0DD-85B367A0A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E64CE6-A083-26BD-22B5-0B242B2BE646}"/>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F0BF1F21-7EFA-A242-D748-A50F71371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C7D67-ED8A-51AA-1EE1-BF68EDC3786F}"/>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209677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1DEB-9636-3F17-E86E-5A37C98527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175E85-A03D-C330-DC6F-E1871308A1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C5505-4999-32CB-88BA-EF672618C067}"/>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69A139C4-52C6-0039-AED7-62036732D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D7C8F-DDDE-DC50-9BE6-9DBB060DE756}"/>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150914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08CF-E62D-CC9E-A60F-213E19A0C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B79ED7-947D-CED2-D72C-B5C7AA53A2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CAAC65-2D1E-EA89-B91E-0EA4A842E08A}"/>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68ABBA94-3B20-4714-4947-D382D37D6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9C03C-4A39-1515-1707-6A51DC91537C}"/>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125601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BC3F-0A2A-2DB7-7C7F-BDD152B239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1406EE-2008-DD5C-6185-A8D1A462FB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88A23E-A72C-0B77-A524-614BAE0FF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46CE25-BB52-6066-B3C4-4680ABA90BDE}"/>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6" name="Footer Placeholder 5">
            <a:extLst>
              <a:ext uri="{FF2B5EF4-FFF2-40B4-BE49-F238E27FC236}">
                <a16:creationId xmlns:a16="http://schemas.microsoft.com/office/drawing/2014/main" id="{0DF8E7A9-7A9F-7430-D306-2D7B6D7E5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86DDD-18DF-F28E-0FF4-353659ECA845}"/>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364536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573E-02F9-F608-DFFE-6AA3B300A3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979D2D-DF4B-9998-6560-0AAD132AC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26813A-150F-7B6E-2329-85858A98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AD917A-F54E-A4E2-B6DB-00EBCEAA8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43D59-2103-6B85-7662-CFF19663D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B5F99C-0880-C468-8D7F-AD49A1E3D0DE}"/>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8" name="Footer Placeholder 7">
            <a:extLst>
              <a:ext uri="{FF2B5EF4-FFF2-40B4-BE49-F238E27FC236}">
                <a16:creationId xmlns:a16="http://schemas.microsoft.com/office/drawing/2014/main" id="{C0E7EF2F-9F3D-CDF8-AB20-EAAD4F40E9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51A1A8-11FA-8AF6-1BA5-1D9367ACBA35}"/>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57517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84E2-EB90-9F6C-C97E-FF433AF149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E4BC31-45B1-AD05-ABA3-89B7B2757C8C}"/>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4" name="Footer Placeholder 3">
            <a:extLst>
              <a:ext uri="{FF2B5EF4-FFF2-40B4-BE49-F238E27FC236}">
                <a16:creationId xmlns:a16="http://schemas.microsoft.com/office/drawing/2014/main" id="{63F6BE7A-B828-3865-AC75-3C837F08DD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903B0D-EF3F-A525-7455-3D6D791E9657}"/>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329013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0EC86-E876-26C8-C83A-D436110FB409}"/>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3" name="Footer Placeholder 2">
            <a:extLst>
              <a:ext uri="{FF2B5EF4-FFF2-40B4-BE49-F238E27FC236}">
                <a16:creationId xmlns:a16="http://schemas.microsoft.com/office/drawing/2014/main" id="{9243AAB8-0D5D-6CD6-32DE-789686B0CD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09B764-E7CE-C356-CF52-E142A029D6BB}"/>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254039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02044-8878-8AE2-8461-46D3326DC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0E021D-B265-55EE-6E1B-73B09CA34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269A63-5B4A-A91D-0D9F-8A0FCAC0A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A18F2-0368-EA8D-870F-BF9B2C0852D3}"/>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6" name="Footer Placeholder 5">
            <a:extLst>
              <a:ext uri="{FF2B5EF4-FFF2-40B4-BE49-F238E27FC236}">
                <a16:creationId xmlns:a16="http://schemas.microsoft.com/office/drawing/2014/main" id="{B3F31A82-543E-2623-2BA4-96E05DEAB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3C410B-68E0-98B4-83E0-5F19A6D349AB}"/>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145485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45E3-9B46-D831-08DC-37AFE46A1A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F7F85F-D37A-1D73-20C9-F283DC79BF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9F2330-D104-5708-283D-6F4BC1938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1F773-BA06-2482-501F-8A684DF86B00}"/>
              </a:ext>
            </a:extLst>
          </p:cNvPr>
          <p:cNvSpPr>
            <a:spLocks noGrp="1"/>
          </p:cNvSpPr>
          <p:nvPr>
            <p:ph type="dt" sz="half" idx="10"/>
          </p:nvPr>
        </p:nvSpPr>
        <p:spPr/>
        <p:txBody>
          <a:bodyPr/>
          <a:lstStyle/>
          <a:p>
            <a:fld id="{9C9FC785-F0A0-403D-BA2B-1ECF93A548C5}" type="datetimeFigureOut">
              <a:rPr lang="en-IN" smtClean="0"/>
              <a:t>26-10-2025</a:t>
            </a:fld>
            <a:endParaRPr lang="en-IN"/>
          </a:p>
        </p:txBody>
      </p:sp>
      <p:sp>
        <p:nvSpPr>
          <p:cNvPr id="6" name="Footer Placeholder 5">
            <a:extLst>
              <a:ext uri="{FF2B5EF4-FFF2-40B4-BE49-F238E27FC236}">
                <a16:creationId xmlns:a16="http://schemas.microsoft.com/office/drawing/2014/main" id="{C3814948-0AE1-C8F7-3D65-0BD28B93C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E10F4-FF02-8BF1-B7F9-09D3FB6E9443}"/>
              </a:ext>
            </a:extLst>
          </p:cNvPr>
          <p:cNvSpPr>
            <a:spLocks noGrp="1"/>
          </p:cNvSpPr>
          <p:nvPr>
            <p:ph type="sldNum" sz="quarter" idx="12"/>
          </p:nvPr>
        </p:nvSpPr>
        <p:spPr/>
        <p:txBody>
          <a:bodyPr/>
          <a:lstStyle/>
          <a:p>
            <a:fld id="{EC2C412B-6EEE-495B-BC8A-35473EEB0500}" type="slidenum">
              <a:rPr lang="en-IN" smtClean="0"/>
              <a:t>‹#›</a:t>
            </a:fld>
            <a:endParaRPr lang="en-IN"/>
          </a:p>
        </p:txBody>
      </p:sp>
    </p:spTree>
    <p:extLst>
      <p:ext uri="{BB962C8B-B14F-4D97-AF65-F5344CB8AC3E}">
        <p14:creationId xmlns:p14="http://schemas.microsoft.com/office/powerpoint/2010/main" val="276833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7DBABD-F9F0-BE04-8FEF-EA71E9B86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0CC6E9-74FD-067F-AFF6-3E1DF2873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AE592C-516E-FF8C-E82F-BA981A325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9FC785-F0A0-403D-BA2B-1ECF93A548C5}" type="datetimeFigureOut">
              <a:rPr lang="en-IN" smtClean="0"/>
              <a:t>26-10-2025</a:t>
            </a:fld>
            <a:endParaRPr lang="en-IN"/>
          </a:p>
        </p:txBody>
      </p:sp>
      <p:sp>
        <p:nvSpPr>
          <p:cNvPr id="5" name="Footer Placeholder 4">
            <a:extLst>
              <a:ext uri="{FF2B5EF4-FFF2-40B4-BE49-F238E27FC236}">
                <a16:creationId xmlns:a16="http://schemas.microsoft.com/office/drawing/2014/main" id="{1F568F94-76FF-1FE6-0D9F-069ADB13C1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A34960B-F296-A617-9D96-D296AF7E5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2C412B-6EEE-495B-BC8A-35473EEB0500}" type="slidenum">
              <a:rPr lang="en-IN" smtClean="0"/>
              <a:t>‹#›</a:t>
            </a:fld>
            <a:endParaRPr lang="en-IN"/>
          </a:p>
        </p:txBody>
      </p:sp>
    </p:spTree>
    <p:extLst>
      <p:ext uri="{BB962C8B-B14F-4D97-AF65-F5344CB8AC3E}">
        <p14:creationId xmlns:p14="http://schemas.microsoft.com/office/powerpoint/2010/main" val="100126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kansagara.krish2006@gmail.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patelsudip69@gmail.com" TargetMode="External"/><Relationship Id="rId5" Type="http://schemas.openxmlformats.org/officeDocument/2006/relationships/hyperlink" Target="mailto:mohankaujjwal36@gmail.com" TargetMode="External"/><Relationship Id="rId4" Type="http://schemas.openxmlformats.org/officeDocument/2006/relationships/hyperlink" Target="mailto:ujjwal777roy@gmail.com"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45.pn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6.jpg"/><Relationship Id="rId7" Type="http://schemas.openxmlformats.org/officeDocument/2006/relationships/hyperlink" Target="https://quick-delas-ai-powerd-smart-shopping-ivks.onrender.com/"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9.jpg"/><Relationship Id="rId5" Type="http://schemas.openxmlformats.org/officeDocument/2006/relationships/image" Target="../media/image58.jpg"/><Relationship Id="rId4" Type="http://schemas.openxmlformats.org/officeDocument/2006/relationships/image" Target="../media/image57.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marketer.com/content/ecommerce-account-more-than-20--of-worldwide-retail-sales-despite-slowdown" TargetMode="External"/><Relationship Id="rId2" Type="http://schemas.openxmlformats.org/officeDocument/2006/relationships/hyperlink" Target="https://www.shopify.com/blog/global-ecommerce-sale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renub.com/global-e-commerce-market-p.php" TargetMode="External"/><Relationship Id="rId4" Type="http://schemas.openxmlformats.org/officeDocument/2006/relationships/hyperlink" Target="https://inbeat.agency/blog/online-shopping-statistic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png"/><Relationship Id="rId21" Type="http://schemas.openxmlformats.org/officeDocument/2006/relationships/image" Target="../media/image21.png"/><Relationship Id="rId7" Type="http://schemas.openxmlformats.org/officeDocument/2006/relationships/image" Target="../media/image8.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24" Type="http://schemas.microsoft.com/office/2007/relationships/hdphoto" Target="../media/hdphoto2.wdp"/><Relationship Id="rId5" Type="http://schemas.openxmlformats.org/officeDocument/2006/relationships/image" Target="../media/image6.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5.png"/><Relationship Id="rId9" Type="http://schemas.microsoft.com/office/2007/relationships/hdphoto" Target="../media/hdphoto1.wdp"/><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5.png"/><Relationship Id="rId12"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29.png"/><Relationship Id="rId5" Type="http://schemas.openxmlformats.org/officeDocument/2006/relationships/image" Target="../media/image6.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1.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8.png"/><Relationship Id="rId18" Type="http://schemas.openxmlformats.org/officeDocument/2006/relationships/diagramColors" Target="../diagrams/colors1.xml"/><Relationship Id="rId3" Type="http://schemas.openxmlformats.org/officeDocument/2006/relationships/image" Target="../media/image4.png"/><Relationship Id="rId7" Type="http://schemas.microsoft.com/office/2007/relationships/hdphoto" Target="../media/hdphoto6.wdp"/><Relationship Id="rId12" Type="http://schemas.openxmlformats.org/officeDocument/2006/relationships/image" Target="../media/image37.png"/><Relationship Id="rId17" Type="http://schemas.openxmlformats.org/officeDocument/2006/relationships/diagramQuickStyle" Target="../diagrams/quickStyle1.xml"/><Relationship Id="rId2" Type="http://schemas.openxmlformats.org/officeDocument/2006/relationships/notesSlide" Target="../notesSlides/notesSlide4.xml"/><Relationship Id="rId16" Type="http://schemas.openxmlformats.org/officeDocument/2006/relationships/diagramLayout" Target="../diagrams/layout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6.png"/><Relationship Id="rId5" Type="http://schemas.microsoft.com/office/2007/relationships/hdphoto" Target="../media/hdphoto5.wdp"/><Relationship Id="rId15" Type="http://schemas.openxmlformats.org/officeDocument/2006/relationships/diagramData" Target="../diagrams/data1.xml"/><Relationship Id="rId10" Type="http://schemas.openxmlformats.org/officeDocument/2006/relationships/image" Target="../media/image35.png"/><Relationship Id="rId19" Type="http://schemas.microsoft.com/office/2007/relationships/diagramDrawing" Target="../diagrams/drawing1.xml"/><Relationship Id="rId4" Type="http://schemas.openxmlformats.org/officeDocument/2006/relationships/image" Target="../media/image32.png"/><Relationship Id="rId9" Type="http://schemas.microsoft.com/office/2007/relationships/hdphoto" Target="../media/hdphoto7.wdp"/><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1.pn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48683" y="-526757"/>
            <a:ext cx="10363200" cy="2076400"/>
          </a:xfrm>
          <a:prstGeom prst="rect">
            <a:avLst/>
          </a:prstGeom>
          <a:noFill/>
          <a:ln>
            <a:noFill/>
          </a:ln>
        </p:spPr>
        <p:txBody>
          <a:bodyPr spcFirstLastPara="1" vert="horz" wrap="square" lIns="91433" tIns="45700" rIns="91433" bIns="45700" rtlCol="0" anchor="ctr" anchorCtr="0">
            <a:normAutofit/>
          </a:bodyPr>
          <a:lstStyle/>
          <a:p>
            <a:pPr>
              <a:spcBef>
                <a:spcPts val="0"/>
              </a:spcBef>
            </a:pPr>
            <a:r>
              <a:rPr lang="en" sz="4000" b="1" dirty="0">
                <a:solidFill>
                  <a:srgbClr val="E69138"/>
                </a:solidFill>
                <a:latin typeface="Merriweather"/>
                <a:ea typeface="Merriweather"/>
                <a:cs typeface="Merriweather"/>
                <a:sym typeface="Merriweather"/>
              </a:rPr>
              <a:t>      HACKX 2025</a:t>
            </a:r>
            <a:endParaRPr sz="4000" b="1" dirty="0">
              <a:solidFill>
                <a:srgbClr val="E69138"/>
              </a:solidFill>
              <a:latin typeface="Merriweather"/>
              <a:ea typeface="Merriweather"/>
              <a:cs typeface="Merriweather"/>
              <a:sym typeface="Merriweather"/>
            </a:endParaRPr>
          </a:p>
        </p:txBody>
      </p:sp>
      <p:sp>
        <p:nvSpPr>
          <p:cNvPr id="61" name="Google Shape;61;p14"/>
          <p:cNvSpPr txBox="1"/>
          <p:nvPr/>
        </p:nvSpPr>
        <p:spPr>
          <a:xfrm>
            <a:off x="781431" y="2076397"/>
            <a:ext cx="5469182" cy="2862282"/>
          </a:xfrm>
          <a:prstGeom prst="rect">
            <a:avLst/>
          </a:prstGeom>
          <a:noFill/>
          <a:ln>
            <a:noFill/>
          </a:ln>
        </p:spPr>
        <p:txBody>
          <a:bodyPr spcFirstLastPara="1" wrap="square" lIns="91433" tIns="45700" rIns="91433" bIns="45700" anchor="t" anchorCtr="0">
            <a:spAutoFit/>
          </a:bodyPr>
          <a:lstStyle/>
          <a:p>
            <a:pPr marL="171450" indent="-171450">
              <a:lnSpc>
                <a:spcPct val="150000"/>
              </a:lnSpc>
              <a:buClr>
                <a:schemeClr val="dk1"/>
              </a:buClr>
              <a:buSzPts val="1800"/>
              <a:buFont typeface="Arial" panose="020B0604020202020204" pitchFamily="34" charset="0"/>
              <a:buChar char="•"/>
            </a:pPr>
            <a:r>
              <a:rPr lang="en-US" sz="1200" b="1" dirty="0">
                <a:solidFill>
                  <a:schemeClr val="dk1"/>
                </a:solidFill>
                <a:latin typeface="Times New Roman" panose="02020603050405020304" pitchFamily="18" charset="0"/>
                <a:ea typeface="Arial"/>
                <a:cs typeface="Times New Roman" panose="02020603050405020304" pitchFamily="18" charset="0"/>
                <a:sym typeface="Arial"/>
              </a:rPr>
              <a:t>Project Title: </a:t>
            </a:r>
            <a:r>
              <a:rPr lang="en-US" sz="1200" dirty="0">
                <a:solidFill>
                  <a:schemeClr val="dk1"/>
                </a:solidFill>
                <a:latin typeface="Times New Roman" panose="02020603050405020304" pitchFamily="18" charset="0"/>
                <a:ea typeface="Arial"/>
                <a:cs typeface="Times New Roman" panose="02020603050405020304" pitchFamily="18" charset="0"/>
                <a:sym typeface="Arial"/>
              </a:rPr>
              <a:t>AI – Powered Smart Shopping Assistant</a:t>
            </a:r>
          </a:p>
          <a:p>
            <a:pPr marL="171450" indent="-171450">
              <a:lnSpc>
                <a:spcPct val="150000"/>
              </a:lnSpc>
              <a:buClr>
                <a:schemeClr val="dk1"/>
              </a:buClr>
              <a:buSzPts val="1800"/>
              <a:buFont typeface="Arial" panose="020B0604020202020204" pitchFamily="34" charset="0"/>
              <a:buChar char="•"/>
            </a:pPr>
            <a:r>
              <a:rPr lang="en-US" sz="1200" b="1" dirty="0">
                <a:solidFill>
                  <a:schemeClr val="dk1"/>
                </a:solidFill>
                <a:latin typeface="Times New Roman" panose="02020603050405020304" pitchFamily="18" charset="0"/>
                <a:ea typeface="Arial"/>
                <a:cs typeface="Times New Roman" panose="02020603050405020304" pitchFamily="18" charset="0"/>
                <a:sym typeface="Arial"/>
              </a:rPr>
              <a:t>Team Name and Unique ID: </a:t>
            </a:r>
            <a:r>
              <a:rPr lang="en-US" sz="1200" dirty="0">
                <a:solidFill>
                  <a:schemeClr val="dk1"/>
                </a:solidFill>
                <a:latin typeface="Times New Roman" panose="02020603050405020304" pitchFamily="18" charset="0"/>
                <a:ea typeface="Arial"/>
                <a:cs typeface="Times New Roman" panose="02020603050405020304" pitchFamily="18" charset="0"/>
                <a:sym typeface="Arial"/>
              </a:rPr>
              <a:t>Scope Dealer </a:t>
            </a:r>
            <a:r>
              <a:rPr lang="en-US" sz="1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1200" dirty="0">
                <a:latin typeface="Times New Roman" panose="02020603050405020304" pitchFamily="18" charset="0"/>
                <a:cs typeface="Times New Roman" panose="02020603050405020304" pitchFamily="18" charset="0"/>
              </a:rPr>
              <a:t>U851CN4J</a:t>
            </a:r>
          </a:p>
          <a:p>
            <a:pPr marL="171450" indent="-171450">
              <a:lnSpc>
                <a:spcPct val="150000"/>
              </a:lnSpc>
              <a:buClr>
                <a:schemeClr val="dk1"/>
              </a:buClr>
              <a:buSzPts val="18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Institution Name:</a:t>
            </a:r>
            <a:r>
              <a:rPr lang="en-US" sz="1200" dirty="0">
                <a:latin typeface="Times New Roman" panose="02020603050405020304" pitchFamily="18" charset="0"/>
                <a:cs typeface="Times New Roman" panose="02020603050405020304" pitchFamily="18" charset="0"/>
              </a:rPr>
              <a:t> U.V. Patel College of  Engineering, Ganpat University</a:t>
            </a:r>
          </a:p>
          <a:p>
            <a:pPr marL="171450" indent="-171450">
              <a:lnSpc>
                <a:spcPct val="150000"/>
              </a:lnSpc>
              <a:buClr>
                <a:schemeClr val="dk1"/>
              </a:buClr>
              <a:buSzPts val="18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Department:</a:t>
            </a:r>
            <a:r>
              <a:rPr lang="en-US" sz="1200" dirty="0">
                <a:latin typeface="Times New Roman" panose="02020603050405020304" pitchFamily="18" charset="0"/>
                <a:cs typeface="Times New Roman" panose="02020603050405020304" pitchFamily="18" charset="0"/>
              </a:rPr>
              <a:t> Computer Engineering</a:t>
            </a:r>
          </a:p>
          <a:p>
            <a:pPr marL="171450" indent="-171450">
              <a:lnSpc>
                <a:spcPct val="150000"/>
              </a:lnSpc>
              <a:buClr>
                <a:schemeClr val="dk1"/>
              </a:buClr>
              <a:buSzPts val="18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State:</a:t>
            </a:r>
            <a:r>
              <a:rPr lang="en-US" sz="1200" dirty="0">
                <a:latin typeface="Times New Roman" panose="02020603050405020304" pitchFamily="18" charset="0"/>
                <a:cs typeface="Times New Roman" panose="02020603050405020304" pitchFamily="18" charset="0"/>
              </a:rPr>
              <a:t> Gujarat</a:t>
            </a:r>
          </a:p>
          <a:p>
            <a:pPr marL="171450" indent="-171450">
              <a:lnSpc>
                <a:spcPct val="150000"/>
              </a:lnSpc>
              <a:buClr>
                <a:schemeClr val="dk1"/>
              </a:buClr>
              <a:buSzPts val="180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Team Members:</a:t>
            </a:r>
          </a:p>
          <a:p>
            <a:pPr marL="628650" lvl="1" indent="-171450">
              <a:lnSpc>
                <a:spcPct val="150000"/>
              </a:lnSpc>
              <a:buClr>
                <a:schemeClr val="dk1"/>
              </a:buClr>
              <a:buSzPts val="180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Krish </a:t>
            </a:r>
            <a:r>
              <a:rPr lang="en-US" sz="1200" dirty="0" err="1">
                <a:latin typeface="Times New Roman" panose="02020603050405020304" pitchFamily="18" charset="0"/>
                <a:cs typeface="Times New Roman" panose="02020603050405020304" pitchFamily="18" charset="0"/>
              </a:rPr>
              <a:t>Kansagara</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3"/>
              </a:rPr>
              <a:t>kansagara.krish2006@gmail.com</a:t>
            </a:r>
            <a:endParaRPr lang="en-IN" sz="1200" u="sng" dirty="0">
              <a:latin typeface="Times New Roman" panose="02020603050405020304" pitchFamily="18" charset="0"/>
              <a:cs typeface="Times New Roman" panose="02020603050405020304" pitchFamily="18" charset="0"/>
            </a:endParaRPr>
          </a:p>
          <a:p>
            <a:pPr marL="628650" lvl="1" indent="-171450">
              <a:lnSpc>
                <a:spcPct val="150000"/>
              </a:lnSpc>
              <a:buClr>
                <a:schemeClr val="dk1"/>
              </a:buClr>
              <a:buSzPts val="180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Ujjwal Roy </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4"/>
              </a:rPr>
              <a:t>ujjwal777roy@gmail.com</a:t>
            </a:r>
            <a:endParaRPr lang="en-IN" sz="1200" u="sng" dirty="0">
              <a:latin typeface="Times New Roman" panose="02020603050405020304" pitchFamily="18" charset="0"/>
              <a:cs typeface="Times New Roman" panose="02020603050405020304" pitchFamily="18" charset="0"/>
            </a:endParaRPr>
          </a:p>
          <a:p>
            <a:pPr marL="628650" lvl="1" indent="-171450">
              <a:lnSpc>
                <a:spcPct val="150000"/>
              </a:lnSpc>
              <a:buClr>
                <a:schemeClr val="dk1"/>
              </a:buClr>
              <a:buSzPts val="180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Ujjwal Kumar </a:t>
            </a:r>
            <a:r>
              <a:rPr lang="en-US" sz="1200" dirty="0" err="1">
                <a:latin typeface="Times New Roman" panose="02020603050405020304" pitchFamily="18" charset="0"/>
                <a:cs typeface="Times New Roman" panose="02020603050405020304" pitchFamily="18" charset="0"/>
              </a:rPr>
              <a:t>Mohanka</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5"/>
              </a:rPr>
              <a:t>mohankaujjwal36@gmail.com</a:t>
            </a:r>
            <a:endParaRPr lang="en-IN" sz="1200" u="sng" dirty="0">
              <a:latin typeface="Times New Roman" panose="02020603050405020304" pitchFamily="18" charset="0"/>
              <a:cs typeface="Times New Roman" panose="02020603050405020304" pitchFamily="18" charset="0"/>
            </a:endParaRPr>
          </a:p>
          <a:p>
            <a:pPr marL="628650" lvl="1" indent="-171450">
              <a:lnSpc>
                <a:spcPct val="150000"/>
              </a:lnSpc>
              <a:buClr>
                <a:schemeClr val="dk1"/>
              </a:buClr>
              <a:buSzPts val="1800"/>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Patel Sudip </a:t>
            </a:r>
            <a:r>
              <a:rPr lang="en-US" sz="1200" dirty="0" err="1">
                <a:latin typeface="Times New Roman" panose="02020603050405020304" pitchFamily="18" charset="0"/>
                <a:cs typeface="Times New Roman" panose="02020603050405020304" pitchFamily="18" charset="0"/>
              </a:rPr>
              <a:t>Alpeshbhai</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a:t>
            </a:r>
            <a:r>
              <a:rPr lang="en-US" sz="1200" u="sng" dirty="0">
                <a:latin typeface="Times New Roman" panose="02020603050405020304" pitchFamily="18" charset="0"/>
                <a:cs typeface="Times New Roman" panose="02020603050405020304" pitchFamily="18" charset="0"/>
                <a:hlinkClick r:id="rId6"/>
              </a:rPr>
              <a:t>patelsudip69@gmail.com</a:t>
            </a:r>
            <a:endParaRPr lang="en-IN" sz="1200" dirty="0">
              <a:latin typeface="Times New Roman" panose="02020603050405020304" pitchFamily="18" charset="0"/>
              <a:cs typeface="Times New Roman" panose="02020603050405020304" pitchFamily="18" charset="0"/>
            </a:endParaRPr>
          </a:p>
        </p:txBody>
      </p:sp>
      <p:sp>
        <p:nvSpPr>
          <p:cNvPr id="62" name="Google Shape;62;p14"/>
          <p:cNvSpPr txBox="1">
            <a:spLocks noGrp="1"/>
          </p:cNvSpPr>
          <p:nvPr>
            <p:ph type="subTitle" idx="1"/>
          </p:nvPr>
        </p:nvSpPr>
        <p:spPr>
          <a:xfrm>
            <a:off x="7076305" y="2076397"/>
            <a:ext cx="4902400" cy="4203600"/>
          </a:xfrm>
          <a:prstGeom prst="rect">
            <a:avLst/>
          </a:prstGeom>
          <a:solidFill>
            <a:schemeClr val="lt2"/>
          </a:solidFill>
          <a:ln>
            <a:noFill/>
          </a:ln>
        </p:spPr>
        <p:txBody>
          <a:bodyPr spcFirstLastPara="1" vert="horz" wrap="square" lIns="91433" tIns="45700" rIns="91433" bIns="45700" rtlCol="0" anchor="t" anchorCtr="0">
            <a:normAutofit/>
          </a:bodyPr>
          <a:lstStyle/>
          <a:p>
            <a:pPr>
              <a:spcBef>
                <a:spcPts val="0"/>
              </a:spcBef>
              <a:buClr>
                <a:srgbClr val="888888"/>
              </a:buClr>
              <a:buSzPts val="2400"/>
            </a:pPr>
            <a:endParaRPr b="1" dirty="0">
              <a:solidFill>
                <a:schemeClr val="dk1"/>
              </a:solidFill>
              <a:latin typeface="Times New Roman"/>
              <a:ea typeface="Times New Roman"/>
              <a:cs typeface="Times New Roman"/>
              <a:sym typeface="Times New Roman"/>
            </a:endParaRPr>
          </a:p>
          <a:p>
            <a:pPr>
              <a:spcBef>
                <a:spcPts val="667"/>
              </a:spcBef>
              <a:buClr>
                <a:schemeClr val="dk1"/>
              </a:buClr>
              <a:buSzPts val="2400"/>
            </a:pPr>
            <a:endParaRPr b="1" dirty="0">
              <a:solidFill>
                <a:schemeClr val="dk1"/>
              </a:solidFill>
              <a:latin typeface="Times New Roman"/>
              <a:ea typeface="Times New Roman"/>
              <a:cs typeface="Times New Roman"/>
              <a:sym typeface="Times New Roman"/>
            </a:endParaRPr>
          </a:p>
        </p:txBody>
      </p:sp>
      <p:pic>
        <p:nvPicPr>
          <p:cNvPr id="63" name="Google Shape;63;p14"/>
          <p:cNvPicPr preferRelativeResize="0"/>
          <p:nvPr/>
        </p:nvPicPr>
        <p:blipFill rotWithShape="1">
          <a:blip r:embed="rId7">
            <a:alphaModFix/>
          </a:blip>
          <a:srcRect t="13635" b="15235"/>
          <a:stretch/>
        </p:blipFill>
        <p:spPr>
          <a:xfrm>
            <a:off x="6822767" y="2367367"/>
            <a:ext cx="4902399" cy="3334599"/>
          </a:xfrm>
          <a:prstGeom prst="rect">
            <a:avLst/>
          </a:prstGeom>
          <a:noFill/>
          <a:ln>
            <a:noFill/>
          </a:ln>
          <a:effectLst>
            <a:outerShdw blurRad="914400" dist="19050" dir="12000000" algn="bl" rotWithShape="0">
              <a:srgbClr val="000000">
                <a:alpha val="50000"/>
              </a:srgbClr>
            </a:outerShdw>
          </a:effectLst>
        </p:spPr>
      </p:pic>
      <p:pic>
        <p:nvPicPr>
          <p:cNvPr id="64" name="Google Shape;64;p14"/>
          <p:cNvPicPr preferRelativeResize="0"/>
          <p:nvPr/>
        </p:nvPicPr>
        <p:blipFill>
          <a:blip r:embed="rId8">
            <a:alphaModFix/>
          </a:blip>
          <a:stretch>
            <a:fillRect/>
          </a:stretch>
        </p:blipFill>
        <p:spPr>
          <a:xfrm>
            <a:off x="10229267" y="-2"/>
            <a:ext cx="1943100" cy="1091033"/>
          </a:xfrm>
          <a:prstGeom prst="rect">
            <a:avLst/>
          </a:prstGeom>
          <a:noFill/>
          <a:ln>
            <a:noFill/>
          </a:ln>
        </p:spPr>
      </p:pic>
      <p:pic>
        <p:nvPicPr>
          <p:cNvPr id="65" name="Google Shape;65;p14"/>
          <p:cNvPicPr preferRelativeResize="0"/>
          <p:nvPr/>
        </p:nvPicPr>
        <p:blipFill>
          <a:blip r:embed="rId9">
            <a:alphaModFix/>
          </a:blip>
          <a:stretch>
            <a:fillRect/>
          </a:stretch>
        </p:blipFill>
        <p:spPr>
          <a:xfrm>
            <a:off x="117901" y="154467"/>
            <a:ext cx="1683167" cy="70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p15" descr="Your startup LOGO">
            <a:extLst>
              <a:ext uri="{FF2B5EF4-FFF2-40B4-BE49-F238E27FC236}">
                <a16:creationId xmlns:a16="http://schemas.microsoft.com/office/drawing/2014/main" id="{481A951B-1FDD-A886-252A-A0CC78FC309D}"/>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5" name="Google Shape;77;p15">
            <a:extLst>
              <a:ext uri="{FF2B5EF4-FFF2-40B4-BE49-F238E27FC236}">
                <a16:creationId xmlns:a16="http://schemas.microsoft.com/office/drawing/2014/main" id="{46C29F5F-3AE5-6971-F019-812A66B35952}"/>
              </a:ext>
            </a:extLst>
          </p:cNvPr>
          <p:cNvPicPr preferRelativeResize="0"/>
          <p:nvPr/>
        </p:nvPicPr>
        <p:blipFill>
          <a:blip r:embed="rId2">
            <a:alphaModFix/>
          </a:blip>
          <a:stretch>
            <a:fillRect/>
          </a:stretch>
        </p:blipFill>
        <p:spPr>
          <a:xfrm>
            <a:off x="10491019" y="0"/>
            <a:ext cx="1700981" cy="788021"/>
          </a:xfrm>
          <a:prstGeom prst="rect">
            <a:avLst/>
          </a:prstGeom>
          <a:noFill/>
          <a:ln>
            <a:noFill/>
          </a:ln>
        </p:spPr>
      </p:pic>
      <p:sp>
        <p:nvSpPr>
          <p:cNvPr id="6" name="TextBox 5">
            <a:extLst>
              <a:ext uri="{FF2B5EF4-FFF2-40B4-BE49-F238E27FC236}">
                <a16:creationId xmlns:a16="http://schemas.microsoft.com/office/drawing/2014/main" id="{F274DFEF-61C1-AF16-B369-A04D2E8B8D19}"/>
              </a:ext>
            </a:extLst>
          </p:cNvPr>
          <p:cNvSpPr txBox="1"/>
          <p:nvPr/>
        </p:nvSpPr>
        <p:spPr>
          <a:xfrm>
            <a:off x="5572261" y="394010"/>
            <a:ext cx="1047477" cy="27979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Conclusion</a:t>
            </a:r>
          </a:p>
        </p:txBody>
      </p:sp>
      <p:sp>
        <p:nvSpPr>
          <p:cNvPr id="12" name="Rectangle: Rounded Corners 11">
            <a:extLst>
              <a:ext uri="{FF2B5EF4-FFF2-40B4-BE49-F238E27FC236}">
                <a16:creationId xmlns:a16="http://schemas.microsoft.com/office/drawing/2014/main" id="{0414B6B0-37BE-D12C-7B8E-9CC06FE8E329}"/>
              </a:ext>
            </a:extLst>
          </p:cNvPr>
          <p:cNvSpPr/>
          <p:nvPr/>
        </p:nvSpPr>
        <p:spPr>
          <a:xfrm>
            <a:off x="1052053" y="4066264"/>
            <a:ext cx="2415482" cy="26035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2F58C76-E423-A403-E865-E719D67FABCE}"/>
              </a:ext>
            </a:extLst>
          </p:cNvPr>
          <p:cNvSpPr txBox="1"/>
          <p:nvPr/>
        </p:nvSpPr>
        <p:spPr>
          <a:xfrm>
            <a:off x="1382828" y="4166966"/>
            <a:ext cx="1767208" cy="338555"/>
          </a:xfrm>
          <a:prstGeom prst="rect">
            <a:avLst/>
          </a:prstGeom>
          <a:noFill/>
        </p:spPr>
        <p:txBody>
          <a:bodyPr wrap="square" rtlCol="0">
            <a:spAutoFit/>
          </a:bodyPr>
          <a:lstStyle/>
          <a:p>
            <a:pPr algn="l">
              <a:buNone/>
            </a:pPr>
            <a:r>
              <a:rPr lang="en-IN" sz="1400" b="1" i="0" dirty="0">
                <a:solidFill>
                  <a:srgbClr val="581C87"/>
                </a:solidFill>
                <a:effectLst/>
                <a:latin typeface="Times New Roman" panose="02020603050405020304" pitchFamily="18" charset="0"/>
                <a:cs typeface="Times New Roman" panose="02020603050405020304" pitchFamily="18" charset="0"/>
              </a:rPr>
              <a:t>Uniquely Intelligent</a:t>
            </a:r>
          </a:p>
        </p:txBody>
      </p:sp>
      <p:sp>
        <p:nvSpPr>
          <p:cNvPr id="15" name="TextBox 14">
            <a:extLst>
              <a:ext uri="{FF2B5EF4-FFF2-40B4-BE49-F238E27FC236}">
                <a16:creationId xmlns:a16="http://schemas.microsoft.com/office/drawing/2014/main" id="{C609D6AB-FDE0-E7AB-9DC5-9F37D93BCA50}"/>
              </a:ext>
            </a:extLst>
          </p:cNvPr>
          <p:cNvSpPr txBox="1"/>
          <p:nvPr/>
        </p:nvSpPr>
        <p:spPr>
          <a:xfrm>
            <a:off x="1170206" y="4497570"/>
            <a:ext cx="2231290" cy="914097"/>
          </a:xfrm>
          <a:prstGeom prst="rect">
            <a:avLst/>
          </a:prstGeom>
          <a:noFill/>
        </p:spPr>
        <p:txBody>
          <a:bodyPr wrap="square" rtlCol="0">
            <a:spAutoFit/>
          </a:bodyPr>
          <a:lstStyle/>
          <a:p>
            <a:pPr algn="just"/>
            <a:r>
              <a:rPr lang="en-US" sz="1200" b="0" i="0" dirty="0">
                <a:solidFill>
                  <a:srgbClr val="374151"/>
                </a:solidFill>
                <a:effectLst/>
                <a:latin typeface="Times New Roman" panose="02020603050405020304" pitchFamily="18" charset="0"/>
                <a:cs typeface="Times New Roman" panose="02020603050405020304" pitchFamily="18" charset="0"/>
              </a:rPr>
              <a:t>Beyond price lists—we tell you WHEN to buy, WHO to trust, and WHAT the total cost really is.</a:t>
            </a:r>
            <a:endParaRPr lang="en-IN"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F8B4E3D-0F3C-F6F7-0126-343135B52614}"/>
              </a:ext>
            </a:extLst>
          </p:cNvPr>
          <p:cNvSpPr txBox="1"/>
          <p:nvPr/>
        </p:nvSpPr>
        <p:spPr>
          <a:xfrm>
            <a:off x="1150787" y="5320186"/>
            <a:ext cx="2231290" cy="914097"/>
          </a:xfrm>
          <a:prstGeom prst="rect">
            <a:avLst/>
          </a:prstGeom>
          <a:solidFill>
            <a:schemeClr val="bg1"/>
          </a:solidFill>
        </p:spPr>
        <p:txBody>
          <a:bodyPr wrap="square" rtlCol="0">
            <a:spAutoFit/>
          </a:bodyPr>
          <a:lstStyle/>
          <a:p>
            <a:pPr algn="just">
              <a:buNone/>
            </a:pPr>
            <a:r>
              <a:rPr lang="en-US" sz="1200" b="1" i="0" dirty="0">
                <a:solidFill>
                  <a:srgbClr val="6B21A8"/>
                </a:solidFill>
                <a:effectLst/>
                <a:latin typeface="Times New Roman" panose="02020603050405020304" pitchFamily="18" charset="0"/>
                <a:cs typeface="Times New Roman" panose="02020603050405020304" pitchFamily="18" charset="0"/>
              </a:rPr>
              <a:t>No Competitor Offers:</a:t>
            </a:r>
          </a:p>
          <a:p>
            <a:pPr algn="just">
              <a:buNone/>
            </a:pPr>
            <a:r>
              <a:rPr lang="en-US" sz="1200" b="0" i="0" dirty="0">
                <a:solidFill>
                  <a:srgbClr val="4B5563"/>
                </a:solidFill>
                <a:effectLst/>
                <a:latin typeface="Times New Roman" panose="02020603050405020304" pitchFamily="18" charset="0"/>
                <a:cs typeface="Times New Roman" panose="02020603050405020304" pitchFamily="18" charset="0"/>
              </a:rPr>
              <a:t>Predictive timing + Trust scoring + Context awareness in one platform</a:t>
            </a:r>
          </a:p>
        </p:txBody>
      </p:sp>
      <p:pic>
        <p:nvPicPr>
          <p:cNvPr id="18" name="Picture 17">
            <a:extLst>
              <a:ext uri="{FF2B5EF4-FFF2-40B4-BE49-F238E27FC236}">
                <a16:creationId xmlns:a16="http://schemas.microsoft.com/office/drawing/2014/main" id="{5D3B95BE-A9AD-7B67-4AF6-65E580BBD44C}"/>
              </a:ext>
            </a:extLst>
          </p:cNvPr>
          <p:cNvPicPr>
            <a:picLocks noChangeAspect="1"/>
          </p:cNvPicPr>
          <p:nvPr/>
        </p:nvPicPr>
        <p:blipFill>
          <a:blip r:embed="rId3"/>
          <a:stretch>
            <a:fillRect/>
          </a:stretch>
        </p:blipFill>
        <p:spPr>
          <a:xfrm>
            <a:off x="1159575" y="4220712"/>
            <a:ext cx="233884" cy="233884"/>
          </a:xfrm>
          <a:prstGeom prst="rect">
            <a:avLst/>
          </a:prstGeom>
        </p:spPr>
      </p:pic>
      <p:sp>
        <p:nvSpPr>
          <p:cNvPr id="19" name="Rectangle: Rounded Corners 18">
            <a:extLst>
              <a:ext uri="{FF2B5EF4-FFF2-40B4-BE49-F238E27FC236}">
                <a16:creationId xmlns:a16="http://schemas.microsoft.com/office/drawing/2014/main" id="{77AEFE09-23BE-473D-122E-662D0359AE9E}"/>
              </a:ext>
            </a:extLst>
          </p:cNvPr>
          <p:cNvSpPr/>
          <p:nvPr/>
        </p:nvSpPr>
        <p:spPr>
          <a:xfrm>
            <a:off x="3798310" y="4066264"/>
            <a:ext cx="2415482" cy="26035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9E15AA9-D248-DCBF-3BD8-C45C431A16C9}"/>
              </a:ext>
            </a:extLst>
          </p:cNvPr>
          <p:cNvSpPr txBox="1"/>
          <p:nvPr/>
        </p:nvSpPr>
        <p:spPr>
          <a:xfrm>
            <a:off x="4129085" y="4174427"/>
            <a:ext cx="1456968" cy="307777"/>
          </a:xfrm>
          <a:prstGeom prst="rect">
            <a:avLst/>
          </a:prstGeom>
          <a:noFill/>
        </p:spPr>
        <p:txBody>
          <a:bodyPr wrap="square" rtlCol="0">
            <a:spAutoFit/>
          </a:bodyPr>
          <a:lstStyle/>
          <a:p>
            <a:pPr algn="l">
              <a:buNone/>
            </a:pPr>
            <a:r>
              <a:rPr lang="en-IN" sz="1400" b="1" i="0" dirty="0">
                <a:solidFill>
                  <a:srgbClr val="14532D"/>
                </a:solidFill>
                <a:effectLst/>
                <a:latin typeface="Times New Roman" panose="02020603050405020304" pitchFamily="18" charset="0"/>
                <a:cs typeface="Times New Roman" panose="02020603050405020304" pitchFamily="18" charset="0"/>
              </a:rPr>
              <a:t>Proven Feasible</a:t>
            </a:r>
          </a:p>
        </p:txBody>
      </p:sp>
      <p:sp>
        <p:nvSpPr>
          <p:cNvPr id="21" name="TextBox 20">
            <a:extLst>
              <a:ext uri="{FF2B5EF4-FFF2-40B4-BE49-F238E27FC236}">
                <a16:creationId xmlns:a16="http://schemas.microsoft.com/office/drawing/2014/main" id="{46C0A4DE-D551-D35D-6E16-1A206445B9E9}"/>
              </a:ext>
            </a:extLst>
          </p:cNvPr>
          <p:cNvSpPr txBox="1"/>
          <p:nvPr/>
        </p:nvSpPr>
        <p:spPr>
          <a:xfrm>
            <a:off x="3916463" y="4511179"/>
            <a:ext cx="2231290" cy="646331"/>
          </a:xfrm>
          <a:prstGeom prst="rect">
            <a:avLst/>
          </a:prstGeom>
          <a:noFill/>
        </p:spPr>
        <p:txBody>
          <a:bodyPr wrap="square" rtlCol="0">
            <a:spAutoFit/>
          </a:bodyPr>
          <a:lstStyle/>
          <a:p>
            <a:pPr algn="just"/>
            <a:r>
              <a:rPr lang="en-US" sz="1200" b="0" i="0" dirty="0">
                <a:solidFill>
                  <a:srgbClr val="374151"/>
                </a:solidFill>
                <a:effectLst/>
                <a:latin typeface="Times New Roman" panose="02020603050405020304" pitchFamily="18" charset="0"/>
                <a:cs typeface="Times New Roman" panose="02020603050405020304" pitchFamily="18" charset="0"/>
              </a:rPr>
              <a:t>Built on mature tech with clear path to profitability and measurable milestones.</a:t>
            </a:r>
            <a:endParaRPr lang="en-IN" sz="12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73B5992-5BE6-9C77-46E8-F67CBCB4BD7E}"/>
              </a:ext>
            </a:extLst>
          </p:cNvPr>
          <p:cNvSpPr txBox="1"/>
          <p:nvPr/>
        </p:nvSpPr>
        <p:spPr>
          <a:xfrm>
            <a:off x="3890406" y="5210884"/>
            <a:ext cx="2231290" cy="1131079"/>
          </a:xfrm>
          <a:prstGeom prst="rect">
            <a:avLst/>
          </a:prstGeom>
          <a:solidFill>
            <a:schemeClr val="bg1"/>
          </a:solidFill>
        </p:spPr>
        <p:txBody>
          <a:bodyPr wrap="square" rtlCol="0">
            <a:spAutoFit/>
          </a:bodyPr>
          <a:lstStyle/>
          <a:p>
            <a:pPr algn="l">
              <a:buNone/>
            </a:pPr>
            <a:r>
              <a:rPr lang="en-US" sz="1200" b="1" i="0" dirty="0">
                <a:solidFill>
                  <a:srgbClr val="030712"/>
                </a:solidFill>
                <a:effectLst/>
                <a:latin typeface="Times New Roman" panose="02020603050405020304" pitchFamily="18" charset="0"/>
                <a:cs typeface="Times New Roman" panose="02020603050405020304" pitchFamily="18" charset="0"/>
              </a:rPr>
              <a:t>Investment:</a:t>
            </a:r>
            <a:r>
              <a:rPr lang="en-US" sz="1200" b="0" i="0" dirty="0">
                <a:solidFill>
                  <a:srgbClr val="030712"/>
                </a:solidFill>
                <a:effectLst/>
                <a:latin typeface="Times New Roman" panose="02020603050405020304" pitchFamily="18" charset="0"/>
                <a:cs typeface="Times New Roman" panose="02020603050405020304" pitchFamily="18" charset="0"/>
              </a:rPr>
              <a:t> ₹30-42.5 Cr (18 months)</a:t>
            </a:r>
          </a:p>
          <a:p>
            <a:pPr algn="l">
              <a:spcBef>
                <a:spcPts val="300"/>
              </a:spcBef>
              <a:buNone/>
            </a:pPr>
            <a:r>
              <a:rPr lang="en-US" sz="1200" b="1" i="0" dirty="0">
                <a:solidFill>
                  <a:srgbClr val="030712"/>
                </a:solidFill>
                <a:effectLst/>
                <a:latin typeface="Times New Roman" panose="02020603050405020304" pitchFamily="18" charset="0"/>
                <a:cs typeface="Times New Roman" panose="02020603050405020304" pitchFamily="18" charset="0"/>
              </a:rPr>
              <a:t>Break-even:</a:t>
            </a:r>
            <a:r>
              <a:rPr lang="en-US" sz="1200" b="0" i="0" dirty="0">
                <a:solidFill>
                  <a:srgbClr val="030712"/>
                </a:solidFill>
                <a:effectLst/>
                <a:latin typeface="Times New Roman" panose="02020603050405020304" pitchFamily="18" charset="0"/>
                <a:cs typeface="Times New Roman" panose="02020603050405020304" pitchFamily="18" charset="0"/>
              </a:rPr>
              <a:t> Month 18</a:t>
            </a:r>
          </a:p>
          <a:p>
            <a:pPr algn="l">
              <a:spcBef>
                <a:spcPts val="300"/>
              </a:spcBef>
              <a:buNone/>
            </a:pPr>
            <a:r>
              <a:rPr lang="en-US" sz="1200" b="1" i="0" dirty="0">
                <a:solidFill>
                  <a:srgbClr val="030712"/>
                </a:solidFill>
                <a:effectLst/>
                <a:latin typeface="Times New Roman" panose="02020603050405020304" pitchFamily="18" charset="0"/>
                <a:cs typeface="Times New Roman" panose="02020603050405020304" pitchFamily="18" charset="0"/>
              </a:rPr>
              <a:t>ROI:</a:t>
            </a:r>
            <a:r>
              <a:rPr lang="en-US" sz="1200" b="0" i="0" dirty="0">
                <a:solidFill>
                  <a:srgbClr val="030712"/>
                </a:solidFill>
                <a:effectLst/>
                <a:latin typeface="Times New Roman" panose="02020603050405020304" pitchFamily="18" charset="0"/>
                <a:cs typeface="Times New Roman" panose="02020603050405020304" pitchFamily="18" charset="0"/>
              </a:rPr>
              <a:t> 600% over 5 years</a:t>
            </a:r>
          </a:p>
          <a:p>
            <a:pPr algn="l">
              <a:spcBef>
                <a:spcPts val="300"/>
              </a:spcBef>
              <a:buNone/>
            </a:pPr>
            <a:r>
              <a:rPr lang="en-US" sz="1200" b="1" i="0" dirty="0">
                <a:solidFill>
                  <a:srgbClr val="030712"/>
                </a:solidFill>
                <a:effectLst/>
                <a:latin typeface="Times New Roman" panose="02020603050405020304" pitchFamily="18" charset="0"/>
                <a:cs typeface="Times New Roman" panose="02020603050405020304" pitchFamily="18" charset="0"/>
              </a:rPr>
              <a:t>Scalability:</a:t>
            </a:r>
            <a:r>
              <a:rPr lang="en-US" sz="1200" b="0" i="0" dirty="0">
                <a:solidFill>
                  <a:srgbClr val="030712"/>
                </a:solidFill>
                <a:effectLst/>
                <a:latin typeface="Times New Roman" panose="02020603050405020304" pitchFamily="18" charset="0"/>
                <a:cs typeface="Times New Roman" panose="02020603050405020304" pitchFamily="18" charset="0"/>
              </a:rPr>
              <a:t> 100K to 10M users</a:t>
            </a:r>
          </a:p>
        </p:txBody>
      </p:sp>
      <p:sp>
        <p:nvSpPr>
          <p:cNvPr id="24" name="Rectangle: Rounded Corners 23">
            <a:extLst>
              <a:ext uri="{FF2B5EF4-FFF2-40B4-BE49-F238E27FC236}">
                <a16:creationId xmlns:a16="http://schemas.microsoft.com/office/drawing/2014/main" id="{DD3535FC-A1DF-F761-8456-A85F2D6DE02B}"/>
              </a:ext>
            </a:extLst>
          </p:cNvPr>
          <p:cNvSpPr/>
          <p:nvPr/>
        </p:nvSpPr>
        <p:spPr>
          <a:xfrm>
            <a:off x="6544567" y="4066264"/>
            <a:ext cx="2415482" cy="26035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D21B28E-A900-9E30-0ECD-F050EC5719E2}"/>
              </a:ext>
            </a:extLst>
          </p:cNvPr>
          <p:cNvSpPr txBox="1"/>
          <p:nvPr/>
        </p:nvSpPr>
        <p:spPr>
          <a:xfrm>
            <a:off x="6875342" y="4151620"/>
            <a:ext cx="1767208" cy="307777"/>
          </a:xfrm>
          <a:prstGeom prst="rect">
            <a:avLst/>
          </a:prstGeom>
          <a:noFill/>
        </p:spPr>
        <p:txBody>
          <a:bodyPr wrap="square" rtlCol="0">
            <a:spAutoFit/>
          </a:bodyPr>
          <a:lstStyle/>
          <a:p>
            <a:pPr algn="l">
              <a:buNone/>
            </a:pPr>
            <a:r>
              <a:rPr lang="en-IN" sz="1400" b="1" i="0" dirty="0">
                <a:solidFill>
                  <a:srgbClr val="1E3A8A"/>
                </a:solidFill>
                <a:effectLst/>
                <a:latin typeface="Times New Roman" panose="02020603050405020304" pitchFamily="18" charset="0"/>
                <a:cs typeface="Times New Roman" panose="02020603050405020304" pitchFamily="18" charset="0"/>
              </a:rPr>
              <a:t>Massively Impactful</a:t>
            </a:r>
          </a:p>
        </p:txBody>
      </p:sp>
      <p:sp>
        <p:nvSpPr>
          <p:cNvPr id="26" name="TextBox 25">
            <a:extLst>
              <a:ext uri="{FF2B5EF4-FFF2-40B4-BE49-F238E27FC236}">
                <a16:creationId xmlns:a16="http://schemas.microsoft.com/office/drawing/2014/main" id="{5673B2CB-B243-EC3A-F675-843EC5583440}"/>
              </a:ext>
            </a:extLst>
          </p:cNvPr>
          <p:cNvSpPr txBox="1"/>
          <p:nvPr/>
        </p:nvSpPr>
        <p:spPr>
          <a:xfrm>
            <a:off x="6662720" y="4491457"/>
            <a:ext cx="2231290" cy="646331"/>
          </a:xfrm>
          <a:prstGeom prst="rect">
            <a:avLst/>
          </a:prstGeom>
          <a:noFill/>
        </p:spPr>
        <p:txBody>
          <a:bodyPr wrap="square" rtlCol="0">
            <a:spAutoFit/>
          </a:bodyPr>
          <a:lstStyle/>
          <a:p>
            <a:pPr algn="just"/>
            <a:r>
              <a:rPr lang="en-US" sz="1200" b="0" i="0" dirty="0">
                <a:solidFill>
                  <a:srgbClr val="374151"/>
                </a:solidFill>
                <a:effectLst/>
                <a:latin typeface="Times New Roman" panose="02020603050405020304" pitchFamily="18" charset="0"/>
                <a:cs typeface="Times New Roman" panose="02020603050405020304" pitchFamily="18" charset="0"/>
              </a:rPr>
              <a:t>Measurable transformation across social, economic, and environmental dimensions.</a:t>
            </a:r>
            <a:endParaRPr lang="en-IN" sz="12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385F6E8-431C-AC4B-C74F-514F666CD428}"/>
              </a:ext>
            </a:extLst>
          </p:cNvPr>
          <p:cNvSpPr txBox="1"/>
          <p:nvPr/>
        </p:nvSpPr>
        <p:spPr>
          <a:xfrm>
            <a:off x="6633530" y="5137788"/>
            <a:ext cx="2231290" cy="1277273"/>
          </a:xfrm>
          <a:prstGeom prst="rect">
            <a:avLst/>
          </a:prstGeom>
          <a:solidFill>
            <a:schemeClr val="bg1"/>
          </a:solidFill>
        </p:spPr>
        <p:txBody>
          <a:bodyPr wrap="square" rtlCol="0">
            <a:spAutoFit/>
          </a:bodyPr>
          <a:lstStyle/>
          <a:p>
            <a:pPr algn="l">
              <a:buNone/>
            </a:pPr>
            <a:r>
              <a:rPr lang="en-IN" sz="1200" b="1" i="0" dirty="0">
                <a:solidFill>
                  <a:srgbClr val="030712"/>
                </a:solidFill>
                <a:effectLst/>
                <a:latin typeface="Times New Roman" panose="02020603050405020304" pitchFamily="18" charset="0"/>
                <a:cs typeface="Times New Roman" panose="02020603050405020304" pitchFamily="18" charset="0"/>
              </a:rPr>
              <a:t>Social:</a:t>
            </a:r>
            <a:r>
              <a:rPr lang="en-IN" sz="1200" b="0" i="0" dirty="0">
                <a:solidFill>
                  <a:srgbClr val="030712"/>
                </a:solidFill>
                <a:effectLst/>
                <a:latin typeface="Times New Roman" panose="02020603050405020304" pitchFamily="18" charset="0"/>
                <a:cs typeface="Times New Roman" panose="02020603050405020304" pitchFamily="18" charset="0"/>
              </a:rPr>
              <a:t> ₹150M+ saved, 90% fraud reduction</a:t>
            </a:r>
          </a:p>
          <a:p>
            <a:pPr algn="l">
              <a:spcBef>
                <a:spcPts val="300"/>
              </a:spcBef>
              <a:buNone/>
            </a:pPr>
            <a:r>
              <a:rPr lang="en-IN" sz="1200" b="1" i="0" dirty="0">
                <a:solidFill>
                  <a:srgbClr val="030712"/>
                </a:solidFill>
                <a:effectLst/>
                <a:latin typeface="Times New Roman" panose="02020603050405020304" pitchFamily="18" charset="0"/>
                <a:cs typeface="Times New Roman" panose="02020603050405020304" pitchFamily="18" charset="0"/>
              </a:rPr>
              <a:t>Economic:</a:t>
            </a:r>
            <a:r>
              <a:rPr lang="en-IN" sz="1200" b="0" i="0" dirty="0">
                <a:solidFill>
                  <a:srgbClr val="030712"/>
                </a:solidFill>
                <a:effectLst/>
                <a:latin typeface="Times New Roman" panose="02020603050405020304" pitchFamily="18" charset="0"/>
                <a:cs typeface="Times New Roman" panose="02020603050405020304" pitchFamily="18" charset="0"/>
              </a:rPr>
              <a:t> ₹192B market efficiency</a:t>
            </a:r>
          </a:p>
          <a:p>
            <a:pPr algn="l">
              <a:spcBef>
                <a:spcPts val="300"/>
              </a:spcBef>
              <a:buNone/>
            </a:pPr>
            <a:r>
              <a:rPr lang="en-IN" sz="1200" b="1" i="0" dirty="0">
                <a:solidFill>
                  <a:srgbClr val="030712"/>
                </a:solidFill>
                <a:effectLst/>
                <a:latin typeface="Times New Roman" panose="02020603050405020304" pitchFamily="18" charset="0"/>
                <a:cs typeface="Times New Roman" panose="02020603050405020304" pitchFamily="18" charset="0"/>
              </a:rPr>
              <a:t>Environmental:</a:t>
            </a:r>
            <a:r>
              <a:rPr lang="en-IN" sz="1200" b="0" i="0" dirty="0">
                <a:solidFill>
                  <a:srgbClr val="030712"/>
                </a:solidFill>
                <a:effectLst/>
                <a:latin typeface="Times New Roman" panose="02020603050405020304" pitchFamily="18" charset="0"/>
                <a:cs typeface="Times New Roman" panose="02020603050405020304" pitchFamily="18" charset="0"/>
              </a:rPr>
              <a:t> 2.1M tons CO₂ prevented</a:t>
            </a:r>
          </a:p>
        </p:txBody>
      </p:sp>
      <p:pic>
        <p:nvPicPr>
          <p:cNvPr id="32" name="Picture 31">
            <a:extLst>
              <a:ext uri="{FF2B5EF4-FFF2-40B4-BE49-F238E27FC236}">
                <a16:creationId xmlns:a16="http://schemas.microsoft.com/office/drawing/2014/main" id="{3EF06666-1051-F59D-298B-BE3970510F35}"/>
              </a:ext>
            </a:extLst>
          </p:cNvPr>
          <p:cNvPicPr>
            <a:picLocks noChangeAspect="1"/>
          </p:cNvPicPr>
          <p:nvPr/>
        </p:nvPicPr>
        <p:blipFill>
          <a:blip r:embed="rId4">
            <a:duotone>
              <a:schemeClr val="accent3">
                <a:shade val="45000"/>
                <a:satMod val="135000"/>
              </a:schemeClr>
              <a:prstClr val="white"/>
            </a:duotone>
          </a:blip>
          <a:stretch>
            <a:fillRect/>
          </a:stretch>
        </p:blipFill>
        <p:spPr>
          <a:xfrm flipH="1">
            <a:off x="3916697" y="4220712"/>
            <a:ext cx="233885" cy="233885"/>
          </a:xfrm>
          <a:prstGeom prst="rect">
            <a:avLst/>
          </a:prstGeom>
        </p:spPr>
      </p:pic>
      <p:pic>
        <p:nvPicPr>
          <p:cNvPr id="33" name="Picture 32">
            <a:extLst>
              <a:ext uri="{FF2B5EF4-FFF2-40B4-BE49-F238E27FC236}">
                <a16:creationId xmlns:a16="http://schemas.microsoft.com/office/drawing/2014/main" id="{6C272F8B-9B3D-E648-1EE4-99FF25FDEF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1290" y="4192134"/>
            <a:ext cx="251460" cy="2575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04E15D2-7D34-B376-B138-E8FF49F981B2}"/>
              </a:ext>
            </a:extLst>
          </p:cNvPr>
          <p:cNvSpPr/>
          <p:nvPr/>
        </p:nvSpPr>
        <p:spPr>
          <a:xfrm>
            <a:off x="1038260" y="2422532"/>
            <a:ext cx="7704759" cy="1469565"/>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B143226-C1A8-DC57-AE85-D76C85DEE42D}"/>
              </a:ext>
            </a:extLst>
          </p:cNvPr>
          <p:cNvSpPr txBox="1"/>
          <p:nvPr/>
        </p:nvSpPr>
        <p:spPr>
          <a:xfrm>
            <a:off x="2737237" y="2573580"/>
            <a:ext cx="3018095"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5-Year Impact (10 Millions Users)</a:t>
            </a:r>
          </a:p>
        </p:txBody>
      </p:sp>
      <p:sp>
        <p:nvSpPr>
          <p:cNvPr id="7" name="TextBox 6">
            <a:extLst>
              <a:ext uri="{FF2B5EF4-FFF2-40B4-BE49-F238E27FC236}">
                <a16:creationId xmlns:a16="http://schemas.microsoft.com/office/drawing/2014/main" id="{58C638CB-C19F-04B4-BCAD-71CD2C24B0A1}"/>
              </a:ext>
            </a:extLst>
          </p:cNvPr>
          <p:cNvSpPr txBox="1"/>
          <p:nvPr/>
        </p:nvSpPr>
        <p:spPr>
          <a:xfrm>
            <a:off x="1216530" y="2982059"/>
            <a:ext cx="1797988" cy="523220"/>
          </a:xfrm>
          <a:prstGeom prst="rect">
            <a:avLst/>
          </a:prstGeom>
          <a:noFill/>
        </p:spPr>
        <p:txBody>
          <a:bodyPr wrap="square" rtlCol="0">
            <a:spAutoFit/>
          </a:bodyPr>
          <a:lstStyle/>
          <a:p>
            <a:pPr algn="ctr"/>
            <a:r>
              <a:rPr lang="en-IN" sz="1400" b="1" dirty="0">
                <a:solidFill>
                  <a:srgbClr val="FFFF00"/>
                </a:solidFill>
                <a:latin typeface="Times New Roman" panose="02020603050405020304" pitchFamily="18" charset="0"/>
                <a:cs typeface="Times New Roman" panose="02020603050405020304" pitchFamily="18" charset="0"/>
              </a:rPr>
              <a:t>₹150M+</a:t>
            </a:r>
          </a:p>
          <a:p>
            <a:pPr algn="ctr"/>
            <a:r>
              <a:rPr lang="en-IN" sz="1400" b="1" dirty="0">
                <a:latin typeface="Times New Roman" panose="02020603050405020304" pitchFamily="18" charset="0"/>
                <a:cs typeface="Times New Roman" panose="02020603050405020304" pitchFamily="18" charset="0"/>
              </a:rPr>
              <a:t>Consumer Savings</a:t>
            </a:r>
          </a:p>
        </p:txBody>
      </p:sp>
      <p:sp>
        <p:nvSpPr>
          <p:cNvPr id="8" name="TextBox 7">
            <a:extLst>
              <a:ext uri="{FF2B5EF4-FFF2-40B4-BE49-F238E27FC236}">
                <a16:creationId xmlns:a16="http://schemas.microsoft.com/office/drawing/2014/main" id="{B8714DC5-1D43-92A6-77AE-0F6259762904}"/>
              </a:ext>
            </a:extLst>
          </p:cNvPr>
          <p:cNvSpPr txBox="1"/>
          <p:nvPr/>
        </p:nvSpPr>
        <p:spPr>
          <a:xfrm>
            <a:off x="3028800" y="2977783"/>
            <a:ext cx="1797988" cy="523220"/>
          </a:xfrm>
          <a:prstGeom prst="rect">
            <a:avLst/>
          </a:prstGeom>
          <a:noFill/>
        </p:spPr>
        <p:txBody>
          <a:bodyPr wrap="square" rtlCol="0">
            <a:spAutoFit/>
          </a:bodyPr>
          <a:lstStyle/>
          <a:p>
            <a:pPr algn="ctr"/>
            <a:r>
              <a:rPr lang="en-IN" sz="1400" b="1" dirty="0">
                <a:solidFill>
                  <a:schemeClr val="accent6">
                    <a:lumMod val="75000"/>
                  </a:schemeClr>
                </a:solidFill>
                <a:latin typeface="Times New Roman" panose="02020603050405020304" pitchFamily="18" charset="0"/>
                <a:cs typeface="Times New Roman" panose="02020603050405020304" pitchFamily="18" charset="0"/>
              </a:rPr>
              <a:t>2.1M</a:t>
            </a:r>
          </a:p>
          <a:p>
            <a:pPr algn="ctr"/>
            <a:r>
              <a:rPr lang="en-IN" sz="1400" b="1" dirty="0">
                <a:latin typeface="Times New Roman" panose="02020603050405020304" pitchFamily="18" charset="0"/>
                <a:cs typeface="Times New Roman" panose="02020603050405020304" pitchFamily="18" charset="0"/>
              </a:rPr>
              <a:t>Tons CO2 Prevented</a:t>
            </a:r>
          </a:p>
        </p:txBody>
      </p:sp>
      <p:sp>
        <p:nvSpPr>
          <p:cNvPr id="13" name="TextBox 12">
            <a:extLst>
              <a:ext uri="{FF2B5EF4-FFF2-40B4-BE49-F238E27FC236}">
                <a16:creationId xmlns:a16="http://schemas.microsoft.com/office/drawing/2014/main" id="{E79841A3-4452-226E-5B70-E692D79FE25B}"/>
              </a:ext>
            </a:extLst>
          </p:cNvPr>
          <p:cNvSpPr txBox="1"/>
          <p:nvPr/>
        </p:nvSpPr>
        <p:spPr>
          <a:xfrm>
            <a:off x="4993574" y="2998845"/>
            <a:ext cx="1493015" cy="523220"/>
          </a:xfrm>
          <a:prstGeom prst="rect">
            <a:avLst/>
          </a:prstGeom>
          <a:noFill/>
        </p:spPr>
        <p:txBody>
          <a:bodyPr wrap="square" rtlCol="0">
            <a:spAutoFit/>
          </a:bodyPr>
          <a:lstStyle/>
          <a:p>
            <a:pPr algn="ctr"/>
            <a:r>
              <a:rPr lang="en-IN" sz="1400" b="1" dirty="0">
                <a:solidFill>
                  <a:schemeClr val="tx2">
                    <a:lumMod val="75000"/>
                    <a:lumOff val="25000"/>
                  </a:schemeClr>
                </a:solidFill>
                <a:latin typeface="Times New Roman" panose="02020603050405020304" pitchFamily="18" charset="0"/>
                <a:cs typeface="Times New Roman" panose="02020603050405020304" pitchFamily="18" charset="0"/>
              </a:rPr>
              <a:t>8,800+</a:t>
            </a:r>
          </a:p>
          <a:p>
            <a:pPr algn="ctr"/>
            <a:r>
              <a:rPr lang="en-IN" sz="1400" b="1" dirty="0">
                <a:latin typeface="Times New Roman" panose="02020603050405020304" pitchFamily="18" charset="0"/>
                <a:cs typeface="Times New Roman" panose="02020603050405020304" pitchFamily="18" charset="0"/>
              </a:rPr>
              <a:t>Years Reclaimed</a:t>
            </a:r>
          </a:p>
        </p:txBody>
      </p:sp>
      <p:sp>
        <p:nvSpPr>
          <p:cNvPr id="17" name="TextBox 16">
            <a:extLst>
              <a:ext uri="{FF2B5EF4-FFF2-40B4-BE49-F238E27FC236}">
                <a16:creationId xmlns:a16="http://schemas.microsoft.com/office/drawing/2014/main" id="{3EECF049-9519-11D7-BA86-695C4B1C57B3}"/>
              </a:ext>
            </a:extLst>
          </p:cNvPr>
          <p:cNvSpPr txBox="1"/>
          <p:nvPr/>
        </p:nvSpPr>
        <p:spPr>
          <a:xfrm>
            <a:off x="6651290" y="2989434"/>
            <a:ext cx="1493015" cy="523220"/>
          </a:xfrm>
          <a:prstGeom prst="rect">
            <a:avLst/>
          </a:prstGeom>
          <a:noFill/>
        </p:spPr>
        <p:txBody>
          <a:bodyPr wrap="square" rtlCol="0">
            <a:spAutoFit/>
          </a:bodyPr>
          <a:lstStyle/>
          <a:p>
            <a:pPr algn="ctr"/>
            <a:r>
              <a:rPr lang="en-IN" sz="1400" b="1" dirty="0">
                <a:solidFill>
                  <a:schemeClr val="accent5">
                    <a:lumMod val="50000"/>
                  </a:schemeClr>
                </a:solidFill>
                <a:latin typeface="Times New Roman" panose="02020603050405020304" pitchFamily="18" charset="0"/>
                <a:cs typeface="Times New Roman" panose="02020603050405020304" pitchFamily="18" charset="0"/>
              </a:rPr>
              <a:t>90%</a:t>
            </a:r>
          </a:p>
          <a:p>
            <a:pPr algn="ctr"/>
            <a:r>
              <a:rPr lang="en-IN" sz="1400" b="1" dirty="0">
                <a:latin typeface="Times New Roman" panose="02020603050405020304" pitchFamily="18" charset="0"/>
                <a:cs typeface="Times New Roman" panose="02020603050405020304" pitchFamily="18" charset="0"/>
              </a:rPr>
              <a:t>Fraud Reduction</a:t>
            </a:r>
          </a:p>
        </p:txBody>
      </p:sp>
      <p:sp>
        <p:nvSpPr>
          <p:cNvPr id="23" name="Rectangle: Rounded Corners 22">
            <a:extLst>
              <a:ext uri="{FF2B5EF4-FFF2-40B4-BE49-F238E27FC236}">
                <a16:creationId xmlns:a16="http://schemas.microsoft.com/office/drawing/2014/main" id="{9F4E0440-1366-7FDF-5B7D-EBBDFCBC6E12}"/>
              </a:ext>
            </a:extLst>
          </p:cNvPr>
          <p:cNvSpPr/>
          <p:nvPr/>
        </p:nvSpPr>
        <p:spPr>
          <a:xfrm>
            <a:off x="9383029" y="3957491"/>
            <a:ext cx="2385753" cy="27432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47E5DFCD-C11F-727B-158E-94E156D5D755}"/>
              </a:ext>
            </a:extLst>
          </p:cNvPr>
          <p:cNvSpPr txBox="1"/>
          <p:nvPr/>
        </p:nvSpPr>
        <p:spPr>
          <a:xfrm>
            <a:off x="9672103" y="4016993"/>
            <a:ext cx="1886926"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Real-World Transformation</a:t>
            </a:r>
          </a:p>
        </p:txBody>
      </p:sp>
      <p:pic>
        <p:nvPicPr>
          <p:cNvPr id="29" name="Picture 2">
            <a:extLst>
              <a:ext uri="{FF2B5EF4-FFF2-40B4-BE49-F238E27FC236}">
                <a16:creationId xmlns:a16="http://schemas.microsoft.com/office/drawing/2014/main" id="{4199B45A-C298-C9E6-BB20-1B88A75C1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4493" y="406372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4E4BE47E-8392-54B6-106C-E9D2F3C3F307}"/>
              </a:ext>
            </a:extLst>
          </p:cNvPr>
          <p:cNvSpPr txBox="1"/>
          <p:nvPr/>
        </p:nvSpPr>
        <p:spPr>
          <a:xfrm>
            <a:off x="9519555" y="4366194"/>
            <a:ext cx="2112699" cy="646331"/>
          </a:xfrm>
          <a:prstGeom prst="rect">
            <a:avLst/>
          </a:prstGeom>
          <a:solidFill>
            <a:schemeClr val="bg1"/>
          </a:solidFill>
        </p:spPr>
        <p:txBody>
          <a:bodyPr wrap="square" rtlCol="0">
            <a:spAutoFit/>
          </a:bodyPr>
          <a:lstStyle/>
          <a:p>
            <a:r>
              <a:rPr lang="en-IN" sz="1200" b="1" dirty="0">
                <a:solidFill>
                  <a:schemeClr val="accent2">
                    <a:lumMod val="75000"/>
                  </a:schemeClr>
                </a:solidFill>
                <a:latin typeface="Times New Roman" panose="02020603050405020304" pitchFamily="18" charset="0"/>
                <a:cs typeface="Times New Roman" panose="02020603050405020304" pitchFamily="18" charset="0"/>
              </a:rPr>
              <a:t>Single Mother, Mumbai</a:t>
            </a:r>
          </a:p>
          <a:p>
            <a:r>
              <a:rPr lang="en-IN" sz="1200" dirty="0">
                <a:latin typeface="Times New Roman" panose="02020603050405020304" pitchFamily="18" charset="0"/>
                <a:cs typeface="Times New Roman" panose="02020603050405020304" pitchFamily="18" charset="0"/>
              </a:rPr>
              <a:t>Saves ₹8,000/year -&gt; Invest in daughter’s  educations </a:t>
            </a:r>
          </a:p>
        </p:txBody>
      </p:sp>
      <p:sp>
        <p:nvSpPr>
          <p:cNvPr id="31" name="TextBox 30">
            <a:extLst>
              <a:ext uri="{FF2B5EF4-FFF2-40B4-BE49-F238E27FC236}">
                <a16:creationId xmlns:a16="http://schemas.microsoft.com/office/drawing/2014/main" id="{FC499BAF-D145-714C-1879-C8C49376E161}"/>
              </a:ext>
            </a:extLst>
          </p:cNvPr>
          <p:cNvSpPr txBox="1"/>
          <p:nvPr/>
        </p:nvSpPr>
        <p:spPr>
          <a:xfrm>
            <a:off x="9519555" y="5108346"/>
            <a:ext cx="2112699" cy="646331"/>
          </a:xfrm>
          <a:prstGeom prst="rect">
            <a:avLst/>
          </a:prstGeom>
          <a:solidFill>
            <a:schemeClr val="bg1"/>
          </a:solidFill>
        </p:spPr>
        <p:txBody>
          <a:bodyPr wrap="square" rtlCol="0">
            <a:spAutoFit/>
          </a:bodyPr>
          <a:lstStyle/>
          <a:p>
            <a:r>
              <a:rPr lang="en-IN" sz="1200" b="1" dirty="0">
                <a:solidFill>
                  <a:schemeClr val="accent2">
                    <a:lumMod val="75000"/>
                  </a:schemeClr>
                </a:solidFill>
                <a:latin typeface="Times New Roman" panose="02020603050405020304" pitchFamily="18" charset="0"/>
                <a:cs typeface="Times New Roman" panose="02020603050405020304" pitchFamily="18" charset="0"/>
              </a:rPr>
              <a:t>College Student, Delhi</a:t>
            </a:r>
          </a:p>
          <a:p>
            <a:r>
              <a:rPr lang="en-IN" sz="1200" dirty="0">
                <a:latin typeface="Times New Roman" panose="02020603050405020304" pitchFamily="18" charset="0"/>
                <a:cs typeface="Times New Roman" panose="02020603050405020304" pitchFamily="18" charset="0"/>
              </a:rPr>
              <a:t>Avoid ₹50,000  fraud-&gt; Protected identity &amp; Savings</a:t>
            </a:r>
          </a:p>
        </p:txBody>
      </p:sp>
      <p:sp>
        <p:nvSpPr>
          <p:cNvPr id="34" name="TextBox 33">
            <a:extLst>
              <a:ext uri="{FF2B5EF4-FFF2-40B4-BE49-F238E27FC236}">
                <a16:creationId xmlns:a16="http://schemas.microsoft.com/office/drawing/2014/main" id="{B1DA75E1-49B0-642F-63A4-683840359825}"/>
              </a:ext>
            </a:extLst>
          </p:cNvPr>
          <p:cNvSpPr txBox="1"/>
          <p:nvPr/>
        </p:nvSpPr>
        <p:spPr>
          <a:xfrm>
            <a:off x="9540792" y="5878759"/>
            <a:ext cx="2112699" cy="646331"/>
          </a:xfrm>
          <a:prstGeom prst="rect">
            <a:avLst/>
          </a:prstGeom>
          <a:solidFill>
            <a:schemeClr val="bg1"/>
          </a:solidFill>
        </p:spPr>
        <p:txBody>
          <a:bodyPr wrap="square" rtlCol="0">
            <a:spAutoFit/>
          </a:bodyPr>
          <a:lstStyle/>
          <a:p>
            <a:r>
              <a:rPr lang="en-IN" sz="1200" b="1" dirty="0">
                <a:solidFill>
                  <a:schemeClr val="accent2">
                    <a:lumMod val="75000"/>
                  </a:schemeClr>
                </a:solidFill>
                <a:latin typeface="Times New Roman" panose="02020603050405020304" pitchFamily="18" charset="0"/>
                <a:cs typeface="Times New Roman" panose="02020603050405020304" pitchFamily="18" charset="0"/>
              </a:rPr>
              <a:t>Small Startup, Bangalore </a:t>
            </a:r>
          </a:p>
          <a:p>
            <a:r>
              <a:rPr lang="en-IN" sz="1200" dirty="0">
                <a:latin typeface="Times New Roman" panose="02020603050405020304" pitchFamily="18" charset="0"/>
                <a:cs typeface="Times New Roman" panose="02020603050405020304" pitchFamily="18" charset="0"/>
              </a:rPr>
              <a:t>30% Cost reduction -&gt; Hires second employee </a:t>
            </a:r>
          </a:p>
        </p:txBody>
      </p:sp>
      <p:sp>
        <p:nvSpPr>
          <p:cNvPr id="44" name="Rectangle: Rounded Corners 43">
            <a:extLst>
              <a:ext uri="{FF2B5EF4-FFF2-40B4-BE49-F238E27FC236}">
                <a16:creationId xmlns:a16="http://schemas.microsoft.com/office/drawing/2014/main" id="{5BEBDE57-C1E4-0766-BBFD-DE729C4DF933}"/>
              </a:ext>
            </a:extLst>
          </p:cNvPr>
          <p:cNvSpPr/>
          <p:nvPr/>
        </p:nvSpPr>
        <p:spPr>
          <a:xfrm>
            <a:off x="1053002" y="932078"/>
            <a:ext cx="7704760" cy="13159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TextBox 44">
            <a:extLst>
              <a:ext uri="{FF2B5EF4-FFF2-40B4-BE49-F238E27FC236}">
                <a16:creationId xmlns:a16="http://schemas.microsoft.com/office/drawing/2014/main" id="{03FAF511-2D9A-DDA3-6979-88D03EA6D8EE}"/>
              </a:ext>
            </a:extLst>
          </p:cNvPr>
          <p:cNvSpPr txBox="1"/>
          <p:nvPr/>
        </p:nvSpPr>
        <p:spPr>
          <a:xfrm>
            <a:off x="5006051" y="1017663"/>
            <a:ext cx="3594923" cy="1161857"/>
          </a:xfrm>
          <a:prstGeom prst="rect">
            <a:avLst/>
          </a:prstGeom>
          <a:noFill/>
        </p:spPr>
        <p:txBody>
          <a:bodyPr wrap="square" rtlCol="0">
            <a:spAutoFit/>
          </a:bodyPr>
          <a:lstStyle/>
          <a:p>
            <a:r>
              <a:rPr lang="en-US" sz="1400" b="1" dirty="0">
                <a:solidFill>
                  <a:srgbClr val="14532D"/>
                </a:solidFill>
                <a:latin typeface="Times New Roman" panose="02020603050405020304" pitchFamily="18" charset="0"/>
                <a:cs typeface="Times New Roman" panose="02020603050405020304" pitchFamily="18" charset="0"/>
              </a:rPr>
              <a:t>Our Solution: Quick Deals</a:t>
            </a:r>
          </a:p>
          <a:p>
            <a:r>
              <a:rPr lang="en-US" sz="1200" dirty="0">
                <a:solidFill>
                  <a:srgbClr val="374151"/>
                </a:solidFill>
                <a:latin typeface="Times New Roman" panose="02020603050405020304" pitchFamily="18" charset="0"/>
                <a:cs typeface="Times New Roman" panose="02020603050405020304" pitchFamily="18" charset="0"/>
              </a:rPr>
              <a:t>• </a:t>
            </a:r>
            <a:r>
              <a:rPr lang="en-US" sz="1200" b="1" dirty="0">
                <a:solidFill>
                  <a:srgbClr val="374151"/>
                </a:solidFill>
                <a:latin typeface="Times New Roman" panose="02020603050405020304" pitchFamily="18" charset="0"/>
                <a:cs typeface="Times New Roman" panose="02020603050405020304" pitchFamily="18" charset="0"/>
              </a:rPr>
              <a:t>Predictive AI:</a:t>
            </a:r>
            <a:r>
              <a:rPr lang="en-US" sz="1200" dirty="0">
                <a:solidFill>
                  <a:srgbClr val="374151"/>
                </a:solidFill>
                <a:latin typeface="Times New Roman" panose="02020603050405020304" pitchFamily="18" charset="0"/>
                <a:cs typeface="Times New Roman" panose="02020603050405020304" pitchFamily="18" charset="0"/>
              </a:rPr>
              <a:t> 85% accuracy forecasting when to buy</a:t>
            </a:r>
          </a:p>
          <a:p>
            <a:pPr>
              <a:spcBef>
                <a:spcPts val="300"/>
              </a:spcBef>
            </a:pPr>
            <a:r>
              <a:rPr lang="en-US" sz="1200" dirty="0">
                <a:solidFill>
                  <a:srgbClr val="374151"/>
                </a:solidFill>
                <a:latin typeface="Times New Roman" panose="02020603050405020304" pitchFamily="18" charset="0"/>
                <a:cs typeface="Times New Roman" panose="02020603050405020304" pitchFamily="18" charset="0"/>
              </a:rPr>
              <a:t>• </a:t>
            </a:r>
            <a:r>
              <a:rPr lang="en-US" sz="1200" b="1" dirty="0">
                <a:solidFill>
                  <a:srgbClr val="374151"/>
                </a:solidFill>
                <a:latin typeface="Times New Roman" panose="02020603050405020304" pitchFamily="18" charset="0"/>
                <a:cs typeface="Times New Roman" panose="02020603050405020304" pitchFamily="18" charset="0"/>
              </a:rPr>
              <a:t>Trust Scoring:</a:t>
            </a:r>
            <a:r>
              <a:rPr lang="en-US" sz="1200" dirty="0">
                <a:solidFill>
                  <a:srgbClr val="374151"/>
                </a:solidFill>
                <a:latin typeface="Times New Roman" panose="02020603050405020304" pitchFamily="18" charset="0"/>
                <a:cs typeface="Times New Roman" panose="02020603050405020304" pitchFamily="18" charset="0"/>
              </a:rPr>
              <a:t> 90% reliability protecting from fraud</a:t>
            </a:r>
          </a:p>
          <a:p>
            <a:pPr>
              <a:spcBef>
                <a:spcPts val="300"/>
              </a:spcBef>
            </a:pPr>
            <a:r>
              <a:rPr lang="en-US" sz="1200" dirty="0">
                <a:solidFill>
                  <a:srgbClr val="374151"/>
                </a:solidFill>
                <a:latin typeface="Times New Roman" panose="02020603050405020304" pitchFamily="18" charset="0"/>
                <a:cs typeface="Times New Roman" panose="02020603050405020304" pitchFamily="18" charset="0"/>
              </a:rPr>
              <a:t>• </a:t>
            </a:r>
            <a:r>
              <a:rPr lang="en-US" sz="1200" b="1" dirty="0">
                <a:solidFill>
                  <a:srgbClr val="374151"/>
                </a:solidFill>
                <a:latin typeface="Times New Roman" panose="02020603050405020304" pitchFamily="18" charset="0"/>
                <a:cs typeface="Times New Roman" panose="02020603050405020304" pitchFamily="18" charset="0"/>
              </a:rPr>
              <a:t>Total Cost:</a:t>
            </a:r>
            <a:r>
              <a:rPr lang="en-US" sz="1200" dirty="0">
                <a:solidFill>
                  <a:srgbClr val="374151"/>
                </a:solidFill>
                <a:latin typeface="Times New Roman" panose="02020603050405020304" pitchFamily="18" charset="0"/>
                <a:cs typeface="Times New Roman" panose="02020603050405020304" pitchFamily="18" charset="0"/>
              </a:rPr>
              <a:t> True comparison including all fees</a:t>
            </a:r>
          </a:p>
          <a:p>
            <a:pPr>
              <a:spcBef>
                <a:spcPts val="300"/>
              </a:spcBef>
            </a:pPr>
            <a:r>
              <a:rPr lang="en-US" sz="1200" dirty="0">
                <a:solidFill>
                  <a:srgbClr val="374151"/>
                </a:solidFill>
                <a:latin typeface="Times New Roman" panose="02020603050405020304" pitchFamily="18" charset="0"/>
                <a:cs typeface="Times New Roman" panose="02020603050405020304" pitchFamily="18" charset="0"/>
              </a:rPr>
              <a:t>• </a:t>
            </a:r>
            <a:r>
              <a:rPr lang="en-US" sz="1200" b="1" dirty="0">
                <a:solidFill>
                  <a:srgbClr val="374151"/>
                </a:solidFill>
                <a:latin typeface="Times New Roman" panose="02020603050405020304" pitchFamily="18" charset="0"/>
                <a:cs typeface="Times New Roman" panose="02020603050405020304" pitchFamily="18" charset="0"/>
              </a:rPr>
              <a:t>AI Insights:</a:t>
            </a:r>
            <a:r>
              <a:rPr lang="en-US" sz="1200" dirty="0">
                <a:solidFill>
                  <a:srgbClr val="374151"/>
                </a:solidFill>
                <a:latin typeface="Times New Roman" panose="02020603050405020304" pitchFamily="18" charset="0"/>
                <a:cs typeface="Times New Roman" panose="02020603050405020304" pitchFamily="18" charset="0"/>
              </a:rPr>
              <a:t> BERT summaries + GPT-4 guidance</a:t>
            </a:r>
          </a:p>
        </p:txBody>
      </p:sp>
      <p:sp>
        <p:nvSpPr>
          <p:cNvPr id="46" name="TextBox 45">
            <a:extLst>
              <a:ext uri="{FF2B5EF4-FFF2-40B4-BE49-F238E27FC236}">
                <a16:creationId xmlns:a16="http://schemas.microsoft.com/office/drawing/2014/main" id="{9D76E393-C0A4-564E-A66C-841747D3A2F8}"/>
              </a:ext>
            </a:extLst>
          </p:cNvPr>
          <p:cNvSpPr txBox="1"/>
          <p:nvPr/>
        </p:nvSpPr>
        <p:spPr>
          <a:xfrm>
            <a:off x="1138222" y="1017663"/>
            <a:ext cx="3855352" cy="1161857"/>
          </a:xfrm>
          <a:prstGeom prst="rect">
            <a:avLst/>
          </a:prstGeom>
          <a:noFill/>
        </p:spPr>
        <p:txBody>
          <a:bodyPr wrap="square" rtlCol="0">
            <a:spAutoFit/>
          </a:bodyPr>
          <a:lstStyle/>
          <a:p>
            <a:pPr algn="l"/>
            <a:r>
              <a:rPr lang="en-US" sz="1400" b="1" i="0" dirty="0">
                <a:solidFill>
                  <a:srgbClr val="7F1D1D"/>
                </a:solidFill>
                <a:effectLst/>
                <a:latin typeface="Times New Roman" panose="02020603050405020304" pitchFamily="18" charset="0"/>
                <a:cs typeface="Times New Roman" panose="02020603050405020304" pitchFamily="18" charset="0"/>
              </a:rPr>
              <a:t>The Problem Today</a:t>
            </a:r>
          </a:p>
          <a:p>
            <a:pPr algn="l"/>
            <a:r>
              <a:rPr lang="en-US" sz="1200" b="0" i="0" dirty="0">
                <a:solidFill>
                  <a:srgbClr val="374151"/>
                </a:solidFill>
                <a:effectLst/>
                <a:latin typeface="Times New Roman" panose="02020603050405020304" pitchFamily="18" charset="0"/>
                <a:cs typeface="Times New Roman" panose="02020603050405020304" pitchFamily="18" charset="0"/>
              </a:rPr>
              <a:t>• 30+ minutes wasted per purchase across 50+ platforms</a:t>
            </a:r>
          </a:p>
          <a:p>
            <a:pPr algn="l">
              <a:spcBef>
                <a:spcPts val="300"/>
              </a:spcBef>
            </a:pPr>
            <a:r>
              <a:rPr lang="en-US" sz="1200" b="0" i="0" dirty="0">
                <a:solidFill>
                  <a:srgbClr val="374151"/>
                </a:solidFill>
                <a:effectLst/>
                <a:latin typeface="Times New Roman" panose="02020603050405020304" pitchFamily="18" charset="0"/>
                <a:cs typeface="Times New Roman" panose="02020603050405020304" pitchFamily="18" charset="0"/>
              </a:rPr>
              <a:t>• ₹4 lakh crore lost annually to e-commerce fraud</a:t>
            </a:r>
          </a:p>
          <a:p>
            <a:pPr algn="l">
              <a:spcBef>
                <a:spcPts val="300"/>
              </a:spcBef>
            </a:pPr>
            <a:r>
              <a:rPr lang="en-US" sz="1200" b="0" i="0" dirty="0">
                <a:solidFill>
                  <a:srgbClr val="374151"/>
                </a:solidFill>
                <a:effectLst/>
                <a:latin typeface="Times New Roman" panose="02020603050405020304" pitchFamily="18" charset="0"/>
                <a:cs typeface="Times New Roman" panose="02020603050405020304" pitchFamily="18" charset="0"/>
              </a:rPr>
              <a:t>• 48% cart abandonment due to hidden costs</a:t>
            </a:r>
          </a:p>
          <a:p>
            <a:pPr algn="l">
              <a:spcBef>
                <a:spcPts val="300"/>
              </a:spcBef>
            </a:pPr>
            <a:r>
              <a:rPr lang="en-US" sz="1200" b="0" i="0" dirty="0">
                <a:solidFill>
                  <a:srgbClr val="374151"/>
                </a:solidFill>
                <a:effectLst/>
                <a:latin typeface="Times New Roman" panose="02020603050405020304" pitchFamily="18" charset="0"/>
                <a:cs typeface="Times New Roman" panose="02020603050405020304" pitchFamily="18" charset="0"/>
              </a:rPr>
              <a:t>• Massive carbon footprint from returns and impulse buying</a:t>
            </a:r>
          </a:p>
        </p:txBody>
      </p:sp>
    </p:spTree>
    <p:extLst>
      <p:ext uri="{BB962C8B-B14F-4D97-AF65-F5344CB8AC3E}">
        <p14:creationId xmlns:p14="http://schemas.microsoft.com/office/powerpoint/2010/main" val="52797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Google Shape;76;p15" descr="Your startup LOGO">
            <a:extLst>
              <a:ext uri="{FF2B5EF4-FFF2-40B4-BE49-F238E27FC236}">
                <a16:creationId xmlns:a16="http://schemas.microsoft.com/office/drawing/2014/main" id="{4A25F3C1-8DAE-A86D-7D57-BF9E780271B6}"/>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54" name="Google Shape;77;p15">
            <a:extLst>
              <a:ext uri="{FF2B5EF4-FFF2-40B4-BE49-F238E27FC236}">
                <a16:creationId xmlns:a16="http://schemas.microsoft.com/office/drawing/2014/main" id="{EA270098-9020-EDCF-F6CF-FE3AB79FE80B}"/>
              </a:ext>
            </a:extLst>
          </p:cNvPr>
          <p:cNvPicPr preferRelativeResize="0"/>
          <p:nvPr/>
        </p:nvPicPr>
        <p:blipFill>
          <a:blip r:embed="rId2">
            <a:alphaModFix/>
          </a:blip>
          <a:stretch>
            <a:fillRect/>
          </a:stretch>
        </p:blipFill>
        <p:spPr>
          <a:xfrm>
            <a:off x="10491019" y="0"/>
            <a:ext cx="1700981" cy="788021"/>
          </a:xfrm>
          <a:prstGeom prst="rect">
            <a:avLst/>
          </a:prstGeom>
          <a:noFill/>
          <a:ln>
            <a:noFill/>
          </a:ln>
        </p:spPr>
      </p:pic>
      <p:sp>
        <p:nvSpPr>
          <p:cNvPr id="55" name="TextBox 54">
            <a:extLst>
              <a:ext uri="{FF2B5EF4-FFF2-40B4-BE49-F238E27FC236}">
                <a16:creationId xmlns:a16="http://schemas.microsoft.com/office/drawing/2014/main" id="{2E62B6F6-FD0F-C25B-0E42-9FC786A04438}"/>
              </a:ext>
            </a:extLst>
          </p:cNvPr>
          <p:cNvSpPr txBox="1"/>
          <p:nvPr/>
        </p:nvSpPr>
        <p:spPr>
          <a:xfrm>
            <a:off x="5245509" y="394010"/>
            <a:ext cx="1700981" cy="69249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References</a:t>
            </a:r>
          </a:p>
          <a:p>
            <a:pPr algn="ctr"/>
            <a:endParaRPr lang="en-IN" sz="1100" b="1" dirty="0"/>
          </a:p>
          <a:p>
            <a:pPr algn="ctr"/>
            <a:endParaRPr lang="en-IN" sz="1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F5F4DFC-8713-F84D-DEE0-923893FF8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39" y="43359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7DDDA3-6D82-BDC8-1B00-2FC8245C33FB}"/>
              </a:ext>
            </a:extLst>
          </p:cNvPr>
          <p:cNvSpPr/>
          <p:nvPr/>
        </p:nvSpPr>
        <p:spPr>
          <a:xfrm>
            <a:off x="661564" y="965452"/>
            <a:ext cx="5059531" cy="576367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E57B575E-01A6-95E0-3BD0-AEE320F09462}"/>
              </a:ext>
            </a:extLst>
          </p:cNvPr>
          <p:cNvSpPr txBox="1"/>
          <p:nvPr/>
        </p:nvSpPr>
        <p:spPr>
          <a:xfrm>
            <a:off x="725572" y="1046119"/>
            <a:ext cx="2148840" cy="523220"/>
          </a:xfrm>
          <a:prstGeom prst="rect">
            <a:avLst/>
          </a:prstGeom>
          <a:noFill/>
        </p:spPr>
        <p:txBody>
          <a:bodyPr wrap="square" rtlCol="0">
            <a:spAutoFit/>
          </a:bodyPr>
          <a:lstStyle/>
          <a:p>
            <a:r>
              <a:rPr lang="en-IN" sz="1400" b="1" dirty="0">
                <a:solidFill>
                  <a:schemeClr val="accent5"/>
                </a:solidFill>
              </a:rPr>
              <a:t>Market Statistics</a:t>
            </a:r>
          </a:p>
          <a:p>
            <a:endParaRPr lang="en-IN" sz="1400" b="1" dirty="0">
              <a:solidFill>
                <a:schemeClr val="accent5"/>
              </a:solidFill>
            </a:endParaRPr>
          </a:p>
        </p:txBody>
      </p:sp>
      <p:cxnSp>
        <p:nvCxnSpPr>
          <p:cNvPr id="37" name="Straight Connector 36">
            <a:extLst>
              <a:ext uri="{FF2B5EF4-FFF2-40B4-BE49-F238E27FC236}">
                <a16:creationId xmlns:a16="http://schemas.microsoft.com/office/drawing/2014/main" id="{244776AF-5CB4-C88B-9F55-7244035E4756}"/>
              </a:ext>
            </a:extLst>
          </p:cNvPr>
          <p:cNvCxnSpPr>
            <a:cxnSpLocks/>
          </p:cNvCxnSpPr>
          <p:nvPr/>
        </p:nvCxnSpPr>
        <p:spPr>
          <a:xfrm>
            <a:off x="725572" y="1318793"/>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3EA93946-F200-0DA5-ED78-4E9C6F84DEC7}"/>
              </a:ext>
            </a:extLst>
          </p:cNvPr>
          <p:cNvSpPr txBox="1"/>
          <p:nvPr/>
        </p:nvSpPr>
        <p:spPr>
          <a:xfrm>
            <a:off x="725572" y="1318793"/>
            <a:ext cx="4700016" cy="646331"/>
          </a:xfrm>
          <a:prstGeom prst="rect">
            <a:avLst/>
          </a:prstGeom>
          <a:noFill/>
        </p:spPr>
        <p:txBody>
          <a:bodyPr wrap="square" rtlCol="0">
            <a:spAutoFit/>
          </a:bodyPr>
          <a:lstStyle/>
          <a:p>
            <a:r>
              <a:rPr lang="en-US" sz="1200" dirty="0"/>
              <a:t>Statista. (2024). Global retail e-commerce sales worldwide from 2021 to 2027. https://www.statista.com/</a:t>
            </a:r>
          </a:p>
          <a:p>
            <a:endParaRPr lang="en-IN" sz="1200" dirty="0"/>
          </a:p>
        </p:txBody>
      </p:sp>
      <p:sp>
        <p:nvSpPr>
          <p:cNvPr id="56" name="TextBox 55">
            <a:extLst>
              <a:ext uri="{FF2B5EF4-FFF2-40B4-BE49-F238E27FC236}">
                <a16:creationId xmlns:a16="http://schemas.microsoft.com/office/drawing/2014/main" id="{89B974A9-42B1-7707-7CB1-6926DA34C862}"/>
              </a:ext>
            </a:extLst>
          </p:cNvPr>
          <p:cNvSpPr txBox="1"/>
          <p:nvPr/>
        </p:nvSpPr>
        <p:spPr>
          <a:xfrm>
            <a:off x="725572" y="1751836"/>
            <a:ext cx="4800600" cy="646331"/>
          </a:xfrm>
          <a:prstGeom prst="rect">
            <a:avLst/>
          </a:prstGeom>
          <a:noFill/>
        </p:spPr>
        <p:txBody>
          <a:bodyPr wrap="square" rtlCol="0">
            <a:spAutoFit/>
          </a:bodyPr>
          <a:lstStyle/>
          <a:p>
            <a:r>
              <a:rPr lang="en-US" sz="1200" dirty="0"/>
              <a:t>Baymard Institute. (2024). 46 cart abandonment rate statistics. https://baymard.com/</a:t>
            </a:r>
          </a:p>
          <a:p>
            <a:endParaRPr lang="en-IN" sz="1200" dirty="0"/>
          </a:p>
        </p:txBody>
      </p:sp>
      <p:sp>
        <p:nvSpPr>
          <p:cNvPr id="57" name="TextBox 56">
            <a:extLst>
              <a:ext uri="{FF2B5EF4-FFF2-40B4-BE49-F238E27FC236}">
                <a16:creationId xmlns:a16="http://schemas.microsoft.com/office/drawing/2014/main" id="{BC884D2A-1726-FD57-F4D7-30EA21661EB4}"/>
              </a:ext>
            </a:extLst>
          </p:cNvPr>
          <p:cNvSpPr txBox="1"/>
          <p:nvPr/>
        </p:nvSpPr>
        <p:spPr>
          <a:xfrm>
            <a:off x="725572" y="2236468"/>
            <a:ext cx="4800600" cy="646331"/>
          </a:xfrm>
          <a:prstGeom prst="rect">
            <a:avLst/>
          </a:prstGeom>
          <a:noFill/>
        </p:spPr>
        <p:txBody>
          <a:bodyPr wrap="square" rtlCol="0">
            <a:spAutoFit/>
          </a:bodyPr>
          <a:lstStyle/>
          <a:p>
            <a:r>
              <a:rPr lang="en-US" sz="1200" dirty="0"/>
              <a:t>eMarketer. (2024). Worldwide ecommerce forecast 2024. Insider Intelligence.</a:t>
            </a:r>
          </a:p>
          <a:p>
            <a:endParaRPr lang="en-IN" sz="1200" dirty="0"/>
          </a:p>
        </p:txBody>
      </p:sp>
      <p:sp>
        <p:nvSpPr>
          <p:cNvPr id="58" name="TextBox 57">
            <a:extLst>
              <a:ext uri="{FF2B5EF4-FFF2-40B4-BE49-F238E27FC236}">
                <a16:creationId xmlns:a16="http://schemas.microsoft.com/office/drawing/2014/main" id="{5CF2F735-BF94-36FD-1AE6-B90430023B2B}"/>
              </a:ext>
            </a:extLst>
          </p:cNvPr>
          <p:cNvSpPr txBox="1"/>
          <p:nvPr/>
        </p:nvSpPr>
        <p:spPr>
          <a:xfrm>
            <a:off x="725572" y="2766820"/>
            <a:ext cx="3630168" cy="523220"/>
          </a:xfrm>
          <a:prstGeom prst="rect">
            <a:avLst/>
          </a:prstGeom>
          <a:noFill/>
        </p:spPr>
        <p:txBody>
          <a:bodyPr wrap="square" rtlCol="0">
            <a:spAutoFit/>
          </a:bodyPr>
          <a:lstStyle/>
          <a:p>
            <a:r>
              <a:rPr lang="en-IN" sz="1400" b="1" dirty="0">
                <a:solidFill>
                  <a:srgbClr val="C00000"/>
                </a:solidFill>
              </a:rPr>
              <a:t>Fraud &amp; Security </a:t>
            </a:r>
          </a:p>
          <a:p>
            <a:endParaRPr lang="en-IN" sz="1400" b="1" dirty="0">
              <a:solidFill>
                <a:srgbClr val="C00000"/>
              </a:solidFill>
            </a:endParaRPr>
          </a:p>
        </p:txBody>
      </p:sp>
      <p:cxnSp>
        <p:nvCxnSpPr>
          <p:cNvPr id="60" name="Straight Connector 59">
            <a:extLst>
              <a:ext uri="{FF2B5EF4-FFF2-40B4-BE49-F238E27FC236}">
                <a16:creationId xmlns:a16="http://schemas.microsoft.com/office/drawing/2014/main" id="{A80A9AF5-71B8-05BE-A9E4-1A2D18C15420}"/>
              </a:ext>
            </a:extLst>
          </p:cNvPr>
          <p:cNvCxnSpPr>
            <a:cxnSpLocks/>
          </p:cNvCxnSpPr>
          <p:nvPr/>
        </p:nvCxnSpPr>
        <p:spPr>
          <a:xfrm>
            <a:off x="813964" y="3053105"/>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AA34CBD2-C04D-9979-C3F0-F4ED9DE0BFF1}"/>
              </a:ext>
            </a:extLst>
          </p:cNvPr>
          <p:cNvSpPr txBox="1"/>
          <p:nvPr/>
        </p:nvSpPr>
        <p:spPr>
          <a:xfrm>
            <a:off x="813964" y="3132580"/>
            <a:ext cx="4712208" cy="738664"/>
          </a:xfrm>
          <a:prstGeom prst="rect">
            <a:avLst/>
          </a:prstGeom>
          <a:noFill/>
        </p:spPr>
        <p:txBody>
          <a:bodyPr wrap="square" rtlCol="0">
            <a:spAutoFit/>
          </a:bodyPr>
          <a:lstStyle/>
          <a:p>
            <a:r>
              <a:rPr lang="en-US" sz="1400" dirty="0"/>
              <a:t>Juniper Research. (2024). Online payment fraud: Market forecasts 2024-2029. https://www.juniperresearch.com/</a:t>
            </a:r>
          </a:p>
          <a:p>
            <a:endParaRPr lang="en-IN" sz="1400" dirty="0"/>
          </a:p>
        </p:txBody>
      </p:sp>
      <p:sp>
        <p:nvSpPr>
          <p:cNvPr id="62" name="TextBox 61">
            <a:extLst>
              <a:ext uri="{FF2B5EF4-FFF2-40B4-BE49-F238E27FC236}">
                <a16:creationId xmlns:a16="http://schemas.microsoft.com/office/drawing/2014/main" id="{7989C2F0-98C5-1DE5-DF93-7D2947DE83EC}"/>
              </a:ext>
            </a:extLst>
          </p:cNvPr>
          <p:cNvSpPr txBox="1"/>
          <p:nvPr/>
        </p:nvSpPr>
        <p:spPr>
          <a:xfrm>
            <a:off x="813964" y="3623456"/>
            <a:ext cx="4367784" cy="738664"/>
          </a:xfrm>
          <a:prstGeom prst="rect">
            <a:avLst/>
          </a:prstGeom>
          <a:noFill/>
        </p:spPr>
        <p:txBody>
          <a:bodyPr wrap="square" rtlCol="0">
            <a:spAutoFit/>
          </a:bodyPr>
          <a:lstStyle/>
          <a:p>
            <a:r>
              <a:rPr lang="en-IN" sz="1400" dirty="0"/>
              <a:t>Federal Trade Commission. (2024). Consumer sentinel network data book 2023. https://www.ftc.gov/</a:t>
            </a:r>
          </a:p>
          <a:p>
            <a:endParaRPr lang="en-IN" sz="1400" dirty="0"/>
          </a:p>
        </p:txBody>
      </p:sp>
      <p:sp>
        <p:nvSpPr>
          <p:cNvPr id="63" name="TextBox 62">
            <a:extLst>
              <a:ext uri="{FF2B5EF4-FFF2-40B4-BE49-F238E27FC236}">
                <a16:creationId xmlns:a16="http://schemas.microsoft.com/office/drawing/2014/main" id="{E5875D32-BFD3-4179-688C-549EA834FA42}"/>
              </a:ext>
            </a:extLst>
          </p:cNvPr>
          <p:cNvSpPr txBox="1"/>
          <p:nvPr/>
        </p:nvSpPr>
        <p:spPr>
          <a:xfrm>
            <a:off x="763672" y="4156708"/>
            <a:ext cx="4367784" cy="523220"/>
          </a:xfrm>
          <a:prstGeom prst="rect">
            <a:avLst/>
          </a:prstGeom>
          <a:noFill/>
        </p:spPr>
        <p:txBody>
          <a:bodyPr wrap="square" rtlCol="0">
            <a:spAutoFit/>
          </a:bodyPr>
          <a:lstStyle/>
          <a:p>
            <a:r>
              <a:rPr lang="en-IN" sz="1400" b="1" dirty="0">
                <a:solidFill>
                  <a:schemeClr val="accent5">
                    <a:lumMod val="75000"/>
                  </a:schemeClr>
                </a:solidFill>
              </a:rPr>
              <a:t>Machine Learning &amp; AI</a:t>
            </a:r>
          </a:p>
          <a:p>
            <a:endParaRPr lang="en-IN" sz="1400" b="1" dirty="0">
              <a:solidFill>
                <a:schemeClr val="accent5">
                  <a:lumMod val="75000"/>
                </a:schemeClr>
              </a:solidFill>
            </a:endParaRPr>
          </a:p>
        </p:txBody>
      </p:sp>
      <p:cxnSp>
        <p:nvCxnSpPr>
          <p:cNvPr id="64" name="Straight Connector 63">
            <a:extLst>
              <a:ext uri="{FF2B5EF4-FFF2-40B4-BE49-F238E27FC236}">
                <a16:creationId xmlns:a16="http://schemas.microsoft.com/office/drawing/2014/main" id="{D2D9B171-FD2A-64BB-6F9C-A010EB3C2865}"/>
              </a:ext>
            </a:extLst>
          </p:cNvPr>
          <p:cNvCxnSpPr>
            <a:cxnSpLocks/>
          </p:cNvCxnSpPr>
          <p:nvPr/>
        </p:nvCxnSpPr>
        <p:spPr>
          <a:xfrm>
            <a:off x="813964" y="4463811"/>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939DE41D-8053-DC61-9E11-537996F2AD72}"/>
              </a:ext>
            </a:extLst>
          </p:cNvPr>
          <p:cNvSpPr txBox="1"/>
          <p:nvPr/>
        </p:nvSpPr>
        <p:spPr>
          <a:xfrm>
            <a:off x="813964" y="4531612"/>
            <a:ext cx="4494276" cy="954107"/>
          </a:xfrm>
          <a:prstGeom prst="rect">
            <a:avLst/>
          </a:prstGeom>
          <a:noFill/>
        </p:spPr>
        <p:txBody>
          <a:bodyPr wrap="square" rtlCol="0">
            <a:spAutoFit/>
          </a:bodyPr>
          <a:lstStyle/>
          <a:p>
            <a:r>
              <a:rPr lang="en-US" sz="1400" dirty="0"/>
              <a:t>Chen, T., &amp; Guestrin, C. (2016). XGBoost: A scalable tree boosting system. KDD '16, 785-794. https://doi.org/10.1145/2939672.2939785</a:t>
            </a:r>
          </a:p>
          <a:p>
            <a:endParaRPr lang="en-IN" sz="1400" dirty="0"/>
          </a:p>
        </p:txBody>
      </p:sp>
      <p:sp>
        <p:nvSpPr>
          <p:cNvPr id="69" name="TextBox 68">
            <a:extLst>
              <a:ext uri="{FF2B5EF4-FFF2-40B4-BE49-F238E27FC236}">
                <a16:creationId xmlns:a16="http://schemas.microsoft.com/office/drawing/2014/main" id="{6C9DC129-F8A8-18F1-019C-D0658DD1DE59}"/>
              </a:ext>
            </a:extLst>
          </p:cNvPr>
          <p:cNvSpPr txBox="1"/>
          <p:nvPr/>
        </p:nvSpPr>
        <p:spPr>
          <a:xfrm>
            <a:off x="813964" y="5263132"/>
            <a:ext cx="4443984" cy="738664"/>
          </a:xfrm>
          <a:prstGeom prst="rect">
            <a:avLst/>
          </a:prstGeom>
          <a:noFill/>
        </p:spPr>
        <p:txBody>
          <a:bodyPr wrap="square" rtlCol="0">
            <a:spAutoFit/>
          </a:bodyPr>
          <a:lstStyle/>
          <a:p>
            <a:r>
              <a:rPr lang="en-US" sz="1400" dirty="0"/>
              <a:t>OpenAl. (2023). GPT-4 technical report. arXiv:2303.08774.</a:t>
            </a:r>
          </a:p>
          <a:p>
            <a:endParaRPr lang="en-IN" sz="1400" dirty="0"/>
          </a:p>
        </p:txBody>
      </p:sp>
      <p:sp>
        <p:nvSpPr>
          <p:cNvPr id="70" name="TextBox 69">
            <a:extLst>
              <a:ext uri="{FF2B5EF4-FFF2-40B4-BE49-F238E27FC236}">
                <a16:creationId xmlns:a16="http://schemas.microsoft.com/office/drawing/2014/main" id="{01AB4498-5CB0-AA29-9C9D-FAE17C5E2CE0}"/>
              </a:ext>
            </a:extLst>
          </p:cNvPr>
          <p:cNvSpPr txBox="1"/>
          <p:nvPr/>
        </p:nvSpPr>
        <p:spPr>
          <a:xfrm>
            <a:off x="813964" y="5830060"/>
            <a:ext cx="4317492" cy="307777"/>
          </a:xfrm>
          <a:prstGeom prst="rect">
            <a:avLst/>
          </a:prstGeom>
          <a:noFill/>
        </p:spPr>
        <p:txBody>
          <a:bodyPr wrap="square" rtlCol="0">
            <a:spAutoFit/>
          </a:bodyPr>
          <a:lstStyle/>
          <a:p>
            <a:r>
              <a:rPr lang="en-IN" sz="1400" b="1" dirty="0">
                <a:solidFill>
                  <a:schemeClr val="accent6">
                    <a:lumMod val="75000"/>
                  </a:schemeClr>
                </a:solidFill>
              </a:rPr>
              <a:t>Environment Impact</a:t>
            </a:r>
          </a:p>
        </p:txBody>
      </p:sp>
      <p:sp>
        <p:nvSpPr>
          <p:cNvPr id="71" name="TextBox 70">
            <a:extLst>
              <a:ext uri="{FF2B5EF4-FFF2-40B4-BE49-F238E27FC236}">
                <a16:creationId xmlns:a16="http://schemas.microsoft.com/office/drawing/2014/main" id="{B9115400-D269-9A37-9F57-5592532A8411}"/>
              </a:ext>
            </a:extLst>
          </p:cNvPr>
          <p:cNvSpPr txBox="1"/>
          <p:nvPr/>
        </p:nvSpPr>
        <p:spPr>
          <a:xfrm>
            <a:off x="813964" y="6075604"/>
            <a:ext cx="4712208" cy="738664"/>
          </a:xfrm>
          <a:prstGeom prst="rect">
            <a:avLst/>
          </a:prstGeom>
          <a:noFill/>
        </p:spPr>
        <p:txBody>
          <a:bodyPr wrap="square" rtlCol="0">
            <a:spAutoFit/>
          </a:bodyPr>
          <a:lstStyle/>
          <a:p>
            <a:r>
              <a:rPr lang="en-US" sz="1400" dirty="0"/>
              <a:t>World Economic Forum. (2023). The carbon footprint of global e-commerce. https://www.weforum.org/</a:t>
            </a:r>
          </a:p>
          <a:p>
            <a:endParaRPr lang="en-IN" sz="1400" dirty="0"/>
          </a:p>
        </p:txBody>
      </p:sp>
      <p:cxnSp>
        <p:nvCxnSpPr>
          <p:cNvPr id="72" name="Straight Connector 71">
            <a:extLst>
              <a:ext uri="{FF2B5EF4-FFF2-40B4-BE49-F238E27FC236}">
                <a16:creationId xmlns:a16="http://schemas.microsoft.com/office/drawing/2014/main" id="{B30C0E0E-DF98-2B56-B0CB-AD55285679D2}"/>
              </a:ext>
            </a:extLst>
          </p:cNvPr>
          <p:cNvCxnSpPr>
            <a:cxnSpLocks/>
          </p:cNvCxnSpPr>
          <p:nvPr/>
        </p:nvCxnSpPr>
        <p:spPr>
          <a:xfrm>
            <a:off x="864256" y="6132771"/>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53A10146-AD4E-1E9F-99E1-99E6B1001E88}"/>
              </a:ext>
            </a:extLst>
          </p:cNvPr>
          <p:cNvSpPr/>
          <p:nvPr/>
        </p:nvSpPr>
        <p:spPr>
          <a:xfrm>
            <a:off x="6288196" y="952057"/>
            <a:ext cx="5059531" cy="576367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a:extLst>
              <a:ext uri="{FF2B5EF4-FFF2-40B4-BE49-F238E27FC236}">
                <a16:creationId xmlns:a16="http://schemas.microsoft.com/office/drawing/2014/main" id="{A5760966-4B8D-39FA-DB11-446D36AA56A8}"/>
              </a:ext>
            </a:extLst>
          </p:cNvPr>
          <p:cNvSpPr txBox="1"/>
          <p:nvPr/>
        </p:nvSpPr>
        <p:spPr>
          <a:xfrm>
            <a:off x="6409944" y="1005840"/>
            <a:ext cx="2606040" cy="523220"/>
          </a:xfrm>
          <a:prstGeom prst="rect">
            <a:avLst/>
          </a:prstGeom>
          <a:noFill/>
        </p:spPr>
        <p:txBody>
          <a:bodyPr wrap="square" rtlCol="0">
            <a:spAutoFit/>
          </a:bodyPr>
          <a:lstStyle/>
          <a:p>
            <a:r>
              <a:rPr lang="en-IN" sz="1400" b="1" dirty="0">
                <a:solidFill>
                  <a:schemeClr val="tx2">
                    <a:lumMod val="75000"/>
                    <a:lumOff val="25000"/>
                  </a:schemeClr>
                </a:solidFill>
              </a:rPr>
              <a:t>Technology Frameworks </a:t>
            </a:r>
          </a:p>
          <a:p>
            <a:endParaRPr lang="en-IN" sz="1400" b="1" dirty="0">
              <a:solidFill>
                <a:schemeClr val="tx2">
                  <a:lumMod val="75000"/>
                  <a:lumOff val="25000"/>
                </a:schemeClr>
              </a:solidFill>
            </a:endParaRPr>
          </a:p>
        </p:txBody>
      </p:sp>
      <p:cxnSp>
        <p:nvCxnSpPr>
          <p:cNvPr id="82" name="Straight Connector 81">
            <a:extLst>
              <a:ext uri="{FF2B5EF4-FFF2-40B4-BE49-F238E27FC236}">
                <a16:creationId xmlns:a16="http://schemas.microsoft.com/office/drawing/2014/main" id="{7C68FFBA-652C-7CE9-664E-779FE75C7D3F}"/>
              </a:ext>
            </a:extLst>
          </p:cNvPr>
          <p:cNvCxnSpPr>
            <a:cxnSpLocks/>
          </p:cNvCxnSpPr>
          <p:nvPr/>
        </p:nvCxnSpPr>
        <p:spPr>
          <a:xfrm>
            <a:off x="6409944" y="1289077"/>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6C0F6519-BFF5-9FF6-D3EF-D704012CDC3F}"/>
              </a:ext>
            </a:extLst>
          </p:cNvPr>
          <p:cNvSpPr txBox="1"/>
          <p:nvPr/>
        </p:nvSpPr>
        <p:spPr>
          <a:xfrm>
            <a:off x="6409943" y="1359181"/>
            <a:ext cx="4849689" cy="738664"/>
          </a:xfrm>
          <a:prstGeom prst="rect">
            <a:avLst/>
          </a:prstGeom>
          <a:noFill/>
        </p:spPr>
        <p:txBody>
          <a:bodyPr wrap="square" rtlCol="0">
            <a:spAutoFit/>
          </a:bodyPr>
          <a:lstStyle/>
          <a:p>
            <a:r>
              <a:rPr lang="en-US" sz="1400" dirty="0"/>
              <a:t>Meta. (2024). React: JavaScript library for building user interfaces. https://react.dev/</a:t>
            </a:r>
          </a:p>
          <a:p>
            <a:endParaRPr lang="en-IN" sz="1400" dirty="0"/>
          </a:p>
        </p:txBody>
      </p:sp>
      <p:sp>
        <p:nvSpPr>
          <p:cNvPr id="87" name="TextBox 86">
            <a:extLst>
              <a:ext uri="{FF2B5EF4-FFF2-40B4-BE49-F238E27FC236}">
                <a16:creationId xmlns:a16="http://schemas.microsoft.com/office/drawing/2014/main" id="{4BD48746-6DEB-F32B-342C-69DEBCBFB294}"/>
              </a:ext>
            </a:extLst>
          </p:cNvPr>
          <p:cNvSpPr txBox="1"/>
          <p:nvPr/>
        </p:nvSpPr>
        <p:spPr>
          <a:xfrm>
            <a:off x="6409943" y="1881320"/>
            <a:ext cx="4971436" cy="738664"/>
          </a:xfrm>
          <a:prstGeom prst="rect">
            <a:avLst/>
          </a:prstGeom>
          <a:noFill/>
        </p:spPr>
        <p:txBody>
          <a:bodyPr wrap="square" rtlCol="0">
            <a:spAutoFit/>
          </a:bodyPr>
          <a:lstStyle/>
          <a:p>
            <a:r>
              <a:rPr lang="en-US" sz="1400" dirty="0"/>
              <a:t>Google. (2024). Flutter: Build apps for any screen. https://flutter.dev/</a:t>
            </a:r>
          </a:p>
          <a:p>
            <a:endParaRPr lang="en-IN" sz="1400" dirty="0"/>
          </a:p>
        </p:txBody>
      </p:sp>
      <p:sp>
        <p:nvSpPr>
          <p:cNvPr id="88" name="TextBox 87">
            <a:extLst>
              <a:ext uri="{FF2B5EF4-FFF2-40B4-BE49-F238E27FC236}">
                <a16:creationId xmlns:a16="http://schemas.microsoft.com/office/drawing/2014/main" id="{CE3B07A4-D29F-E407-1830-79B88238E83C}"/>
              </a:ext>
            </a:extLst>
          </p:cNvPr>
          <p:cNvSpPr txBox="1"/>
          <p:nvPr/>
        </p:nvSpPr>
        <p:spPr>
          <a:xfrm>
            <a:off x="6394826" y="2438555"/>
            <a:ext cx="4864806" cy="738664"/>
          </a:xfrm>
          <a:prstGeom prst="rect">
            <a:avLst/>
          </a:prstGeom>
          <a:noFill/>
        </p:spPr>
        <p:txBody>
          <a:bodyPr wrap="square" rtlCol="0">
            <a:spAutoFit/>
          </a:bodyPr>
          <a:lstStyle/>
          <a:p>
            <a:r>
              <a:rPr lang="en-US" sz="1400" dirty="0"/>
              <a:t>Pallets. (2024). Flask: Web development framework. https://flask.palletsprojects.com/</a:t>
            </a:r>
          </a:p>
          <a:p>
            <a:endParaRPr lang="en-IN" sz="1400" dirty="0"/>
          </a:p>
        </p:txBody>
      </p:sp>
      <p:sp>
        <p:nvSpPr>
          <p:cNvPr id="89" name="TextBox 88">
            <a:extLst>
              <a:ext uri="{FF2B5EF4-FFF2-40B4-BE49-F238E27FC236}">
                <a16:creationId xmlns:a16="http://schemas.microsoft.com/office/drawing/2014/main" id="{7D3DEA6F-4420-952F-2FF3-8C39902FC9C8}"/>
              </a:ext>
            </a:extLst>
          </p:cNvPr>
          <p:cNvSpPr txBox="1"/>
          <p:nvPr/>
        </p:nvSpPr>
        <p:spPr>
          <a:xfrm>
            <a:off x="6409943" y="2960694"/>
            <a:ext cx="4096512" cy="523220"/>
          </a:xfrm>
          <a:prstGeom prst="rect">
            <a:avLst/>
          </a:prstGeom>
          <a:noFill/>
        </p:spPr>
        <p:txBody>
          <a:bodyPr wrap="square" rtlCol="0">
            <a:spAutoFit/>
          </a:bodyPr>
          <a:lstStyle/>
          <a:p>
            <a:r>
              <a:rPr lang="en-IN" sz="1400" b="1" dirty="0">
                <a:solidFill>
                  <a:srgbClr val="C00000"/>
                </a:solidFill>
              </a:rPr>
              <a:t>Data Collection</a:t>
            </a:r>
          </a:p>
          <a:p>
            <a:endParaRPr lang="en-IN" sz="1400" b="1" dirty="0">
              <a:solidFill>
                <a:srgbClr val="C00000"/>
              </a:solidFill>
            </a:endParaRPr>
          </a:p>
        </p:txBody>
      </p:sp>
      <p:cxnSp>
        <p:nvCxnSpPr>
          <p:cNvPr id="92" name="Straight Connector 91">
            <a:extLst>
              <a:ext uri="{FF2B5EF4-FFF2-40B4-BE49-F238E27FC236}">
                <a16:creationId xmlns:a16="http://schemas.microsoft.com/office/drawing/2014/main" id="{6BBED66D-4FDB-4123-07E0-A822D49F81B8}"/>
              </a:ext>
            </a:extLst>
          </p:cNvPr>
          <p:cNvCxnSpPr>
            <a:cxnSpLocks/>
          </p:cNvCxnSpPr>
          <p:nvPr/>
        </p:nvCxnSpPr>
        <p:spPr>
          <a:xfrm>
            <a:off x="6507480" y="3270277"/>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D9D2232A-F113-24D6-EF25-DEC39451BC65}"/>
              </a:ext>
            </a:extLst>
          </p:cNvPr>
          <p:cNvSpPr txBox="1"/>
          <p:nvPr/>
        </p:nvSpPr>
        <p:spPr>
          <a:xfrm>
            <a:off x="6394826" y="3323296"/>
            <a:ext cx="4443984" cy="738664"/>
          </a:xfrm>
          <a:prstGeom prst="rect">
            <a:avLst/>
          </a:prstGeom>
          <a:noFill/>
        </p:spPr>
        <p:txBody>
          <a:bodyPr wrap="square" rtlCol="0">
            <a:spAutoFit/>
          </a:bodyPr>
          <a:lstStyle/>
          <a:p>
            <a:r>
              <a:rPr lang="en-US" sz="1400" dirty="0"/>
              <a:t>Scrapy. (2024). Web crawling and scraping framework. https://scrapy.org/</a:t>
            </a:r>
          </a:p>
          <a:p>
            <a:endParaRPr lang="en-IN" sz="1400" dirty="0"/>
          </a:p>
        </p:txBody>
      </p:sp>
      <p:sp>
        <p:nvSpPr>
          <p:cNvPr id="94" name="TextBox 93">
            <a:extLst>
              <a:ext uri="{FF2B5EF4-FFF2-40B4-BE49-F238E27FC236}">
                <a16:creationId xmlns:a16="http://schemas.microsoft.com/office/drawing/2014/main" id="{459E5BC3-46EE-8596-B6F0-0B9D513E9093}"/>
              </a:ext>
            </a:extLst>
          </p:cNvPr>
          <p:cNvSpPr txBox="1"/>
          <p:nvPr/>
        </p:nvSpPr>
        <p:spPr>
          <a:xfrm>
            <a:off x="6394826" y="3776384"/>
            <a:ext cx="4520184" cy="738664"/>
          </a:xfrm>
          <a:prstGeom prst="rect">
            <a:avLst/>
          </a:prstGeom>
          <a:noFill/>
        </p:spPr>
        <p:txBody>
          <a:bodyPr wrap="square" rtlCol="0">
            <a:spAutoFit/>
          </a:bodyPr>
          <a:lstStyle/>
          <a:p>
            <a:r>
              <a:rPr lang="fr-FR" sz="1400" dirty="0"/>
              <a:t>Richardson, L. (2024). Beautiful Soup documentation. https://www.crummy.com/software/BeautifulSoup/</a:t>
            </a:r>
          </a:p>
          <a:p>
            <a:endParaRPr lang="en-IN" sz="1400" dirty="0"/>
          </a:p>
        </p:txBody>
      </p:sp>
      <p:sp>
        <p:nvSpPr>
          <p:cNvPr id="95" name="TextBox 94">
            <a:extLst>
              <a:ext uri="{FF2B5EF4-FFF2-40B4-BE49-F238E27FC236}">
                <a16:creationId xmlns:a16="http://schemas.microsoft.com/office/drawing/2014/main" id="{13D1128F-6FE7-8119-A39A-F7CC1C75BF86}"/>
              </a:ext>
            </a:extLst>
          </p:cNvPr>
          <p:cNvSpPr txBox="1"/>
          <p:nvPr/>
        </p:nvSpPr>
        <p:spPr>
          <a:xfrm>
            <a:off x="6419385" y="4386613"/>
            <a:ext cx="4200144" cy="523220"/>
          </a:xfrm>
          <a:prstGeom prst="rect">
            <a:avLst/>
          </a:prstGeom>
          <a:noFill/>
        </p:spPr>
        <p:txBody>
          <a:bodyPr wrap="square" rtlCol="0">
            <a:spAutoFit/>
          </a:bodyPr>
          <a:lstStyle/>
          <a:p>
            <a:r>
              <a:rPr lang="en-IN" sz="1400" b="1" dirty="0">
                <a:solidFill>
                  <a:srgbClr val="00B050"/>
                </a:solidFill>
              </a:rPr>
              <a:t>Cloud Infrastructure</a:t>
            </a:r>
          </a:p>
          <a:p>
            <a:endParaRPr lang="en-IN" sz="1400" b="1" dirty="0">
              <a:solidFill>
                <a:srgbClr val="00B050"/>
              </a:solidFill>
            </a:endParaRPr>
          </a:p>
        </p:txBody>
      </p:sp>
      <p:cxnSp>
        <p:nvCxnSpPr>
          <p:cNvPr id="96" name="Straight Connector 95">
            <a:extLst>
              <a:ext uri="{FF2B5EF4-FFF2-40B4-BE49-F238E27FC236}">
                <a16:creationId xmlns:a16="http://schemas.microsoft.com/office/drawing/2014/main" id="{133048E7-B2FE-F6B5-E463-9E1924B37EB9}"/>
              </a:ext>
            </a:extLst>
          </p:cNvPr>
          <p:cNvCxnSpPr>
            <a:cxnSpLocks/>
          </p:cNvCxnSpPr>
          <p:nvPr/>
        </p:nvCxnSpPr>
        <p:spPr>
          <a:xfrm>
            <a:off x="6507480" y="4713993"/>
            <a:ext cx="4443984" cy="0"/>
          </a:xfrm>
          <a:prstGeom prst="line">
            <a:avLst/>
          </a:prstGeom>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75672CA1-C07D-41ED-F315-7F6D664B7393}"/>
              </a:ext>
            </a:extLst>
          </p:cNvPr>
          <p:cNvSpPr txBox="1"/>
          <p:nvPr/>
        </p:nvSpPr>
        <p:spPr>
          <a:xfrm>
            <a:off x="6409943" y="4830234"/>
            <a:ext cx="4752152" cy="738664"/>
          </a:xfrm>
          <a:prstGeom prst="rect">
            <a:avLst/>
          </a:prstGeom>
          <a:noFill/>
        </p:spPr>
        <p:txBody>
          <a:bodyPr wrap="square" rtlCol="0">
            <a:spAutoFit/>
          </a:bodyPr>
          <a:lstStyle/>
          <a:p>
            <a:r>
              <a:rPr lang="en-US" sz="1400" dirty="0"/>
              <a:t>Amazon Web Services. (2024). AWS cloud computing services. https://aws.amazon.com/</a:t>
            </a:r>
          </a:p>
          <a:p>
            <a:endParaRPr lang="en-IN" sz="1400" dirty="0"/>
          </a:p>
        </p:txBody>
      </p:sp>
      <p:sp>
        <p:nvSpPr>
          <p:cNvPr id="98" name="TextBox 97">
            <a:extLst>
              <a:ext uri="{FF2B5EF4-FFF2-40B4-BE49-F238E27FC236}">
                <a16:creationId xmlns:a16="http://schemas.microsoft.com/office/drawing/2014/main" id="{1C1CB3F8-64AA-6F76-4F50-36629EB0DEF4}"/>
              </a:ext>
            </a:extLst>
          </p:cNvPr>
          <p:cNvSpPr txBox="1"/>
          <p:nvPr/>
        </p:nvSpPr>
        <p:spPr>
          <a:xfrm>
            <a:off x="6394826" y="5303520"/>
            <a:ext cx="4407530" cy="738664"/>
          </a:xfrm>
          <a:prstGeom prst="rect">
            <a:avLst/>
          </a:prstGeom>
          <a:noFill/>
        </p:spPr>
        <p:txBody>
          <a:bodyPr wrap="square" rtlCol="0">
            <a:spAutoFit/>
          </a:bodyPr>
          <a:lstStyle/>
          <a:p>
            <a:r>
              <a:rPr lang="sv-SE" sz="1400" dirty="0"/>
              <a:t>Docker, Inc. (2024). Docker: Container platform. https://www.docker.com/</a:t>
            </a:r>
          </a:p>
          <a:p>
            <a:endParaRPr lang="en-IN" sz="1400" dirty="0"/>
          </a:p>
        </p:txBody>
      </p:sp>
      <p:sp>
        <p:nvSpPr>
          <p:cNvPr id="99" name="TextBox 98">
            <a:extLst>
              <a:ext uri="{FF2B5EF4-FFF2-40B4-BE49-F238E27FC236}">
                <a16:creationId xmlns:a16="http://schemas.microsoft.com/office/drawing/2014/main" id="{5C37068C-B16F-14A5-13D4-B4270521A99D}"/>
              </a:ext>
            </a:extLst>
          </p:cNvPr>
          <p:cNvSpPr txBox="1"/>
          <p:nvPr/>
        </p:nvSpPr>
        <p:spPr>
          <a:xfrm>
            <a:off x="6409943" y="5813382"/>
            <a:ext cx="4340352" cy="738664"/>
          </a:xfrm>
          <a:prstGeom prst="rect">
            <a:avLst/>
          </a:prstGeom>
          <a:noFill/>
        </p:spPr>
        <p:txBody>
          <a:bodyPr wrap="square" rtlCol="0">
            <a:spAutoFit/>
          </a:bodyPr>
          <a:lstStyle/>
          <a:p>
            <a:r>
              <a:rPr lang="en-IN" sz="1400" dirty="0"/>
              <a:t>CNCF. (2024). Kubernetes: Container orchestration. https://kubernetes.io/</a:t>
            </a:r>
          </a:p>
          <a:p>
            <a:endParaRPr lang="en-IN" sz="1400" dirty="0"/>
          </a:p>
        </p:txBody>
      </p:sp>
    </p:spTree>
    <p:extLst>
      <p:ext uri="{BB962C8B-B14F-4D97-AF65-F5344CB8AC3E}">
        <p14:creationId xmlns:p14="http://schemas.microsoft.com/office/powerpoint/2010/main" val="49468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6;p15" descr="Your startup LOGO">
            <a:extLst>
              <a:ext uri="{FF2B5EF4-FFF2-40B4-BE49-F238E27FC236}">
                <a16:creationId xmlns:a16="http://schemas.microsoft.com/office/drawing/2014/main" id="{C4EDCAFB-EE5A-2F56-11C0-2ADCC32AF1D8}"/>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3" name="Google Shape;77;p15">
            <a:extLst>
              <a:ext uri="{FF2B5EF4-FFF2-40B4-BE49-F238E27FC236}">
                <a16:creationId xmlns:a16="http://schemas.microsoft.com/office/drawing/2014/main" id="{F4486FAC-74CE-0460-4B09-3C5670021708}"/>
              </a:ext>
            </a:extLst>
          </p:cNvPr>
          <p:cNvPicPr preferRelativeResize="0"/>
          <p:nvPr/>
        </p:nvPicPr>
        <p:blipFill>
          <a:blip r:embed="rId2">
            <a:alphaModFix/>
          </a:blip>
          <a:stretch>
            <a:fillRect/>
          </a:stretch>
        </p:blipFill>
        <p:spPr>
          <a:xfrm>
            <a:off x="10491019" y="0"/>
            <a:ext cx="1700981" cy="788021"/>
          </a:xfrm>
          <a:prstGeom prst="rect">
            <a:avLst/>
          </a:prstGeom>
          <a:noFill/>
          <a:ln>
            <a:noFill/>
          </a:ln>
        </p:spPr>
      </p:pic>
      <p:sp>
        <p:nvSpPr>
          <p:cNvPr id="4" name="TextBox 3">
            <a:extLst>
              <a:ext uri="{FF2B5EF4-FFF2-40B4-BE49-F238E27FC236}">
                <a16:creationId xmlns:a16="http://schemas.microsoft.com/office/drawing/2014/main" id="{94A97A87-B6D1-ADF2-4583-EEBA47BBD01F}"/>
              </a:ext>
            </a:extLst>
          </p:cNvPr>
          <p:cNvSpPr txBox="1"/>
          <p:nvPr/>
        </p:nvSpPr>
        <p:spPr>
          <a:xfrm>
            <a:off x="5572261" y="394010"/>
            <a:ext cx="1047477"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AF167D96-BB86-A172-3C18-4208DB8C7241}"/>
              </a:ext>
            </a:extLst>
          </p:cNvPr>
          <p:cNvSpPr/>
          <p:nvPr/>
        </p:nvSpPr>
        <p:spPr>
          <a:xfrm>
            <a:off x="1447603" y="905256"/>
            <a:ext cx="9043416" cy="36576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78BA286-48FA-613E-EDFF-95F305E03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187" y="991490"/>
            <a:ext cx="3849624" cy="1593985"/>
          </a:xfrm>
          <a:prstGeom prst="rect">
            <a:avLst/>
          </a:prstGeom>
        </p:spPr>
      </p:pic>
      <p:sp>
        <p:nvSpPr>
          <p:cNvPr id="8" name="Rectangle: Rounded Corners 7">
            <a:extLst>
              <a:ext uri="{FF2B5EF4-FFF2-40B4-BE49-F238E27FC236}">
                <a16:creationId xmlns:a16="http://schemas.microsoft.com/office/drawing/2014/main" id="{79D9AE93-5745-DF9A-2DEA-7B9725B7196D}"/>
              </a:ext>
            </a:extLst>
          </p:cNvPr>
          <p:cNvSpPr/>
          <p:nvPr/>
        </p:nvSpPr>
        <p:spPr>
          <a:xfrm>
            <a:off x="2572315" y="2350008"/>
            <a:ext cx="1719072" cy="2354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Main Screen</a:t>
            </a:r>
          </a:p>
        </p:txBody>
      </p:sp>
      <p:pic>
        <p:nvPicPr>
          <p:cNvPr id="10" name="Picture 9" descr="A screenshot of a shopping cart&#10;&#10;AI-generated content may be incorrect.">
            <a:extLst>
              <a:ext uri="{FF2B5EF4-FFF2-40B4-BE49-F238E27FC236}">
                <a16:creationId xmlns:a16="http://schemas.microsoft.com/office/drawing/2014/main" id="{74305D6B-8161-BC43-B024-3B5EA7CFF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615" y="2631523"/>
            <a:ext cx="3849624" cy="1885285"/>
          </a:xfrm>
          <a:prstGeom prst="rect">
            <a:avLst/>
          </a:prstGeom>
        </p:spPr>
      </p:pic>
      <p:sp>
        <p:nvSpPr>
          <p:cNvPr id="11" name="Rectangle: Rounded Corners 10">
            <a:extLst>
              <a:ext uri="{FF2B5EF4-FFF2-40B4-BE49-F238E27FC236}">
                <a16:creationId xmlns:a16="http://schemas.microsoft.com/office/drawing/2014/main" id="{4C58954D-F47F-1720-29E3-BCCEE55AC7C9}"/>
              </a:ext>
            </a:extLst>
          </p:cNvPr>
          <p:cNvSpPr/>
          <p:nvPr/>
        </p:nvSpPr>
        <p:spPr>
          <a:xfrm>
            <a:off x="2505259" y="4304365"/>
            <a:ext cx="1719072" cy="2354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Shopping Cart</a:t>
            </a:r>
          </a:p>
        </p:txBody>
      </p:sp>
      <p:pic>
        <p:nvPicPr>
          <p:cNvPr id="13" name="Picture 12" descr="A screenshot of a computer&#10;&#10;AI-generated content may be incorrect.">
            <a:extLst>
              <a:ext uri="{FF2B5EF4-FFF2-40B4-BE49-F238E27FC236}">
                <a16:creationId xmlns:a16="http://schemas.microsoft.com/office/drawing/2014/main" id="{BB3B5C93-66CB-DA2B-CD4B-D17129740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1661" y="2788345"/>
            <a:ext cx="3535080" cy="1770302"/>
          </a:xfrm>
          <a:prstGeom prst="rect">
            <a:avLst/>
          </a:prstGeom>
        </p:spPr>
      </p:pic>
      <p:sp>
        <p:nvSpPr>
          <p:cNvPr id="14" name="Rectangle: Rounded Corners 13">
            <a:extLst>
              <a:ext uri="{FF2B5EF4-FFF2-40B4-BE49-F238E27FC236}">
                <a16:creationId xmlns:a16="http://schemas.microsoft.com/office/drawing/2014/main" id="{EBAF9783-73AA-DB47-5583-02303BDC7020}"/>
              </a:ext>
            </a:extLst>
          </p:cNvPr>
          <p:cNvSpPr/>
          <p:nvPr/>
        </p:nvSpPr>
        <p:spPr>
          <a:xfrm>
            <a:off x="7747518" y="4223849"/>
            <a:ext cx="1719072" cy="2354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Product   Comparison</a:t>
            </a:r>
          </a:p>
        </p:txBody>
      </p:sp>
      <p:pic>
        <p:nvPicPr>
          <p:cNvPr id="16" name="Picture 15" descr="A screenshot of a computer&#10;&#10;AI-generated content may be incorrect.">
            <a:extLst>
              <a:ext uri="{FF2B5EF4-FFF2-40B4-BE49-F238E27FC236}">
                <a16:creationId xmlns:a16="http://schemas.microsoft.com/office/drawing/2014/main" id="{3D1ECD13-6ED7-0A61-BBDF-59BE76FC59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949871"/>
            <a:ext cx="3551703" cy="1770302"/>
          </a:xfrm>
          <a:prstGeom prst="rect">
            <a:avLst/>
          </a:prstGeom>
        </p:spPr>
      </p:pic>
      <p:sp>
        <p:nvSpPr>
          <p:cNvPr id="17" name="Rectangle: Rounded Corners 16">
            <a:extLst>
              <a:ext uri="{FF2B5EF4-FFF2-40B4-BE49-F238E27FC236}">
                <a16:creationId xmlns:a16="http://schemas.microsoft.com/office/drawing/2014/main" id="{02A0A2CB-7F86-E520-9118-E265903361A5}"/>
              </a:ext>
            </a:extLst>
          </p:cNvPr>
          <p:cNvSpPr/>
          <p:nvPr/>
        </p:nvSpPr>
        <p:spPr>
          <a:xfrm>
            <a:off x="7747518" y="2508067"/>
            <a:ext cx="2066845" cy="1991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t>Product Discovery Assistant</a:t>
            </a:r>
          </a:p>
        </p:txBody>
      </p:sp>
      <p:sp>
        <p:nvSpPr>
          <p:cNvPr id="18" name="Rectangle: Rounded Corners 17">
            <a:extLst>
              <a:ext uri="{FF2B5EF4-FFF2-40B4-BE49-F238E27FC236}">
                <a16:creationId xmlns:a16="http://schemas.microsoft.com/office/drawing/2014/main" id="{BAB9B25B-3F79-DCEF-A082-BDFB65E566D0}"/>
              </a:ext>
            </a:extLst>
          </p:cNvPr>
          <p:cNvSpPr/>
          <p:nvPr/>
        </p:nvSpPr>
        <p:spPr>
          <a:xfrm>
            <a:off x="1447603" y="4681728"/>
            <a:ext cx="9089334" cy="118478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90A858EB-FA63-B220-170D-5A7471ECC925}"/>
              </a:ext>
            </a:extLst>
          </p:cNvPr>
          <p:cNvSpPr txBox="1"/>
          <p:nvPr/>
        </p:nvSpPr>
        <p:spPr>
          <a:xfrm>
            <a:off x="1655063" y="4791456"/>
            <a:ext cx="1090987" cy="307777"/>
          </a:xfrm>
          <a:prstGeom prst="rect">
            <a:avLst/>
          </a:prstGeom>
          <a:noFill/>
        </p:spPr>
        <p:txBody>
          <a:bodyPr wrap="square" rtlCol="0">
            <a:spAutoFit/>
          </a:bodyPr>
          <a:lstStyle/>
          <a:p>
            <a:r>
              <a:rPr lang="en-IN" sz="1400" b="1" dirty="0"/>
              <a:t>Summary : </a:t>
            </a:r>
            <a:endParaRPr lang="en-IN" b="1" dirty="0"/>
          </a:p>
        </p:txBody>
      </p:sp>
      <p:sp>
        <p:nvSpPr>
          <p:cNvPr id="21" name="Rectangle: Rounded Corners 20">
            <a:extLst>
              <a:ext uri="{FF2B5EF4-FFF2-40B4-BE49-F238E27FC236}">
                <a16:creationId xmlns:a16="http://schemas.microsoft.com/office/drawing/2014/main" id="{53B12F9B-071A-3D2A-DA17-936B4DD717FD}"/>
              </a:ext>
            </a:extLst>
          </p:cNvPr>
          <p:cNvSpPr/>
          <p:nvPr/>
        </p:nvSpPr>
        <p:spPr>
          <a:xfrm>
            <a:off x="1447603" y="5950072"/>
            <a:ext cx="9089334" cy="5139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64A1313E-1968-BD39-BF4B-5DFFFE4CE799}"/>
              </a:ext>
            </a:extLst>
          </p:cNvPr>
          <p:cNvSpPr txBox="1"/>
          <p:nvPr/>
        </p:nvSpPr>
        <p:spPr>
          <a:xfrm>
            <a:off x="1655063" y="6025896"/>
            <a:ext cx="3511297" cy="307777"/>
          </a:xfrm>
          <a:prstGeom prst="rect">
            <a:avLst/>
          </a:prstGeom>
          <a:noFill/>
        </p:spPr>
        <p:txBody>
          <a:bodyPr wrap="square" rtlCol="0">
            <a:spAutoFit/>
          </a:bodyPr>
          <a:lstStyle/>
          <a:p>
            <a:r>
              <a:rPr lang="en-IN" sz="1400" b="1" dirty="0"/>
              <a:t>Model link 🔗 : (Works only for Desktop) </a:t>
            </a:r>
          </a:p>
        </p:txBody>
      </p:sp>
      <p:sp>
        <p:nvSpPr>
          <p:cNvPr id="23" name="TextBox 22">
            <a:extLst>
              <a:ext uri="{FF2B5EF4-FFF2-40B4-BE49-F238E27FC236}">
                <a16:creationId xmlns:a16="http://schemas.microsoft.com/office/drawing/2014/main" id="{02826500-40B1-7D9B-B97C-6ECC5AB95216}"/>
              </a:ext>
            </a:extLst>
          </p:cNvPr>
          <p:cNvSpPr txBox="1"/>
          <p:nvPr/>
        </p:nvSpPr>
        <p:spPr>
          <a:xfrm>
            <a:off x="2636323" y="4812882"/>
            <a:ext cx="7068312" cy="738664"/>
          </a:xfrm>
          <a:prstGeom prst="rect">
            <a:avLst/>
          </a:prstGeom>
          <a:noFill/>
        </p:spPr>
        <p:txBody>
          <a:bodyPr wrap="square" rtlCol="0">
            <a:spAutoFit/>
          </a:bodyPr>
          <a:lstStyle/>
          <a:p>
            <a:r>
              <a:rPr lang="en-US" sz="1400" dirty="0"/>
              <a:t>This e-commerce application provides a complete shopping workflow, from Product Discovery via an AI assistant and side-by-side Product Comparison of vendor deals, to final purchase management within a Shopping Cart.</a:t>
            </a:r>
            <a:endParaRPr lang="en-IN" sz="1400" dirty="0"/>
          </a:p>
        </p:txBody>
      </p:sp>
      <p:sp>
        <p:nvSpPr>
          <p:cNvPr id="24" name="TextBox 23">
            <a:extLst>
              <a:ext uri="{FF2B5EF4-FFF2-40B4-BE49-F238E27FC236}">
                <a16:creationId xmlns:a16="http://schemas.microsoft.com/office/drawing/2014/main" id="{60F3783B-8B1E-67D7-A615-66798C8BA003}"/>
              </a:ext>
            </a:extLst>
          </p:cNvPr>
          <p:cNvSpPr txBox="1"/>
          <p:nvPr/>
        </p:nvSpPr>
        <p:spPr>
          <a:xfrm>
            <a:off x="5166360" y="6025896"/>
            <a:ext cx="4901184" cy="276999"/>
          </a:xfrm>
          <a:prstGeom prst="rect">
            <a:avLst/>
          </a:prstGeom>
          <a:noFill/>
        </p:spPr>
        <p:txBody>
          <a:bodyPr wrap="square" rtlCol="0">
            <a:spAutoFit/>
          </a:bodyPr>
          <a:lstStyle/>
          <a:p>
            <a:r>
              <a:rPr lang="en-IN" sz="1200" dirty="0">
                <a:hlinkClick r:id="rId7"/>
              </a:rPr>
              <a:t>https://quick-delas-ai-powerd-smart-shopping-ivks.onrender.com/</a:t>
            </a:r>
            <a:endParaRPr lang="en-IN" sz="1200" dirty="0"/>
          </a:p>
        </p:txBody>
      </p:sp>
    </p:spTree>
    <p:extLst>
      <p:ext uri="{BB962C8B-B14F-4D97-AF65-F5344CB8AC3E}">
        <p14:creationId xmlns:p14="http://schemas.microsoft.com/office/powerpoint/2010/main" val="360964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6;p15" descr="Your startup LOGO">
            <a:extLst>
              <a:ext uri="{FF2B5EF4-FFF2-40B4-BE49-F238E27FC236}">
                <a16:creationId xmlns:a16="http://schemas.microsoft.com/office/drawing/2014/main" id="{B10BA31D-FFE1-6398-7992-72BB96189ADA}"/>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5" name="Google Shape;77;p15">
            <a:extLst>
              <a:ext uri="{FF2B5EF4-FFF2-40B4-BE49-F238E27FC236}">
                <a16:creationId xmlns:a16="http://schemas.microsoft.com/office/drawing/2014/main" id="{EF3F660F-E117-367C-F779-056AA85EF867}"/>
              </a:ext>
            </a:extLst>
          </p:cNvPr>
          <p:cNvPicPr preferRelativeResize="0"/>
          <p:nvPr/>
        </p:nvPicPr>
        <p:blipFill>
          <a:blip r:embed="rId2">
            <a:alphaModFix/>
          </a:blip>
          <a:stretch>
            <a:fillRect/>
          </a:stretch>
        </p:blipFill>
        <p:spPr>
          <a:xfrm>
            <a:off x="10491019" y="0"/>
            <a:ext cx="1700981" cy="788021"/>
          </a:xfrm>
          <a:prstGeom prst="rect">
            <a:avLst/>
          </a:prstGeom>
          <a:noFill/>
          <a:ln>
            <a:noFill/>
          </a:ln>
        </p:spPr>
      </p:pic>
      <p:sp>
        <p:nvSpPr>
          <p:cNvPr id="6" name="TextBox 5">
            <a:extLst>
              <a:ext uri="{FF2B5EF4-FFF2-40B4-BE49-F238E27FC236}">
                <a16:creationId xmlns:a16="http://schemas.microsoft.com/office/drawing/2014/main" id="{D5D41403-672F-CAF8-E5FA-0E10D4D549D1}"/>
              </a:ext>
            </a:extLst>
          </p:cNvPr>
          <p:cNvSpPr txBox="1"/>
          <p:nvPr/>
        </p:nvSpPr>
        <p:spPr>
          <a:xfrm>
            <a:off x="4931856" y="284366"/>
            <a:ext cx="1814690" cy="307777"/>
          </a:xfrm>
          <a:prstGeom prst="rect">
            <a:avLst/>
          </a:prstGeom>
          <a:noFill/>
        </p:spPr>
        <p:txBody>
          <a:bodyPr wrap="square" rtlCol="0">
            <a:spAutoFit/>
          </a:bodyPr>
          <a:lstStyle/>
          <a:p>
            <a:pPr algn="ctr"/>
            <a:r>
              <a:rPr lang="en-US" sz="1400" b="1" dirty="0">
                <a:latin typeface="Times New Roman" panose="02020603050405020304" pitchFamily="18" charset="0"/>
                <a:ea typeface="Calibri" panose="020F0502020204030204" pitchFamily="34" charset="0"/>
                <a:cs typeface="Times New Roman" panose="02020603050405020304" pitchFamily="18" charset="0"/>
              </a:rPr>
              <a:t>Executive Summary</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8047BBD-F294-E5C9-6742-C20F24E3E815}"/>
              </a:ext>
            </a:extLst>
          </p:cNvPr>
          <p:cNvSpPr txBox="1"/>
          <p:nvPr/>
        </p:nvSpPr>
        <p:spPr>
          <a:xfrm>
            <a:off x="647769" y="934456"/>
            <a:ext cx="5425440" cy="1772345"/>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Problem Statement</a:t>
            </a:r>
          </a:p>
          <a:p>
            <a:pPr algn="just">
              <a:lnSpc>
                <a:spcPct val="150000"/>
              </a:lnSpc>
            </a:pPr>
            <a:r>
              <a:rPr lang="en-US" sz="1200" dirty="0"/>
              <a:t>In today's fragmented e-commerce landscape, consumers lack a </a:t>
            </a:r>
            <a:r>
              <a:rPr lang="en-US" sz="1200" b="1" dirty="0"/>
              <a:t>unified platform for real-time product comparison</a:t>
            </a:r>
            <a:r>
              <a:rPr lang="en-US" sz="1200" dirty="0"/>
              <a:t> across multiple websites. Shoppers must manually search and compare prices, specifications, and seller credibility across numerous platforms, leading to </a:t>
            </a:r>
            <a:r>
              <a:rPr lang="en-US" sz="1200" b="1" dirty="0"/>
              <a:t>suboptimal purchasing decisions, wasted time, and increased risk of fraud.</a:t>
            </a:r>
            <a:endParaRPr lang="en-US" sz="1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11CCBA-9576-EF13-753A-9EE0D0931B50}"/>
              </a:ext>
            </a:extLst>
          </p:cNvPr>
          <p:cNvSpPr txBox="1"/>
          <p:nvPr/>
        </p:nvSpPr>
        <p:spPr>
          <a:xfrm>
            <a:off x="647769" y="2876096"/>
            <a:ext cx="5425440" cy="3706271"/>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Expected Impact</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impact of Quick Deals extends across multiple dimensions:</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Social Impact</a:t>
            </a:r>
            <a:r>
              <a:rPr lang="en-US" sz="1200" dirty="0">
                <a:latin typeface="Times New Roman" panose="02020603050405020304" pitchFamily="18" charset="0"/>
                <a:cs typeface="Times New Roman" panose="02020603050405020304" pitchFamily="18" charset="0"/>
              </a:rPr>
              <a:t>: Empowers consumers with transparent, data-driven choices while reducing shopping frustration and misinformation. By exposing fraudulent sellers and highlighting trustworthy vendors, it creates a safer digital marketplace.</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Economic Impact</a:t>
            </a:r>
            <a:r>
              <a:rPr lang="en-US" sz="1200" dirty="0">
                <a:latin typeface="Times New Roman" panose="02020603050405020304" pitchFamily="18" charset="0"/>
                <a:cs typeface="Times New Roman" panose="02020603050405020304" pitchFamily="18" charset="0"/>
              </a:rPr>
              <a:t>: Promotes cost optimization for consumers while encouraging healthy competition among legitimate sellers. The trust scoring system incentivizes high service standards, creating a merit-based marketplace.</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Environmental Impact</a:t>
            </a:r>
            <a:r>
              <a:rPr lang="en-US" sz="1200" dirty="0">
                <a:latin typeface="Times New Roman" panose="02020603050405020304" pitchFamily="18" charset="0"/>
                <a:cs typeface="Times New Roman" panose="02020603050405020304" pitchFamily="18" charset="0"/>
              </a:rPr>
              <a:t>: Encourages sustainable consumption by minimizing impulse purchases and reducing return rates through better seller-buyer matching. With the global e-commerce market projected at $6.4 trillion in 2025, Quick Deals positions itself as a transformative tool for smarter, safer, and more responsible digital shopping.</a:t>
            </a:r>
          </a:p>
        </p:txBody>
      </p:sp>
      <p:sp>
        <p:nvSpPr>
          <p:cNvPr id="9" name="TextBox 8">
            <a:extLst>
              <a:ext uri="{FF2B5EF4-FFF2-40B4-BE49-F238E27FC236}">
                <a16:creationId xmlns:a16="http://schemas.microsoft.com/office/drawing/2014/main" id="{6951903D-7292-030F-412E-38CB4454F571}"/>
              </a:ext>
            </a:extLst>
          </p:cNvPr>
          <p:cNvSpPr txBox="1"/>
          <p:nvPr/>
        </p:nvSpPr>
        <p:spPr>
          <a:xfrm>
            <a:off x="6217989" y="934456"/>
            <a:ext cx="5425440" cy="4537268"/>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Proposed Solution: Quick Deals</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Quick Deals is an AI-powered smart shopping assistant that revolutionizes online purchasing through three integrated capabilities:</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Unified Product Aggregation &amp; Comparison</a:t>
            </a:r>
            <a:r>
              <a:rPr lang="en-US" sz="1200" dirty="0">
                <a:latin typeface="Times New Roman" panose="02020603050405020304" pitchFamily="18" charset="0"/>
                <a:cs typeface="Times New Roman" panose="02020603050405020304" pitchFamily="18" charset="0"/>
              </a:rPr>
              <a:t>: Aggregates product data from various e-commerce platforms, normalizes specifications and pricing information, and presents intuitive side-by-side comparisons through an intelligent dashboard.</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Predictive Price Intelligence</a:t>
            </a:r>
            <a:r>
              <a:rPr lang="en-US" sz="1200" dirty="0">
                <a:latin typeface="Times New Roman" panose="02020603050405020304" pitchFamily="18" charset="0"/>
                <a:cs typeface="Times New Roman" panose="02020603050405020304" pitchFamily="18" charset="0"/>
              </a:rPr>
              <a:t>: Leveraging machine learning algorithms, the system analyzes historical pricing patterns to predict future price drops, enabling users to optimize purchase timing and maximize savings.</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Intelligent Seller Trust Assessment</a:t>
            </a:r>
            <a:r>
              <a:rPr lang="en-US" sz="1200" dirty="0">
                <a:latin typeface="Times New Roman" panose="02020603050405020304" pitchFamily="18" charset="0"/>
                <a:cs typeface="Times New Roman" panose="02020603050405020304" pitchFamily="18" charset="0"/>
              </a:rPr>
              <a:t>: Employs a comprehensive evaluation engine analyzing multiple trust signals including seller ratings, customer feedback sentiment, review volume and authenticity, delivery time consistency, and return history. The system generates clear trust indicators (Better/Good/Caution) for each seller, empowering users to identify not only the best price but also the most reliable purchasing option.</a:t>
            </a: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10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E6BB4-7C65-611C-EEED-A88E3ADF53A5}"/>
              </a:ext>
            </a:extLst>
          </p:cNvPr>
          <p:cNvSpPr txBox="1"/>
          <p:nvPr/>
        </p:nvSpPr>
        <p:spPr>
          <a:xfrm>
            <a:off x="6238731" y="1100415"/>
            <a:ext cx="5394960" cy="3475439"/>
          </a:xfrm>
          <a:prstGeom prst="rect">
            <a:avLst/>
          </a:prstGeom>
          <a:solidFill>
            <a:schemeClr val="accent1">
              <a:lumMod val="20000"/>
              <a:lumOff val="80000"/>
            </a:schemeClr>
          </a:solidFill>
          <a:ln w="19050">
            <a:solidFill>
              <a:srgbClr val="0070C0"/>
            </a:solidFill>
            <a:prstDash val="lgDash"/>
          </a:ln>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Quantified Impact:</a:t>
            </a:r>
            <a:r>
              <a:rPr lang="en-US" sz="1200" dirty="0">
                <a:latin typeface="Times New Roman" panose="02020603050405020304" pitchFamily="18" charset="0"/>
                <a:cs typeface="Times New Roman" panose="02020603050405020304" pitchFamily="18" charset="0"/>
              </a:rPr>
              <a:t> The consequences are substantial:</a:t>
            </a:r>
          </a:p>
          <a:p>
            <a:pPr>
              <a:lnSpc>
                <a:spcPct val="150000"/>
              </a:lnSpc>
            </a:pPr>
            <a:r>
              <a:rPr lang="en-US" sz="1200" b="1" dirty="0">
                <a:latin typeface="Times New Roman" panose="02020603050405020304" pitchFamily="18" charset="0"/>
                <a:cs typeface="Times New Roman" panose="02020603050405020304" pitchFamily="18" charset="0"/>
              </a:rPr>
              <a:t>Financial Loss</a:t>
            </a:r>
            <a:r>
              <a:rPr lang="en-US" sz="1200" dirty="0">
                <a:latin typeface="Times New Roman" panose="02020603050405020304" pitchFamily="18" charset="0"/>
                <a:cs typeface="Times New Roman" panose="02020603050405020304" pitchFamily="18" charset="0"/>
              </a:rPr>
              <a:t>: 48% of U.S. consumers abandon their online purchases at checkout due to unexpected costs </a:t>
            </a:r>
            <a:r>
              <a:rPr lang="en-US" sz="1200" dirty="0">
                <a:latin typeface="Times New Roman" panose="02020603050405020304" pitchFamily="18" charset="0"/>
                <a:cs typeface="Times New Roman" panose="02020603050405020304" pitchFamily="18" charset="0"/>
                <a:hlinkClick r:id="rId2"/>
              </a:rPr>
              <a:t>Shopify</a:t>
            </a:r>
            <a:r>
              <a:rPr lang="en-US" sz="1200" dirty="0">
                <a:latin typeface="Times New Roman" panose="02020603050405020304" pitchFamily="18" charset="0"/>
                <a:cs typeface="Times New Roman" panose="02020603050405020304" pitchFamily="18" charset="0"/>
              </a:rPr>
              <a:t>, highlighting how hidden fees and poor comparison tools lead to overspending or purchase abandonment.</a:t>
            </a:r>
          </a:p>
          <a:p>
            <a:pPr>
              <a:lnSpc>
                <a:spcPct val="150000"/>
              </a:lnSpc>
            </a:pPr>
            <a:r>
              <a:rPr lang="en-US" sz="1200" b="1" dirty="0">
                <a:latin typeface="Times New Roman" panose="02020603050405020304" pitchFamily="18" charset="0"/>
                <a:cs typeface="Times New Roman" panose="02020603050405020304" pitchFamily="18" charset="0"/>
              </a:rPr>
              <a:t>Time Inefficiency</a:t>
            </a:r>
            <a:r>
              <a:rPr lang="en-US" sz="1200" dirty="0">
                <a:latin typeface="Times New Roman" panose="02020603050405020304" pitchFamily="18" charset="0"/>
                <a:cs typeface="Times New Roman" panose="02020603050405020304" pitchFamily="18" charset="0"/>
              </a:rPr>
              <a:t>: With 43% of shoppers purchasing online weekly </a:t>
            </a:r>
            <a:r>
              <a:rPr lang="en-US" sz="1200" dirty="0">
                <a:latin typeface="Times New Roman" panose="02020603050405020304" pitchFamily="18" charset="0"/>
                <a:cs typeface="Times New Roman" panose="02020603050405020304" pitchFamily="18" charset="0"/>
                <a:hlinkClick r:id="rId3"/>
              </a:rPr>
              <a:t>eMarketer</a:t>
            </a:r>
            <a:r>
              <a:rPr lang="en-US" sz="1200" dirty="0">
                <a:latin typeface="Times New Roman" panose="02020603050405020304" pitchFamily="18" charset="0"/>
                <a:cs typeface="Times New Roman" panose="02020603050405020304" pitchFamily="18" charset="0"/>
              </a:rPr>
              <a:t>, billions of collective hours are wasted on redundant searches.</a:t>
            </a:r>
          </a:p>
          <a:p>
            <a:pPr>
              <a:lnSpc>
                <a:spcPct val="150000"/>
              </a:lnSpc>
            </a:pPr>
            <a:r>
              <a:rPr lang="en-US" sz="1200" b="1" dirty="0">
                <a:latin typeface="Times New Roman" panose="02020603050405020304" pitchFamily="18" charset="0"/>
                <a:cs typeface="Times New Roman" panose="02020603050405020304" pitchFamily="18" charset="0"/>
              </a:rPr>
              <a:t>Trust Erosion</a:t>
            </a:r>
            <a:r>
              <a:rPr lang="en-US" sz="1200" dirty="0">
                <a:latin typeface="Times New Roman" panose="02020603050405020304" pitchFamily="18" charset="0"/>
                <a:cs typeface="Times New Roman" panose="02020603050405020304" pitchFamily="18" charset="0"/>
              </a:rPr>
              <a:t>: Global e-commerce fraud losses are projected to reach $48 billion in 2025 </a:t>
            </a:r>
            <a:r>
              <a:rPr lang="en-US" sz="1200" dirty="0" err="1">
                <a:latin typeface="Times New Roman" panose="02020603050405020304" pitchFamily="18" charset="0"/>
                <a:cs typeface="Times New Roman" panose="02020603050405020304" pitchFamily="18" charset="0"/>
                <a:hlinkClick r:id="rId4"/>
              </a:rPr>
              <a:t>inBeat</a:t>
            </a:r>
            <a:r>
              <a:rPr lang="en-US" sz="1200" dirty="0">
                <a:latin typeface="Times New Roman" panose="02020603050405020304" pitchFamily="18" charset="0"/>
                <a:cs typeface="Times New Roman" panose="02020603050405020304" pitchFamily="18" charset="0"/>
                <a:hlinkClick r:id="rId4"/>
              </a:rPr>
              <a:t> Agency</a:t>
            </a:r>
            <a:r>
              <a:rPr lang="en-US" sz="1200" dirty="0">
                <a:latin typeface="Times New Roman" panose="02020603050405020304" pitchFamily="18" charset="0"/>
                <a:cs typeface="Times New Roman" panose="02020603050405020304" pitchFamily="18" charset="0"/>
              </a:rPr>
              <a:t>, with lack of centralized seller verification increasing consumer vulnerability.</a:t>
            </a:r>
          </a:p>
          <a:p>
            <a:pPr>
              <a:lnSpc>
                <a:spcPct val="150000"/>
              </a:lnSpc>
            </a:pPr>
            <a:r>
              <a:rPr lang="en-US" sz="1400" b="1" dirty="0">
                <a:latin typeface="Times New Roman" panose="02020603050405020304" pitchFamily="18" charset="0"/>
                <a:cs typeface="Times New Roman" panose="02020603050405020304" pitchFamily="18" charset="0"/>
              </a:rPr>
              <a:t>Relevance:</a:t>
            </a:r>
            <a:r>
              <a:rPr lang="en-US" sz="1200" dirty="0">
                <a:latin typeface="Times New Roman" panose="02020603050405020304" pitchFamily="18" charset="0"/>
                <a:cs typeface="Times New Roman" panose="02020603050405020304" pitchFamily="18" charset="0"/>
              </a:rPr>
              <a:t> With global retail e-commerce at $6.42 trillion </a:t>
            </a:r>
            <a:r>
              <a:rPr lang="en-US" sz="1200" dirty="0" err="1">
                <a:latin typeface="Times New Roman" panose="02020603050405020304" pitchFamily="18" charset="0"/>
                <a:cs typeface="Times New Roman" panose="02020603050405020304" pitchFamily="18" charset="0"/>
                <a:hlinkClick r:id="rId5"/>
              </a:rPr>
              <a:t>Renub</a:t>
            </a:r>
            <a:r>
              <a:rPr lang="en-US" sz="1200" dirty="0">
                <a:latin typeface="Times New Roman" panose="02020603050405020304" pitchFamily="18" charset="0"/>
                <a:cs typeface="Times New Roman" panose="02020603050405020304" pitchFamily="18" charset="0"/>
              </a:rPr>
              <a:t>, addressing this inefficiency is economically critical and socially impactful for virtually every digital consumer.</a:t>
            </a:r>
          </a:p>
        </p:txBody>
      </p:sp>
      <p:sp>
        <p:nvSpPr>
          <p:cNvPr id="5" name="TextBox 4">
            <a:extLst>
              <a:ext uri="{FF2B5EF4-FFF2-40B4-BE49-F238E27FC236}">
                <a16:creationId xmlns:a16="http://schemas.microsoft.com/office/drawing/2014/main" id="{128D2BAB-4BAC-CD7A-F63E-2D6814C3AECE}"/>
              </a:ext>
            </a:extLst>
          </p:cNvPr>
          <p:cNvSpPr txBox="1"/>
          <p:nvPr/>
        </p:nvSpPr>
        <p:spPr>
          <a:xfrm>
            <a:off x="2636520" y="284366"/>
            <a:ext cx="672846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Lack of Unified, Real-Time, and Context-Aware Product Comparison in E-Commerce</a:t>
            </a:r>
          </a:p>
        </p:txBody>
      </p:sp>
      <p:sp>
        <p:nvSpPr>
          <p:cNvPr id="6" name="Google Shape;76;p15" descr="Your startup LOGO">
            <a:extLst>
              <a:ext uri="{FF2B5EF4-FFF2-40B4-BE49-F238E27FC236}">
                <a16:creationId xmlns:a16="http://schemas.microsoft.com/office/drawing/2014/main" id="{A292D617-E74F-16F8-7FD7-6F4ABBDAF261}"/>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7" name="Google Shape;77;p15">
            <a:extLst>
              <a:ext uri="{FF2B5EF4-FFF2-40B4-BE49-F238E27FC236}">
                <a16:creationId xmlns:a16="http://schemas.microsoft.com/office/drawing/2014/main" id="{9808E962-5897-A789-AB6E-F0E8D06D5820}"/>
              </a:ext>
            </a:extLst>
          </p:cNvPr>
          <p:cNvPicPr preferRelativeResize="0"/>
          <p:nvPr/>
        </p:nvPicPr>
        <p:blipFill>
          <a:blip r:embed="rId6">
            <a:alphaModFix/>
          </a:blip>
          <a:stretch>
            <a:fillRect/>
          </a:stretch>
        </p:blipFill>
        <p:spPr>
          <a:xfrm>
            <a:off x="10491019" y="0"/>
            <a:ext cx="1700981" cy="788021"/>
          </a:xfrm>
          <a:prstGeom prst="rect">
            <a:avLst/>
          </a:prstGeom>
          <a:noFill/>
          <a:ln>
            <a:noFill/>
          </a:ln>
        </p:spPr>
      </p:pic>
      <p:sp>
        <p:nvSpPr>
          <p:cNvPr id="8" name="TextBox 7">
            <a:extLst>
              <a:ext uri="{FF2B5EF4-FFF2-40B4-BE49-F238E27FC236}">
                <a16:creationId xmlns:a16="http://schemas.microsoft.com/office/drawing/2014/main" id="{C4B28C27-2F0C-5E9F-D604-5C6B6AD902E7}"/>
              </a:ext>
            </a:extLst>
          </p:cNvPr>
          <p:cNvSpPr txBox="1"/>
          <p:nvPr/>
        </p:nvSpPr>
        <p:spPr>
          <a:xfrm>
            <a:off x="701040" y="1100415"/>
            <a:ext cx="5394960" cy="2321276"/>
          </a:xfrm>
          <a:prstGeom prst="rect">
            <a:avLst/>
          </a:prstGeom>
          <a:solidFill>
            <a:schemeClr val="accent1">
              <a:lumMod val="20000"/>
              <a:lumOff val="80000"/>
            </a:schemeClr>
          </a:solidFill>
          <a:ln w="19050">
            <a:solidFill>
              <a:srgbClr val="0070C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Background &amp; Problem Definition:</a:t>
            </a:r>
            <a:r>
              <a:rPr lang="en-US" sz="1200" dirty="0">
                <a:latin typeface="Times New Roman" panose="02020603050405020304" pitchFamily="18" charset="0"/>
                <a:cs typeface="Times New Roman" panose="02020603050405020304" pitchFamily="18" charset="0"/>
              </a:rPr>
              <a:t> The rapid proliferation of e-commerce platforms over the past decade has created a paradox: while consumer choice has expanded dramatically, the ability to efficiently compare options has not kept pace. With 2.77 billion online shoppers worldwide </a:t>
            </a:r>
            <a:r>
              <a:rPr lang="en-US" sz="1200" dirty="0" err="1">
                <a:latin typeface="Times New Roman" panose="02020603050405020304" pitchFamily="18" charset="0"/>
                <a:cs typeface="Times New Roman" panose="02020603050405020304" pitchFamily="18" charset="0"/>
                <a:hlinkClick r:id="rId5"/>
              </a:rPr>
              <a:t>Renub</a:t>
            </a:r>
            <a:r>
              <a:rPr lang="en-US" sz="1200" dirty="0">
                <a:latin typeface="Times New Roman" panose="02020603050405020304" pitchFamily="18" charset="0"/>
                <a:cs typeface="Times New Roman" panose="02020603050405020304" pitchFamily="18" charset="0"/>
              </a:rPr>
              <a:t>, consumers now face fragmented marketplaces where finding the best deal requires manually searching multiple websites, comparing prices, evaluating seller credibility, and calculating total costs including shipping and taxes—a process that can consume over 30 minutes per purchase.</a:t>
            </a:r>
          </a:p>
        </p:txBody>
      </p:sp>
      <p:sp>
        <p:nvSpPr>
          <p:cNvPr id="3" name="TextBox 2">
            <a:extLst>
              <a:ext uri="{FF2B5EF4-FFF2-40B4-BE49-F238E27FC236}">
                <a16:creationId xmlns:a16="http://schemas.microsoft.com/office/drawing/2014/main" id="{AE9137AE-3CAC-BD9F-6507-FEA2BABB4BF6}"/>
              </a:ext>
            </a:extLst>
          </p:cNvPr>
          <p:cNvSpPr txBox="1"/>
          <p:nvPr/>
        </p:nvSpPr>
        <p:spPr>
          <a:xfrm>
            <a:off x="701039" y="3648139"/>
            <a:ext cx="5394959" cy="2044278"/>
          </a:xfrm>
          <a:prstGeom prst="rect">
            <a:avLst/>
          </a:prstGeom>
          <a:solidFill>
            <a:schemeClr val="accent1">
              <a:lumMod val="20000"/>
              <a:lumOff val="80000"/>
            </a:schemeClr>
          </a:solidFill>
          <a:ln w="19050">
            <a:solidFill>
              <a:srgbClr val="0070C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Scope &amp; Affected Communities:</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problem spans globally across all demographics, but disproportionately impacts:</a:t>
            </a:r>
          </a:p>
          <a:p>
            <a:pPr algn="just">
              <a:lnSpc>
                <a:spcPct val="150000"/>
              </a:lnSpc>
            </a:pPr>
            <a:r>
              <a:rPr lang="en-US" sz="1200" b="1" dirty="0">
                <a:latin typeface="Times New Roman" panose="02020603050405020304" pitchFamily="18" charset="0"/>
                <a:cs typeface="Times New Roman" panose="02020603050405020304" pitchFamily="18" charset="0"/>
              </a:rPr>
              <a:t>Price-sensitive consumers</a:t>
            </a:r>
            <a:r>
              <a:rPr lang="en-US" sz="1200" dirty="0">
                <a:latin typeface="Times New Roman" panose="02020603050405020304" pitchFamily="18" charset="0"/>
                <a:cs typeface="Times New Roman" panose="02020603050405020304" pitchFamily="18" charset="0"/>
              </a:rPr>
              <a:t> (students, low-income families, retirees) who cannot afford to miss better deals</a:t>
            </a:r>
          </a:p>
          <a:p>
            <a:pPr algn="just">
              <a:lnSpc>
                <a:spcPct val="150000"/>
              </a:lnSpc>
            </a:pPr>
            <a:r>
              <a:rPr lang="en-US" sz="1200" b="1" dirty="0">
                <a:latin typeface="Times New Roman" panose="02020603050405020304" pitchFamily="18" charset="0"/>
                <a:cs typeface="Times New Roman" panose="02020603050405020304" pitchFamily="18" charset="0"/>
              </a:rPr>
              <a:t>Small business owners</a:t>
            </a:r>
            <a:r>
              <a:rPr lang="en-US" sz="1200" dirty="0">
                <a:latin typeface="Times New Roman" panose="02020603050405020304" pitchFamily="18" charset="0"/>
                <a:cs typeface="Times New Roman" panose="02020603050405020304" pitchFamily="18" charset="0"/>
              </a:rPr>
              <a:t> purchasing supplies across multiple vendors</a:t>
            </a:r>
          </a:p>
          <a:p>
            <a:pPr algn="just">
              <a:lnSpc>
                <a:spcPct val="150000"/>
              </a:lnSpc>
            </a:pPr>
            <a:r>
              <a:rPr lang="en-US" sz="1200" b="1" dirty="0">
                <a:latin typeface="Times New Roman" panose="02020603050405020304" pitchFamily="18" charset="0"/>
                <a:cs typeface="Times New Roman" panose="02020603050405020304" pitchFamily="18" charset="0"/>
              </a:rPr>
              <a:t>International shoppers</a:t>
            </a:r>
            <a:r>
              <a:rPr lang="en-US" sz="1200" dirty="0">
                <a:latin typeface="Times New Roman" panose="02020603050405020304" pitchFamily="18" charset="0"/>
                <a:cs typeface="Times New Roman" panose="02020603050405020304" pitchFamily="18" charset="0"/>
              </a:rPr>
              <a:t> facing complex currency conversions and cross-border fees</a:t>
            </a:r>
          </a:p>
          <a:p>
            <a:pPr algn="just">
              <a:lnSpc>
                <a:spcPct val="150000"/>
              </a:lnSpc>
            </a:pPr>
            <a:r>
              <a:rPr lang="en-US" sz="1200" b="1" dirty="0">
                <a:latin typeface="Times New Roman" panose="02020603050405020304" pitchFamily="18" charset="0"/>
                <a:cs typeface="Times New Roman" panose="02020603050405020304" pitchFamily="18" charset="0"/>
              </a:rPr>
              <a:t>Time-constrained professionals</a:t>
            </a:r>
            <a:r>
              <a:rPr lang="en-US" sz="1200" dirty="0">
                <a:latin typeface="Times New Roman" panose="02020603050405020304" pitchFamily="18" charset="0"/>
                <a:cs typeface="Times New Roman" panose="02020603050405020304" pitchFamily="18" charset="0"/>
              </a:rPr>
              <a:t> who lack hours for extensive product research</a:t>
            </a:r>
          </a:p>
        </p:txBody>
      </p:sp>
    </p:spTree>
    <p:extLst>
      <p:ext uri="{BB962C8B-B14F-4D97-AF65-F5344CB8AC3E}">
        <p14:creationId xmlns:p14="http://schemas.microsoft.com/office/powerpoint/2010/main" val="239461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a:extLst>
              <a:ext uri="{FF2B5EF4-FFF2-40B4-BE49-F238E27FC236}">
                <a16:creationId xmlns:a16="http://schemas.microsoft.com/office/drawing/2014/main" id="{31FE630A-9883-B8E6-8508-67654500509B}"/>
              </a:ext>
            </a:extLst>
          </p:cNvPr>
          <p:cNvSpPr>
            <a:spLocks noChangeArrowheads="1"/>
          </p:cNvSpPr>
          <p:nvPr/>
        </p:nvSpPr>
        <p:spPr bwMode="auto">
          <a:xfrm>
            <a:off x="742257" y="951962"/>
            <a:ext cx="5762175" cy="914097"/>
          </a:xfrm>
          <a:prstGeom prst="rect">
            <a:avLst/>
          </a:prstGeom>
          <a:solidFill>
            <a:schemeClr val="accent4">
              <a:lumMod val="20000"/>
              <a:lumOff val="80000"/>
            </a:schemeClr>
          </a:solidFill>
          <a:ln w="19050">
            <a:solidFill>
              <a:srgbClr val="00B0F0"/>
            </a:solidFill>
            <a:prstDash val="lgDash"/>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1200" dirty="0">
                <a:latin typeface="Times New Roman" panose="02020603050405020304" pitchFamily="18" charset="0"/>
                <a:cs typeface="Times New Roman" panose="02020603050405020304" pitchFamily="18" charset="0"/>
              </a:rPr>
              <a:t>      Our proposed solution, </a:t>
            </a:r>
            <a:r>
              <a:rPr lang="en-IN" sz="1200" b="1" dirty="0">
                <a:latin typeface="Times New Roman" panose="02020603050405020304" pitchFamily="18" charset="0"/>
                <a:cs typeface="Times New Roman" panose="02020603050405020304" pitchFamily="18" charset="0"/>
              </a:rPr>
              <a:t>Quick Deals</a:t>
            </a:r>
            <a:r>
              <a:rPr lang="en-IN" sz="1200" dirty="0">
                <a:latin typeface="Times New Roman" panose="02020603050405020304" pitchFamily="18" charset="0"/>
                <a:cs typeface="Times New Roman" panose="02020603050405020304" pitchFamily="18" charset="0"/>
              </a:rPr>
              <a:t>, is an AI-powered smart shopping assistant designed to solve the problem of fragmented, manual, and uninformed e-commerce purchasing. Deal Scope centralizes all necessary consumer intelligence—price, reviews, product details, and optimal timing—onto a single platform.</a:t>
            </a:r>
          </a:p>
        </p:txBody>
      </p:sp>
      <p:sp>
        <p:nvSpPr>
          <p:cNvPr id="12" name="Google Shape;76;p15" descr="Your startup LOGO">
            <a:extLst>
              <a:ext uri="{FF2B5EF4-FFF2-40B4-BE49-F238E27FC236}">
                <a16:creationId xmlns:a16="http://schemas.microsoft.com/office/drawing/2014/main" id="{5CB35314-F670-6559-4717-5474DE232A95}"/>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13" name="Google Shape;77;p15">
            <a:extLst>
              <a:ext uri="{FF2B5EF4-FFF2-40B4-BE49-F238E27FC236}">
                <a16:creationId xmlns:a16="http://schemas.microsoft.com/office/drawing/2014/main" id="{72BDB94E-B0A2-1B7F-D932-406D5C1C29C1}"/>
              </a:ext>
            </a:extLst>
          </p:cNvPr>
          <p:cNvPicPr preferRelativeResize="0"/>
          <p:nvPr/>
        </p:nvPicPr>
        <p:blipFill>
          <a:blip r:embed="rId3">
            <a:alphaModFix/>
          </a:blip>
          <a:stretch>
            <a:fillRect/>
          </a:stretch>
        </p:blipFill>
        <p:spPr>
          <a:xfrm>
            <a:off x="10491019" y="0"/>
            <a:ext cx="1700981" cy="788021"/>
          </a:xfrm>
          <a:prstGeom prst="rect">
            <a:avLst/>
          </a:prstGeom>
          <a:noFill/>
          <a:ln>
            <a:noFill/>
          </a:ln>
        </p:spPr>
      </p:pic>
      <p:sp>
        <p:nvSpPr>
          <p:cNvPr id="2" name="TextBox 1">
            <a:extLst>
              <a:ext uri="{FF2B5EF4-FFF2-40B4-BE49-F238E27FC236}">
                <a16:creationId xmlns:a16="http://schemas.microsoft.com/office/drawing/2014/main" id="{DAE83CA8-72B6-37EB-FD9F-B561B6AF1202}"/>
              </a:ext>
            </a:extLst>
          </p:cNvPr>
          <p:cNvSpPr txBox="1"/>
          <p:nvPr/>
        </p:nvSpPr>
        <p:spPr>
          <a:xfrm>
            <a:off x="3274556" y="389890"/>
            <a:ext cx="5129289"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Proposed Solution:</a:t>
            </a:r>
            <a:r>
              <a:rPr lang="en-IN" sz="1400" dirty="0">
                <a:latin typeface="Times New Roman" panose="02020603050405020304" pitchFamily="18" charset="0"/>
                <a:cs typeface="Times New Roman" panose="02020603050405020304" pitchFamily="18" charset="0"/>
              </a:rPr>
              <a:t> Quick Deals - The AI Smart Shopping Assistant</a:t>
            </a:r>
          </a:p>
        </p:txBody>
      </p:sp>
      <p:pic>
        <p:nvPicPr>
          <p:cNvPr id="9" name="Picture 8">
            <a:extLst>
              <a:ext uri="{FF2B5EF4-FFF2-40B4-BE49-F238E27FC236}">
                <a16:creationId xmlns:a16="http://schemas.microsoft.com/office/drawing/2014/main" id="{EC02466D-4F15-D60C-74AA-44C56CE0191A}"/>
              </a:ext>
            </a:extLst>
          </p:cNvPr>
          <p:cNvPicPr>
            <a:picLocks noChangeAspect="1"/>
          </p:cNvPicPr>
          <p:nvPr/>
        </p:nvPicPr>
        <p:blipFill>
          <a:blip r:embed="rId4">
            <a:duotone>
              <a:schemeClr val="accent4">
                <a:shade val="45000"/>
                <a:satMod val="135000"/>
              </a:schemeClr>
              <a:prstClr val="white"/>
            </a:duotone>
          </a:blip>
          <a:stretch>
            <a:fillRect/>
          </a:stretch>
        </p:blipFill>
        <p:spPr>
          <a:xfrm>
            <a:off x="795655" y="1040313"/>
            <a:ext cx="215265" cy="215265"/>
          </a:xfrm>
          <a:prstGeom prst="rect">
            <a:avLst/>
          </a:prstGeom>
        </p:spPr>
      </p:pic>
      <p:graphicFrame>
        <p:nvGraphicFramePr>
          <p:cNvPr id="16" name="Table 15">
            <a:extLst>
              <a:ext uri="{FF2B5EF4-FFF2-40B4-BE49-F238E27FC236}">
                <a16:creationId xmlns:a16="http://schemas.microsoft.com/office/drawing/2014/main" id="{2ACFA905-AD4B-EF82-8220-32A11854378D}"/>
              </a:ext>
            </a:extLst>
          </p:cNvPr>
          <p:cNvGraphicFramePr>
            <a:graphicFrameLocks noGrp="1"/>
          </p:cNvGraphicFramePr>
          <p:nvPr>
            <p:extLst>
              <p:ext uri="{D42A27DB-BD31-4B8C-83A1-F6EECF244321}">
                <p14:modId xmlns:p14="http://schemas.microsoft.com/office/powerpoint/2010/main" val="2628096250"/>
              </p:ext>
            </p:extLst>
          </p:nvPr>
        </p:nvGraphicFramePr>
        <p:xfrm>
          <a:off x="748599" y="2043907"/>
          <a:ext cx="5755833" cy="2131080"/>
        </p:xfrm>
        <a:graphic>
          <a:graphicData uri="http://schemas.openxmlformats.org/drawingml/2006/table">
            <a:tbl>
              <a:tblPr firstRow="1" bandRow="1">
                <a:tableStyleId>{5C22544A-7EE6-4342-B048-85BDC9FD1C3A}</a:tableStyleId>
              </a:tblPr>
              <a:tblGrid>
                <a:gridCol w="1583922">
                  <a:extLst>
                    <a:ext uri="{9D8B030D-6E8A-4147-A177-3AD203B41FA5}">
                      <a16:colId xmlns:a16="http://schemas.microsoft.com/office/drawing/2014/main" val="4151337230"/>
                    </a:ext>
                  </a:extLst>
                </a:gridCol>
                <a:gridCol w="1468683">
                  <a:extLst>
                    <a:ext uri="{9D8B030D-6E8A-4147-A177-3AD203B41FA5}">
                      <a16:colId xmlns:a16="http://schemas.microsoft.com/office/drawing/2014/main" val="3832333728"/>
                    </a:ext>
                  </a:extLst>
                </a:gridCol>
                <a:gridCol w="2703228">
                  <a:extLst>
                    <a:ext uri="{9D8B030D-6E8A-4147-A177-3AD203B41FA5}">
                      <a16:colId xmlns:a16="http://schemas.microsoft.com/office/drawing/2014/main" val="357531037"/>
                    </a:ext>
                  </a:extLst>
                </a:gridCol>
              </a:tblGrid>
              <a:tr h="249591">
                <a:tc>
                  <a:txBody>
                    <a:bodyPr/>
                    <a:lstStyle/>
                    <a:p>
                      <a:r>
                        <a:rPr lang="en-US" sz="1200" dirty="0">
                          <a:solidFill>
                            <a:schemeClr val="tx1"/>
                          </a:solidFill>
                          <a:latin typeface="Times New Roman" panose="02020603050405020304" pitchFamily="18" charset="0"/>
                          <a:cs typeface="Times New Roman" panose="02020603050405020304" pitchFamily="18" charset="0"/>
                        </a:rPr>
                        <a:t>Problem Consequence</a:t>
                      </a:r>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Quick Deals Feature</a:t>
                      </a:r>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How it solves the problem</a:t>
                      </a:r>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735644110"/>
                  </a:ext>
                </a:extLst>
              </a:tr>
              <a:tr h="353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effectLst/>
                          <a:latin typeface="Times New Roman" panose="02020603050405020304" pitchFamily="18" charset="0"/>
                          <a:cs typeface="Times New Roman" panose="02020603050405020304" pitchFamily="18" charset="0"/>
                        </a:rPr>
                        <a:t>Financial Loss/Sub-Optimality</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cs typeface="Times New Roman" panose="02020603050405020304" pitchFamily="18" charset="0"/>
                        </a:rPr>
                        <a:t>      Predictive Price Forecasting</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Prevents impulse purchases by advising users on the best time to buy</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10178967"/>
                  </a:ext>
                </a:extLst>
              </a:tr>
              <a:tr h="35301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0" dirty="0">
                          <a:effectLst/>
                          <a:latin typeface="Times New Roman" panose="02020603050405020304" pitchFamily="18" charset="0"/>
                          <a:cs typeface="Times New Roman" panose="02020603050405020304" pitchFamily="18" charset="0"/>
                        </a:rPr>
                        <a:t>Wasted Time &amp; Cognitive Load</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cs typeface="Times New Roman" panose="02020603050405020304" pitchFamily="18" charset="0"/>
                        </a:rPr>
                        <a:t>      AI Review Summarization</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Reduces hours of manual searching to a single summary or query</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98721761"/>
                  </a:ext>
                </a:extLst>
              </a:tr>
              <a:tr h="35301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b="0" dirty="0">
                          <a:effectLst/>
                          <a:latin typeface="Times New Roman" panose="02020603050405020304" pitchFamily="18" charset="0"/>
                          <a:cs typeface="Times New Roman" panose="02020603050405020304" pitchFamily="18" charset="0"/>
                        </a:rPr>
                        <a:t>Lack of Market Transparency</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Times New Roman" panose="02020603050405020304" pitchFamily="18" charset="0"/>
                          <a:cs typeface="Times New Roman" panose="02020603050405020304" pitchFamily="18" charset="0"/>
                        </a:rPr>
                        <a:t>     Visual Search &amp; Recommendations</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Ensures users find equivalent products across all sites</a:t>
                      </a:r>
                    </a:p>
                    <a:p>
                      <a:pPr algn="just"/>
                      <a:endParaRPr lang="en-IN" sz="1200" dirty="0">
                        <a:solidFill>
                          <a:schemeClr val="tx1"/>
                        </a:solidFill>
                        <a:latin typeface="Times New Roman" panose="02020603050405020304" pitchFamily="18" charset="0"/>
                        <a:cs typeface="Times New Roman" panose="02020603050405020304" pitchFamily="18" charset="0"/>
                      </a:endParaRPr>
                    </a:p>
                  </a:txBody>
                  <a:tcPr marL="62455" marR="62455" marT="37785" marB="37785">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8323835"/>
                  </a:ext>
                </a:extLst>
              </a:tr>
            </a:tbl>
          </a:graphicData>
        </a:graphic>
      </p:graphicFrame>
      <p:pic>
        <p:nvPicPr>
          <p:cNvPr id="24" name="Picture 23">
            <a:extLst>
              <a:ext uri="{FF2B5EF4-FFF2-40B4-BE49-F238E27FC236}">
                <a16:creationId xmlns:a16="http://schemas.microsoft.com/office/drawing/2014/main" id="{BC4C7CEE-0654-4047-CF48-DBF7481DC4DC}"/>
              </a:ext>
            </a:extLst>
          </p:cNvPr>
          <p:cNvPicPr>
            <a:picLocks noChangeAspect="1"/>
          </p:cNvPicPr>
          <p:nvPr/>
        </p:nvPicPr>
        <p:blipFill>
          <a:blip r:embed="rId5">
            <a:duotone>
              <a:schemeClr val="accent4">
                <a:shade val="45000"/>
                <a:satMod val="135000"/>
              </a:schemeClr>
              <a:prstClr val="white"/>
            </a:duotone>
          </a:blip>
          <a:stretch>
            <a:fillRect/>
          </a:stretch>
        </p:blipFill>
        <p:spPr>
          <a:xfrm>
            <a:off x="2384165" y="2347994"/>
            <a:ext cx="172605" cy="172605"/>
          </a:xfrm>
          <a:prstGeom prst="rect">
            <a:avLst/>
          </a:prstGeom>
        </p:spPr>
      </p:pic>
      <p:pic>
        <p:nvPicPr>
          <p:cNvPr id="28" name="Picture 27">
            <a:extLst>
              <a:ext uri="{FF2B5EF4-FFF2-40B4-BE49-F238E27FC236}">
                <a16:creationId xmlns:a16="http://schemas.microsoft.com/office/drawing/2014/main" id="{2E6AC52E-5B9B-86A7-4D94-F078A889C5EF}"/>
              </a:ext>
            </a:extLst>
          </p:cNvPr>
          <p:cNvPicPr>
            <a:picLocks noChangeAspect="1"/>
          </p:cNvPicPr>
          <p:nvPr/>
        </p:nvPicPr>
        <p:blipFill>
          <a:blip r:embed="rId6">
            <a:duotone>
              <a:schemeClr val="accent4">
                <a:shade val="45000"/>
                <a:satMod val="135000"/>
              </a:schemeClr>
              <a:prstClr val="white"/>
            </a:duotone>
          </a:blip>
          <a:stretch>
            <a:fillRect/>
          </a:stretch>
        </p:blipFill>
        <p:spPr>
          <a:xfrm>
            <a:off x="2384165" y="2979983"/>
            <a:ext cx="172605" cy="172605"/>
          </a:xfrm>
          <a:prstGeom prst="rect">
            <a:avLst/>
          </a:prstGeom>
        </p:spPr>
      </p:pic>
      <p:pic>
        <p:nvPicPr>
          <p:cNvPr id="30" name="Picture 29">
            <a:extLst>
              <a:ext uri="{FF2B5EF4-FFF2-40B4-BE49-F238E27FC236}">
                <a16:creationId xmlns:a16="http://schemas.microsoft.com/office/drawing/2014/main" id="{43A167F2-985D-C3DC-161E-59336B37751B}"/>
              </a:ext>
            </a:extLst>
          </p:cNvPr>
          <p:cNvPicPr>
            <a:picLocks noChangeAspect="1"/>
          </p:cNvPicPr>
          <p:nvPr/>
        </p:nvPicPr>
        <p:blipFill>
          <a:blip r:embed="rId7">
            <a:duotone>
              <a:schemeClr val="accent4">
                <a:shade val="45000"/>
                <a:satMod val="135000"/>
              </a:schemeClr>
              <a:prstClr val="white"/>
            </a:duotone>
          </a:blip>
          <a:stretch>
            <a:fillRect/>
          </a:stretch>
        </p:blipFill>
        <p:spPr>
          <a:xfrm>
            <a:off x="2384165" y="3598637"/>
            <a:ext cx="172606" cy="172606"/>
          </a:xfrm>
          <a:prstGeom prst="rect">
            <a:avLst/>
          </a:prstGeom>
        </p:spPr>
      </p:pic>
      <p:sp>
        <p:nvSpPr>
          <p:cNvPr id="32" name="TextBox 31">
            <a:extLst>
              <a:ext uri="{FF2B5EF4-FFF2-40B4-BE49-F238E27FC236}">
                <a16:creationId xmlns:a16="http://schemas.microsoft.com/office/drawing/2014/main" id="{ED72F695-F282-A050-AE7A-A305EAEFEB59}"/>
              </a:ext>
            </a:extLst>
          </p:cNvPr>
          <p:cNvSpPr txBox="1"/>
          <p:nvPr/>
        </p:nvSpPr>
        <p:spPr>
          <a:xfrm>
            <a:off x="742257" y="4252009"/>
            <a:ext cx="2689791" cy="307777"/>
          </a:xfrm>
          <a:prstGeom prst="rect">
            <a:avLst/>
          </a:prstGeom>
          <a:noFill/>
        </p:spPr>
        <p:txBody>
          <a:bodyPr wrap="square" rtlCol="0">
            <a:spAutoFit/>
          </a:bodyPr>
          <a:lstStyle/>
          <a:p>
            <a:pPr>
              <a:spcAft>
                <a:spcPts val="800"/>
              </a:spcAft>
              <a:defRPr sz="1400" b="1"/>
            </a:pPr>
            <a:r>
              <a:rPr lang="en-IN" dirty="0">
                <a:latin typeface="Times New Roman" panose="02020603050405020304" pitchFamily="18" charset="0"/>
                <a:cs typeface="Times New Roman" panose="02020603050405020304" pitchFamily="18" charset="0"/>
              </a:rPr>
              <a:t>     Features &amp; Core Technologies</a:t>
            </a:r>
          </a:p>
        </p:txBody>
      </p:sp>
      <p:pic>
        <p:nvPicPr>
          <p:cNvPr id="34" name="Picture 33">
            <a:extLst>
              <a:ext uri="{FF2B5EF4-FFF2-40B4-BE49-F238E27FC236}">
                <a16:creationId xmlns:a16="http://schemas.microsoft.com/office/drawing/2014/main" id="{3A215894-AEB8-AA36-C902-E0AE6136AC1D}"/>
              </a:ext>
            </a:extLst>
          </p:cNvPr>
          <p:cNvPicPr>
            <a:picLocks noChangeAspect="1"/>
          </p:cNvPicPr>
          <p:nvPr/>
        </p:nvPicPr>
        <p:blipFill>
          <a:blip r:embed="rId8">
            <a:duotone>
              <a:schemeClr val="accent4">
                <a:shade val="45000"/>
                <a:satMod val="135000"/>
              </a:schemeClr>
              <a:prstClr val="white"/>
            </a:duotone>
            <a:extLst>
              <a:ext uri="{BEBA8EAE-BF5A-486C-A8C5-ECC9F3942E4B}">
                <a14:imgProps xmlns:a14="http://schemas.microsoft.com/office/drawing/2010/main">
                  <a14:imgLayer r:embed="rId9">
                    <a14:imgEffect>
                      <a14:colorTemperature colorTemp="4700"/>
                    </a14:imgEffect>
                  </a14:imgLayer>
                </a14:imgProps>
              </a:ext>
            </a:extLst>
          </a:blip>
          <a:stretch>
            <a:fillRect/>
          </a:stretch>
        </p:blipFill>
        <p:spPr>
          <a:xfrm>
            <a:off x="795655" y="4323375"/>
            <a:ext cx="172605" cy="172605"/>
          </a:xfrm>
          <a:prstGeom prst="rect">
            <a:avLst/>
          </a:prstGeom>
        </p:spPr>
      </p:pic>
      <p:sp>
        <p:nvSpPr>
          <p:cNvPr id="35" name="TextBox 34">
            <a:extLst>
              <a:ext uri="{FF2B5EF4-FFF2-40B4-BE49-F238E27FC236}">
                <a16:creationId xmlns:a16="http://schemas.microsoft.com/office/drawing/2014/main" id="{0700AC88-D14D-ECDA-D7A3-BB36D4F56FAF}"/>
              </a:ext>
            </a:extLst>
          </p:cNvPr>
          <p:cNvSpPr txBox="1"/>
          <p:nvPr/>
        </p:nvSpPr>
        <p:spPr>
          <a:xfrm>
            <a:off x="766159" y="4574218"/>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Real-Time Price Aggregation</a:t>
            </a:r>
          </a:p>
          <a:p>
            <a:pPr algn="just"/>
            <a:r>
              <a:rPr lang="en-US" sz="1200" dirty="0">
                <a:latin typeface="Times New Roman" panose="02020603050405020304" pitchFamily="18" charset="0"/>
                <a:cs typeface="Times New Roman" panose="02020603050405020304" pitchFamily="18" charset="0"/>
              </a:rPr>
              <a:t>Web scraping with Beautiful Soup/Scrapy and API integration to fetch real-time price data across e-commerce platforms</a:t>
            </a:r>
          </a:p>
          <a:p>
            <a:pPr algn="just"/>
            <a:endParaRPr lang="en-US" sz="1200"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B3A6D398-0758-D8D4-5A2C-262A802C2DC7}"/>
              </a:ext>
            </a:extLst>
          </p:cNvPr>
          <p:cNvPicPr>
            <a:picLocks noChangeAspect="1"/>
          </p:cNvPicPr>
          <p:nvPr/>
        </p:nvPicPr>
        <p:blipFill>
          <a:blip r:embed="rId10">
            <a:duotone>
              <a:schemeClr val="accent4">
                <a:shade val="45000"/>
                <a:satMod val="135000"/>
              </a:schemeClr>
              <a:prstClr val="white"/>
            </a:duotone>
          </a:blip>
          <a:stretch>
            <a:fillRect/>
          </a:stretch>
        </p:blipFill>
        <p:spPr>
          <a:xfrm rot="16200000">
            <a:off x="827119" y="4609378"/>
            <a:ext cx="172605" cy="172605"/>
          </a:xfrm>
          <a:prstGeom prst="rect">
            <a:avLst/>
          </a:prstGeom>
        </p:spPr>
      </p:pic>
      <p:sp>
        <p:nvSpPr>
          <p:cNvPr id="40" name="TextBox 39">
            <a:extLst>
              <a:ext uri="{FF2B5EF4-FFF2-40B4-BE49-F238E27FC236}">
                <a16:creationId xmlns:a16="http://schemas.microsoft.com/office/drawing/2014/main" id="{0C89549A-E9E5-14C0-4E77-0EA0C6C8F674}"/>
              </a:ext>
            </a:extLst>
          </p:cNvPr>
          <p:cNvSpPr txBox="1"/>
          <p:nvPr/>
        </p:nvSpPr>
        <p:spPr>
          <a:xfrm>
            <a:off x="3776728" y="4563604"/>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Predictive Price Forecasting</a:t>
            </a:r>
          </a:p>
          <a:p>
            <a:pPr algn="just"/>
            <a:r>
              <a:rPr lang="en-US" sz="1200" dirty="0">
                <a:latin typeface="Times New Roman" panose="02020603050405020304" pitchFamily="18" charset="0"/>
                <a:cs typeface="Times New Roman" panose="02020603050405020304" pitchFamily="18" charset="0"/>
              </a:rPr>
              <a:t>Employs XGBoost models to </a:t>
            </a:r>
            <a:r>
              <a:rPr lang="en-US" sz="1200" b="1" dirty="0">
                <a:latin typeface="Times New Roman" panose="02020603050405020304" pitchFamily="18" charset="0"/>
                <a:cs typeface="Times New Roman" panose="02020603050405020304" pitchFamily="18" charset="0"/>
              </a:rPr>
              <a:t>forecast</a:t>
            </a:r>
            <a:r>
              <a:rPr lang="en-US" sz="1200" dirty="0">
                <a:latin typeface="Times New Roman" panose="02020603050405020304" pitchFamily="18" charset="0"/>
                <a:cs typeface="Times New Roman" panose="02020603050405020304" pitchFamily="18" charset="0"/>
              </a:rPr>
              <a:t> future price movements based on historical data</a:t>
            </a:r>
          </a:p>
          <a:p>
            <a:pPr algn="just"/>
            <a:endParaRPr lang="en-US" sz="12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3FCA3464-3B93-DDF4-F149-1E57D3ECC582}"/>
              </a:ext>
            </a:extLst>
          </p:cNvPr>
          <p:cNvSpPr txBox="1"/>
          <p:nvPr/>
        </p:nvSpPr>
        <p:spPr>
          <a:xfrm>
            <a:off x="6787297" y="4556784"/>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AI Review Summarization</a:t>
            </a:r>
          </a:p>
          <a:p>
            <a:pPr algn="just"/>
            <a:r>
              <a:rPr lang="en-US" sz="1200" dirty="0">
                <a:latin typeface="Times New Roman" panose="02020603050405020304" pitchFamily="18" charset="0"/>
                <a:cs typeface="Times New Roman" panose="02020603050405020304" pitchFamily="18" charset="0"/>
              </a:rPr>
              <a:t>Uses NLP models like BERT to extract key pros/cons and sentiment from hundreds of reviews</a:t>
            </a:r>
          </a:p>
          <a:p>
            <a:pPr algn="just"/>
            <a:endParaRPr lang="en-US" sz="12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FB43DEDE-CBC0-699A-44D0-70AD85731D38}"/>
              </a:ext>
            </a:extLst>
          </p:cNvPr>
          <p:cNvSpPr txBox="1"/>
          <p:nvPr/>
        </p:nvSpPr>
        <p:spPr>
          <a:xfrm>
            <a:off x="761439" y="5663415"/>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Personalized Recommendations</a:t>
            </a:r>
          </a:p>
          <a:p>
            <a:pPr algn="just"/>
            <a:r>
              <a:rPr lang="en-US" sz="1200" dirty="0">
                <a:latin typeface="Times New Roman" panose="02020603050405020304" pitchFamily="18" charset="0"/>
                <a:cs typeface="Times New Roman" panose="02020603050405020304" pitchFamily="18" charset="0"/>
              </a:rPr>
              <a:t>Employs Collaborative and Content-Based Filtering with TensorFlow or </a:t>
            </a:r>
            <a:r>
              <a:rPr lang="en-US" sz="1200" dirty="0" err="1">
                <a:latin typeface="Times New Roman" panose="02020603050405020304" pitchFamily="18" charset="0"/>
                <a:cs typeface="Times New Roman" panose="02020603050405020304" pitchFamily="18" charset="0"/>
              </a:rPr>
              <a:t>PyTorch</a:t>
            </a:r>
            <a:r>
              <a:rPr lang="en-US" sz="1200" dirty="0">
                <a:latin typeface="Times New Roman" panose="02020603050405020304" pitchFamily="18" charset="0"/>
                <a:cs typeface="Times New Roman" panose="02020603050405020304" pitchFamily="18" charset="0"/>
              </a:rPr>
              <a:t> to suggest alternative products</a:t>
            </a:r>
          </a:p>
          <a:p>
            <a:pPr algn="just"/>
            <a:endParaRPr lang="en-US" sz="12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E1E1D23-3B4E-138C-5D9B-D5D048E24BCC}"/>
              </a:ext>
            </a:extLst>
          </p:cNvPr>
          <p:cNvSpPr txBox="1"/>
          <p:nvPr/>
        </p:nvSpPr>
        <p:spPr>
          <a:xfrm>
            <a:off x="3772615" y="5663834"/>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Smart Chatbot Assistant</a:t>
            </a:r>
          </a:p>
          <a:p>
            <a:pPr algn="just"/>
            <a:r>
              <a:rPr lang="en-US" sz="1200" dirty="0">
                <a:latin typeface="Times New Roman" panose="02020603050405020304" pitchFamily="18" charset="0"/>
                <a:cs typeface="Times New Roman" panose="02020603050405020304" pitchFamily="18" charset="0"/>
              </a:rPr>
              <a:t>Generative AI model (fine-tuned </a:t>
            </a:r>
            <a:r>
              <a:rPr lang="en-US" sz="1200" dirty="0" err="1">
                <a:latin typeface="Times New Roman" panose="02020603050405020304" pitchFamily="18" charset="0"/>
                <a:cs typeface="Times New Roman" panose="02020603050405020304" pitchFamily="18" charset="0"/>
              </a:rPr>
              <a:t>LLaMA</a:t>
            </a:r>
            <a:r>
              <a:rPr lang="en-US" sz="1200" dirty="0">
                <a:latin typeface="Times New Roman" panose="02020603050405020304" pitchFamily="18" charset="0"/>
                <a:cs typeface="Times New Roman" panose="02020603050405020304" pitchFamily="18" charset="0"/>
              </a:rPr>
              <a:t>) with Vector Database (Pinecone) for natural conversational interface</a:t>
            </a:r>
          </a:p>
          <a:p>
            <a:pPr algn="just"/>
            <a:endParaRPr lang="en-US" sz="1200" dirty="0">
              <a:latin typeface="Times New Roman" panose="02020603050405020304" pitchFamily="18" charset="0"/>
              <a:cs typeface="Times New Roman" panose="02020603050405020304" pitchFamily="18" charset="0"/>
            </a:endParaRPr>
          </a:p>
        </p:txBody>
      </p:sp>
      <p:pic>
        <p:nvPicPr>
          <p:cNvPr id="46" name="Picture 45">
            <a:extLst>
              <a:ext uri="{FF2B5EF4-FFF2-40B4-BE49-F238E27FC236}">
                <a16:creationId xmlns:a16="http://schemas.microsoft.com/office/drawing/2014/main" id="{8DC2A3E9-8E59-8467-419C-FBC6DC411CFE}"/>
              </a:ext>
            </a:extLst>
          </p:cNvPr>
          <p:cNvPicPr>
            <a:picLocks noChangeAspect="1"/>
          </p:cNvPicPr>
          <p:nvPr/>
        </p:nvPicPr>
        <p:blipFill>
          <a:blip r:embed="rId5">
            <a:duotone>
              <a:schemeClr val="accent4">
                <a:shade val="45000"/>
                <a:satMod val="135000"/>
              </a:schemeClr>
              <a:prstClr val="white"/>
            </a:duotone>
          </a:blip>
          <a:stretch>
            <a:fillRect/>
          </a:stretch>
        </p:blipFill>
        <p:spPr>
          <a:xfrm>
            <a:off x="3845308" y="4609378"/>
            <a:ext cx="172605" cy="172605"/>
          </a:xfrm>
          <a:prstGeom prst="rect">
            <a:avLst/>
          </a:prstGeom>
        </p:spPr>
      </p:pic>
      <p:pic>
        <p:nvPicPr>
          <p:cNvPr id="49" name="Picture 48">
            <a:extLst>
              <a:ext uri="{FF2B5EF4-FFF2-40B4-BE49-F238E27FC236}">
                <a16:creationId xmlns:a16="http://schemas.microsoft.com/office/drawing/2014/main" id="{91771DE7-ED9E-9CF9-DF66-B706C64E98DD}"/>
              </a:ext>
            </a:extLst>
          </p:cNvPr>
          <p:cNvPicPr>
            <a:picLocks noChangeAspect="1"/>
          </p:cNvPicPr>
          <p:nvPr/>
        </p:nvPicPr>
        <p:blipFill>
          <a:blip r:embed="rId11">
            <a:duotone>
              <a:schemeClr val="accent4">
                <a:shade val="45000"/>
                <a:satMod val="135000"/>
              </a:schemeClr>
              <a:prstClr val="white"/>
            </a:duotone>
          </a:blip>
          <a:stretch>
            <a:fillRect/>
          </a:stretch>
        </p:blipFill>
        <p:spPr>
          <a:xfrm>
            <a:off x="6842276" y="4609378"/>
            <a:ext cx="172605" cy="172605"/>
          </a:xfrm>
          <a:prstGeom prst="rect">
            <a:avLst/>
          </a:prstGeom>
        </p:spPr>
      </p:pic>
      <p:pic>
        <p:nvPicPr>
          <p:cNvPr id="51" name="Picture 50">
            <a:extLst>
              <a:ext uri="{FF2B5EF4-FFF2-40B4-BE49-F238E27FC236}">
                <a16:creationId xmlns:a16="http://schemas.microsoft.com/office/drawing/2014/main" id="{6D8949B4-39AF-7DDC-3FB9-F16BDE05E265}"/>
              </a:ext>
            </a:extLst>
          </p:cNvPr>
          <p:cNvPicPr>
            <a:picLocks noChangeAspect="1"/>
          </p:cNvPicPr>
          <p:nvPr/>
        </p:nvPicPr>
        <p:blipFill>
          <a:blip r:embed="rId12">
            <a:duotone>
              <a:schemeClr val="accent4">
                <a:shade val="45000"/>
                <a:satMod val="135000"/>
              </a:schemeClr>
              <a:prstClr val="white"/>
            </a:duotone>
          </a:blip>
          <a:stretch>
            <a:fillRect/>
          </a:stretch>
        </p:blipFill>
        <p:spPr>
          <a:xfrm>
            <a:off x="816984" y="5713396"/>
            <a:ext cx="172605" cy="172605"/>
          </a:xfrm>
          <a:prstGeom prst="rect">
            <a:avLst/>
          </a:prstGeom>
        </p:spPr>
      </p:pic>
      <p:pic>
        <p:nvPicPr>
          <p:cNvPr id="55" name="Picture 54">
            <a:extLst>
              <a:ext uri="{FF2B5EF4-FFF2-40B4-BE49-F238E27FC236}">
                <a16:creationId xmlns:a16="http://schemas.microsoft.com/office/drawing/2014/main" id="{DFB01004-5869-CE72-EA21-72288A662862}"/>
              </a:ext>
            </a:extLst>
          </p:cNvPr>
          <p:cNvPicPr>
            <a:picLocks noChangeAspect="1"/>
          </p:cNvPicPr>
          <p:nvPr/>
        </p:nvPicPr>
        <p:blipFill>
          <a:blip r:embed="rId13">
            <a:duotone>
              <a:schemeClr val="accent4">
                <a:shade val="45000"/>
                <a:satMod val="135000"/>
              </a:schemeClr>
              <a:prstClr val="white"/>
            </a:duotone>
          </a:blip>
          <a:stretch>
            <a:fillRect/>
          </a:stretch>
        </p:blipFill>
        <p:spPr>
          <a:xfrm>
            <a:off x="3845307" y="5713396"/>
            <a:ext cx="172606" cy="172606"/>
          </a:xfrm>
          <a:prstGeom prst="rect">
            <a:avLst/>
          </a:prstGeom>
        </p:spPr>
      </p:pic>
      <p:pic>
        <p:nvPicPr>
          <p:cNvPr id="56" name="Picture 55">
            <a:extLst>
              <a:ext uri="{FF2B5EF4-FFF2-40B4-BE49-F238E27FC236}">
                <a16:creationId xmlns:a16="http://schemas.microsoft.com/office/drawing/2014/main" id="{E8ABD053-95EC-59F6-0B90-D076FBC68E35}"/>
              </a:ext>
            </a:extLst>
          </p:cNvPr>
          <p:cNvPicPr>
            <a:picLocks noChangeAspect="1"/>
          </p:cNvPicPr>
          <p:nvPr/>
        </p:nvPicPr>
        <p:blipFill rotWithShape="1">
          <a:blip r:embed="rId14">
            <a:extLst>
              <a:ext uri="{28A0092B-C50C-407E-A947-70E740481C1C}">
                <a14:useLocalDpi xmlns:a14="http://schemas.microsoft.com/office/drawing/2010/main" val="0"/>
              </a:ext>
            </a:extLst>
          </a:blip>
          <a:srcRect t="7009" b="5363"/>
          <a:stretch>
            <a:fillRect/>
          </a:stretch>
        </p:blipFill>
        <p:spPr bwMode="auto">
          <a:xfrm>
            <a:off x="7159661" y="934909"/>
            <a:ext cx="4181848" cy="3475065"/>
          </a:xfrm>
          <a:prstGeom prst="rect">
            <a:avLst/>
          </a:prstGeom>
          <a:ln w="38100" cap="sq">
            <a:no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1" name="TextBox 80">
            <a:extLst>
              <a:ext uri="{FF2B5EF4-FFF2-40B4-BE49-F238E27FC236}">
                <a16:creationId xmlns:a16="http://schemas.microsoft.com/office/drawing/2014/main" id="{9A630C84-6E10-EABD-F3FE-3CFAB857C1E2}"/>
              </a:ext>
            </a:extLst>
          </p:cNvPr>
          <p:cNvSpPr txBox="1"/>
          <p:nvPr/>
        </p:nvSpPr>
        <p:spPr>
          <a:xfrm>
            <a:off x="827119" y="5316754"/>
            <a:ext cx="657619"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Python</a:t>
            </a:r>
            <a:endParaRPr lang="en-IN" sz="1200" b="1" dirty="0">
              <a:latin typeface="Times New Roman" panose="02020603050405020304" pitchFamily="18" charset="0"/>
              <a:cs typeface="Times New Roman" panose="02020603050405020304" pitchFamily="18" charset="0"/>
            </a:endParaRPr>
          </a:p>
        </p:txBody>
      </p:sp>
      <p:sp>
        <p:nvSpPr>
          <p:cNvPr id="82" name="TextBox 81">
            <a:extLst>
              <a:ext uri="{FF2B5EF4-FFF2-40B4-BE49-F238E27FC236}">
                <a16:creationId xmlns:a16="http://schemas.microsoft.com/office/drawing/2014/main" id="{C50DD4AB-746E-A1AE-3FB4-58F0A340EEE6}"/>
              </a:ext>
            </a:extLst>
          </p:cNvPr>
          <p:cNvSpPr txBox="1"/>
          <p:nvPr/>
        </p:nvSpPr>
        <p:spPr>
          <a:xfrm>
            <a:off x="1438524" y="5324482"/>
            <a:ext cx="543486"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APIs</a:t>
            </a:r>
            <a:endParaRPr lang="en-IN" sz="1200"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C8FC4008-43CF-B954-F4CE-D1E939709CAA}"/>
              </a:ext>
            </a:extLst>
          </p:cNvPr>
          <p:cNvSpPr txBox="1"/>
          <p:nvPr/>
        </p:nvSpPr>
        <p:spPr>
          <a:xfrm>
            <a:off x="3845964" y="5277087"/>
            <a:ext cx="795719" cy="26059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XGBoost</a:t>
            </a:r>
            <a:endParaRPr lang="en-IN" sz="1200" b="1"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08CBFF9F-C4C5-A05A-9898-C201490298EC}"/>
              </a:ext>
            </a:extLst>
          </p:cNvPr>
          <p:cNvSpPr txBox="1"/>
          <p:nvPr/>
        </p:nvSpPr>
        <p:spPr>
          <a:xfrm>
            <a:off x="6811161" y="5293102"/>
            <a:ext cx="494078" cy="251817"/>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NLP</a:t>
            </a:r>
            <a:endParaRPr lang="en-IN" sz="1200"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C4B2FC85-CE4E-B08D-B006-A00C5E0A7CDE}"/>
              </a:ext>
            </a:extLst>
          </p:cNvPr>
          <p:cNvSpPr txBox="1"/>
          <p:nvPr/>
        </p:nvSpPr>
        <p:spPr>
          <a:xfrm>
            <a:off x="7280947" y="5289296"/>
            <a:ext cx="597835" cy="251817"/>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BERT</a:t>
            </a:r>
            <a:endParaRPr lang="en-IN" sz="1200" b="1" dirty="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6380EB28-FDF3-197F-5AC8-B9DF2258C596}"/>
              </a:ext>
            </a:extLst>
          </p:cNvPr>
          <p:cNvSpPr txBox="1"/>
          <p:nvPr/>
        </p:nvSpPr>
        <p:spPr>
          <a:xfrm>
            <a:off x="761439" y="6418481"/>
            <a:ext cx="962820" cy="260597"/>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TensorFlow</a:t>
            </a:r>
            <a:endParaRPr lang="en-IN" sz="1200" dirty="0">
              <a:latin typeface="Times New Roman" panose="02020603050405020304" pitchFamily="18" charset="0"/>
              <a:cs typeface="Times New Roman" panose="02020603050405020304" pitchFamily="18" charset="0"/>
            </a:endParaRPr>
          </a:p>
        </p:txBody>
      </p:sp>
      <p:sp>
        <p:nvSpPr>
          <p:cNvPr id="89" name="TextBox 88">
            <a:extLst>
              <a:ext uri="{FF2B5EF4-FFF2-40B4-BE49-F238E27FC236}">
                <a16:creationId xmlns:a16="http://schemas.microsoft.com/office/drawing/2014/main" id="{EC17DD12-118F-3CE9-2F60-0E03D2B80110}"/>
              </a:ext>
            </a:extLst>
          </p:cNvPr>
          <p:cNvSpPr txBox="1"/>
          <p:nvPr/>
        </p:nvSpPr>
        <p:spPr>
          <a:xfrm>
            <a:off x="3772615" y="6418480"/>
            <a:ext cx="1165012" cy="264782"/>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Generative AI</a:t>
            </a:r>
            <a:br>
              <a:rPr lang="en-IN" sz="1200" dirty="0">
                <a:latin typeface="Times New Roman" panose="02020603050405020304" pitchFamily="18" charset="0"/>
                <a:cs typeface="Times New Roman" panose="02020603050405020304" pitchFamily="18" charset="0"/>
              </a:rPr>
            </a:br>
            <a:endParaRPr lang="en-IN" sz="1200" b="1"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CA48BFE7-E03D-C22A-682E-4A87F4D26787}"/>
              </a:ext>
            </a:extLst>
          </p:cNvPr>
          <p:cNvSpPr txBox="1"/>
          <p:nvPr/>
        </p:nvSpPr>
        <p:spPr>
          <a:xfrm>
            <a:off x="4790353" y="6416085"/>
            <a:ext cx="875291" cy="260597"/>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Vector DB</a:t>
            </a:r>
            <a:endParaRPr lang="en-IN" sz="12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CE294257-9089-9037-AE3A-AC50C38B3342}"/>
              </a:ext>
            </a:extLst>
          </p:cNvPr>
          <p:cNvSpPr txBox="1"/>
          <p:nvPr/>
        </p:nvSpPr>
        <p:spPr>
          <a:xfrm>
            <a:off x="1619180" y="6418480"/>
            <a:ext cx="795719" cy="260597"/>
          </a:xfrm>
          <a:prstGeom prst="rect">
            <a:avLst/>
          </a:prstGeom>
          <a:noFill/>
        </p:spPr>
        <p:txBody>
          <a:bodyPr wrap="square" rtlCol="0">
            <a:spAutoFit/>
          </a:bodyPr>
          <a:lstStyle/>
          <a:p>
            <a:r>
              <a:rPr lang="en-IN" sz="1200" b="1" dirty="0" err="1">
                <a:latin typeface="Times New Roman" panose="02020603050405020304" pitchFamily="18" charset="0"/>
                <a:cs typeface="Times New Roman" panose="02020603050405020304" pitchFamily="18" charset="0"/>
              </a:rPr>
              <a:t>PyTorch</a:t>
            </a:r>
            <a:endParaRPr lang="en-IN" sz="1200"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id="{F7E445BF-0212-8A20-6AFC-A32F8E18C634}"/>
              </a:ext>
            </a:extLst>
          </p:cNvPr>
          <p:cNvSpPr txBox="1"/>
          <p:nvPr/>
        </p:nvSpPr>
        <p:spPr>
          <a:xfrm>
            <a:off x="6783791" y="5667599"/>
            <a:ext cx="2855849" cy="1015663"/>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     Tech Stack</a:t>
            </a:r>
          </a:p>
          <a:p>
            <a:pPr algn="just"/>
            <a:endParaRPr lang="en-US" sz="1200" b="1" dirty="0">
              <a:latin typeface="Times New Roman" panose="02020603050405020304" pitchFamily="18" charset="0"/>
              <a:cs typeface="Times New Roman" panose="02020603050405020304" pitchFamily="18" charset="0"/>
            </a:endParaRPr>
          </a:p>
          <a:p>
            <a:pPr algn="just"/>
            <a:endParaRPr lang="en-US" sz="1200" b="1" dirty="0">
              <a:latin typeface="Times New Roman" panose="02020603050405020304" pitchFamily="18" charset="0"/>
              <a:cs typeface="Times New Roman" panose="02020603050405020304" pitchFamily="18" charset="0"/>
            </a:endParaRPr>
          </a:p>
          <a:p>
            <a:pPr algn="just"/>
            <a:endParaRPr lang="en-US" sz="1200" b="1" dirty="0">
              <a:latin typeface="Times New Roman" panose="02020603050405020304" pitchFamily="18" charset="0"/>
              <a:cs typeface="Times New Roman" panose="02020603050405020304" pitchFamily="18" charset="0"/>
            </a:endParaRPr>
          </a:p>
          <a:p>
            <a:pPr algn="just"/>
            <a:endParaRPr lang="en-US" sz="1200" b="1" dirty="0">
              <a:latin typeface="Times New Roman" panose="02020603050405020304" pitchFamily="18" charset="0"/>
              <a:cs typeface="Times New Roman" panose="02020603050405020304" pitchFamily="18" charset="0"/>
            </a:endParaRPr>
          </a:p>
        </p:txBody>
      </p:sp>
      <p:pic>
        <p:nvPicPr>
          <p:cNvPr id="117" name="Picture 116">
            <a:extLst>
              <a:ext uri="{FF2B5EF4-FFF2-40B4-BE49-F238E27FC236}">
                <a16:creationId xmlns:a16="http://schemas.microsoft.com/office/drawing/2014/main" id="{C51183E3-2D8D-CF00-E203-80A4EE3E484C}"/>
              </a:ext>
            </a:extLst>
          </p:cNvPr>
          <p:cNvPicPr>
            <a:picLocks noChangeAspect="1"/>
          </p:cNvPicPr>
          <p:nvPr/>
        </p:nvPicPr>
        <p:blipFill>
          <a:blip r:embed="rId15">
            <a:duotone>
              <a:prstClr val="black"/>
              <a:schemeClr val="accent4">
                <a:tint val="45000"/>
                <a:satMod val="400000"/>
              </a:schemeClr>
            </a:duotone>
          </a:blip>
          <a:stretch>
            <a:fillRect/>
          </a:stretch>
        </p:blipFill>
        <p:spPr>
          <a:xfrm>
            <a:off x="6849056" y="5735825"/>
            <a:ext cx="172605" cy="172605"/>
          </a:xfrm>
          <a:prstGeom prst="rect">
            <a:avLst/>
          </a:prstGeom>
        </p:spPr>
      </p:pic>
      <p:pic>
        <p:nvPicPr>
          <p:cNvPr id="118" name="Picture 117">
            <a:extLst>
              <a:ext uri="{FF2B5EF4-FFF2-40B4-BE49-F238E27FC236}">
                <a16:creationId xmlns:a16="http://schemas.microsoft.com/office/drawing/2014/main" id="{FD37145F-1884-C152-A4C7-E5F67E0C109A}"/>
              </a:ext>
            </a:extLst>
          </p:cNvPr>
          <p:cNvPicPr>
            <a:picLocks noChangeAspect="1"/>
          </p:cNvPicPr>
          <p:nvPr/>
        </p:nvPicPr>
        <p:blipFill>
          <a:blip r:embed="rId16">
            <a:duotone>
              <a:prstClr val="black"/>
              <a:schemeClr val="accent4">
                <a:tint val="45000"/>
                <a:satMod val="400000"/>
              </a:schemeClr>
            </a:duotone>
          </a:blip>
          <a:stretch>
            <a:fillRect/>
          </a:stretch>
        </p:blipFill>
        <p:spPr>
          <a:xfrm>
            <a:off x="7030792" y="5943030"/>
            <a:ext cx="281072" cy="281072"/>
          </a:xfrm>
          <a:prstGeom prst="rect">
            <a:avLst/>
          </a:prstGeom>
        </p:spPr>
      </p:pic>
      <p:pic>
        <p:nvPicPr>
          <p:cNvPr id="119" name="Picture 118">
            <a:extLst>
              <a:ext uri="{FF2B5EF4-FFF2-40B4-BE49-F238E27FC236}">
                <a16:creationId xmlns:a16="http://schemas.microsoft.com/office/drawing/2014/main" id="{58734827-E86A-555F-AED0-86A132850C51}"/>
              </a:ext>
            </a:extLst>
          </p:cNvPr>
          <p:cNvPicPr>
            <a:picLocks noChangeAspect="1"/>
          </p:cNvPicPr>
          <p:nvPr/>
        </p:nvPicPr>
        <p:blipFill>
          <a:blip r:embed="rId17">
            <a:duotone>
              <a:prstClr val="black"/>
              <a:schemeClr val="accent6">
                <a:tint val="45000"/>
                <a:satMod val="400000"/>
              </a:schemeClr>
            </a:duotone>
          </a:blip>
          <a:stretch>
            <a:fillRect/>
          </a:stretch>
        </p:blipFill>
        <p:spPr>
          <a:xfrm>
            <a:off x="7024167" y="6293885"/>
            <a:ext cx="281072" cy="319594"/>
          </a:xfrm>
          <a:prstGeom prst="rect">
            <a:avLst/>
          </a:prstGeom>
        </p:spPr>
      </p:pic>
      <p:pic>
        <p:nvPicPr>
          <p:cNvPr id="120" name="Picture 119">
            <a:extLst>
              <a:ext uri="{FF2B5EF4-FFF2-40B4-BE49-F238E27FC236}">
                <a16:creationId xmlns:a16="http://schemas.microsoft.com/office/drawing/2014/main" id="{6892CBBA-6A06-79B4-6B9A-B505DE15F1F7}"/>
              </a:ext>
            </a:extLst>
          </p:cNvPr>
          <p:cNvPicPr>
            <a:picLocks noChangeAspect="1"/>
          </p:cNvPicPr>
          <p:nvPr/>
        </p:nvPicPr>
        <p:blipFill>
          <a:blip r:embed="rId18">
            <a:duotone>
              <a:prstClr val="black"/>
              <a:schemeClr val="accent4">
                <a:tint val="45000"/>
                <a:satMod val="400000"/>
              </a:schemeClr>
            </a:duotone>
          </a:blip>
          <a:stretch>
            <a:fillRect/>
          </a:stretch>
        </p:blipFill>
        <p:spPr>
          <a:xfrm>
            <a:off x="8644590" y="5931300"/>
            <a:ext cx="319595" cy="319595"/>
          </a:xfrm>
          <a:prstGeom prst="rect">
            <a:avLst/>
          </a:prstGeom>
        </p:spPr>
      </p:pic>
      <p:pic>
        <p:nvPicPr>
          <p:cNvPr id="121" name="Picture 120">
            <a:extLst>
              <a:ext uri="{FF2B5EF4-FFF2-40B4-BE49-F238E27FC236}">
                <a16:creationId xmlns:a16="http://schemas.microsoft.com/office/drawing/2014/main" id="{9948211D-D332-9754-DB90-29B10F44231C}"/>
              </a:ext>
            </a:extLst>
          </p:cNvPr>
          <p:cNvPicPr>
            <a:picLocks noChangeAspect="1"/>
          </p:cNvPicPr>
          <p:nvPr/>
        </p:nvPicPr>
        <p:blipFill>
          <a:blip r:embed="rId19">
            <a:duotone>
              <a:prstClr val="black"/>
              <a:schemeClr val="accent4">
                <a:tint val="45000"/>
                <a:satMod val="400000"/>
              </a:schemeClr>
            </a:duotone>
          </a:blip>
          <a:stretch>
            <a:fillRect/>
          </a:stretch>
        </p:blipFill>
        <p:spPr>
          <a:xfrm>
            <a:off x="8111931" y="5934646"/>
            <a:ext cx="312904" cy="312904"/>
          </a:xfrm>
          <a:prstGeom prst="rect">
            <a:avLst/>
          </a:prstGeom>
        </p:spPr>
      </p:pic>
      <p:pic>
        <p:nvPicPr>
          <p:cNvPr id="122" name="Picture 121">
            <a:extLst>
              <a:ext uri="{FF2B5EF4-FFF2-40B4-BE49-F238E27FC236}">
                <a16:creationId xmlns:a16="http://schemas.microsoft.com/office/drawing/2014/main" id="{269A89B7-3F22-2D31-253C-AF22EC408555}"/>
              </a:ext>
            </a:extLst>
          </p:cNvPr>
          <p:cNvPicPr>
            <a:picLocks noChangeAspect="1"/>
          </p:cNvPicPr>
          <p:nvPr/>
        </p:nvPicPr>
        <p:blipFill>
          <a:blip r:embed="rId20">
            <a:duotone>
              <a:prstClr val="black"/>
              <a:schemeClr val="accent4">
                <a:tint val="45000"/>
                <a:satMod val="400000"/>
              </a:schemeClr>
            </a:duotone>
          </a:blip>
          <a:stretch>
            <a:fillRect/>
          </a:stretch>
        </p:blipFill>
        <p:spPr>
          <a:xfrm>
            <a:off x="8129832" y="6293154"/>
            <a:ext cx="312905" cy="312905"/>
          </a:xfrm>
          <a:prstGeom prst="rect">
            <a:avLst/>
          </a:prstGeom>
        </p:spPr>
      </p:pic>
      <p:pic>
        <p:nvPicPr>
          <p:cNvPr id="123" name="Picture 122">
            <a:extLst>
              <a:ext uri="{FF2B5EF4-FFF2-40B4-BE49-F238E27FC236}">
                <a16:creationId xmlns:a16="http://schemas.microsoft.com/office/drawing/2014/main" id="{21BDE710-E9ED-9475-70E3-892D0E019ECD}"/>
              </a:ext>
            </a:extLst>
          </p:cNvPr>
          <p:cNvPicPr>
            <a:picLocks noChangeAspect="1"/>
          </p:cNvPicPr>
          <p:nvPr/>
        </p:nvPicPr>
        <p:blipFill>
          <a:blip r:embed="rId21">
            <a:biLevel thresh="75000"/>
          </a:blip>
          <a:stretch>
            <a:fillRect/>
          </a:stretch>
        </p:blipFill>
        <p:spPr>
          <a:xfrm>
            <a:off x="7554393" y="5929864"/>
            <a:ext cx="319595" cy="319595"/>
          </a:xfrm>
          <a:prstGeom prst="rect">
            <a:avLst/>
          </a:prstGeom>
        </p:spPr>
      </p:pic>
      <p:pic>
        <p:nvPicPr>
          <p:cNvPr id="124" name="Picture 123">
            <a:extLst>
              <a:ext uri="{FF2B5EF4-FFF2-40B4-BE49-F238E27FC236}">
                <a16:creationId xmlns:a16="http://schemas.microsoft.com/office/drawing/2014/main" id="{B89BA725-D419-87E6-DFA6-102251705E40}"/>
              </a:ext>
            </a:extLst>
          </p:cNvPr>
          <p:cNvPicPr>
            <a:picLocks noChangeAspect="1"/>
          </p:cNvPicPr>
          <p:nvPr/>
        </p:nvPicPr>
        <p:blipFill>
          <a:blip r:embed="rId22">
            <a:biLevel thresh="75000"/>
          </a:blip>
          <a:stretch>
            <a:fillRect/>
          </a:stretch>
        </p:blipFill>
        <p:spPr>
          <a:xfrm>
            <a:off x="7561083" y="6297229"/>
            <a:ext cx="312905" cy="312905"/>
          </a:xfrm>
          <a:prstGeom prst="rect">
            <a:avLst/>
          </a:prstGeom>
        </p:spPr>
      </p:pic>
      <p:pic>
        <p:nvPicPr>
          <p:cNvPr id="4" name="Picture 3" descr="A black arrows in a circle&#10;&#10;AI-generated content may be incorrect.">
            <a:extLst>
              <a:ext uri="{FF2B5EF4-FFF2-40B4-BE49-F238E27FC236}">
                <a16:creationId xmlns:a16="http://schemas.microsoft.com/office/drawing/2014/main" id="{D6DE794E-3E78-6F3D-30C0-F94F1F796619}"/>
              </a:ext>
            </a:extLst>
          </p:cNvPr>
          <p:cNvPicPr>
            <a:picLocks noChangeAspect="1"/>
          </p:cNvPicPr>
          <p:nvPr/>
        </p:nvPicPr>
        <p:blipFill>
          <a:blip r:embed="rId23">
            <a:duotone>
              <a:prstClr val="black"/>
              <a:srgbClr val="C1E5F5">
                <a:tint val="45000"/>
                <a:satMod val="400000"/>
              </a:srgbClr>
            </a:duotone>
            <a:extLst>
              <a:ext uri="{BEBA8EAE-BF5A-486C-A8C5-ECC9F3942E4B}">
                <a14:imgProps xmlns:a14="http://schemas.microsoft.com/office/drawing/2010/main">
                  <a14:imgLayer r:embed="rId24">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16695" t="1029" r="15737"/>
          <a:stretch>
            <a:fillRect/>
          </a:stretch>
        </p:blipFill>
        <p:spPr>
          <a:xfrm>
            <a:off x="8740140" y="6311900"/>
            <a:ext cx="281940" cy="291965"/>
          </a:xfrm>
          <a:prstGeom prst="rect">
            <a:avLst/>
          </a:prstGeom>
        </p:spPr>
      </p:pic>
    </p:spTree>
    <p:extLst>
      <p:ext uri="{BB962C8B-B14F-4D97-AF65-F5344CB8AC3E}">
        <p14:creationId xmlns:p14="http://schemas.microsoft.com/office/powerpoint/2010/main" val="1122719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BA84D-C443-E5A9-4298-BD1F29D7E946}"/>
            </a:ext>
          </a:extLst>
        </p:cNvPr>
        <p:cNvGrpSpPr/>
        <p:nvPr/>
      </p:nvGrpSpPr>
      <p:grpSpPr>
        <a:xfrm>
          <a:off x="0" y="0"/>
          <a:ext cx="0" cy="0"/>
          <a:chOff x="0" y="0"/>
          <a:chExt cx="0" cy="0"/>
        </a:xfrm>
      </p:grpSpPr>
      <p:pic>
        <p:nvPicPr>
          <p:cNvPr id="13" name="Google Shape;77;p15">
            <a:extLst>
              <a:ext uri="{FF2B5EF4-FFF2-40B4-BE49-F238E27FC236}">
                <a16:creationId xmlns:a16="http://schemas.microsoft.com/office/drawing/2014/main" id="{28FF0392-CB5D-DCAE-4C00-836B4FF04B7A}"/>
              </a:ext>
            </a:extLst>
          </p:cNvPr>
          <p:cNvPicPr preferRelativeResize="0"/>
          <p:nvPr/>
        </p:nvPicPr>
        <p:blipFill>
          <a:blip r:embed="rId3">
            <a:alphaModFix/>
          </a:blip>
          <a:stretch>
            <a:fillRect/>
          </a:stretch>
        </p:blipFill>
        <p:spPr>
          <a:xfrm>
            <a:off x="10491019" y="0"/>
            <a:ext cx="1700981" cy="788021"/>
          </a:xfrm>
          <a:prstGeom prst="rect">
            <a:avLst/>
          </a:prstGeom>
          <a:noFill/>
          <a:ln>
            <a:noFill/>
          </a:ln>
        </p:spPr>
      </p:pic>
      <p:sp>
        <p:nvSpPr>
          <p:cNvPr id="2" name="TextBox 1">
            <a:extLst>
              <a:ext uri="{FF2B5EF4-FFF2-40B4-BE49-F238E27FC236}">
                <a16:creationId xmlns:a16="http://schemas.microsoft.com/office/drawing/2014/main" id="{1B399FC1-7646-C660-1FDF-267ED168A3B7}"/>
              </a:ext>
            </a:extLst>
          </p:cNvPr>
          <p:cNvSpPr txBox="1"/>
          <p:nvPr/>
        </p:nvSpPr>
        <p:spPr>
          <a:xfrm>
            <a:off x="4393132" y="363149"/>
            <a:ext cx="2892138" cy="376834"/>
          </a:xfrm>
          <a:prstGeom prst="rect">
            <a:avLst/>
          </a:prstGeom>
          <a:noFill/>
        </p:spPr>
        <p:txBody>
          <a:bodyPr wrap="non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Objectives and Expected Outcomes</a:t>
            </a:r>
            <a:endParaRPr lang="en-IN" sz="1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791BAB4-EBFE-EAEF-3991-CE22BD7237D8}"/>
              </a:ext>
            </a:extLst>
          </p:cNvPr>
          <p:cNvSpPr txBox="1"/>
          <p:nvPr/>
        </p:nvSpPr>
        <p:spPr>
          <a:xfrm>
            <a:off x="769920" y="1093672"/>
            <a:ext cx="4564080" cy="3521605"/>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        Measurable Goals</a:t>
            </a: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endParaRPr lang="en-US" sz="1200" b="1" dirty="0">
              <a:solidFill>
                <a:srgbClr val="1E293B"/>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endParaRPr lang="en-US" sz="1200" b="1" i="0" dirty="0">
              <a:solidFill>
                <a:srgbClr val="1E293B"/>
              </a:solidFill>
              <a:effectLst/>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49BBA05-4B9D-010D-644B-207C02CBBE3A}"/>
              </a:ext>
            </a:extLst>
          </p:cNvPr>
          <p:cNvSpPr txBox="1"/>
          <p:nvPr/>
        </p:nvSpPr>
        <p:spPr>
          <a:xfrm>
            <a:off x="5658796" y="1093672"/>
            <a:ext cx="5874444" cy="4537268"/>
          </a:xfrm>
          <a:prstGeom prst="rect">
            <a:avLst/>
          </a:prstGeom>
          <a:solidFill>
            <a:schemeClr val="accent1">
              <a:lumMod val="20000"/>
              <a:lumOff val="80000"/>
            </a:schemeClr>
          </a:solidFill>
          <a:ln w="19050">
            <a:solidFill>
              <a:srgbClr val="00B0F0"/>
            </a:solidFill>
            <a:prstDash val="lgDash"/>
          </a:ln>
        </p:spPr>
        <p:txBody>
          <a:bodyPr wrap="square" rtlCol="0">
            <a:spAutoFit/>
          </a:bodyPr>
          <a:lstStyle/>
          <a:p>
            <a:pPr algn="just">
              <a:lnSpc>
                <a:spcPct val="150000"/>
              </a:lnSpc>
              <a:buNone/>
            </a:pPr>
            <a:r>
              <a:rPr lang="en-US" sz="1400" b="1" dirty="0">
                <a:latin typeface="Times New Roman" panose="02020603050405020304" pitchFamily="18" charset="0"/>
                <a:cs typeface="Times New Roman" panose="02020603050405020304" pitchFamily="18" charset="0"/>
              </a:rPr>
              <a:t>        Intended impact </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Reduce research time by 93%</a:t>
            </a:r>
            <a:r>
              <a:rPr lang="en-US" sz="1200" dirty="0">
                <a:latin typeface="Times New Roman" panose="02020603050405020304" pitchFamily="18" charset="0"/>
                <a:cs typeface="Times New Roman" panose="02020603050405020304" pitchFamily="18" charset="0"/>
              </a:rPr>
              <a:t> – from 30+ minutes to under 2 minutes per purchase</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Enable 15-20% average cost savings</a:t>
            </a:r>
            <a:r>
              <a:rPr lang="en-US" sz="1200" dirty="0">
                <a:latin typeface="Times New Roman" panose="02020603050405020304" pitchFamily="18" charset="0"/>
                <a:cs typeface="Times New Roman" panose="02020603050405020304" pitchFamily="18" charset="0"/>
              </a:rPr>
              <a:t> – through comprehensive comparison and optimal timing</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Reduce fraud exposure by 90%</a:t>
            </a:r>
            <a:r>
              <a:rPr lang="en-US" sz="1200" dirty="0">
                <a:latin typeface="Times New Roman" panose="02020603050405020304" pitchFamily="18" charset="0"/>
                <a:cs typeface="Times New Roman" panose="02020603050405020304" pitchFamily="18" charset="0"/>
              </a:rPr>
              <a:t> – protecting users from $48B annual e-commerce fraud</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Generate $5M+ in cumulative user savings</a:t>
            </a:r>
            <a:r>
              <a:rPr lang="en-US" sz="1200" dirty="0">
                <a:latin typeface="Times New Roman" panose="02020603050405020304" pitchFamily="18" charset="0"/>
                <a:cs typeface="Times New Roman" panose="02020603050405020304" pitchFamily="18" charset="0"/>
              </a:rPr>
              <a:t> during first year</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Decrease cart abandonment from 48% to below 20%</a:t>
            </a:r>
            <a:r>
              <a:rPr lang="en-US" sz="1200" dirty="0">
                <a:latin typeface="Times New Roman" panose="02020603050405020304" pitchFamily="18" charset="0"/>
                <a:cs typeface="Times New Roman" panose="02020603050405020304" pitchFamily="18" charset="0"/>
              </a:rPr>
              <a:t> – through transparent total cost display</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Promote market transparency</a:t>
            </a:r>
            <a:r>
              <a:rPr lang="en-US" sz="1200" dirty="0">
                <a:latin typeface="Times New Roman" panose="02020603050405020304" pitchFamily="18" charset="0"/>
                <a:cs typeface="Times New Roman" panose="02020603050405020304" pitchFamily="18" charset="0"/>
              </a:rPr>
              <a:t> – expose 25% average price disparities across platforms</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Drive fair competition</a:t>
            </a:r>
            <a:r>
              <a:rPr lang="en-US" sz="1200" dirty="0">
                <a:latin typeface="Times New Roman" panose="02020603050405020304" pitchFamily="18" charset="0"/>
                <a:cs typeface="Times New Roman" panose="02020603050405020304" pitchFamily="18" charset="0"/>
              </a:rPr>
              <a:t> – incentivize sellers to maintain competitive pricing and quality</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Create informed marketplace</a:t>
            </a:r>
            <a:r>
              <a:rPr lang="en-US" sz="1200" dirty="0">
                <a:latin typeface="Times New Roman" panose="02020603050405020304" pitchFamily="18" charset="0"/>
                <a:cs typeface="Times New Roman" panose="02020603050405020304" pitchFamily="18" charset="0"/>
              </a:rPr>
              <a:t> – reduce information asymmetry between buyers and sellers</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Reduce impulse purchases by 40%</a:t>
            </a:r>
            <a:r>
              <a:rPr lang="en-US" sz="1200" dirty="0">
                <a:latin typeface="Times New Roman" panose="02020603050405020304" pitchFamily="18" charset="0"/>
                <a:cs typeface="Times New Roman" panose="02020603050405020304" pitchFamily="18" charset="0"/>
              </a:rPr>
              <a:t> – encourage thoughtful, sustainable consumption</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Lower product return rates by 25%</a:t>
            </a:r>
            <a:r>
              <a:rPr lang="en-US" sz="1200" dirty="0">
                <a:latin typeface="Times New Roman" panose="02020603050405020304" pitchFamily="18" charset="0"/>
                <a:cs typeface="Times New Roman" panose="02020603050405020304" pitchFamily="18" charset="0"/>
              </a:rPr>
              <a:t> – decrease reverse logistics carbon footprint</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Combat seller fraud</a:t>
            </a:r>
            <a:r>
              <a:rPr lang="en-US" sz="1200" dirty="0">
                <a:latin typeface="Times New Roman" panose="02020603050405020304" pitchFamily="18" charset="0"/>
                <a:cs typeface="Times New Roman" panose="02020603050405020304" pitchFamily="18" charset="0"/>
              </a:rPr>
              <a:t> – flag 95% of fraudulent vendors, creating safer marketplace</a:t>
            </a:r>
          </a:p>
          <a:p>
            <a:pPr marL="171450" indent="-171450" algn="just">
              <a:lnSpc>
                <a:spcPct val="150000"/>
              </a:lnSpc>
              <a:buFont typeface="Courier New" panose="02070309020205020404" pitchFamily="49" charset="0"/>
              <a:buChar char="o"/>
            </a:pPr>
            <a:r>
              <a:rPr lang="en-US" sz="1200" b="1" dirty="0">
                <a:latin typeface="Times New Roman" panose="02020603050405020304" pitchFamily="18" charset="0"/>
                <a:cs typeface="Times New Roman" panose="02020603050405020304" pitchFamily="18" charset="0"/>
              </a:rPr>
              <a:t>Advance AI/ML research</a:t>
            </a:r>
            <a:r>
              <a:rPr lang="en-US" sz="1200" dirty="0">
                <a:latin typeface="Times New Roman" panose="02020603050405020304" pitchFamily="18" charset="0"/>
                <a:cs typeface="Times New Roman" panose="02020603050405020304" pitchFamily="18" charset="0"/>
              </a:rPr>
              <a:t> – publish findings on price forecasting and trust prediction</a:t>
            </a:r>
          </a:p>
        </p:txBody>
      </p:sp>
      <p:pic>
        <p:nvPicPr>
          <p:cNvPr id="22" name="Picture 21">
            <a:extLst>
              <a:ext uri="{FF2B5EF4-FFF2-40B4-BE49-F238E27FC236}">
                <a16:creationId xmlns:a16="http://schemas.microsoft.com/office/drawing/2014/main" id="{3F66211A-420E-484B-BCC4-4675B085629C}"/>
              </a:ext>
            </a:extLst>
          </p:cNvPr>
          <p:cNvPicPr>
            <a:picLocks noChangeAspect="1"/>
          </p:cNvPicPr>
          <p:nvPr/>
        </p:nvPicPr>
        <p:blipFill>
          <a:blip r:embed="rId4"/>
          <a:stretch>
            <a:fillRect/>
          </a:stretch>
        </p:blipFill>
        <p:spPr>
          <a:xfrm>
            <a:off x="866775" y="1209000"/>
            <a:ext cx="242013" cy="242013"/>
          </a:xfrm>
          <a:prstGeom prst="rect">
            <a:avLst/>
          </a:prstGeom>
        </p:spPr>
      </p:pic>
      <p:pic>
        <p:nvPicPr>
          <p:cNvPr id="23" name="Picture 22">
            <a:extLst>
              <a:ext uri="{FF2B5EF4-FFF2-40B4-BE49-F238E27FC236}">
                <a16:creationId xmlns:a16="http://schemas.microsoft.com/office/drawing/2014/main" id="{D3A3C2A3-897A-4D92-6C64-18270C4C9445}"/>
              </a:ext>
            </a:extLst>
          </p:cNvPr>
          <p:cNvPicPr>
            <a:picLocks noChangeAspect="1"/>
          </p:cNvPicPr>
          <p:nvPr/>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971628" y="1559903"/>
            <a:ext cx="165298" cy="165298"/>
          </a:xfrm>
          <a:prstGeom prst="rect">
            <a:avLst/>
          </a:prstGeom>
        </p:spPr>
      </p:pic>
      <p:pic>
        <p:nvPicPr>
          <p:cNvPr id="26" name="Picture 25">
            <a:extLst>
              <a:ext uri="{FF2B5EF4-FFF2-40B4-BE49-F238E27FC236}">
                <a16:creationId xmlns:a16="http://schemas.microsoft.com/office/drawing/2014/main" id="{AB892ECF-E7E8-AB29-07F7-EFD2DDDD917E}"/>
              </a:ext>
            </a:extLst>
          </p:cNvPr>
          <p:cNvPicPr>
            <a:picLocks noChangeAspect="1"/>
          </p:cNvPicPr>
          <p:nvPr/>
        </p:nvPicPr>
        <p:blipFill>
          <a:blip r:embed="rId7"/>
          <a:stretch>
            <a:fillRect/>
          </a:stretch>
        </p:blipFill>
        <p:spPr>
          <a:xfrm>
            <a:off x="971628" y="2123479"/>
            <a:ext cx="165298" cy="165298"/>
          </a:xfrm>
          <a:prstGeom prst="rect">
            <a:avLst/>
          </a:prstGeom>
        </p:spPr>
      </p:pic>
      <p:pic>
        <p:nvPicPr>
          <p:cNvPr id="29" name="Picture 28">
            <a:extLst>
              <a:ext uri="{FF2B5EF4-FFF2-40B4-BE49-F238E27FC236}">
                <a16:creationId xmlns:a16="http://schemas.microsoft.com/office/drawing/2014/main" id="{EF80D0EA-15B4-8A8C-13C0-17F3AB88F049}"/>
              </a:ext>
            </a:extLst>
          </p:cNvPr>
          <p:cNvPicPr>
            <a:picLocks noChangeAspect="1"/>
          </p:cNvPicPr>
          <p:nvPr/>
        </p:nvPicPr>
        <p:blipFill>
          <a:blip r:embed="rId8"/>
          <a:stretch>
            <a:fillRect/>
          </a:stretch>
        </p:blipFill>
        <p:spPr>
          <a:xfrm>
            <a:off x="958907" y="2489295"/>
            <a:ext cx="165298" cy="165298"/>
          </a:xfrm>
          <a:prstGeom prst="rect">
            <a:avLst/>
          </a:prstGeom>
        </p:spPr>
      </p:pic>
      <p:pic>
        <p:nvPicPr>
          <p:cNvPr id="33" name="Picture 32">
            <a:extLst>
              <a:ext uri="{FF2B5EF4-FFF2-40B4-BE49-F238E27FC236}">
                <a16:creationId xmlns:a16="http://schemas.microsoft.com/office/drawing/2014/main" id="{060261E6-72EA-126D-2534-C089EF1305E2}"/>
              </a:ext>
            </a:extLst>
          </p:cNvPr>
          <p:cNvPicPr>
            <a:picLocks noChangeAspect="1"/>
          </p:cNvPicPr>
          <p:nvPr/>
        </p:nvPicPr>
        <p:blipFill>
          <a:blip r:embed="rId9"/>
          <a:stretch>
            <a:fillRect/>
          </a:stretch>
        </p:blipFill>
        <p:spPr>
          <a:xfrm>
            <a:off x="971628" y="2823029"/>
            <a:ext cx="165298" cy="165298"/>
          </a:xfrm>
          <a:prstGeom prst="rect">
            <a:avLst/>
          </a:prstGeom>
        </p:spPr>
      </p:pic>
      <p:pic>
        <p:nvPicPr>
          <p:cNvPr id="37" name="Picture 36">
            <a:extLst>
              <a:ext uri="{FF2B5EF4-FFF2-40B4-BE49-F238E27FC236}">
                <a16:creationId xmlns:a16="http://schemas.microsoft.com/office/drawing/2014/main" id="{BBBD2EC8-8675-0C3B-297C-06264E94F96E}"/>
              </a:ext>
            </a:extLst>
          </p:cNvPr>
          <p:cNvPicPr>
            <a:picLocks noChangeAspect="1"/>
          </p:cNvPicPr>
          <p:nvPr/>
        </p:nvPicPr>
        <p:blipFill>
          <a:blip r:embed="rId10"/>
          <a:stretch>
            <a:fillRect/>
          </a:stretch>
        </p:blipFill>
        <p:spPr>
          <a:xfrm>
            <a:off x="967634" y="3147818"/>
            <a:ext cx="165297" cy="165297"/>
          </a:xfrm>
          <a:prstGeom prst="rect">
            <a:avLst/>
          </a:prstGeom>
        </p:spPr>
      </p:pic>
      <p:pic>
        <p:nvPicPr>
          <p:cNvPr id="43" name="Picture 42">
            <a:extLst>
              <a:ext uri="{FF2B5EF4-FFF2-40B4-BE49-F238E27FC236}">
                <a16:creationId xmlns:a16="http://schemas.microsoft.com/office/drawing/2014/main" id="{BF6AA71A-EB33-E800-4363-90AA8005F0DD}"/>
              </a:ext>
            </a:extLst>
          </p:cNvPr>
          <p:cNvPicPr>
            <a:picLocks noChangeAspect="1"/>
          </p:cNvPicPr>
          <p:nvPr/>
        </p:nvPicPr>
        <p:blipFill>
          <a:blip r:embed="rId11">
            <a:extLst>
              <a:ext uri="{BEBA8EAE-BF5A-486C-A8C5-ECC9F3942E4B}">
                <a14:imgProps xmlns:a14="http://schemas.microsoft.com/office/drawing/2010/main">
                  <a14:imgLayer r:embed="rId12">
                    <a14:imgEffect>
                      <a14:colorTemperature colorTemp="11200"/>
                    </a14:imgEffect>
                  </a14:imgLayer>
                </a14:imgProps>
              </a:ext>
            </a:extLst>
          </a:blip>
          <a:stretch>
            <a:fillRect/>
          </a:stretch>
        </p:blipFill>
        <p:spPr>
          <a:xfrm>
            <a:off x="970810" y="3425535"/>
            <a:ext cx="165298" cy="165298"/>
          </a:xfrm>
          <a:prstGeom prst="rect">
            <a:avLst/>
          </a:prstGeom>
        </p:spPr>
      </p:pic>
      <p:pic>
        <p:nvPicPr>
          <p:cNvPr id="47" name="Picture 46">
            <a:extLst>
              <a:ext uri="{FF2B5EF4-FFF2-40B4-BE49-F238E27FC236}">
                <a16:creationId xmlns:a16="http://schemas.microsoft.com/office/drawing/2014/main" id="{43473805-FFD5-B43E-340C-D6D0196C2EAF}"/>
              </a:ext>
            </a:extLst>
          </p:cNvPr>
          <p:cNvPicPr>
            <a:picLocks noChangeAspect="1"/>
          </p:cNvPicPr>
          <p:nvPr/>
        </p:nvPicPr>
        <p:blipFill>
          <a:blip r:embed="rId13"/>
          <a:stretch>
            <a:fillRect/>
          </a:stretch>
        </p:blipFill>
        <p:spPr>
          <a:xfrm>
            <a:off x="970810" y="3978277"/>
            <a:ext cx="165297" cy="165297"/>
          </a:xfrm>
          <a:prstGeom prst="rect">
            <a:avLst/>
          </a:prstGeom>
        </p:spPr>
      </p:pic>
      <p:pic>
        <p:nvPicPr>
          <p:cNvPr id="50" name="Picture 49">
            <a:extLst>
              <a:ext uri="{FF2B5EF4-FFF2-40B4-BE49-F238E27FC236}">
                <a16:creationId xmlns:a16="http://schemas.microsoft.com/office/drawing/2014/main" id="{E6E2AAC6-BAE9-349A-C9A5-191C8246543F}"/>
              </a:ext>
            </a:extLst>
          </p:cNvPr>
          <p:cNvPicPr>
            <a:picLocks noChangeAspect="1"/>
          </p:cNvPicPr>
          <p:nvPr/>
        </p:nvPicPr>
        <p:blipFill>
          <a:blip r:embed="rId14"/>
          <a:stretch>
            <a:fillRect/>
          </a:stretch>
        </p:blipFill>
        <p:spPr>
          <a:xfrm>
            <a:off x="5763915" y="1224113"/>
            <a:ext cx="242012" cy="242012"/>
          </a:xfrm>
          <a:prstGeom prst="rect">
            <a:avLst/>
          </a:prstGeom>
        </p:spPr>
      </p:pic>
      <p:sp>
        <p:nvSpPr>
          <p:cNvPr id="3" name="TextBox 2">
            <a:extLst>
              <a:ext uri="{FF2B5EF4-FFF2-40B4-BE49-F238E27FC236}">
                <a16:creationId xmlns:a16="http://schemas.microsoft.com/office/drawing/2014/main" id="{B5E597B1-D695-C02B-8274-55A4F877F0CC}"/>
              </a:ext>
            </a:extLst>
          </p:cNvPr>
          <p:cNvSpPr txBox="1"/>
          <p:nvPr/>
        </p:nvSpPr>
        <p:spPr>
          <a:xfrm>
            <a:off x="1108787" y="1448231"/>
            <a:ext cx="4067534" cy="557379"/>
          </a:xfrm>
          <a:prstGeom prst="rect">
            <a:avLst/>
          </a:prstGeom>
          <a:noFill/>
        </p:spPr>
        <p:txBody>
          <a:bodyPr wrap="square" rtlCol="0">
            <a:spAutoFit/>
          </a:bodyPr>
          <a:lstStyle/>
          <a:p>
            <a:pPr algn="just">
              <a:lnSpc>
                <a:spcPct val="150000"/>
              </a:lnSpc>
            </a:pPr>
            <a:r>
              <a:rPr lang="en-US" altLang="en-US" sz="1200" b="1" dirty="0">
                <a:latin typeface="Times New Roman" panose="02020603050405020304" pitchFamily="18" charset="0"/>
                <a:cs typeface="Times New Roman" panose="02020603050405020304" pitchFamily="18" charset="0"/>
              </a:rPr>
              <a:t>85%+ accuracy</a:t>
            </a:r>
            <a:r>
              <a:rPr lang="en-US" altLang="en-US" sz="1200" dirty="0">
                <a:latin typeface="Times New Roman" panose="02020603050405020304" pitchFamily="18" charset="0"/>
                <a:cs typeface="Times New Roman" panose="02020603050405020304" pitchFamily="18" charset="0"/>
              </a:rPr>
              <a:t> in XGBoost price forecasting for 1-14 day predictions </a:t>
            </a:r>
          </a:p>
        </p:txBody>
      </p:sp>
      <p:sp>
        <p:nvSpPr>
          <p:cNvPr id="4" name="TextBox 3">
            <a:extLst>
              <a:ext uri="{FF2B5EF4-FFF2-40B4-BE49-F238E27FC236}">
                <a16:creationId xmlns:a16="http://schemas.microsoft.com/office/drawing/2014/main" id="{4FDC89CF-A2BD-DF03-8462-7080CF851CF6}"/>
              </a:ext>
            </a:extLst>
          </p:cNvPr>
          <p:cNvSpPr txBox="1"/>
          <p:nvPr/>
        </p:nvSpPr>
        <p:spPr>
          <a:xfrm>
            <a:off x="1124081" y="1973971"/>
            <a:ext cx="4197074" cy="336118"/>
          </a:xfrm>
          <a:prstGeom prst="rect">
            <a:avLst/>
          </a:prstGeom>
          <a:noFill/>
        </p:spPr>
        <p:txBody>
          <a:bodyPr wrap="square" rtlCol="0">
            <a:spAutoFit/>
          </a:bodyPr>
          <a:lstStyle/>
          <a:p>
            <a:pPr algn="just">
              <a:lnSpc>
                <a:spcPct val="150000"/>
              </a:lnSpc>
            </a:pPr>
            <a:r>
              <a:rPr lang="en-US" sz="1200" b="1" dirty="0">
                <a:solidFill>
                  <a:srgbClr val="1E293B"/>
                </a:solidFill>
                <a:latin typeface="Times New Roman" panose="02020603050405020304" pitchFamily="18" charset="0"/>
                <a:cs typeface="Times New Roman" panose="02020603050405020304" pitchFamily="18" charset="0"/>
              </a:rPr>
              <a:t>50+ e-commerce platforms</a:t>
            </a:r>
            <a:r>
              <a:rPr lang="en-US" sz="1200" dirty="0">
                <a:solidFill>
                  <a:srgbClr val="1E293B"/>
                </a:solidFill>
                <a:latin typeface="Times New Roman" panose="02020603050405020304" pitchFamily="18" charset="0"/>
                <a:cs typeface="Times New Roman" panose="02020603050405020304" pitchFamily="18" charset="0"/>
              </a:rPr>
              <a:t> aggregation with &lt;5-minute latency</a:t>
            </a:r>
          </a:p>
        </p:txBody>
      </p:sp>
      <p:sp>
        <p:nvSpPr>
          <p:cNvPr id="6" name="TextBox 5">
            <a:extLst>
              <a:ext uri="{FF2B5EF4-FFF2-40B4-BE49-F238E27FC236}">
                <a16:creationId xmlns:a16="http://schemas.microsoft.com/office/drawing/2014/main" id="{7BE58FC7-2545-6903-A4F2-9D5C1FBFE8FE}"/>
              </a:ext>
            </a:extLst>
          </p:cNvPr>
          <p:cNvSpPr txBox="1"/>
          <p:nvPr/>
        </p:nvSpPr>
        <p:spPr>
          <a:xfrm>
            <a:off x="1108787" y="2354312"/>
            <a:ext cx="4067534" cy="277784"/>
          </a:xfrm>
          <a:prstGeom prst="rect">
            <a:avLst/>
          </a:prstGeom>
          <a:noFill/>
        </p:spPr>
        <p:txBody>
          <a:bodyPr wrap="square" rtlCol="0">
            <a:spAutoFit/>
          </a:bodyPr>
          <a:lstStyle/>
          <a:p>
            <a:pPr algn="just">
              <a:lnSpc>
                <a:spcPct val="150000"/>
              </a:lnSpc>
            </a:pPr>
            <a:r>
              <a:rPr lang="en-US" altLang="en-US" sz="1200" dirty="0">
                <a:latin typeface="Times New Roman" panose="02020603050405020304" pitchFamily="18" charset="0"/>
                <a:cs typeface="Times New Roman" panose="02020603050405020304" pitchFamily="18" charset="0"/>
              </a:rPr>
              <a:t>Deliver product comparison results in </a:t>
            </a:r>
            <a:r>
              <a:rPr lang="en-US" altLang="en-US" sz="1200" b="1" dirty="0">
                <a:latin typeface="Times New Roman" panose="02020603050405020304" pitchFamily="18" charset="0"/>
                <a:cs typeface="Times New Roman" panose="02020603050405020304" pitchFamily="18" charset="0"/>
              </a:rPr>
              <a:t>under 2 seconds </a:t>
            </a:r>
          </a:p>
        </p:txBody>
      </p:sp>
      <p:sp>
        <p:nvSpPr>
          <p:cNvPr id="7" name="TextBox 6">
            <a:extLst>
              <a:ext uri="{FF2B5EF4-FFF2-40B4-BE49-F238E27FC236}">
                <a16:creationId xmlns:a16="http://schemas.microsoft.com/office/drawing/2014/main" id="{F8C2CB95-1416-15DE-9BB1-556B3D87F2BF}"/>
              </a:ext>
            </a:extLst>
          </p:cNvPr>
          <p:cNvSpPr txBox="1"/>
          <p:nvPr/>
        </p:nvSpPr>
        <p:spPr>
          <a:xfrm>
            <a:off x="1124081" y="2711095"/>
            <a:ext cx="3403423" cy="336118"/>
          </a:xfrm>
          <a:prstGeom prst="rect">
            <a:avLst/>
          </a:prstGeom>
          <a:noFill/>
        </p:spPr>
        <p:txBody>
          <a:bodyPr wrap="square" rtlCol="0">
            <a:spAutoFit/>
          </a:bodyPr>
          <a:lstStyle/>
          <a:p>
            <a:pPr algn="just">
              <a:lnSpc>
                <a:spcPct val="150000"/>
              </a:lnSpc>
            </a:pPr>
            <a:r>
              <a:rPr lang="en-US" sz="1200" b="1" dirty="0">
                <a:solidFill>
                  <a:srgbClr val="1E293B"/>
                </a:solidFill>
                <a:latin typeface="Times New Roman" panose="02020603050405020304" pitchFamily="18" charset="0"/>
                <a:cs typeface="Times New Roman" panose="02020603050405020304" pitchFamily="18" charset="0"/>
              </a:rPr>
              <a:t>99.5% uptime</a:t>
            </a:r>
            <a:r>
              <a:rPr lang="en-US" sz="1200" dirty="0">
                <a:solidFill>
                  <a:srgbClr val="1E293B"/>
                </a:solidFill>
                <a:latin typeface="Times New Roman" panose="02020603050405020304" pitchFamily="18" charset="0"/>
                <a:cs typeface="Times New Roman" panose="02020603050405020304" pitchFamily="18" charset="0"/>
              </a:rPr>
              <a:t> and handle 10,000+ concurrent users</a:t>
            </a:r>
          </a:p>
        </p:txBody>
      </p:sp>
      <p:sp>
        <p:nvSpPr>
          <p:cNvPr id="9" name="TextBox 8">
            <a:extLst>
              <a:ext uri="{FF2B5EF4-FFF2-40B4-BE49-F238E27FC236}">
                <a16:creationId xmlns:a16="http://schemas.microsoft.com/office/drawing/2014/main" id="{B04516F0-23DA-AFC0-A48B-777AE82C1CE0}"/>
              </a:ext>
            </a:extLst>
          </p:cNvPr>
          <p:cNvSpPr txBox="1"/>
          <p:nvPr/>
        </p:nvSpPr>
        <p:spPr>
          <a:xfrm>
            <a:off x="1094718" y="3025009"/>
            <a:ext cx="4095671" cy="277784"/>
          </a:xfrm>
          <a:prstGeom prst="rect">
            <a:avLst/>
          </a:prstGeom>
          <a:noFill/>
        </p:spPr>
        <p:txBody>
          <a:bodyPr wrap="square" rtlCol="0">
            <a:spAutoFit/>
          </a:bodyPr>
          <a:lstStyle/>
          <a:p>
            <a:pPr algn="just">
              <a:lnSpc>
                <a:spcPct val="150000"/>
              </a:lnSpc>
            </a:pPr>
            <a:r>
              <a:rPr lang="en-US" altLang="en-US" sz="1200" dirty="0">
                <a:latin typeface="Times New Roman" panose="02020603050405020304" pitchFamily="18" charset="0"/>
                <a:cs typeface="Times New Roman" panose="02020603050405020304" pitchFamily="18" charset="0"/>
              </a:rPr>
              <a:t>Seller </a:t>
            </a:r>
            <a:r>
              <a:rPr lang="en-US" altLang="en-US" sz="1200" b="1" dirty="0">
                <a:latin typeface="Times New Roman" panose="02020603050405020304" pitchFamily="18" charset="0"/>
                <a:cs typeface="Times New Roman" panose="02020603050405020304" pitchFamily="18" charset="0"/>
              </a:rPr>
              <a:t>trust scores with 90%+ reliability </a:t>
            </a:r>
            <a:r>
              <a:rPr lang="en-US" altLang="en-US" sz="1200" dirty="0">
                <a:latin typeface="Times New Roman" panose="02020603050405020304" pitchFamily="18" charset="0"/>
                <a:cs typeface="Times New Roman" panose="02020603050405020304" pitchFamily="18" charset="0"/>
              </a:rPr>
              <a:t>using 8+ trust signals </a:t>
            </a:r>
          </a:p>
        </p:txBody>
      </p:sp>
      <p:sp>
        <p:nvSpPr>
          <p:cNvPr id="10" name="TextBox 9">
            <a:extLst>
              <a:ext uri="{FF2B5EF4-FFF2-40B4-BE49-F238E27FC236}">
                <a16:creationId xmlns:a16="http://schemas.microsoft.com/office/drawing/2014/main" id="{44CFE998-D777-CACF-B665-E051DADE63E5}"/>
              </a:ext>
            </a:extLst>
          </p:cNvPr>
          <p:cNvSpPr txBox="1"/>
          <p:nvPr/>
        </p:nvSpPr>
        <p:spPr>
          <a:xfrm>
            <a:off x="1094717" y="3308478"/>
            <a:ext cx="4095671" cy="557379"/>
          </a:xfrm>
          <a:prstGeom prst="rect">
            <a:avLst/>
          </a:prstGeom>
          <a:noFill/>
        </p:spPr>
        <p:txBody>
          <a:bodyPr wrap="square" rtlCol="0">
            <a:spAutoFit/>
          </a:bodyPr>
          <a:lstStyle/>
          <a:p>
            <a:pPr algn="just">
              <a:lnSpc>
                <a:spcPct val="150000"/>
              </a:lnSpc>
            </a:pPr>
            <a:r>
              <a:rPr lang="en-US" altLang="en-US" sz="1200" dirty="0">
                <a:latin typeface="Times New Roman" panose="02020603050405020304" pitchFamily="18" charset="0"/>
                <a:cs typeface="Times New Roman" panose="02020603050405020304" pitchFamily="18" charset="0"/>
              </a:rPr>
              <a:t>Process </a:t>
            </a:r>
            <a:r>
              <a:rPr lang="en-US" altLang="en-US" sz="1200" b="1" dirty="0">
                <a:latin typeface="Times New Roman" panose="02020603050405020304" pitchFamily="18" charset="0"/>
                <a:cs typeface="Times New Roman" panose="02020603050405020304" pitchFamily="18" charset="0"/>
              </a:rPr>
              <a:t>1000+ reviews </a:t>
            </a:r>
            <a:r>
              <a:rPr lang="en-US" altLang="en-US" sz="1200" dirty="0">
                <a:latin typeface="Times New Roman" panose="02020603050405020304" pitchFamily="18" charset="0"/>
                <a:cs typeface="Times New Roman" panose="02020603050405020304" pitchFamily="18" charset="0"/>
              </a:rPr>
              <a:t>per product in under 5 seconds with 80%+ sentiment accuracy </a:t>
            </a:r>
          </a:p>
        </p:txBody>
      </p:sp>
      <p:sp>
        <p:nvSpPr>
          <p:cNvPr id="11" name="TextBox 10">
            <a:extLst>
              <a:ext uri="{FF2B5EF4-FFF2-40B4-BE49-F238E27FC236}">
                <a16:creationId xmlns:a16="http://schemas.microsoft.com/office/drawing/2014/main" id="{FE4C6739-F418-DAB6-FFCD-298E528D526C}"/>
              </a:ext>
            </a:extLst>
          </p:cNvPr>
          <p:cNvSpPr txBox="1"/>
          <p:nvPr/>
        </p:nvSpPr>
        <p:spPr>
          <a:xfrm>
            <a:off x="1094716" y="3854862"/>
            <a:ext cx="3865825" cy="55737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4.5+/5 user satisfaction rating and 60%+ user retention rate after 3 months</a:t>
            </a:r>
            <a:endParaRPr lang="en-IN" sz="1200" dirty="0">
              <a:latin typeface="Times New Roman" panose="02020603050405020304" pitchFamily="18" charset="0"/>
              <a:cs typeface="Times New Roman" panose="02020603050405020304" pitchFamily="18" charset="0"/>
            </a:endParaRPr>
          </a:p>
        </p:txBody>
      </p:sp>
      <p:sp>
        <p:nvSpPr>
          <p:cNvPr id="14" name="Google Shape;76;p15" descr="Your startup LOGO">
            <a:extLst>
              <a:ext uri="{FF2B5EF4-FFF2-40B4-BE49-F238E27FC236}">
                <a16:creationId xmlns:a16="http://schemas.microsoft.com/office/drawing/2014/main" id="{0F4544C3-1B1D-A620-BC1D-3A009A298414}"/>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586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F4C93-1C3A-F16E-9F69-F2212C624A43}"/>
            </a:ext>
          </a:extLst>
        </p:cNvPr>
        <p:cNvGrpSpPr/>
        <p:nvPr/>
      </p:nvGrpSpPr>
      <p:grpSpPr>
        <a:xfrm>
          <a:off x="0" y="0"/>
          <a:ext cx="0" cy="0"/>
          <a:chOff x="0" y="0"/>
          <a:chExt cx="0" cy="0"/>
        </a:xfrm>
      </p:grpSpPr>
      <p:pic>
        <p:nvPicPr>
          <p:cNvPr id="13" name="Google Shape;77;p15">
            <a:extLst>
              <a:ext uri="{FF2B5EF4-FFF2-40B4-BE49-F238E27FC236}">
                <a16:creationId xmlns:a16="http://schemas.microsoft.com/office/drawing/2014/main" id="{46F6B47E-26D3-3227-17A4-935562A29813}"/>
              </a:ext>
            </a:extLst>
          </p:cNvPr>
          <p:cNvPicPr preferRelativeResize="0"/>
          <p:nvPr/>
        </p:nvPicPr>
        <p:blipFill>
          <a:blip r:embed="rId3">
            <a:alphaModFix/>
          </a:blip>
          <a:stretch>
            <a:fillRect/>
          </a:stretch>
        </p:blipFill>
        <p:spPr>
          <a:xfrm>
            <a:off x="10491019" y="0"/>
            <a:ext cx="1700981" cy="788021"/>
          </a:xfrm>
          <a:prstGeom prst="rect">
            <a:avLst/>
          </a:prstGeom>
          <a:noFill/>
          <a:ln>
            <a:noFill/>
          </a:ln>
        </p:spPr>
      </p:pic>
      <p:sp>
        <p:nvSpPr>
          <p:cNvPr id="2" name="TextBox 1">
            <a:extLst>
              <a:ext uri="{FF2B5EF4-FFF2-40B4-BE49-F238E27FC236}">
                <a16:creationId xmlns:a16="http://schemas.microsoft.com/office/drawing/2014/main" id="{854AE03B-5F09-E125-129E-EF678FD35294}"/>
              </a:ext>
            </a:extLst>
          </p:cNvPr>
          <p:cNvSpPr txBox="1"/>
          <p:nvPr/>
        </p:nvSpPr>
        <p:spPr>
          <a:xfrm>
            <a:off x="4523083" y="354670"/>
            <a:ext cx="2948243"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Implementation Plan / Methodology</a:t>
            </a:r>
            <a:endParaRPr lang="en-IN" sz="1400" b="1" dirty="0">
              <a:latin typeface="Times New Roman" panose="02020603050405020304" pitchFamily="18" charset="0"/>
              <a:cs typeface="Times New Roman" panose="02020603050405020304" pitchFamily="18" charset="0"/>
            </a:endParaRPr>
          </a:p>
        </p:txBody>
      </p:sp>
      <p:sp>
        <p:nvSpPr>
          <p:cNvPr id="52" name="Rectangle: Rounded Corners 51">
            <a:extLst>
              <a:ext uri="{FF2B5EF4-FFF2-40B4-BE49-F238E27FC236}">
                <a16:creationId xmlns:a16="http://schemas.microsoft.com/office/drawing/2014/main" id="{619A265D-4E25-1401-F402-173B2E0B3C3D}"/>
              </a:ext>
            </a:extLst>
          </p:cNvPr>
          <p:cNvSpPr/>
          <p:nvPr/>
        </p:nvSpPr>
        <p:spPr>
          <a:xfrm>
            <a:off x="401967" y="1138267"/>
            <a:ext cx="1626792" cy="1559015"/>
          </a:xfrm>
          <a:prstGeom prst="roundRect">
            <a:avLst/>
          </a:prstGeom>
          <a:solidFill>
            <a:schemeClr val="accent1">
              <a:lumMod val="20000"/>
              <a:lumOff val="80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2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200" b="1" dirty="0">
                <a:solidFill>
                  <a:schemeClr val="tx1"/>
                </a:solidFill>
                <a:latin typeface="Times New Roman" panose="02020603050405020304" pitchFamily="18" charset="0"/>
                <a:cs typeface="Times New Roman" panose="02020603050405020304" pitchFamily="18" charset="0"/>
              </a:rPr>
              <a:t>Duration</a:t>
            </a:r>
            <a:r>
              <a:rPr lang="en-US" sz="1200" dirty="0">
                <a:solidFill>
                  <a:schemeClr val="tx1"/>
                </a:solidFill>
                <a:latin typeface="Times New Roman" panose="02020603050405020304" pitchFamily="18" charset="0"/>
                <a:cs typeface="Times New Roman" panose="02020603050405020304" pitchFamily="18" charset="0"/>
              </a:rPr>
              <a:t>: 2 months</a:t>
            </a:r>
          </a:p>
          <a:p>
            <a:pPr marL="171450" indent="-171450">
              <a:lnSpc>
                <a:spcPct val="150000"/>
              </a:lnSpc>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Market validation</a:t>
            </a:r>
          </a:p>
          <a:p>
            <a:pPr marL="171450" indent="-1714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Platform analysis</a:t>
            </a:r>
          </a:p>
          <a:p>
            <a:pPr marL="171450" indent="-171450">
              <a:lnSpc>
                <a:spcPct val="150000"/>
              </a:lnSpc>
              <a:buFont typeface="Arial" panose="020B0604020202020204" pitchFamily="34" charset="0"/>
              <a:buChar char="•"/>
            </a:pPr>
            <a:r>
              <a:rPr lang="en-IN" sz="1200" dirty="0">
                <a:solidFill>
                  <a:schemeClr val="tx1"/>
                </a:solidFill>
                <a:latin typeface="Times New Roman" panose="02020603050405020304" pitchFamily="18" charset="0"/>
                <a:cs typeface="Times New Roman" panose="02020603050405020304" pitchFamily="18" charset="0"/>
              </a:rPr>
              <a:t>Requirements doc</a:t>
            </a:r>
          </a:p>
          <a:p>
            <a:pPr algn="ctr">
              <a:lnSpc>
                <a:spcPct val="150000"/>
              </a:lnSpc>
            </a:pPr>
            <a:endParaRPr lang="en-IN" sz="1200" dirty="0">
              <a:solidFill>
                <a:schemeClr val="tx1"/>
              </a:solidFill>
            </a:endParaRPr>
          </a:p>
        </p:txBody>
      </p:sp>
      <p:sp>
        <p:nvSpPr>
          <p:cNvPr id="53" name="Rectangle: Rounded Corners 52">
            <a:extLst>
              <a:ext uri="{FF2B5EF4-FFF2-40B4-BE49-F238E27FC236}">
                <a16:creationId xmlns:a16="http://schemas.microsoft.com/office/drawing/2014/main" id="{3EB8C645-7664-B612-5ECF-A4E3C933C4A5}"/>
              </a:ext>
            </a:extLst>
          </p:cNvPr>
          <p:cNvSpPr/>
          <p:nvPr/>
        </p:nvSpPr>
        <p:spPr>
          <a:xfrm>
            <a:off x="2379314" y="1138267"/>
            <a:ext cx="1626792" cy="1559015"/>
          </a:xfrm>
          <a:prstGeom prst="roundRect">
            <a:avLst/>
          </a:prstGeom>
          <a:solidFill>
            <a:schemeClr val="accent1">
              <a:lumMod val="20000"/>
              <a:lumOff val="80000"/>
            </a:schemeClr>
          </a:solid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Duration: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 months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Scrapy/API setup</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50+ platforms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6+ months history</a:t>
            </a:r>
          </a:p>
        </p:txBody>
      </p:sp>
      <p:sp>
        <p:nvSpPr>
          <p:cNvPr id="54" name="Rectangle: Rounded Corners 53">
            <a:extLst>
              <a:ext uri="{FF2B5EF4-FFF2-40B4-BE49-F238E27FC236}">
                <a16:creationId xmlns:a16="http://schemas.microsoft.com/office/drawing/2014/main" id="{82192490-93A3-40CA-3E2D-BDB91D91BD62}"/>
              </a:ext>
            </a:extLst>
          </p:cNvPr>
          <p:cNvSpPr/>
          <p:nvPr/>
        </p:nvSpPr>
        <p:spPr>
          <a:xfrm>
            <a:off x="4356661" y="1138267"/>
            <a:ext cx="1626792" cy="1559015"/>
          </a:xfrm>
          <a:prstGeom prst="roundRect">
            <a:avLst/>
          </a:prstGeom>
          <a:solidFill>
            <a:schemeClr val="accent1">
              <a:lumMod val="20000"/>
              <a:lumOff val="80000"/>
            </a:schemeClr>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Duration: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2 months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cleaning</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prstClr val="black"/>
                </a:solidFill>
                <a:latin typeface="Times New Roman" panose="02020603050405020304" pitchFamily="18"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Product matching</a:t>
            </a:r>
          </a:p>
        </p:txBody>
      </p:sp>
      <p:sp>
        <p:nvSpPr>
          <p:cNvPr id="55" name="Rectangle: Rounded Corners 54">
            <a:extLst>
              <a:ext uri="{FF2B5EF4-FFF2-40B4-BE49-F238E27FC236}">
                <a16:creationId xmlns:a16="http://schemas.microsoft.com/office/drawing/2014/main" id="{C9E535DE-39A8-881C-DAA9-F98BA70189E9}"/>
              </a:ext>
            </a:extLst>
          </p:cNvPr>
          <p:cNvSpPr/>
          <p:nvPr/>
        </p:nvSpPr>
        <p:spPr>
          <a:xfrm>
            <a:off x="6334008" y="1120261"/>
            <a:ext cx="1626792" cy="1559015"/>
          </a:xfrm>
          <a:prstGeom prst="roundRect">
            <a:avLst/>
          </a:prstGeom>
          <a:solidFill>
            <a:schemeClr val="accent1">
              <a:lumMod val="20000"/>
              <a:lumOff val="80000"/>
            </a:schemeClr>
          </a:solid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Duration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4 months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XGBoost/BERT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85%+ accuracy</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Validation testing</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6" name="Rectangle: Rounded Corners 55">
            <a:extLst>
              <a:ext uri="{FF2B5EF4-FFF2-40B4-BE49-F238E27FC236}">
                <a16:creationId xmlns:a16="http://schemas.microsoft.com/office/drawing/2014/main" id="{E5D9F8E0-C5B6-80F0-C635-367377AB1F7D}"/>
              </a:ext>
            </a:extLst>
          </p:cNvPr>
          <p:cNvSpPr/>
          <p:nvPr/>
        </p:nvSpPr>
        <p:spPr>
          <a:xfrm>
            <a:off x="8311355" y="1120260"/>
            <a:ext cx="1626792" cy="1559015"/>
          </a:xfrm>
          <a:prstGeom prst="roundRect">
            <a:avLst/>
          </a:prstGeom>
          <a:solidFill>
            <a:schemeClr val="accent1">
              <a:lumMod val="20000"/>
              <a:lumOff val="80000"/>
            </a:schemeClr>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Duration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4 months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React/Flutter UI</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Flask backend</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ML integration</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6BF80225-59F7-EF7C-7AFE-FFE02D5C8595}"/>
              </a:ext>
            </a:extLst>
          </p:cNvPr>
          <p:cNvSpPr/>
          <p:nvPr/>
        </p:nvSpPr>
        <p:spPr>
          <a:xfrm>
            <a:off x="10288702" y="1114916"/>
            <a:ext cx="1626793" cy="1559015"/>
          </a:xfrm>
          <a:prstGeom prst="roundRect">
            <a:avLst/>
          </a:prstGeom>
          <a:solidFill>
            <a:schemeClr val="accent1">
              <a:lumMod val="20000"/>
              <a:lumOff val="80000"/>
            </a:schemeClr>
          </a:solidFill>
          <a:ln w="28575">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Duration</a:t>
            </a: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4 months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Testing (UAT)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Beta (10K users)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dirty="0">
                <a:solidFill>
                  <a:prstClr val="black"/>
                </a:solidFill>
                <a:latin typeface="Times New Roman" panose="02020603050405020304" pitchFamily="18" charset="0"/>
                <a:cs typeface="Times New Roman" panose="02020603050405020304" pitchFamily="18" charset="0"/>
              </a:rPr>
              <a:t>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9" name="Picture 58">
            <a:extLst>
              <a:ext uri="{FF2B5EF4-FFF2-40B4-BE49-F238E27FC236}">
                <a16:creationId xmlns:a16="http://schemas.microsoft.com/office/drawing/2014/main" id="{59DF6DDB-CAB4-DE49-B36F-262CA0D5FC25}"/>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2070815" y="1740500"/>
            <a:ext cx="266443" cy="266443"/>
          </a:xfrm>
          <a:prstGeom prst="rect">
            <a:avLst/>
          </a:prstGeom>
        </p:spPr>
      </p:pic>
      <p:sp>
        <p:nvSpPr>
          <p:cNvPr id="60" name="Google Shape;76;p15" descr="Your startup LOGO">
            <a:extLst>
              <a:ext uri="{FF2B5EF4-FFF2-40B4-BE49-F238E27FC236}">
                <a16:creationId xmlns:a16="http://schemas.microsoft.com/office/drawing/2014/main" id="{F2F16EE8-AED5-A79E-832D-CCB3F96180E6}"/>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61" name="Picture 60">
            <a:extLst>
              <a:ext uri="{FF2B5EF4-FFF2-40B4-BE49-F238E27FC236}">
                <a16:creationId xmlns:a16="http://schemas.microsoft.com/office/drawing/2014/main" id="{0A2ED58B-B66E-3449-5D8D-ACB74FDE43BF}"/>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4048162" y="1740500"/>
            <a:ext cx="266443" cy="266443"/>
          </a:xfrm>
          <a:prstGeom prst="rect">
            <a:avLst/>
          </a:prstGeom>
        </p:spPr>
      </p:pic>
      <p:pic>
        <p:nvPicPr>
          <p:cNvPr id="62" name="Picture 61">
            <a:extLst>
              <a:ext uri="{FF2B5EF4-FFF2-40B4-BE49-F238E27FC236}">
                <a16:creationId xmlns:a16="http://schemas.microsoft.com/office/drawing/2014/main" id="{F91B13E0-1D9B-60B2-52C1-8F813276E2E6}"/>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6025509" y="1740500"/>
            <a:ext cx="266443" cy="266443"/>
          </a:xfrm>
          <a:prstGeom prst="rect">
            <a:avLst/>
          </a:prstGeom>
        </p:spPr>
      </p:pic>
      <p:pic>
        <p:nvPicPr>
          <p:cNvPr id="63" name="Picture 62">
            <a:extLst>
              <a:ext uri="{FF2B5EF4-FFF2-40B4-BE49-F238E27FC236}">
                <a16:creationId xmlns:a16="http://schemas.microsoft.com/office/drawing/2014/main" id="{397787B4-146B-C7D2-D7D4-A72868469AB8}"/>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8002856" y="1740500"/>
            <a:ext cx="266443" cy="266443"/>
          </a:xfrm>
          <a:prstGeom prst="rect">
            <a:avLst/>
          </a:prstGeom>
        </p:spPr>
      </p:pic>
      <p:pic>
        <p:nvPicPr>
          <p:cNvPr id="64" name="Picture 63">
            <a:extLst>
              <a:ext uri="{FF2B5EF4-FFF2-40B4-BE49-F238E27FC236}">
                <a16:creationId xmlns:a16="http://schemas.microsoft.com/office/drawing/2014/main" id="{6AB433C0-F2E3-EB87-83E3-38B573F69787}"/>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9987963" y="1740500"/>
            <a:ext cx="266443" cy="266443"/>
          </a:xfrm>
          <a:prstGeom prst="rect">
            <a:avLst/>
          </a:prstGeom>
        </p:spPr>
      </p:pic>
      <p:sp>
        <p:nvSpPr>
          <p:cNvPr id="66" name="TextBox 65">
            <a:extLst>
              <a:ext uri="{FF2B5EF4-FFF2-40B4-BE49-F238E27FC236}">
                <a16:creationId xmlns:a16="http://schemas.microsoft.com/office/drawing/2014/main" id="{1F088DBC-0C87-DE85-545D-74FD0EDBE66A}"/>
              </a:ext>
            </a:extLst>
          </p:cNvPr>
          <p:cNvSpPr txBox="1"/>
          <p:nvPr/>
        </p:nvSpPr>
        <p:spPr>
          <a:xfrm>
            <a:off x="3749639" y="737109"/>
            <a:ext cx="482784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6-Phase Systematic Development Approach (18 Months)</a:t>
            </a:r>
            <a:endParaRPr lang="en-IN" sz="1400" b="1" dirty="0">
              <a:latin typeface="Times New Roman" panose="02020603050405020304" pitchFamily="18" charset="0"/>
              <a:cs typeface="Times New Roman" panose="02020603050405020304" pitchFamily="18" charset="0"/>
            </a:endParaRPr>
          </a:p>
        </p:txBody>
      </p:sp>
      <p:pic>
        <p:nvPicPr>
          <p:cNvPr id="68" name="Picture 67">
            <a:extLst>
              <a:ext uri="{FF2B5EF4-FFF2-40B4-BE49-F238E27FC236}">
                <a16:creationId xmlns:a16="http://schemas.microsoft.com/office/drawing/2014/main" id="{852AAF72-9796-6D31-02EE-79FC83DE27F5}"/>
              </a:ext>
            </a:extLst>
          </p:cNvPr>
          <p:cNvPicPr>
            <a:picLocks noChangeAspect="1"/>
          </p:cNvPicPr>
          <p:nvPr/>
        </p:nvPicPr>
        <p:blipFill>
          <a:blip r:embed="rId6">
            <a:extLst>
              <a:ext uri="{BEBA8EAE-BF5A-486C-A8C5-ECC9F3942E4B}">
                <a14:imgProps xmlns:a14="http://schemas.microsoft.com/office/drawing/2010/main">
                  <a14:imgLayer r:embed="rId7">
                    <a14:imgEffect>
                      <a14:saturation sat="400000"/>
                    </a14:imgEffect>
                  </a14:imgLayer>
                </a14:imgProps>
              </a:ext>
            </a:extLst>
          </a:blip>
          <a:stretch>
            <a:fillRect/>
          </a:stretch>
        </p:blipFill>
        <p:spPr>
          <a:xfrm>
            <a:off x="3894795" y="789058"/>
            <a:ext cx="227478" cy="227478"/>
          </a:xfrm>
          <a:prstGeom prst="rect">
            <a:avLst/>
          </a:prstGeom>
        </p:spPr>
      </p:pic>
      <p:pic>
        <p:nvPicPr>
          <p:cNvPr id="69" name="Picture 68">
            <a:extLst>
              <a:ext uri="{FF2B5EF4-FFF2-40B4-BE49-F238E27FC236}">
                <a16:creationId xmlns:a16="http://schemas.microsoft.com/office/drawing/2014/main" id="{78C5A925-87DC-F96A-540D-47455A9425EA}"/>
              </a:ext>
            </a:extLst>
          </p:cNvPr>
          <p:cNvPicPr>
            <a:picLocks noChangeAspect="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colorTemperature colorTemp="11200"/>
                    </a14:imgEffect>
                    <a14:imgEffect>
                      <a14:saturation sat="400000"/>
                    </a14:imgEffect>
                  </a14:imgLayer>
                </a14:imgProps>
              </a:ext>
            </a:extLst>
          </a:blip>
          <a:stretch>
            <a:fillRect/>
          </a:stretch>
        </p:blipFill>
        <p:spPr>
          <a:xfrm>
            <a:off x="532166" y="1276213"/>
            <a:ext cx="143147" cy="150288"/>
          </a:xfrm>
          <a:prstGeom prst="rect">
            <a:avLst/>
          </a:prstGeom>
        </p:spPr>
      </p:pic>
      <p:sp>
        <p:nvSpPr>
          <p:cNvPr id="70" name="TextBox 69">
            <a:extLst>
              <a:ext uri="{FF2B5EF4-FFF2-40B4-BE49-F238E27FC236}">
                <a16:creationId xmlns:a16="http://schemas.microsoft.com/office/drawing/2014/main" id="{2A35A61E-3E13-6F13-98D1-23B7BDAB5515}"/>
              </a:ext>
            </a:extLst>
          </p:cNvPr>
          <p:cNvSpPr txBox="1"/>
          <p:nvPr/>
        </p:nvSpPr>
        <p:spPr>
          <a:xfrm>
            <a:off x="633248" y="1195264"/>
            <a:ext cx="1011126" cy="231237"/>
          </a:xfrm>
          <a:prstGeom prst="rect">
            <a:avLst/>
          </a:prstGeom>
          <a:noFill/>
        </p:spPr>
        <p:txBody>
          <a:bodyPr wrap="square" rtlCol="0">
            <a:spAutoFit/>
          </a:bodyPr>
          <a:lstStyle/>
          <a:p>
            <a:r>
              <a:rPr lang="en-US" sz="1400" b="1" dirty="0"/>
              <a:t>Research</a:t>
            </a:r>
            <a:endParaRPr lang="en-IN" sz="1400" b="1" dirty="0"/>
          </a:p>
        </p:txBody>
      </p:sp>
      <p:sp>
        <p:nvSpPr>
          <p:cNvPr id="72" name="TextBox 71">
            <a:extLst>
              <a:ext uri="{FF2B5EF4-FFF2-40B4-BE49-F238E27FC236}">
                <a16:creationId xmlns:a16="http://schemas.microsoft.com/office/drawing/2014/main" id="{B5B57DC3-8DB4-C138-6058-AD0111C741E4}"/>
              </a:ext>
            </a:extLst>
          </p:cNvPr>
          <p:cNvSpPr txBox="1"/>
          <p:nvPr/>
        </p:nvSpPr>
        <p:spPr>
          <a:xfrm>
            <a:off x="2633037" y="1195264"/>
            <a:ext cx="1382737" cy="231237"/>
          </a:xfrm>
          <a:prstGeom prst="rect">
            <a:avLst/>
          </a:prstGeom>
          <a:noFill/>
        </p:spPr>
        <p:txBody>
          <a:bodyPr wrap="square" rtlCol="0">
            <a:spAutoFit/>
          </a:bodyPr>
          <a:lstStyle/>
          <a:p>
            <a:r>
              <a:rPr lang="en-US" sz="1400" b="1" dirty="0">
                <a:solidFill>
                  <a:prstClr val="black"/>
                </a:solidFill>
                <a:latin typeface="Times New Roman" panose="02020603050405020304" pitchFamily="18" charset="0"/>
                <a:cs typeface="Times New Roman" panose="02020603050405020304" pitchFamily="18" charset="0"/>
              </a:rPr>
              <a:t>Data Collection</a:t>
            </a:r>
          </a:p>
        </p:txBody>
      </p:sp>
      <p:pic>
        <p:nvPicPr>
          <p:cNvPr id="73" name="Picture 72">
            <a:extLst>
              <a:ext uri="{FF2B5EF4-FFF2-40B4-BE49-F238E27FC236}">
                <a16:creationId xmlns:a16="http://schemas.microsoft.com/office/drawing/2014/main" id="{33532072-2798-5C2B-83A7-C42198D54D7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502148" y="1276213"/>
            <a:ext cx="163065" cy="163065"/>
          </a:xfrm>
          <a:prstGeom prst="rect">
            <a:avLst/>
          </a:prstGeom>
        </p:spPr>
      </p:pic>
      <p:pic>
        <p:nvPicPr>
          <p:cNvPr id="74" name="Picture 73">
            <a:extLst>
              <a:ext uri="{FF2B5EF4-FFF2-40B4-BE49-F238E27FC236}">
                <a16:creationId xmlns:a16="http://schemas.microsoft.com/office/drawing/2014/main" id="{05DF75AF-A420-9D7F-172C-C89874BF6BEE}"/>
              </a:ext>
            </a:extLst>
          </p:cNvPr>
          <p:cNvPicPr>
            <a:picLocks noChangeAspect="1"/>
          </p:cNvPicPr>
          <p:nvPr/>
        </p:nvPicPr>
        <p:blipFill>
          <a:blip r:embed="rId11">
            <a:duotone>
              <a:schemeClr val="accent6">
                <a:shade val="45000"/>
                <a:satMod val="135000"/>
              </a:schemeClr>
              <a:prstClr val="white"/>
            </a:duotone>
          </a:blip>
          <a:stretch>
            <a:fillRect/>
          </a:stretch>
        </p:blipFill>
        <p:spPr>
          <a:xfrm>
            <a:off x="4473561" y="1269428"/>
            <a:ext cx="163857" cy="163857"/>
          </a:xfrm>
          <a:prstGeom prst="rect">
            <a:avLst/>
          </a:prstGeom>
        </p:spPr>
      </p:pic>
      <p:sp>
        <p:nvSpPr>
          <p:cNvPr id="75" name="TextBox 74">
            <a:extLst>
              <a:ext uri="{FF2B5EF4-FFF2-40B4-BE49-F238E27FC236}">
                <a16:creationId xmlns:a16="http://schemas.microsoft.com/office/drawing/2014/main" id="{32BB052D-B73F-5BF2-4B9D-613F61C68AC5}"/>
              </a:ext>
            </a:extLst>
          </p:cNvPr>
          <p:cNvSpPr txBox="1"/>
          <p:nvPr/>
        </p:nvSpPr>
        <p:spPr>
          <a:xfrm>
            <a:off x="4628594" y="1183701"/>
            <a:ext cx="1256947" cy="254361"/>
          </a:xfrm>
          <a:prstGeom prst="rect">
            <a:avLst/>
          </a:prstGeom>
          <a:noFill/>
        </p:spPr>
        <p:txBody>
          <a:bodyPr wrap="none" rtlCol="0">
            <a:spAutoFit/>
          </a:bodyPr>
          <a:lstStyle/>
          <a:p>
            <a:r>
              <a:rPr lang="en-US" sz="1400" b="1" dirty="0">
                <a:solidFill>
                  <a:prstClr val="black"/>
                </a:solidFill>
                <a:latin typeface="Times New Roman" panose="02020603050405020304" pitchFamily="18" charset="0"/>
                <a:cs typeface="Times New Roman" panose="02020603050405020304" pitchFamily="18" charset="0"/>
              </a:rPr>
              <a:t>Preprocessing</a:t>
            </a:r>
            <a:endParaRPr lang="en-US" sz="1200" b="1" dirty="0">
              <a:solidFill>
                <a:prstClr val="black"/>
              </a:solidFill>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1EA64C0A-B564-06E2-A036-370297CB18F6}"/>
              </a:ext>
            </a:extLst>
          </p:cNvPr>
          <p:cNvSpPr txBox="1"/>
          <p:nvPr/>
        </p:nvSpPr>
        <p:spPr>
          <a:xfrm>
            <a:off x="6546740" y="1117521"/>
            <a:ext cx="1378585" cy="311433"/>
          </a:xfrm>
          <a:prstGeom prst="rect">
            <a:avLst/>
          </a:prstGeom>
          <a:noFill/>
        </p:spPr>
        <p:txBody>
          <a:bodyPr wrap="square" rtlCol="0">
            <a:spAutoFit/>
          </a:bodyPr>
          <a:lstStyle/>
          <a:p>
            <a:pPr lvl="0">
              <a:lnSpc>
                <a:spcPct val="150000"/>
              </a:lnSpc>
              <a:defRPr/>
            </a:pPr>
            <a:r>
              <a:rPr lang="en-US" sz="1400" b="1" dirty="0">
                <a:solidFill>
                  <a:prstClr val="black"/>
                </a:solidFill>
                <a:latin typeface="Times New Roman" panose="02020603050405020304" pitchFamily="18" charset="0"/>
                <a:cs typeface="Times New Roman" panose="02020603050405020304" pitchFamily="18" charset="0"/>
              </a:rPr>
              <a:t>Model Training</a:t>
            </a:r>
          </a:p>
        </p:txBody>
      </p:sp>
      <p:pic>
        <p:nvPicPr>
          <p:cNvPr id="77" name="Picture 76">
            <a:extLst>
              <a:ext uri="{FF2B5EF4-FFF2-40B4-BE49-F238E27FC236}">
                <a16:creationId xmlns:a16="http://schemas.microsoft.com/office/drawing/2014/main" id="{49D72AE4-9848-1CCE-177D-F7C2844F4FF5}"/>
              </a:ext>
            </a:extLst>
          </p:cNvPr>
          <p:cNvPicPr>
            <a:picLocks noChangeAspect="1"/>
          </p:cNvPicPr>
          <p:nvPr/>
        </p:nvPicPr>
        <p:blipFill>
          <a:blip r:embed="rId12">
            <a:duotone>
              <a:schemeClr val="accent4">
                <a:shade val="45000"/>
                <a:satMod val="135000"/>
              </a:schemeClr>
              <a:prstClr val="white"/>
            </a:duotone>
          </a:blip>
          <a:stretch>
            <a:fillRect/>
          </a:stretch>
        </p:blipFill>
        <p:spPr>
          <a:xfrm>
            <a:off x="6418945" y="1267836"/>
            <a:ext cx="163858" cy="163858"/>
          </a:xfrm>
          <a:prstGeom prst="rect">
            <a:avLst/>
          </a:prstGeom>
        </p:spPr>
      </p:pic>
      <p:pic>
        <p:nvPicPr>
          <p:cNvPr id="78" name="Picture 77">
            <a:extLst>
              <a:ext uri="{FF2B5EF4-FFF2-40B4-BE49-F238E27FC236}">
                <a16:creationId xmlns:a16="http://schemas.microsoft.com/office/drawing/2014/main" id="{90459262-5005-2435-5C0A-2F5919DA3AA7}"/>
              </a:ext>
            </a:extLst>
          </p:cNvPr>
          <p:cNvPicPr>
            <a:picLocks noChangeAspect="1"/>
          </p:cNvPicPr>
          <p:nvPr/>
        </p:nvPicPr>
        <p:blipFill>
          <a:blip r:embed="rId13">
            <a:duotone>
              <a:schemeClr val="accent5">
                <a:shade val="45000"/>
                <a:satMod val="135000"/>
              </a:schemeClr>
              <a:prstClr val="white"/>
            </a:duotone>
          </a:blip>
          <a:stretch>
            <a:fillRect/>
          </a:stretch>
        </p:blipFill>
        <p:spPr>
          <a:xfrm>
            <a:off x="8433291" y="1250387"/>
            <a:ext cx="163858" cy="163858"/>
          </a:xfrm>
          <a:prstGeom prst="rect">
            <a:avLst/>
          </a:prstGeom>
        </p:spPr>
      </p:pic>
      <p:sp>
        <p:nvSpPr>
          <p:cNvPr id="79" name="TextBox 78">
            <a:extLst>
              <a:ext uri="{FF2B5EF4-FFF2-40B4-BE49-F238E27FC236}">
                <a16:creationId xmlns:a16="http://schemas.microsoft.com/office/drawing/2014/main" id="{8C3AC7A3-28A3-3C67-9020-E21C0738A8D9}"/>
              </a:ext>
            </a:extLst>
          </p:cNvPr>
          <p:cNvSpPr txBox="1"/>
          <p:nvPr/>
        </p:nvSpPr>
        <p:spPr>
          <a:xfrm>
            <a:off x="8571065" y="1164790"/>
            <a:ext cx="1278187" cy="268495"/>
          </a:xfrm>
          <a:prstGeom prst="rect">
            <a:avLst/>
          </a:prstGeom>
          <a:noFill/>
        </p:spPr>
        <p:txBody>
          <a:bodyPr wrap="square" rtlCol="0">
            <a:spAutoFit/>
          </a:bodyPr>
          <a:lstStyle/>
          <a:p>
            <a:r>
              <a:rPr lang="en-US" sz="1400" b="1" dirty="0">
                <a:solidFill>
                  <a:prstClr val="black"/>
                </a:solidFill>
                <a:latin typeface="Times New Roman" panose="02020603050405020304" pitchFamily="18" charset="0"/>
                <a:cs typeface="Times New Roman" panose="02020603050405020304" pitchFamily="18" charset="0"/>
              </a:rPr>
              <a:t>Development</a:t>
            </a:r>
            <a:endParaRPr lang="en-US" sz="1200" b="1" dirty="0">
              <a:solidFill>
                <a:prstClr val="black"/>
              </a:solidFill>
              <a:latin typeface="Times New Roman" panose="02020603050405020304" pitchFamily="18" charset="0"/>
              <a:cs typeface="Times New Roman" panose="02020603050405020304" pitchFamily="18" charset="0"/>
            </a:endParaRPr>
          </a:p>
        </p:txBody>
      </p:sp>
      <p:pic>
        <p:nvPicPr>
          <p:cNvPr id="81" name="Picture 80">
            <a:extLst>
              <a:ext uri="{FF2B5EF4-FFF2-40B4-BE49-F238E27FC236}">
                <a16:creationId xmlns:a16="http://schemas.microsoft.com/office/drawing/2014/main" id="{F48C7BE9-8123-F712-CE91-041D629B16C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17896" y="1263436"/>
            <a:ext cx="163065" cy="163065"/>
          </a:xfrm>
          <a:prstGeom prst="rect">
            <a:avLst/>
          </a:prstGeom>
        </p:spPr>
      </p:pic>
      <p:sp>
        <p:nvSpPr>
          <p:cNvPr id="82" name="TextBox 81">
            <a:extLst>
              <a:ext uri="{FF2B5EF4-FFF2-40B4-BE49-F238E27FC236}">
                <a16:creationId xmlns:a16="http://schemas.microsoft.com/office/drawing/2014/main" id="{1C8E462D-FDD0-4FBD-6236-AA47341AB6E6}"/>
              </a:ext>
            </a:extLst>
          </p:cNvPr>
          <p:cNvSpPr txBox="1"/>
          <p:nvPr/>
        </p:nvSpPr>
        <p:spPr>
          <a:xfrm>
            <a:off x="10649541" y="1178924"/>
            <a:ext cx="782977" cy="307777"/>
          </a:xfrm>
          <a:prstGeom prst="rect">
            <a:avLst/>
          </a:prstGeom>
          <a:noFill/>
        </p:spPr>
        <p:txBody>
          <a:bodyPr wrap="square" rtlCol="0">
            <a:spAutoFit/>
          </a:bodyPr>
          <a:lstStyle/>
          <a:p>
            <a:r>
              <a:rPr lang="en-US" sz="1400" b="1" dirty="0">
                <a:solidFill>
                  <a:prstClr val="black"/>
                </a:solidFill>
                <a:latin typeface="Times New Roman" panose="02020603050405020304" pitchFamily="18" charset="0"/>
                <a:cs typeface="Times New Roman" panose="02020603050405020304" pitchFamily="18" charset="0"/>
              </a:rPr>
              <a:t>Launch</a:t>
            </a:r>
          </a:p>
        </p:txBody>
      </p:sp>
      <p:sp>
        <p:nvSpPr>
          <p:cNvPr id="85" name="TextBox 84">
            <a:extLst>
              <a:ext uri="{FF2B5EF4-FFF2-40B4-BE49-F238E27FC236}">
                <a16:creationId xmlns:a16="http://schemas.microsoft.com/office/drawing/2014/main" id="{AA1E5332-FA8B-9F8A-A4E2-807DA4B12B0C}"/>
              </a:ext>
            </a:extLst>
          </p:cNvPr>
          <p:cNvSpPr txBox="1"/>
          <p:nvPr/>
        </p:nvSpPr>
        <p:spPr>
          <a:xfrm>
            <a:off x="4593589" y="2067770"/>
            <a:ext cx="1455420" cy="276999"/>
          </a:xfrm>
          <a:prstGeom prst="rect">
            <a:avLst/>
          </a:prstGeom>
          <a:noFill/>
        </p:spPr>
        <p:txBody>
          <a:bodyPr wrap="square" rtlCol="0">
            <a:spAutoFit/>
          </a:bodyPr>
          <a:lstStyle/>
          <a:p>
            <a:r>
              <a:rPr lang="en-US" sz="1200" dirty="0">
                <a:solidFill>
                  <a:prstClr val="black"/>
                </a:solidFill>
                <a:latin typeface="Times New Roman" panose="02020603050405020304" pitchFamily="18" charset="0"/>
                <a:cs typeface="Times New Roman" panose="02020603050405020304" pitchFamily="18" charset="0"/>
              </a:rPr>
              <a:t>Feature engineering</a:t>
            </a:r>
          </a:p>
        </p:txBody>
      </p:sp>
      <p:sp>
        <p:nvSpPr>
          <p:cNvPr id="3" name="Rectangle: Rounded Corners 2">
            <a:extLst>
              <a:ext uri="{FF2B5EF4-FFF2-40B4-BE49-F238E27FC236}">
                <a16:creationId xmlns:a16="http://schemas.microsoft.com/office/drawing/2014/main" id="{F781A842-5888-6F42-170D-73FA03BE6E1B}"/>
              </a:ext>
            </a:extLst>
          </p:cNvPr>
          <p:cNvSpPr/>
          <p:nvPr/>
        </p:nvSpPr>
        <p:spPr>
          <a:xfrm>
            <a:off x="401967" y="2877392"/>
            <a:ext cx="2597886" cy="3793797"/>
          </a:xfrm>
          <a:prstGeom prst="roundRect">
            <a:avLst/>
          </a:prstGeom>
          <a:solidFill>
            <a:schemeClr val="accent4">
              <a:lumMod val="20000"/>
              <a:lumOff val="80000"/>
            </a:schemeClr>
          </a:solidFill>
          <a:ln>
            <a:solidFill>
              <a:srgbClr val="0070C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506180E0-0BDD-EA81-BBFA-D9C3DBB1BDD8}"/>
              </a:ext>
            </a:extLst>
          </p:cNvPr>
          <p:cNvSpPr txBox="1"/>
          <p:nvPr/>
        </p:nvSpPr>
        <p:spPr>
          <a:xfrm>
            <a:off x="10532807" y="2344769"/>
            <a:ext cx="1416984" cy="276999"/>
          </a:xfrm>
          <a:prstGeom prst="rect">
            <a:avLst/>
          </a:prstGeom>
          <a:noFill/>
        </p:spPr>
        <p:txBody>
          <a:bodyPr wrap="square" rtlCol="0">
            <a:spAutoFit/>
          </a:bodyPr>
          <a:lstStyle/>
          <a:p>
            <a:r>
              <a:rPr lang="en-US" sz="1200" dirty="0">
                <a:solidFill>
                  <a:prstClr val="black"/>
                </a:solidFill>
                <a:latin typeface="Times New Roman" panose="02020603050405020304" pitchFamily="18" charset="0"/>
                <a:cs typeface="Times New Roman" panose="02020603050405020304" pitchFamily="18" charset="0"/>
              </a:rPr>
              <a:t>Full launch (100K)</a:t>
            </a:r>
            <a:endParaRPr lang="en-IN" sz="1200" dirty="0">
              <a:solidFill>
                <a:prstClr val="black"/>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70FB6E-3BB4-94FB-B358-760D0C90F183}"/>
              </a:ext>
            </a:extLst>
          </p:cNvPr>
          <p:cNvSpPr txBox="1"/>
          <p:nvPr/>
        </p:nvSpPr>
        <p:spPr>
          <a:xfrm>
            <a:off x="772238" y="2950279"/>
            <a:ext cx="2072867" cy="523220"/>
          </a:xfrm>
          <a:prstGeom prst="rect">
            <a:avLst/>
          </a:prstGeom>
          <a:noFill/>
        </p:spPr>
        <p:txBody>
          <a:bodyPr wrap="square" rtlCol="0">
            <a:spAutoFit/>
          </a:bodyPr>
          <a:lstStyle/>
          <a:p>
            <a:pPr lvl="0">
              <a:defRPr/>
            </a:pPr>
            <a:r>
              <a:rPr lang="en-IN" sz="1400" b="1" dirty="0">
                <a:solidFill>
                  <a:prstClr val="black"/>
                </a:solidFill>
                <a:latin typeface="Times New Roman" panose="02020603050405020304" pitchFamily="18" charset="0"/>
                <a:cs typeface="Times New Roman" panose="02020603050405020304" pitchFamily="18" charset="0"/>
              </a:rPr>
              <a:t>Data Collection and Processing</a:t>
            </a:r>
          </a:p>
        </p:txBody>
      </p:sp>
      <p:sp>
        <p:nvSpPr>
          <p:cNvPr id="6" name="TextBox 5">
            <a:extLst>
              <a:ext uri="{FF2B5EF4-FFF2-40B4-BE49-F238E27FC236}">
                <a16:creationId xmlns:a16="http://schemas.microsoft.com/office/drawing/2014/main" id="{0BECC353-B3F8-D0E9-C20D-FD8F44F12F61}"/>
              </a:ext>
            </a:extLst>
          </p:cNvPr>
          <p:cNvSpPr txBox="1"/>
          <p:nvPr/>
        </p:nvSpPr>
        <p:spPr>
          <a:xfrm>
            <a:off x="517813" y="3515345"/>
            <a:ext cx="2375100" cy="646331"/>
          </a:xfrm>
          <a:prstGeom prst="rect">
            <a:avLst/>
          </a:prstGeom>
          <a:solidFill>
            <a:schemeClr val="bg1">
              <a:lumMod val="95000"/>
            </a:schemeClr>
          </a:solidFill>
        </p:spPr>
        <p:txBody>
          <a:bodyPr wrap="square" rtlCol="0">
            <a:spAutoFit/>
          </a:bodyPr>
          <a:lstStyle/>
          <a:p>
            <a:pPr lvl="0">
              <a:defRPr/>
            </a:pPr>
            <a:r>
              <a:rPr lang="en-IN" sz="1200" b="1" dirty="0">
                <a:solidFill>
                  <a:prstClr val="black"/>
                </a:solidFill>
                <a:latin typeface="Times New Roman" panose="02020603050405020304" pitchFamily="18" charset="0"/>
                <a:cs typeface="Times New Roman" panose="02020603050405020304" pitchFamily="18" charset="0"/>
              </a:rPr>
              <a:t>Web Scraping</a:t>
            </a:r>
          </a:p>
          <a:p>
            <a:pPr lvl="0">
              <a:defRPr/>
            </a:pPr>
            <a:r>
              <a:rPr lang="en-IN" sz="1200" dirty="0">
                <a:solidFill>
                  <a:prstClr val="black"/>
                </a:solidFill>
                <a:latin typeface="Times New Roman" panose="02020603050405020304" pitchFamily="18" charset="0"/>
                <a:cs typeface="Times New Roman" panose="02020603050405020304" pitchFamily="18" charset="0"/>
              </a:rPr>
              <a:t>Scrapy, </a:t>
            </a:r>
            <a:r>
              <a:rPr lang="en-IN" sz="1200" dirty="0" err="1">
                <a:solidFill>
                  <a:prstClr val="black"/>
                </a:solidFill>
                <a:latin typeface="Times New Roman" panose="02020603050405020304" pitchFamily="18" charset="0"/>
                <a:cs typeface="Times New Roman" panose="02020603050405020304" pitchFamily="18" charset="0"/>
              </a:rPr>
              <a:t>BeautifulSoup</a:t>
            </a:r>
            <a:r>
              <a:rPr lang="en-IN" sz="1200" dirty="0">
                <a:solidFill>
                  <a:prstClr val="black"/>
                </a:solidFill>
                <a:latin typeface="Times New Roman" panose="02020603050405020304" pitchFamily="18" charset="0"/>
                <a:cs typeface="Times New Roman" panose="02020603050405020304" pitchFamily="18" charset="0"/>
              </a:rPr>
              <a:t>, Selenium</a:t>
            </a:r>
          </a:p>
          <a:p>
            <a:pPr lvl="0">
              <a:defRPr/>
            </a:pPr>
            <a:r>
              <a:rPr lang="en-IN" sz="1200" dirty="0">
                <a:solidFill>
                  <a:prstClr val="black"/>
                </a:solidFill>
                <a:latin typeface="Times New Roman" panose="02020603050405020304" pitchFamily="18" charset="0"/>
                <a:cs typeface="Times New Roman" panose="02020603050405020304" pitchFamily="18" charset="0"/>
              </a:rPr>
              <a:t>50+ platforms, 4-hour refresh</a:t>
            </a:r>
          </a:p>
        </p:txBody>
      </p:sp>
      <p:sp>
        <p:nvSpPr>
          <p:cNvPr id="7" name="TextBox 6">
            <a:extLst>
              <a:ext uri="{FF2B5EF4-FFF2-40B4-BE49-F238E27FC236}">
                <a16:creationId xmlns:a16="http://schemas.microsoft.com/office/drawing/2014/main" id="{0BECC353-B3F8-D0E9-C20D-FD8F44F12F61}"/>
              </a:ext>
            </a:extLst>
          </p:cNvPr>
          <p:cNvSpPr txBox="1"/>
          <p:nvPr/>
        </p:nvSpPr>
        <p:spPr>
          <a:xfrm>
            <a:off x="537415" y="4937971"/>
            <a:ext cx="2356430" cy="646331"/>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Pandas, NumPy, </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spaCy</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Cleaning, normalization, matching</a:t>
            </a:r>
          </a:p>
        </p:txBody>
      </p:sp>
      <p:sp>
        <p:nvSpPr>
          <p:cNvPr id="8" name="TextBox 7">
            <a:extLst>
              <a:ext uri="{FF2B5EF4-FFF2-40B4-BE49-F238E27FC236}">
                <a16:creationId xmlns:a16="http://schemas.microsoft.com/office/drawing/2014/main" id="{FA80D50D-4F65-A9FF-9933-777C593A95AC}"/>
              </a:ext>
            </a:extLst>
          </p:cNvPr>
          <p:cNvSpPr txBox="1"/>
          <p:nvPr/>
        </p:nvSpPr>
        <p:spPr>
          <a:xfrm>
            <a:off x="527244" y="4231573"/>
            <a:ext cx="2356430" cy="646331"/>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API 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REST/</a:t>
            </a:r>
            <a:r>
              <a:rPr kumimoji="0" lang="en-IN" sz="1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GraphQL</a:t>
            </a: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OAuth 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Official retailer partnerships</a:t>
            </a:r>
          </a:p>
        </p:txBody>
      </p:sp>
      <p:pic>
        <p:nvPicPr>
          <p:cNvPr id="9" name="Picture 8">
            <a:extLst>
              <a:ext uri="{FF2B5EF4-FFF2-40B4-BE49-F238E27FC236}">
                <a16:creationId xmlns:a16="http://schemas.microsoft.com/office/drawing/2014/main" id="{43351F57-B2C2-506B-FB39-1B669B16F87C}"/>
              </a:ext>
            </a:extLst>
          </p:cNvPr>
          <p:cNvPicPr>
            <a:picLocks noChangeAspect="1"/>
          </p:cNvPicPr>
          <p:nvPr/>
        </p:nvPicPr>
        <p:blipFill>
          <a:blip r:embed="rId8">
            <a:biLevel thresh="75000"/>
            <a:extLst>
              <a:ext uri="{BEBA8EAE-BF5A-486C-A8C5-ECC9F3942E4B}">
                <a14:imgProps xmlns:a14="http://schemas.microsoft.com/office/drawing/2010/main">
                  <a14:imgLayer r:embed="rId9">
                    <a14:imgEffect>
                      <a14:colorTemperature colorTemp="11200"/>
                    </a14:imgEffect>
                    <a14:imgEffect>
                      <a14:saturation sat="400000"/>
                    </a14:imgEffect>
                  </a14:imgLayer>
                </a14:imgProps>
              </a:ext>
            </a:extLst>
          </a:blip>
          <a:stretch>
            <a:fillRect/>
          </a:stretch>
        </p:blipFill>
        <p:spPr>
          <a:xfrm>
            <a:off x="638358" y="3042740"/>
            <a:ext cx="133759" cy="181849"/>
          </a:xfrm>
          <a:prstGeom prst="rect">
            <a:avLst/>
          </a:prstGeom>
        </p:spPr>
      </p:pic>
      <p:sp>
        <p:nvSpPr>
          <p:cNvPr id="10" name="Rectangle: Rounded Corners 9">
            <a:extLst>
              <a:ext uri="{FF2B5EF4-FFF2-40B4-BE49-F238E27FC236}">
                <a16:creationId xmlns:a16="http://schemas.microsoft.com/office/drawing/2014/main" id="{5890D041-DC8E-8A22-6C2C-CEBCB23A8238}"/>
              </a:ext>
            </a:extLst>
          </p:cNvPr>
          <p:cNvSpPr/>
          <p:nvPr/>
        </p:nvSpPr>
        <p:spPr>
          <a:xfrm>
            <a:off x="3224802" y="2877037"/>
            <a:ext cx="2597886" cy="3794157"/>
          </a:xfrm>
          <a:prstGeom prst="roundRect">
            <a:avLst/>
          </a:prstGeom>
          <a:solidFill>
            <a:schemeClr val="accent4">
              <a:lumMod val="20000"/>
              <a:lumOff val="80000"/>
            </a:schemeClr>
          </a:solidFill>
          <a:ln>
            <a:solidFill>
              <a:srgbClr val="0070C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1FD7344C-09BC-BF86-6207-01E316751363}"/>
              </a:ext>
            </a:extLst>
          </p:cNvPr>
          <p:cNvSpPr txBox="1"/>
          <p:nvPr/>
        </p:nvSpPr>
        <p:spPr>
          <a:xfrm>
            <a:off x="3559724" y="3002399"/>
            <a:ext cx="2070095" cy="307777"/>
          </a:xfrm>
          <a:prstGeom prst="rect">
            <a:avLst/>
          </a:prstGeom>
          <a:noFill/>
        </p:spPr>
        <p:txBody>
          <a:bodyPr wrap="square" rtlCol="0">
            <a:spAutoFit/>
          </a:bodyPr>
          <a:lstStyle/>
          <a:p>
            <a:pPr lvl="0">
              <a:defRPr/>
            </a:pPr>
            <a:r>
              <a:rPr lang="en-IN" sz="1400" b="1" dirty="0">
                <a:solidFill>
                  <a:prstClr val="black"/>
                </a:solidFill>
                <a:latin typeface="Times New Roman" panose="02020603050405020304" pitchFamily="18" charset="0"/>
                <a:cs typeface="Times New Roman" panose="02020603050405020304" pitchFamily="18" charset="0"/>
              </a:rPr>
              <a:t>ML Model Development</a:t>
            </a:r>
          </a:p>
        </p:txBody>
      </p:sp>
      <p:sp>
        <p:nvSpPr>
          <p:cNvPr id="12" name="TextBox 11">
            <a:extLst>
              <a:ext uri="{FF2B5EF4-FFF2-40B4-BE49-F238E27FC236}">
                <a16:creationId xmlns:a16="http://schemas.microsoft.com/office/drawing/2014/main" id="{D780114D-0CFC-351D-F3FF-38E4A2E13390}"/>
              </a:ext>
            </a:extLst>
          </p:cNvPr>
          <p:cNvSpPr txBox="1"/>
          <p:nvPr/>
        </p:nvSpPr>
        <p:spPr>
          <a:xfrm>
            <a:off x="3306493" y="3374882"/>
            <a:ext cx="2435122" cy="1015663"/>
          </a:xfrm>
          <a:prstGeom prst="rect">
            <a:avLst/>
          </a:prstGeom>
          <a:solidFill>
            <a:schemeClr val="bg1">
              <a:lumMod val="95000"/>
            </a:schemeClr>
          </a:solidFill>
        </p:spPr>
        <p:txBody>
          <a:bodyPr wrap="square" rtlCol="0">
            <a:spAutoFit/>
          </a:bodyPr>
          <a:lstStyle/>
          <a:p>
            <a:pPr lvl="0">
              <a:defRPr/>
            </a:pPr>
            <a:r>
              <a:rPr lang="en-US" sz="1200" dirty="0">
                <a:solidFill>
                  <a:prstClr val="black"/>
                </a:solidFill>
                <a:latin typeface="Times New Roman" panose="02020603050405020304" pitchFamily="18" charset="0"/>
                <a:cs typeface="Times New Roman" panose="02020603050405020304" pitchFamily="18" charset="0"/>
              </a:rPr>
              <a:t>Price Forecasting</a:t>
            </a:r>
          </a:p>
          <a:p>
            <a:pPr lvl="0">
              <a:defRPr/>
            </a:pPr>
            <a:r>
              <a:rPr lang="en-US" sz="1200" dirty="0">
                <a:solidFill>
                  <a:prstClr val="black"/>
                </a:solidFill>
                <a:latin typeface="Times New Roman" panose="02020603050405020304" pitchFamily="18" charset="0"/>
                <a:cs typeface="Times New Roman" panose="02020603050405020304" pitchFamily="18" charset="0"/>
              </a:rPr>
              <a:t>XGBoost Regressor</a:t>
            </a:r>
          </a:p>
          <a:p>
            <a:pPr lvl="0">
              <a:defRPr/>
            </a:pPr>
            <a:r>
              <a:rPr lang="en-US" sz="1200" dirty="0">
                <a:solidFill>
                  <a:prstClr val="black"/>
                </a:solidFill>
                <a:latin typeface="Times New Roman" panose="02020603050405020304" pitchFamily="18" charset="0"/>
                <a:cs typeface="Times New Roman" panose="02020603050405020304" pitchFamily="18" charset="0"/>
              </a:rPr>
              <a:t>Features: 7/30/90-day prices, seasonality, competitors</a:t>
            </a:r>
          </a:p>
          <a:p>
            <a:pPr lvl="0">
              <a:defRPr/>
            </a:pPr>
            <a:r>
              <a:rPr lang="en-US" sz="1200" dirty="0">
                <a:solidFill>
                  <a:prstClr val="black"/>
                </a:solidFill>
                <a:latin typeface="Times New Roman" panose="02020603050405020304" pitchFamily="18" charset="0"/>
                <a:cs typeface="Times New Roman" panose="02020603050405020304" pitchFamily="18" charset="0"/>
              </a:rPr>
              <a:t>Target: 85%+ accuracy</a:t>
            </a:r>
            <a:endParaRPr lang="en-IN" sz="1200" dirty="0">
              <a:solidFill>
                <a:prstClr val="black"/>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857FBEC-5027-41C1-3ADC-8735EDF76932}"/>
              </a:ext>
            </a:extLst>
          </p:cNvPr>
          <p:cNvSpPr txBox="1"/>
          <p:nvPr/>
        </p:nvSpPr>
        <p:spPr>
          <a:xfrm>
            <a:off x="3343476" y="5540214"/>
            <a:ext cx="2398139" cy="83099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Review Summary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BERT (fine-tuned)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Sentiment + aspect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Target: 80%+ accuracy</a:t>
            </a:r>
            <a:endParaRPr kumimoji="0" lang="en-IN"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498F29EE-4270-CD11-2724-A05C3B6CEE59}"/>
              </a:ext>
            </a:extLst>
          </p:cNvPr>
          <p:cNvSpPr txBox="1"/>
          <p:nvPr/>
        </p:nvSpPr>
        <p:spPr>
          <a:xfrm>
            <a:off x="3327917" y="4457548"/>
            <a:ext cx="2413698" cy="1015663"/>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Seller Trust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XGBoost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Features: Ratings, reviews, delivery, returns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Target: 90%+ reliability</a:t>
            </a:r>
            <a:endParaRPr kumimoji="0" lang="en-IN"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8" name="Picture 17">
            <a:extLst>
              <a:ext uri="{FF2B5EF4-FFF2-40B4-BE49-F238E27FC236}">
                <a16:creationId xmlns:a16="http://schemas.microsoft.com/office/drawing/2014/main" id="{5F83F78F-62D9-067E-E002-E6FCD2B131D9}"/>
              </a:ext>
            </a:extLst>
          </p:cNvPr>
          <p:cNvPicPr>
            <a:picLocks noChangeAspect="1"/>
          </p:cNvPicPr>
          <p:nvPr/>
        </p:nvPicPr>
        <p:blipFill>
          <a:blip r:embed="rId12">
            <a:biLevel thresh="75000"/>
          </a:blip>
          <a:stretch>
            <a:fillRect/>
          </a:stretch>
        </p:blipFill>
        <p:spPr>
          <a:xfrm>
            <a:off x="3421266" y="3076516"/>
            <a:ext cx="163858" cy="163858"/>
          </a:xfrm>
          <a:prstGeom prst="rect">
            <a:avLst/>
          </a:prstGeom>
        </p:spPr>
      </p:pic>
      <p:sp>
        <p:nvSpPr>
          <p:cNvPr id="19" name="Rectangle: Rounded Corners 18">
            <a:extLst>
              <a:ext uri="{FF2B5EF4-FFF2-40B4-BE49-F238E27FC236}">
                <a16:creationId xmlns:a16="http://schemas.microsoft.com/office/drawing/2014/main" id="{2DD3ED3F-C048-2D47-28FF-63F8A4A98C3D}"/>
              </a:ext>
            </a:extLst>
          </p:cNvPr>
          <p:cNvSpPr/>
          <p:nvPr/>
        </p:nvSpPr>
        <p:spPr>
          <a:xfrm>
            <a:off x="6042887" y="2878348"/>
            <a:ext cx="2597886" cy="3794157"/>
          </a:xfrm>
          <a:prstGeom prst="roundRect">
            <a:avLst/>
          </a:prstGeom>
          <a:solidFill>
            <a:schemeClr val="accent4">
              <a:lumMod val="20000"/>
              <a:lumOff val="80000"/>
            </a:schemeClr>
          </a:solidFill>
          <a:ln>
            <a:solidFill>
              <a:srgbClr val="0070C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0" name="TextBox 19">
            <a:extLst>
              <a:ext uri="{FF2B5EF4-FFF2-40B4-BE49-F238E27FC236}">
                <a16:creationId xmlns:a16="http://schemas.microsoft.com/office/drawing/2014/main" id="{32ED847E-BB0A-6F3F-1A7B-2EF7370B01AD}"/>
              </a:ext>
            </a:extLst>
          </p:cNvPr>
          <p:cNvSpPr txBox="1"/>
          <p:nvPr/>
        </p:nvSpPr>
        <p:spPr>
          <a:xfrm>
            <a:off x="6338108" y="2951940"/>
            <a:ext cx="1795848" cy="307777"/>
          </a:xfrm>
          <a:prstGeom prst="rect">
            <a:avLst/>
          </a:prstGeom>
          <a:noFill/>
        </p:spPr>
        <p:txBody>
          <a:bodyPr wrap="square" rtlCol="0">
            <a:spAutoFit/>
          </a:bodyPr>
          <a:lstStyle/>
          <a:p>
            <a:pPr lvl="0">
              <a:defRPr/>
            </a:pPr>
            <a:r>
              <a:rPr lang="en-IN" sz="1400" b="1" dirty="0">
                <a:solidFill>
                  <a:prstClr val="black"/>
                </a:solidFill>
                <a:latin typeface="Times New Roman" panose="02020603050405020304" pitchFamily="18" charset="0"/>
                <a:cs typeface="Times New Roman" panose="02020603050405020304" pitchFamily="18" charset="0"/>
              </a:rPr>
              <a:t>System Architecture</a:t>
            </a:r>
          </a:p>
        </p:txBody>
      </p:sp>
      <p:sp>
        <p:nvSpPr>
          <p:cNvPr id="21" name="TextBox 20">
            <a:extLst>
              <a:ext uri="{FF2B5EF4-FFF2-40B4-BE49-F238E27FC236}">
                <a16:creationId xmlns:a16="http://schemas.microsoft.com/office/drawing/2014/main" id="{A13A1515-8660-C556-F664-936B73874173}"/>
              </a:ext>
            </a:extLst>
          </p:cNvPr>
          <p:cNvSpPr txBox="1"/>
          <p:nvPr/>
        </p:nvSpPr>
        <p:spPr>
          <a:xfrm>
            <a:off x="6155607" y="3322614"/>
            <a:ext cx="2382915" cy="646331"/>
          </a:xfrm>
          <a:prstGeom prst="rect">
            <a:avLst/>
          </a:prstGeom>
          <a:solidFill>
            <a:schemeClr val="bg1">
              <a:lumMod val="95000"/>
            </a:schemeClr>
          </a:solidFill>
        </p:spPr>
        <p:txBody>
          <a:bodyPr wrap="square" rtlCol="0">
            <a:spAutoFit/>
          </a:bodyPr>
          <a:lstStyle/>
          <a:p>
            <a:pPr lvl="0">
              <a:defRPr/>
            </a:pPr>
            <a:r>
              <a:rPr lang="en-US" sz="1200" dirty="0">
                <a:solidFill>
                  <a:prstClr val="black"/>
                </a:solidFill>
                <a:latin typeface="Times New Roman" panose="02020603050405020304" pitchFamily="18" charset="0"/>
                <a:cs typeface="Times New Roman" panose="02020603050405020304" pitchFamily="18" charset="0"/>
              </a:rPr>
              <a:t>Backend</a:t>
            </a:r>
          </a:p>
          <a:p>
            <a:pPr lvl="0">
              <a:defRPr/>
            </a:pPr>
            <a:r>
              <a:rPr lang="en-US" sz="1200" dirty="0">
                <a:solidFill>
                  <a:prstClr val="black"/>
                </a:solidFill>
                <a:latin typeface="Times New Roman" panose="02020603050405020304" pitchFamily="18" charset="0"/>
                <a:cs typeface="Times New Roman" panose="02020603050405020304" pitchFamily="18" charset="0"/>
              </a:rPr>
              <a:t>Flask/</a:t>
            </a:r>
            <a:r>
              <a:rPr lang="en-US" sz="1200" dirty="0" err="1">
                <a:solidFill>
                  <a:prstClr val="black"/>
                </a:solidFill>
                <a:latin typeface="Times New Roman" panose="02020603050405020304" pitchFamily="18" charset="0"/>
                <a:cs typeface="Times New Roman" panose="02020603050405020304" pitchFamily="18" charset="0"/>
              </a:rPr>
              <a:t>FastAPI</a:t>
            </a:r>
            <a:r>
              <a:rPr lang="en-US" sz="1200" dirty="0">
                <a:solidFill>
                  <a:prstClr val="black"/>
                </a:solidFill>
                <a:latin typeface="Times New Roman" panose="02020603050405020304" pitchFamily="18" charset="0"/>
                <a:cs typeface="Times New Roman" panose="02020603050405020304" pitchFamily="18" charset="0"/>
              </a:rPr>
              <a:t> APIs</a:t>
            </a:r>
          </a:p>
          <a:p>
            <a:pPr lvl="0">
              <a:defRPr/>
            </a:pPr>
            <a:r>
              <a:rPr lang="en-US" sz="1200" dirty="0">
                <a:solidFill>
                  <a:prstClr val="black"/>
                </a:solidFill>
                <a:latin typeface="Times New Roman" panose="02020603050405020304" pitchFamily="18" charset="0"/>
                <a:cs typeface="Times New Roman" panose="02020603050405020304" pitchFamily="18" charset="0"/>
              </a:rPr>
              <a:t>PostgreSQL, MongoDB, Redis</a:t>
            </a:r>
            <a:endParaRPr lang="en-IN" sz="1200" dirty="0">
              <a:solidFill>
                <a:prstClr val="black"/>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F2630F7-79EE-E962-36D5-3603F59A2071}"/>
              </a:ext>
            </a:extLst>
          </p:cNvPr>
          <p:cNvSpPr txBox="1"/>
          <p:nvPr/>
        </p:nvSpPr>
        <p:spPr>
          <a:xfrm>
            <a:off x="6140384" y="4955118"/>
            <a:ext cx="2398139" cy="646331"/>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Chatbot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GPT-4 + Pinecone Vector DB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LangChain</a:t>
            </a: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framework</a:t>
            </a:r>
            <a:endParaRPr kumimoji="0" lang="en-IN"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3" name="TextBox 22">
            <a:extLst>
              <a:ext uri="{FF2B5EF4-FFF2-40B4-BE49-F238E27FC236}">
                <a16:creationId xmlns:a16="http://schemas.microsoft.com/office/drawing/2014/main" id="{FA67318C-50CD-09EC-58E7-2FED84F4B4DF}"/>
              </a:ext>
            </a:extLst>
          </p:cNvPr>
          <p:cNvSpPr txBox="1"/>
          <p:nvPr/>
        </p:nvSpPr>
        <p:spPr>
          <a:xfrm>
            <a:off x="6146215" y="4051486"/>
            <a:ext cx="2413698" cy="83099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Frontend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React.js (web), Flutter (mobile)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Responsive, less than 2 sec load time</a:t>
            </a:r>
            <a:endParaRPr kumimoji="0" lang="en-IN"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25" name="Picture 24">
            <a:extLst>
              <a:ext uri="{FF2B5EF4-FFF2-40B4-BE49-F238E27FC236}">
                <a16:creationId xmlns:a16="http://schemas.microsoft.com/office/drawing/2014/main" id="{4F300D52-28A4-0313-0606-42E0AEB8D392}"/>
              </a:ext>
            </a:extLst>
          </p:cNvPr>
          <p:cNvPicPr>
            <a:picLocks noChangeAspect="1"/>
          </p:cNvPicPr>
          <p:nvPr/>
        </p:nvPicPr>
        <p:blipFill>
          <a:blip r:embed="rId13">
            <a:duotone>
              <a:schemeClr val="accent5">
                <a:shade val="45000"/>
                <a:satMod val="135000"/>
              </a:schemeClr>
              <a:prstClr val="white"/>
            </a:duotone>
          </a:blip>
          <a:stretch>
            <a:fillRect/>
          </a:stretch>
        </p:blipFill>
        <p:spPr>
          <a:xfrm>
            <a:off x="6194525" y="3042740"/>
            <a:ext cx="163858" cy="163858"/>
          </a:xfrm>
          <a:prstGeom prst="rect">
            <a:avLst/>
          </a:prstGeom>
        </p:spPr>
      </p:pic>
      <p:sp>
        <p:nvSpPr>
          <p:cNvPr id="26" name="TextBox 25">
            <a:extLst>
              <a:ext uri="{FF2B5EF4-FFF2-40B4-BE49-F238E27FC236}">
                <a16:creationId xmlns:a16="http://schemas.microsoft.com/office/drawing/2014/main" id="{B466B1BC-ED9B-CD4C-8B25-692CFDBF630F}"/>
              </a:ext>
            </a:extLst>
          </p:cNvPr>
          <p:cNvSpPr txBox="1"/>
          <p:nvPr/>
        </p:nvSpPr>
        <p:spPr>
          <a:xfrm>
            <a:off x="6140383" y="5678944"/>
            <a:ext cx="2398139" cy="646331"/>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DevOps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Docker, Kubernetes, AWS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CI/CD with GitHub Action</a:t>
            </a:r>
            <a:endParaRPr kumimoji="0" lang="en-IN" sz="12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3" name="TextBox 42">
            <a:extLst>
              <a:ext uri="{FF2B5EF4-FFF2-40B4-BE49-F238E27FC236}">
                <a16:creationId xmlns:a16="http://schemas.microsoft.com/office/drawing/2014/main" id="{D3FC92A2-00D8-7298-89BD-47675C759B51}"/>
              </a:ext>
            </a:extLst>
          </p:cNvPr>
          <p:cNvSpPr txBox="1"/>
          <p:nvPr/>
        </p:nvSpPr>
        <p:spPr>
          <a:xfrm>
            <a:off x="9428178" y="2851364"/>
            <a:ext cx="2209257" cy="523220"/>
          </a:xfrm>
          <a:prstGeom prst="rect">
            <a:avLst/>
          </a:prstGeom>
          <a:noFill/>
        </p:spPr>
        <p:txBody>
          <a:bodyPr wrap="square" rtlCol="0">
            <a:spAutoFit/>
          </a:bodyPr>
          <a:lstStyle/>
          <a:p>
            <a:pPr algn="ctr"/>
            <a:r>
              <a:rPr lang="en-US" sz="1400" b="1" dirty="0"/>
              <a:t>System Workflow: </a:t>
            </a:r>
            <a:br>
              <a:rPr lang="en-US" sz="1400" b="1" dirty="0"/>
            </a:br>
            <a:r>
              <a:rPr lang="en-US" sz="1400" b="1" dirty="0"/>
              <a:t>User Query to Response</a:t>
            </a:r>
          </a:p>
        </p:txBody>
      </p:sp>
      <p:graphicFrame>
        <p:nvGraphicFramePr>
          <p:cNvPr id="44" name="Diagram 43">
            <a:extLst>
              <a:ext uri="{FF2B5EF4-FFF2-40B4-BE49-F238E27FC236}">
                <a16:creationId xmlns:a16="http://schemas.microsoft.com/office/drawing/2014/main" id="{4E6E933B-25F8-3401-97DE-60257BC7029F}"/>
              </a:ext>
            </a:extLst>
          </p:cNvPr>
          <p:cNvGraphicFramePr/>
          <p:nvPr>
            <p:extLst>
              <p:ext uri="{D42A27DB-BD31-4B8C-83A1-F6EECF244321}">
                <p14:modId xmlns:p14="http://schemas.microsoft.com/office/powerpoint/2010/main" val="2957171825"/>
              </p:ext>
            </p:extLst>
          </p:nvPr>
        </p:nvGraphicFramePr>
        <p:xfrm>
          <a:off x="9041299" y="3322614"/>
          <a:ext cx="2908492" cy="346459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181906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D261431-AAE3-E0A4-4172-67158460E349}"/>
              </a:ext>
            </a:extLst>
          </p:cNvPr>
          <p:cNvSpPr/>
          <p:nvPr/>
        </p:nvSpPr>
        <p:spPr>
          <a:xfrm>
            <a:off x="968075" y="897093"/>
            <a:ext cx="3033656" cy="21167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6AB7D5-4D6A-79F9-E95E-02B2E7F72B6C}"/>
              </a:ext>
            </a:extLst>
          </p:cNvPr>
          <p:cNvSpPr txBox="1"/>
          <p:nvPr/>
        </p:nvSpPr>
        <p:spPr>
          <a:xfrm>
            <a:off x="5111593" y="335660"/>
            <a:ext cx="2194368" cy="307777"/>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Feasibility and Scalability</a:t>
            </a:r>
          </a:p>
        </p:txBody>
      </p:sp>
      <p:pic>
        <p:nvPicPr>
          <p:cNvPr id="11" name="Picture 2">
            <a:extLst>
              <a:ext uri="{FF2B5EF4-FFF2-40B4-BE49-F238E27FC236}">
                <a16:creationId xmlns:a16="http://schemas.microsoft.com/office/drawing/2014/main" id="{93769698-4C1D-8FF7-9255-136F1F4E3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419" y="1002598"/>
            <a:ext cx="228600" cy="21297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FDF5A994-F9A8-2F64-E4DF-7A4534A03641}"/>
              </a:ext>
            </a:extLst>
          </p:cNvPr>
          <p:cNvSpPr/>
          <p:nvPr/>
        </p:nvSpPr>
        <p:spPr>
          <a:xfrm>
            <a:off x="4290867" y="918979"/>
            <a:ext cx="3033656" cy="21140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pic>
        <p:nvPicPr>
          <p:cNvPr id="16" name="Picture 4">
            <a:extLst>
              <a:ext uri="{FF2B5EF4-FFF2-40B4-BE49-F238E27FC236}">
                <a16:creationId xmlns:a16="http://schemas.microsoft.com/office/drawing/2014/main" id="{F78A5383-CAB6-71F7-32AB-730961D84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486" y="1017828"/>
            <a:ext cx="228600" cy="218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73D0B95D-DDC4-D8D9-B7A7-3E63A84D2177}"/>
              </a:ext>
            </a:extLst>
          </p:cNvPr>
          <p:cNvSpPr/>
          <p:nvPr/>
        </p:nvSpPr>
        <p:spPr>
          <a:xfrm>
            <a:off x="7555602" y="896948"/>
            <a:ext cx="3033656" cy="21167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pic>
        <p:nvPicPr>
          <p:cNvPr id="19" name="Picture 8">
            <a:extLst>
              <a:ext uri="{FF2B5EF4-FFF2-40B4-BE49-F238E27FC236}">
                <a16:creationId xmlns:a16="http://schemas.microsoft.com/office/drawing/2014/main" id="{ABA0F973-345A-4E88-9577-EAB9CB319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702" y="1023408"/>
            <a:ext cx="228600" cy="21839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6C63CC7C-7A16-BCF1-1627-EC14AB6AF432}"/>
              </a:ext>
            </a:extLst>
          </p:cNvPr>
          <p:cNvSpPr/>
          <p:nvPr/>
        </p:nvSpPr>
        <p:spPr>
          <a:xfrm>
            <a:off x="968075" y="3202029"/>
            <a:ext cx="3370557" cy="16332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CCDB66C-7E7B-666D-9251-809FC528C81C}"/>
              </a:ext>
            </a:extLst>
          </p:cNvPr>
          <p:cNvSpPr txBox="1"/>
          <p:nvPr/>
        </p:nvSpPr>
        <p:spPr>
          <a:xfrm>
            <a:off x="1379706" y="3792606"/>
            <a:ext cx="2638274" cy="1015663"/>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Users           Responses 	 Cost/mo.</a:t>
            </a:r>
          </a:p>
          <a:p>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100k	  2s	  $85K</a:t>
            </a:r>
          </a:p>
          <a:p>
            <a:r>
              <a:rPr lang="en-IN" sz="1200" b="1" dirty="0">
                <a:latin typeface="Times New Roman" panose="02020603050405020304" pitchFamily="18" charset="0"/>
                <a:cs typeface="Times New Roman" panose="02020603050405020304" pitchFamily="18" charset="0"/>
              </a:rPr>
              <a:t>1M	  2.5s	  $400K</a:t>
            </a:r>
          </a:p>
          <a:p>
            <a:r>
              <a:rPr lang="en-IN" sz="1200" b="1" dirty="0">
                <a:latin typeface="Times New Roman" panose="02020603050405020304" pitchFamily="18" charset="0"/>
                <a:cs typeface="Times New Roman" panose="02020603050405020304" pitchFamily="18" charset="0"/>
              </a:rPr>
              <a:t>10M	  3s	  $2M</a:t>
            </a:r>
          </a:p>
        </p:txBody>
      </p:sp>
      <p:pic>
        <p:nvPicPr>
          <p:cNvPr id="22" name="Picture 8">
            <a:extLst>
              <a:ext uri="{FF2B5EF4-FFF2-40B4-BE49-F238E27FC236}">
                <a16:creationId xmlns:a16="http://schemas.microsoft.com/office/drawing/2014/main" id="{572337F6-FA2D-1786-43ED-ECF738268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876" y="3287468"/>
            <a:ext cx="228600" cy="21839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67423C24-D465-0513-C680-9E7B7418DD49}"/>
              </a:ext>
            </a:extLst>
          </p:cNvPr>
          <p:cNvCxnSpPr>
            <a:cxnSpLocks/>
          </p:cNvCxnSpPr>
          <p:nvPr/>
        </p:nvCxnSpPr>
        <p:spPr>
          <a:xfrm>
            <a:off x="1246003" y="4203675"/>
            <a:ext cx="2894948"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10AA9BBA-BF0F-EF6F-949A-1A5A172BD0B8}"/>
              </a:ext>
            </a:extLst>
          </p:cNvPr>
          <p:cNvSpPr/>
          <p:nvPr/>
        </p:nvSpPr>
        <p:spPr>
          <a:xfrm>
            <a:off x="4636452" y="3458302"/>
            <a:ext cx="5271180" cy="10744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pic>
        <p:nvPicPr>
          <p:cNvPr id="1034" name="Picture 10">
            <a:extLst>
              <a:ext uri="{FF2B5EF4-FFF2-40B4-BE49-F238E27FC236}">
                <a16:creationId xmlns:a16="http://schemas.microsoft.com/office/drawing/2014/main" id="{C7063FE7-72A4-54F7-6425-22EB280F0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705" y="3579632"/>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Rounded Corners 30">
            <a:extLst>
              <a:ext uri="{FF2B5EF4-FFF2-40B4-BE49-F238E27FC236}">
                <a16:creationId xmlns:a16="http://schemas.microsoft.com/office/drawing/2014/main" id="{DE22980A-8939-5635-BDC6-B93D7AC16887}"/>
              </a:ext>
            </a:extLst>
          </p:cNvPr>
          <p:cNvSpPr/>
          <p:nvPr/>
        </p:nvSpPr>
        <p:spPr>
          <a:xfrm>
            <a:off x="6334856" y="5076440"/>
            <a:ext cx="4745380" cy="10744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 name="Google Shape;76;p15" descr="Your startup LOGO">
            <a:extLst>
              <a:ext uri="{FF2B5EF4-FFF2-40B4-BE49-F238E27FC236}">
                <a16:creationId xmlns:a16="http://schemas.microsoft.com/office/drawing/2014/main" id="{66901592-C7C1-0098-FDB4-3D78ED02C21E}"/>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3" name="Google Shape;77;p15">
            <a:extLst>
              <a:ext uri="{FF2B5EF4-FFF2-40B4-BE49-F238E27FC236}">
                <a16:creationId xmlns:a16="http://schemas.microsoft.com/office/drawing/2014/main" id="{F1C500F1-FDB7-F497-8E4A-4247A7C43899}"/>
              </a:ext>
            </a:extLst>
          </p:cNvPr>
          <p:cNvPicPr preferRelativeResize="0"/>
          <p:nvPr/>
        </p:nvPicPr>
        <p:blipFill>
          <a:blip r:embed="rId6">
            <a:alphaModFix/>
          </a:blip>
          <a:stretch>
            <a:fillRect/>
          </a:stretch>
        </p:blipFill>
        <p:spPr>
          <a:xfrm>
            <a:off x="10491019" y="0"/>
            <a:ext cx="1700981" cy="788021"/>
          </a:xfrm>
          <a:prstGeom prst="rect">
            <a:avLst/>
          </a:prstGeom>
          <a:noFill/>
          <a:ln>
            <a:noFill/>
          </a:ln>
        </p:spPr>
      </p:pic>
      <p:sp>
        <p:nvSpPr>
          <p:cNvPr id="50" name="Subtitle 2">
            <a:extLst>
              <a:ext uri="{FF2B5EF4-FFF2-40B4-BE49-F238E27FC236}">
                <a16:creationId xmlns:a16="http://schemas.microsoft.com/office/drawing/2014/main" id="{F2722713-3673-FACB-7E3E-3A67FA2D9072}"/>
              </a:ext>
            </a:extLst>
          </p:cNvPr>
          <p:cNvSpPr txBox="1">
            <a:spLocks/>
          </p:cNvSpPr>
          <p:nvPr/>
        </p:nvSpPr>
        <p:spPr>
          <a:xfrm>
            <a:off x="1053989" y="984618"/>
            <a:ext cx="3000128" cy="1502614"/>
          </a:xfrm>
          <a:prstGeom prst="rect">
            <a:avLst/>
          </a:prstGeom>
        </p:spPr>
        <p:txBody>
          <a:bodyPr vert="horz" lIns="91440" tIns="45720" rIns="91440" bIns="45720" rtlCol="0">
            <a:no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2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Human Recourses</a:t>
            </a:r>
            <a:endParaRPr lang="en-IN" sz="1200" b="1" dirty="0">
              <a:latin typeface="Times New Roman" panose="02020603050405020304" pitchFamily="18" charset="0"/>
              <a:cs typeface="Times New Roman" panose="02020603050405020304" pitchFamily="18" charset="0"/>
            </a:endParaRPr>
          </a:p>
          <a:p>
            <a:pPr algn="l"/>
            <a:r>
              <a:rPr lang="en-IN" sz="1200" b="1" dirty="0">
                <a:latin typeface="Times New Roman" panose="02020603050405020304" pitchFamily="18" charset="0"/>
                <a:cs typeface="Times New Roman" panose="02020603050405020304" pitchFamily="18" charset="0"/>
              </a:rPr>
              <a:t>Core Team:</a:t>
            </a:r>
            <a:r>
              <a:rPr lang="en-IN" sz="1200" dirty="0">
                <a:latin typeface="Times New Roman" panose="02020603050405020304" pitchFamily="18" charset="0"/>
                <a:cs typeface="Times New Roman" panose="02020603050405020304" pitchFamily="18" charset="0"/>
              </a:rPr>
              <a:t> 15 people</a:t>
            </a:r>
          </a:p>
          <a:p>
            <a:pPr marL="171450" indent="-1714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Backhand (3)               Frontend (2)</a:t>
            </a:r>
          </a:p>
          <a:p>
            <a:pPr marL="171450" indent="-1714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ML / AI (3)                  Data Eng (2)</a:t>
            </a:r>
          </a:p>
          <a:p>
            <a:pPr marL="171450" indent="-171450" algn="l">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DevOps (2)                  PM, UX , QA (3)</a:t>
            </a:r>
          </a:p>
          <a:p>
            <a:endParaRPr lang="en-IN" sz="12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5A40F27-98EE-ED95-AC46-3FEC186082E0}"/>
              </a:ext>
            </a:extLst>
          </p:cNvPr>
          <p:cNvSpPr txBox="1"/>
          <p:nvPr/>
        </p:nvSpPr>
        <p:spPr>
          <a:xfrm>
            <a:off x="7775702" y="1646973"/>
            <a:ext cx="2715317" cy="613117"/>
          </a:xfrm>
          <a:prstGeom prst="rect">
            <a:avLst/>
          </a:prstGeom>
          <a:noFill/>
        </p:spPr>
        <p:txBody>
          <a:bodyPr wrap="square" rtlCol="0">
            <a:spAutoFit/>
          </a:bodyPr>
          <a:lstStyle/>
          <a:p>
            <a:pPr>
              <a:lnSpc>
                <a:spcPct val="150000"/>
              </a:lnSpc>
            </a:pPr>
            <a:r>
              <a:rPr lang="en-IN" sz="1200" b="1" dirty="0">
                <a:latin typeface="Times New Roman" panose="02020603050405020304" pitchFamily="18" charset="0"/>
                <a:cs typeface="Times New Roman" panose="02020603050405020304" pitchFamily="18" charset="0"/>
              </a:rPr>
              <a:t>Stack:</a:t>
            </a:r>
          </a:p>
          <a:p>
            <a:pPr>
              <a:lnSpc>
                <a:spcPct val="150000"/>
              </a:lnSpc>
            </a:pPr>
            <a:r>
              <a:rPr lang="en-IN" sz="1200" dirty="0">
                <a:latin typeface="Times New Roman" panose="02020603050405020304" pitchFamily="18" charset="0"/>
                <a:cs typeface="Times New Roman" panose="02020603050405020304" pitchFamily="18" charset="0"/>
              </a:rPr>
              <a:t>Python, React, Flutter , </a:t>
            </a:r>
            <a:r>
              <a:rPr lang="en-IN" sz="1200" dirty="0" err="1">
                <a:latin typeface="Times New Roman" panose="02020603050405020304" pitchFamily="18" charset="0"/>
                <a:cs typeface="Times New Roman" panose="02020603050405020304" pitchFamily="18" charset="0"/>
              </a:rPr>
              <a:t>XGBoost</a:t>
            </a:r>
            <a:r>
              <a:rPr lang="en-IN" sz="1200" dirty="0">
                <a:latin typeface="Times New Roman" panose="02020603050405020304" pitchFamily="18" charset="0"/>
                <a:cs typeface="Times New Roman" panose="02020603050405020304" pitchFamily="18" charset="0"/>
              </a:rPr>
              <a:t>, GPT-4</a:t>
            </a:r>
          </a:p>
        </p:txBody>
      </p:sp>
      <p:sp>
        <p:nvSpPr>
          <p:cNvPr id="55" name="TextBox 54">
            <a:extLst>
              <a:ext uri="{FF2B5EF4-FFF2-40B4-BE49-F238E27FC236}">
                <a16:creationId xmlns:a16="http://schemas.microsoft.com/office/drawing/2014/main" id="{B5BD6F09-1578-0007-0D98-A4A745852E91}"/>
              </a:ext>
            </a:extLst>
          </p:cNvPr>
          <p:cNvSpPr txBox="1"/>
          <p:nvPr/>
        </p:nvSpPr>
        <p:spPr>
          <a:xfrm>
            <a:off x="7775702" y="1164815"/>
            <a:ext cx="2191626" cy="613117"/>
          </a:xfrm>
          <a:prstGeom prst="rect">
            <a:avLst/>
          </a:prstGeom>
          <a:noFill/>
        </p:spPr>
        <p:txBody>
          <a:bodyPr wrap="square" rtlCol="0">
            <a:spAutoFit/>
          </a:bodyPr>
          <a:lstStyle/>
          <a:p>
            <a:pPr>
              <a:lnSpc>
                <a:spcPct val="150000"/>
              </a:lnSpc>
            </a:pPr>
            <a:r>
              <a:rPr lang="en-IN" sz="1200" b="1" dirty="0">
                <a:latin typeface="Times New Roman" panose="02020603050405020304" pitchFamily="18" charset="0"/>
                <a:cs typeface="Times New Roman" panose="02020603050405020304" pitchFamily="18" charset="0"/>
              </a:rPr>
              <a:t>Cloud: AWS / GCP</a:t>
            </a:r>
          </a:p>
          <a:p>
            <a:pPr>
              <a:lnSpc>
                <a:spcPct val="150000"/>
              </a:lnSpc>
            </a:pPr>
            <a:r>
              <a:rPr lang="en-IN" sz="1200" dirty="0">
                <a:latin typeface="Times New Roman" panose="02020603050405020304" pitchFamily="18" charset="0"/>
                <a:cs typeface="Times New Roman" panose="02020603050405020304" pitchFamily="18" charset="0"/>
              </a:rPr>
              <a:t>20+ instances, MongoDB, Redis</a:t>
            </a:r>
          </a:p>
        </p:txBody>
      </p:sp>
      <p:sp>
        <p:nvSpPr>
          <p:cNvPr id="56" name="TextBox 55">
            <a:extLst>
              <a:ext uri="{FF2B5EF4-FFF2-40B4-BE49-F238E27FC236}">
                <a16:creationId xmlns:a16="http://schemas.microsoft.com/office/drawing/2014/main" id="{92C80D74-243F-841C-BD0A-DE658BA382CB}"/>
              </a:ext>
            </a:extLst>
          </p:cNvPr>
          <p:cNvSpPr txBox="1"/>
          <p:nvPr/>
        </p:nvSpPr>
        <p:spPr>
          <a:xfrm>
            <a:off x="7775700" y="2150072"/>
            <a:ext cx="2468880" cy="890115"/>
          </a:xfrm>
          <a:prstGeom prst="rect">
            <a:avLst/>
          </a:prstGeom>
          <a:noFill/>
        </p:spPr>
        <p:txBody>
          <a:bodyPr wrap="square" rtlCol="0">
            <a:spAutoFit/>
          </a:bodyPr>
          <a:lstStyle/>
          <a:p>
            <a:pPr>
              <a:lnSpc>
                <a:spcPct val="150000"/>
              </a:lnSpc>
            </a:pPr>
            <a:r>
              <a:rPr lang="en-IN" sz="1200" b="1" dirty="0">
                <a:latin typeface="Times New Roman" panose="02020603050405020304" pitchFamily="18" charset="0"/>
                <a:cs typeface="Times New Roman" panose="02020603050405020304" pitchFamily="18" charset="0"/>
              </a:rPr>
              <a:t>Data: 1TB -&gt; 10TB(Year 1)</a:t>
            </a:r>
          </a:p>
          <a:p>
            <a:pPr>
              <a:lnSpc>
                <a:spcPct val="150000"/>
              </a:lnSpc>
            </a:pPr>
            <a:r>
              <a:rPr lang="en-IN" sz="1200" dirty="0">
                <a:latin typeface="Times New Roman" panose="02020603050405020304" pitchFamily="18" charset="0"/>
                <a:cs typeface="Times New Roman" panose="02020603050405020304" pitchFamily="18" charset="0"/>
              </a:rPr>
              <a:t>6-12 mo. price history , 1M + SKUs, 100+ reviews’ </a:t>
            </a:r>
          </a:p>
        </p:txBody>
      </p:sp>
      <p:sp>
        <p:nvSpPr>
          <p:cNvPr id="57" name="TextBox 56">
            <a:extLst>
              <a:ext uri="{FF2B5EF4-FFF2-40B4-BE49-F238E27FC236}">
                <a16:creationId xmlns:a16="http://schemas.microsoft.com/office/drawing/2014/main" id="{E67C05D2-3F36-330E-EBD4-6CE86C69B6F0}"/>
              </a:ext>
            </a:extLst>
          </p:cNvPr>
          <p:cNvSpPr txBox="1"/>
          <p:nvPr/>
        </p:nvSpPr>
        <p:spPr>
          <a:xfrm>
            <a:off x="7988865" y="973139"/>
            <a:ext cx="1765300"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Technical Resources</a:t>
            </a:r>
            <a:endParaRPr lang="en-IN" sz="1400" dirty="0"/>
          </a:p>
        </p:txBody>
      </p:sp>
      <p:sp>
        <p:nvSpPr>
          <p:cNvPr id="58" name="TextBox 57">
            <a:extLst>
              <a:ext uri="{FF2B5EF4-FFF2-40B4-BE49-F238E27FC236}">
                <a16:creationId xmlns:a16="http://schemas.microsoft.com/office/drawing/2014/main" id="{D6E365AF-6020-55F1-415E-ED93AFA000E1}"/>
              </a:ext>
            </a:extLst>
          </p:cNvPr>
          <p:cNvSpPr txBox="1"/>
          <p:nvPr/>
        </p:nvSpPr>
        <p:spPr>
          <a:xfrm>
            <a:off x="4447684" y="1182799"/>
            <a:ext cx="1946788" cy="613117"/>
          </a:xfrm>
          <a:prstGeom prst="rect">
            <a:avLst/>
          </a:prstGeom>
          <a:noFill/>
        </p:spPr>
        <p:txBody>
          <a:bodyPr wrap="square" rtlCol="0">
            <a:spAutoFit/>
          </a:bodyPr>
          <a:lstStyle/>
          <a:p>
            <a:pPr>
              <a:lnSpc>
                <a:spcPct val="150000"/>
              </a:lnSpc>
            </a:pPr>
            <a:r>
              <a:rPr lang="en-US" sz="1200" b="1" dirty="0">
                <a:latin typeface="Times New Roman" panose="02020603050405020304" pitchFamily="18" charset="0"/>
                <a:cs typeface="Times New Roman" panose="02020603050405020304" pitchFamily="18" charset="0"/>
              </a:rPr>
              <a:t>Initial Setup: ₹2.1 Cr</a:t>
            </a:r>
          </a:p>
          <a:p>
            <a:pPr>
              <a:lnSpc>
                <a:spcPct val="150000"/>
              </a:lnSpc>
            </a:pPr>
            <a:r>
              <a:rPr lang="en-US" sz="1200" dirty="0">
                <a:latin typeface="Times New Roman" panose="02020603050405020304" pitchFamily="18" charset="0"/>
                <a:cs typeface="Times New Roman" panose="02020603050405020304" pitchFamily="18" charset="0"/>
              </a:rPr>
              <a:t>Hardware, legal, cloud setup</a:t>
            </a:r>
          </a:p>
        </p:txBody>
      </p:sp>
      <p:sp>
        <p:nvSpPr>
          <p:cNvPr id="59" name="TextBox 58">
            <a:extLst>
              <a:ext uri="{FF2B5EF4-FFF2-40B4-BE49-F238E27FC236}">
                <a16:creationId xmlns:a16="http://schemas.microsoft.com/office/drawing/2014/main" id="{007F8C7A-7C18-AAF3-5544-30762F0E8EBD}"/>
              </a:ext>
            </a:extLst>
          </p:cNvPr>
          <p:cNvSpPr txBox="1"/>
          <p:nvPr/>
        </p:nvSpPr>
        <p:spPr>
          <a:xfrm>
            <a:off x="4447684" y="1706172"/>
            <a:ext cx="2654710" cy="890115"/>
          </a:xfrm>
          <a:prstGeom prst="rect">
            <a:avLst/>
          </a:prstGeom>
          <a:noFill/>
        </p:spPr>
        <p:txBody>
          <a:bodyPr wrap="square" rtlCol="0">
            <a:spAutoFit/>
          </a:bodyPr>
          <a:lstStyle/>
          <a:p>
            <a:pPr>
              <a:lnSpc>
                <a:spcPct val="150000"/>
              </a:lnSpc>
            </a:pPr>
            <a:r>
              <a:rPr lang="en-IN" sz="1200" b="1" dirty="0">
                <a:latin typeface="Times New Roman" panose="02020603050405020304" pitchFamily="18" charset="0"/>
                <a:cs typeface="Times New Roman" panose="02020603050405020304" pitchFamily="18" charset="0"/>
              </a:rPr>
              <a:t>Monthly: ₹71L - ₹1 Cr</a:t>
            </a:r>
          </a:p>
          <a:p>
            <a:pPr>
              <a:lnSpc>
                <a:spcPct val="150000"/>
              </a:lnSpc>
            </a:pPr>
            <a:r>
              <a:rPr lang="en-IN" sz="1200" dirty="0">
                <a:latin typeface="Times New Roman" panose="02020603050405020304" pitchFamily="18" charset="0"/>
                <a:cs typeface="Times New Roman" panose="02020603050405020304" pitchFamily="18" charset="0"/>
              </a:rPr>
              <a:t>Cloud (₹33L-₹50L), APIs (₹12L-₹21L), Marketing (₹12L-₹25L)</a:t>
            </a:r>
          </a:p>
        </p:txBody>
      </p:sp>
      <p:sp>
        <p:nvSpPr>
          <p:cNvPr id="60" name="TextBox 59">
            <a:extLst>
              <a:ext uri="{FF2B5EF4-FFF2-40B4-BE49-F238E27FC236}">
                <a16:creationId xmlns:a16="http://schemas.microsoft.com/office/drawing/2014/main" id="{B3095854-05C6-348F-5507-FDF67917950E}"/>
              </a:ext>
            </a:extLst>
          </p:cNvPr>
          <p:cNvSpPr txBox="1"/>
          <p:nvPr/>
        </p:nvSpPr>
        <p:spPr>
          <a:xfrm>
            <a:off x="4653094" y="973139"/>
            <a:ext cx="1823848"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Financial Resources</a:t>
            </a:r>
          </a:p>
        </p:txBody>
      </p:sp>
      <p:sp>
        <p:nvSpPr>
          <p:cNvPr id="63" name="TextBox 62">
            <a:extLst>
              <a:ext uri="{FF2B5EF4-FFF2-40B4-BE49-F238E27FC236}">
                <a16:creationId xmlns:a16="http://schemas.microsoft.com/office/drawing/2014/main" id="{7F9525A3-95DB-CEBB-14DC-B65F07BEA879}"/>
              </a:ext>
            </a:extLst>
          </p:cNvPr>
          <p:cNvSpPr txBox="1"/>
          <p:nvPr/>
        </p:nvSpPr>
        <p:spPr>
          <a:xfrm>
            <a:off x="1063561" y="3546854"/>
            <a:ext cx="3275071"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Microservices , auto-scaling, 90 % cache hit rate</a:t>
            </a:r>
            <a:endParaRPr lang="en-IN" sz="1200" dirty="0"/>
          </a:p>
        </p:txBody>
      </p:sp>
      <p:sp>
        <p:nvSpPr>
          <p:cNvPr id="1024" name="TextBox 1023">
            <a:extLst>
              <a:ext uri="{FF2B5EF4-FFF2-40B4-BE49-F238E27FC236}">
                <a16:creationId xmlns:a16="http://schemas.microsoft.com/office/drawing/2014/main" id="{B4982D8C-4AC7-6341-2FB1-CD023705C0B6}"/>
              </a:ext>
            </a:extLst>
          </p:cNvPr>
          <p:cNvSpPr txBox="1"/>
          <p:nvPr/>
        </p:nvSpPr>
        <p:spPr>
          <a:xfrm>
            <a:off x="1273763" y="3242778"/>
            <a:ext cx="1842614"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Technical Scalability</a:t>
            </a:r>
            <a:endParaRPr lang="en-IN" sz="1400" dirty="0">
              <a:latin typeface="Times New Roman" panose="02020603050405020304" pitchFamily="18" charset="0"/>
              <a:cs typeface="Times New Roman" panose="02020603050405020304" pitchFamily="18" charset="0"/>
            </a:endParaRPr>
          </a:p>
        </p:txBody>
      </p:sp>
      <p:sp>
        <p:nvSpPr>
          <p:cNvPr id="1028" name="TextBox 1027">
            <a:extLst>
              <a:ext uri="{FF2B5EF4-FFF2-40B4-BE49-F238E27FC236}">
                <a16:creationId xmlns:a16="http://schemas.microsoft.com/office/drawing/2014/main" id="{43CEB790-D6AA-8D25-D8C2-8934538DC565}"/>
              </a:ext>
            </a:extLst>
          </p:cNvPr>
          <p:cNvSpPr txBox="1"/>
          <p:nvPr/>
        </p:nvSpPr>
        <p:spPr>
          <a:xfrm>
            <a:off x="5016731" y="3455599"/>
            <a:ext cx="2880360"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Replication Potential ( 5+ Verticals)</a:t>
            </a:r>
          </a:p>
        </p:txBody>
      </p:sp>
      <p:sp>
        <p:nvSpPr>
          <p:cNvPr id="1032" name="TextBox 1031">
            <a:extLst>
              <a:ext uri="{FF2B5EF4-FFF2-40B4-BE49-F238E27FC236}">
                <a16:creationId xmlns:a16="http://schemas.microsoft.com/office/drawing/2014/main" id="{DACF744F-3561-88E4-58E4-21706F71E7FA}"/>
              </a:ext>
            </a:extLst>
          </p:cNvPr>
          <p:cNvSpPr txBox="1"/>
          <p:nvPr/>
        </p:nvSpPr>
        <p:spPr>
          <a:xfrm>
            <a:off x="4825471" y="3747903"/>
            <a:ext cx="2598654"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B2B E-commerce ($200K - $400K)</a:t>
            </a:r>
            <a:endParaRPr lang="en-IN" sz="1200" dirty="0"/>
          </a:p>
        </p:txBody>
      </p:sp>
      <p:sp>
        <p:nvSpPr>
          <p:cNvPr id="1033" name="TextBox 1032">
            <a:extLst>
              <a:ext uri="{FF2B5EF4-FFF2-40B4-BE49-F238E27FC236}">
                <a16:creationId xmlns:a16="http://schemas.microsoft.com/office/drawing/2014/main" id="{BBFD20E2-007F-C248-FB84-446384EE4880}"/>
              </a:ext>
            </a:extLst>
          </p:cNvPr>
          <p:cNvSpPr txBox="1"/>
          <p:nvPr/>
        </p:nvSpPr>
        <p:spPr>
          <a:xfrm>
            <a:off x="7432325" y="3741090"/>
            <a:ext cx="214884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Real Estate ($300K - $500K)</a:t>
            </a:r>
          </a:p>
        </p:txBody>
      </p:sp>
      <p:sp>
        <p:nvSpPr>
          <p:cNvPr id="1035" name="TextBox 1034">
            <a:extLst>
              <a:ext uri="{FF2B5EF4-FFF2-40B4-BE49-F238E27FC236}">
                <a16:creationId xmlns:a16="http://schemas.microsoft.com/office/drawing/2014/main" id="{6B22FBEB-9D4B-438F-7248-D9D8FFCDE6ED}"/>
              </a:ext>
            </a:extLst>
          </p:cNvPr>
          <p:cNvSpPr txBox="1"/>
          <p:nvPr/>
        </p:nvSpPr>
        <p:spPr>
          <a:xfrm>
            <a:off x="4825471" y="4001850"/>
            <a:ext cx="263652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Financial Services ($350K - $550K)</a:t>
            </a:r>
            <a:endParaRPr lang="en-IN" sz="1200" dirty="0"/>
          </a:p>
        </p:txBody>
      </p:sp>
      <p:sp>
        <p:nvSpPr>
          <p:cNvPr id="1037" name="TextBox 1036">
            <a:extLst>
              <a:ext uri="{FF2B5EF4-FFF2-40B4-BE49-F238E27FC236}">
                <a16:creationId xmlns:a16="http://schemas.microsoft.com/office/drawing/2014/main" id="{E093A0DD-C5F1-72AA-7CD7-6BAE0A04B61B}"/>
              </a:ext>
            </a:extLst>
          </p:cNvPr>
          <p:cNvSpPr txBox="1"/>
          <p:nvPr/>
        </p:nvSpPr>
        <p:spPr>
          <a:xfrm>
            <a:off x="7432325" y="4019355"/>
            <a:ext cx="214884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Healthcare ($400K - $600K)</a:t>
            </a:r>
          </a:p>
        </p:txBody>
      </p:sp>
      <p:sp>
        <p:nvSpPr>
          <p:cNvPr id="1038" name="TextBox 1037">
            <a:extLst>
              <a:ext uri="{FF2B5EF4-FFF2-40B4-BE49-F238E27FC236}">
                <a16:creationId xmlns:a16="http://schemas.microsoft.com/office/drawing/2014/main" id="{781A1EF6-FC8F-1FF2-D4C5-7FE18B59A68F}"/>
              </a:ext>
            </a:extLst>
          </p:cNvPr>
          <p:cNvSpPr txBox="1"/>
          <p:nvPr/>
        </p:nvSpPr>
        <p:spPr>
          <a:xfrm>
            <a:off x="4825471" y="4248911"/>
            <a:ext cx="2371344"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Travel/Hotels ($250K - $450K)</a:t>
            </a:r>
            <a:endParaRPr lang="en-IN" sz="1200" dirty="0"/>
          </a:p>
        </p:txBody>
      </p:sp>
      <p:sp>
        <p:nvSpPr>
          <p:cNvPr id="1039" name="Rectangle: Rounded Corners 1038">
            <a:extLst>
              <a:ext uri="{FF2B5EF4-FFF2-40B4-BE49-F238E27FC236}">
                <a16:creationId xmlns:a16="http://schemas.microsoft.com/office/drawing/2014/main" id="{11614FB4-97C4-B961-703A-0D67B2A4696D}"/>
              </a:ext>
            </a:extLst>
          </p:cNvPr>
          <p:cNvSpPr/>
          <p:nvPr/>
        </p:nvSpPr>
        <p:spPr>
          <a:xfrm>
            <a:off x="968075" y="5076440"/>
            <a:ext cx="4686303" cy="10744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1041" name="TextBox 1040">
            <a:extLst>
              <a:ext uri="{FF2B5EF4-FFF2-40B4-BE49-F238E27FC236}">
                <a16:creationId xmlns:a16="http://schemas.microsoft.com/office/drawing/2014/main" id="{C4AFA28D-7234-6ABB-ECB0-47A02366479D}"/>
              </a:ext>
            </a:extLst>
          </p:cNvPr>
          <p:cNvSpPr txBox="1"/>
          <p:nvPr/>
        </p:nvSpPr>
        <p:spPr>
          <a:xfrm>
            <a:off x="1348354" y="5073737"/>
            <a:ext cx="2880360"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Geographic Expansion</a:t>
            </a:r>
          </a:p>
        </p:txBody>
      </p:sp>
      <p:sp>
        <p:nvSpPr>
          <p:cNvPr id="1042" name="TextBox 1041">
            <a:extLst>
              <a:ext uri="{FF2B5EF4-FFF2-40B4-BE49-F238E27FC236}">
                <a16:creationId xmlns:a16="http://schemas.microsoft.com/office/drawing/2014/main" id="{62B85623-4C23-2C4F-EE61-6341FBE37DAA}"/>
              </a:ext>
            </a:extLst>
          </p:cNvPr>
          <p:cNvSpPr txBox="1"/>
          <p:nvPr/>
        </p:nvSpPr>
        <p:spPr>
          <a:xfrm>
            <a:off x="1176550" y="5357811"/>
            <a:ext cx="3553138"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Phase 1: North America		Mo 1-18</a:t>
            </a:r>
            <a:endParaRPr lang="en-IN" sz="1200" dirty="0"/>
          </a:p>
        </p:txBody>
      </p:sp>
      <p:sp>
        <p:nvSpPr>
          <p:cNvPr id="1043" name="TextBox 1042">
            <a:extLst>
              <a:ext uri="{FF2B5EF4-FFF2-40B4-BE49-F238E27FC236}">
                <a16:creationId xmlns:a16="http://schemas.microsoft.com/office/drawing/2014/main" id="{5E182F5B-9005-D9BC-FE08-7435C9470D91}"/>
              </a:ext>
            </a:extLst>
          </p:cNvPr>
          <p:cNvSpPr txBox="1"/>
          <p:nvPr/>
        </p:nvSpPr>
        <p:spPr>
          <a:xfrm>
            <a:off x="1178633" y="5551780"/>
            <a:ext cx="4376335"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Phase 2: Europe		Mo 19-30 | ₹4-6.7 Cr</a:t>
            </a:r>
          </a:p>
        </p:txBody>
      </p:sp>
      <p:sp>
        <p:nvSpPr>
          <p:cNvPr id="1044" name="TextBox 1043">
            <a:extLst>
              <a:ext uri="{FF2B5EF4-FFF2-40B4-BE49-F238E27FC236}">
                <a16:creationId xmlns:a16="http://schemas.microsoft.com/office/drawing/2014/main" id="{0267D4BF-5FAD-C42C-B3CF-FD82ABE21FC8}"/>
              </a:ext>
            </a:extLst>
          </p:cNvPr>
          <p:cNvSpPr txBox="1"/>
          <p:nvPr/>
        </p:nvSpPr>
        <p:spPr>
          <a:xfrm>
            <a:off x="1176550" y="5761085"/>
            <a:ext cx="471685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Phase 3: Asia-Pacific		Mo 31-42 | ₹5.8-8.3 Cr</a:t>
            </a:r>
            <a:endParaRPr lang="en-IN" sz="1200" dirty="0"/>
          </a:p>
        </p:txBody>
      </p:sp>
      <p:pic>
        <p:nvPicPr>
          <p:cNvPr id="1048" name="Picture 1047">
            <a:extLst>
              <a:ext uri="{FF2B5EF4-FFF2-40B4-BE49-F238E27FC236}">
                <a16:creationId xmlns:a16="http://schemas.microsoft.com/office/drawing/2014/main" id="{C7F0E429-02B2-DF02-E6BD-F352F4289681}"/>
              </a:ext>
            </a:extLst>
          </p:cNvPr>
          <p:cNvPicPr>
            <a:picLocks noChangeAspect="1"/>
          </p:cNvPicPr>
          <p:nvPr/>
        </p:nvPicPr>
        <p:blipFill>
          <a:blip r:embed="rId7"/>
          <a:stretch>
            <a:fillRect/>
          </a:stretch>
        </p:blipFill>
        <p:spPr>
          <a:xfrm>
            <a:off x="1138424" y="5119936"/>
            <a:ext cx="228600" cy="228600"/>
          </a:xfrm>
          <a:prstGeom prst="rect">
            <a:avLst/>
          </a:prstGeom>
        </p:spPr>
      </p:pic>
      <p:sp>
        <p:nvSpPr>
          <p:cNvPr id="1049" name="TextBox 1048">
            <a:extLst>
              <a:ext uri="{FF2B5EF4-FFF2-40B4-BE49-F238E27FC236}">
                <a16:creationId xmlns:a16="http://schemas.microsoft.com/office/drawing/2014/main" id="{F1A263D6-7F4C-017C-9CA1-26A4DD9C8260}"/>
              </a:ext>
            </a:extLst>
          </p:cNvPr>
          <p:cNvSpPr txBox="1"/>
          <p:nvPr/>
        </p:nvSpPr>
        <p:spPr>
          <a:xfrm>
            <a:off x="6726520" y="5119936"/>
            <a:ext cx="1531358"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Future Use Cases</a:t>
            </a:r>
          </a:p>
        </p:txBody>
      </p:sp>
      <p:pic>
        <p:nvPicPr>
          <p:cNvPr id="1050" name="Picture 1049">
            <a:extLst>
              <a:ext uri="{FF2B5EF4-FFF2-40B4-BE49-F238E27FC236}">
                <a16:creationId xmlns:a16="http://schemas.microsoft.com/office/drawing/2014/main" id="{5348605D-AF7A-88C2-D2C7-9075F5FD1D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3293" y="5153885"/>
            <a:ext cx="228601" cy="203926"/>
          </a:xfrm>
          <a:prstGeom prst="rect">
            <a:avLst/>
          </a:prstGeom>
          <a:noFill/>
          <a:extLst>
            <a:ext uri="{909E8E84-426E-40DD-AFC4-6F175D3DCCD1}">
              <a14:hiddenFill xmlns:a14="http://schemas.microsoft.com/office/drawing/2010/main">
                <a:solidFill>
                  <a:srgbClr val="FFFFFF"/>
                </a:solidFill>
              </a14:hiddenFill>
            </a:ext>
          </a:extLst>
        </p:spPr>
      </p:pic>
      <p:sp>
        <p:nvSpPr>
          <p:cNvPr id="1051" name="TextBox 1050">
            <a:extLst>
              <a:ext uri="{FF2B5EF4-FFF2-40B4-BE49-F238E27FC236}">
                <a16:creationId xmlns:a16="http://schemas.microsoft.com/office/drawing/2014/main" id="{DD858528-597C-4DD9-DA8D-BAAA7318B98A}"/>
              </a:ext>
            </a:extLst>
          </p:cNvPr>
          <p:cNvSpPr txBox="1"/>
          <p:nvPr/>
        </p:nvSpPr>
        <p:spPr>
          <a:xfrm>
            <a:off x="6461441" y="5357332"/>
            <a:ext cx="2598654"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 White-Label (₹67L</a:t>
            </a:r>
            <a:endParaRPr lang="en-IN" sz="1200" dirty="0"/>
          </a:p>
        </p:txBody>
      </p:sp>
      <p:sp>
        <p:nvSpPr>
          <p:cNvPr id="1052" name="TextBox 1051">
            <a:extLst>
              <a:ext uri="{FF2B5EF4-FFF2-40B4-BE49-F238E27FC236}">
                <a16:creationId xmlns:a16="http://schemas.microsoft.com/office/drawing/2014/main" id="{B1993C7C-A81B-B8C0-E097-A9BD19C0B6AF}"/>
              </a:ext>
            </a:extLst>
          </p:cNvPr>
          <p:cNvSpPr txBox="1"/>
          <p:nvPr/>
        </p:nvSpPr>
        <p:spPr>
          <a:xfrm>
            <a:off x="9064941" y="5352799"/>
            <a:ext cx="214884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Browser Ext (₹67L)</a:t>
            </a:r>
          </a:p>
        </p:txBody>
      </p:sp>
      <p:sp>
        <p:nvSpPr>
          <p:cNvPr id="1053" name="TextBox 1052">
            <a:extLst>
              <a:ext uri="{FF2B5EF4-FFF2-40B4-BE49-F238E27FC236}">
                <a16:creationId xmlns:a16="http://schemas.microsoft.com/office/drawing/2014/main" id="{A5CDEE81-0EC0-66C6-7671-300CBDD4A738}"/>
              </a:ext>
            </a:extLst>
          </p:cNvPr>
          <p:cNvSpPr txBox="1"/>
          <p:nvPr/>
        </p:nvSpPr>
        <p:spPr>
          <a:xfrm>
            <a:off x="6461441" y="5611279"/>
            <a:ext cx="263652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Voice Commerce (₹1 Cr)</a:t>
            </a:r>
            <a:endParaRPr lang="en-IN" sz="1200" dirty="0"/>
          </a:p>
        </p:txBody>
      </p:sp>
      <p:sp>
        <p:nvSpPr>
          <p:cNvPr id="1054" name="TextBox 1053">
            <a:extLst>
              <a:ext uri="{FF2B5EF4-FFF2-40B4-BE49-F238E27FC236}">
                <a16:creationId xmlns:a16="http://schemas.microsoft.com/office/drawing/2014/main" id="{5C7EE058-78A2-036C-D0FC-454769AD1DA1}"/>
              </a:ext>
            </a:extLst>
          </p:cNvPr>
          <p:cNvSpPr txBox="1"/>
          <p:nvPr/>
        </p:nvSpPr>
        <p:spPr>
          <a:xfrm>
            <a:off x="9070835" y="5608464"/>
            <a:ext cx="2148840"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Social Features (₹83L)</a:t>
            </a:r>
          </a:p>
        </p:txBody>
      </p:sp>
      <p:sp>
        <p:nvSpPr>
          <p:cNvPr id="1055" name="TextBox 1054">
            <a:extLst>
              <a:ext uri="{FF2B5EF4-FFF2-40B4-BE49-F238E27FC236}">
                <a16:creationId xmlns:a16="http://schemas.microsoft.com/office/drawing/2014/main" id="{EF07C319-1DAB-A7A1-7F35-938B38EB203D}"/>
              </a:ext>
            </a:extLst>
          </p:cNvPr>
          <p:cNvSpPr txBox="1"/>
          <p:nvPr/>
        </p:nvSpPr>
        <p:spPr>
          <a:xfrm>
            <a:off x="6461441" y="5858340"/>
            <a:ext cx="2371344"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Sustainability (₹67L)</a:t>
            </a:r>
            <a:endParaRPr lang="en-IN" sz="1200" dirty="0"/>
          </a:p>
        </p:txBody>
      </p:sp>
      <p:sp>
        <p:nvSpPr>
          <p:cNvPr id="1056" name="TextBox 1055">
            <a:extLst>
              <a:ext uri="{FF2B5EF4-FFF2-40B4-BE49-F238E27FC236}">
                <a16:creationId xmlns:a16="http://schemas.microsoft.com/office/drawing/2014/main" id="{8EDD3BF1-4ACD-A381-33FD-C12B5B6301CA}"/>
              </a:ext>
            </a:extLst>
          </p:cNvPr>
          <p:cNvSpPr txBox="1"/>
          <p:nvPr/>
        </p:nvSpPr>
        <p:spPr>
          <a:xfrm>
            <a:off x="9074411" y="5857519"/>
            <a:ext cx="2371344"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Crypto Integration (₹83L)</a:t>
            </a:r>
            <a:endParaRPr lang="en-IN" sz="1200" dirty="0"/>
          </a:p>
        </p:txBody>
      </p:sp>
      <p:sp>
        <p:nvSpPr>
          <p:cNvPr id="4" name="TextBox 4">
            <a:extLst>
              <a:ext uri="{FF2B5EF4-FFF2-40B4-BE49-F238E27FC236}">
                <a16:creationId xmlns:a16="http://schemas.microsoft.com/office/drawing/2014/main" id="{582C7219-4989-100A-F2D6-1457F67F40B9}"/>
              </a:ext>
            </a:extLst>
          </p:cNvPr>
          <p:cNvSpPr txBox="1"/>
          <p:nvPr/>
        </p:nvSpPr>
        <p:spPr>
          <a:xfrm>
            <a:off x="1728344" y="2645845"/>
            <a:ext cx="1513118" cy="276999"/>
          </a:xfrm>
          <a:prstGeom prst="rect">
            <a:avLst/>
          </a:prstGeom>
          <a:solidFill>
            <a:schemeClr val="bg1"/>
          </a:solidFill>
          <a:ln w="12700">
            <a:solidFill>
              <a:srgbClr val="00206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  ₹1 Cr - ₹1.5 Cr/year</a:t>
            </a:r>
            <a:endParaRPr lang="en-IN" sz="1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1D17F04-3A1C-FAF4-F2D8-FD9951144C20}"/>
              </a:ext>
            </a:extLst>
          </p:cNvPr>
          <p:cNvSpPr/>
          <p:nvPr/>
        </p:nvSpPr>
        <p:spPr>
          <a:xfrm>
            <a:off x="4733927" y="2658709"/>
            <a:ext cx="2303571" cy="2820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18-Month Total: ₹30 Cr - ₹42.5 Cr</a:t>
            </a:r>
            <a:endParaRPr kumimoji="0" lang="en-IN"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113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6B63F5-6DDA-C7EF-DAC9-139A79C6FE7A}"/>
              </a:ext>
            </a:extLst>
          </p:cNvPr>
          <p:cNvSpPr/>
          <p:nvPr/>
        </p:nvSpPr>
        <p:spPr>
          <a:xfrm>
            <a:off x="756957" y="1078120"/>
            <a:ext cx="3265360" cy="526039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200">
              <a:latin typeface="Times New Roman" panose="02020603050405020304" pitchFamily="18" charset="0"/>
              <a:cs typeface="Times New Roman" panose="02020603050405020304" pitchFamily="18" charset="0"/>
            </a:endParaRPr>
          </a:p>
        </p:txBody>
      </p:sp>
      <p:sp>
        <p:nvSpPr>
          <p:cNvPr id="7" name="TextBox 5">
            <a:extLst>
              <a:ext uri="{FF2B5EF4-FFF2-40B4-BE49-F238E27FC236}">
                <a16:creationId xmlns:a16="http://schemas.microsoft.com/office/drawing/2014/main" id="{E2324138-439E-C370-30F9-A009CD0A05C8}"/>
              </a:ext>
            </a:extLst>
          </p:cNvPr>
          <p:cNvSpPr txBox="1"/>
          <p:nvPr/>
        </p:nvSpPr>
        <p:spPr>
          <a:xfrm>
            <a:off x="1277303" y="1194846"/>
            <a:ext cx="1261901"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latin typeface="Times New Roman" panose="02020603050405020304" pitchFamily="18" charset="0"/>
                <a:cs typeface="Times New Roman" panose="02020603050405020304" pitchFamily="18" charset="0"/>
              </a:rPr>
              <a:t>Social Impact</a:t>
            </a:r>
          </a:p>
        </p:txBody>
      </p:sp>
      <p:pic>
        <p:nvPicPr>
          <p:cNvPr id="8" name="Picture 7">
            <a:extLst>
              <a:ext uri="{FF2B5EF4-FFF2-40B4-BE49-F238E27FC236}">
                <a16:creationId xmlns:a16="http://schemas.microsoft.com/office/drawing/2014/main" id="{9976DEEE-6B4B-9BCC-7AED-6E6BE1C83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03" y="1234042"/>
            <a:ext cx="228600" cy="2129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a:extLst>
              <a:ext uri="{FF2B5EF4-FFF2-40B4-BE49-F238E27FC236}">
                <a16:creationId xmlns:a16="http://schemas.microsoft.com/office/drawing/2014/main" id="{1FB0B1B0-FEE4-A8F5-ADED-FEE3AC308ADC}"/>
              </a:ext>
            </a:extLst>
          </p:cNvPr>
          <p:cNvSpPr txBox="1"/>
          <p:nvPr/>
        </p:nvSpPr>
        <p:spPr>
          <a:xfrm>
            <a:off x="942140" y="1579061"/>
            <a:ext cx="2894986" cy="83099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Consumer Saving </a:t>
            </a:r>
          </a:p>
          <a:p>
            <a:r>
              <a:rPr lang="en-IN" sz="1200" dirty="0">
                <a:latin typeface="Times New Roman" panose="02020603050405020304" pitchFamily="18" charset="0"/>
                <a:cs typeface="Times New Roman" panose="02020603050405020304" pitchFamily="18" charset="0"/>
              </a:rPr>
              <a:t>       15 – 20% cost reduction per purchase</a:t>
            </a:r>
          </a:p>
          <a:p>
            <a:r>
              <a:rPr lang="en-IN" sz="1200" dirty="0">
                <a:latin typeface="Times New Roman" panose="02020603050405020304" pitchFamily="18" charset="0"/>
                <a:cs typeface="Times New Roman" panose="02020603050405020304" pitchFamily="18" charset="0"/>
              </a:rPr>
              <a:t>       ₹</a:t>
            </a:r>
            <a:r>
              <a:rPr lang="en-IN" sz="1200" b="1" dirty="0">
                <a:solidFill>
                  <a:schemeClr val="accent6"/>
                </a:solidFill>
                <a:latin typeface="Times New Roman" panose="02020603050405020304" pitchFamily="18" charset="0"/>
                <a:cs typeface="Times New Roman" panose="02020603050405020304" pitchFamily="18" charset="0"/>
              </a:rPr>
              <a:t>41Cr +  saved (Year 1, 100K users )</a:t>
            </a:r>
          </a:p>
          <a:p>
            <a:r>
              <a:rPr lang="en-IN" sz="1200" b="1" dirty="0">
                <a:solidFill>
                  <a:schemeClr val="accent6"/>
                </a:solidFill>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 </a:t>
            </a:r>
            <a:r>
              <a:rPr lang="en-IN" sz="1200" b="1" dirty="0">
                <a:solidFill>
                  <a:schemeClr val="accent6"/>
                </a:solidFill>
                <a:latin typeface="Times New Roman" panose="02020603050405020304" pitchFamily="18" charset="0"/>
                <a:cs typeface="Times New Roman" panose="02020603050405020304" pitchFamily="18" charset="0"/>
              </a:rPr>
              <a:t>1,230Cr + saved (Year 5,10M users)</a:t>
            </a:r>
          </a:p>
        </p:txBody>
      </p:sp>
      <p:sp>
        <p:nvSpPr>
          <p:cNvPr id="10" name="TextBox 9">
            <a:extLst>
              <a:ext uri="{FF2B5EF4-FFF2-40B4-BE49-F238E27FC236}">
                <a16:creationId xmlns:a16="http://schemas.microsoft.com/office/drawing/2014/main" id="{672B0ED5-DC2D-77BB-52EC-6B3AD72BCD53}"/>
              </a:ext>
            </a:extLst>
          </p:cNvPr>
          <p:cNvSpPr txBox="1"/>
          <p:nvPr/>
        </p:nvSpPr>
        <p:spPr>
          <a:xfrm>
            <a:off x="942142" y="2509630"/>
            <a:ext cx="2894985" cy="83099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Fraud Prevention</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p:txBody>
      </p:sp>
      <p:sp>
        <p:nvSpPr>
          <p:cNvPr id="11" name="TextBox 11">
            <a:extLst>
              <a:ext uri="{FF2B5EF4-FFF2-40B4-BE49-F238E27FC236}">
                <a16:creationId xmlns:a16="http://schemas.microsoft.com/office/drawing/2014/main" id="{C94FB90A-E42B-6FBB-85DF-5A165597FF82}"/>
              </a:ext>
            </a:extLst>
          </p:cNvPr>
          <p:cNvSpPr txBox="1"/>
          <p:nvPr/>
        </p:nvSpPr>
        <p:spPr>
          <a:xfrm>
            <a:off x="942140" y="3452686"/>
            <a:ext cx="2894985" cy="83099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Time reclaimed</a:t>
            </a:r>
          </a:p>
          <a:p>
            <a:r>
              <a:rPr lang="en-IN" sz="1200" dirty="0">
                <a:latin typeface="Times New Roman" panose="02020603050405020304" pitchFamily="18" charset="0"/>
                <a:cs typeface="Times New Roman" panose="02020603050405020304" pitchFamily="18" charset="0"/>
              </a:rPr>
              <a:t>       93% reduction (30min to 2min)</a:t>
            </a:r>
          </a:p>
          <a:p>
            <a:r>
              <a:rPr lang="en-IN" sz="1200" dirty="0">
                <a:solidFill>
                  <a:schemeClr val="accent5"/>
                </a:solidFill>
                <a:latin typeface="Times New Roman" panose="02020603050405020304" pitchFamily="18" charset="0"/>
                <a:cs typeface="Times New Roman" panose="02020603050405020304" pitchFamily="18" charset="0"/>
              </a:rPr>
              <a:t>       </a:t>
            </a:r>
            <a:r>
              <a:rPr lang="en-IN" sz="1200" b="1" dirty="0">
                <a:solidFill>
                  <a:schemeClr val="accent5"/>
                </a:solidFill>
                <a:latin typeface="Times New Roman" panose="02020603050405020304" pitchFamily="18" charset="0"/>
                <a:cs typeface="Times New Roman" panose="02020603050405020304" pitchFamily="18" charset="0"/>
              </a:rPr>
              <a:t>88 years saved collectively (Year 1)</a:t>
            </a:r>
          </a:p>
          <a:p>
            <a:r>
              <a:rPr lang="en-IN" sz="1200" b="1" dirty="0">
                <a:solidFill>
                  <a:schemeClr val="accent5"/>
                </a:solidFill>
                <a:latin typeface="Times New Roman" panose="02020603050405020304" pitchFamily="18" charset="0"/>
                <a:cs typeface="Times New Roman" panose="02020603050405020304" pitchFamily="18" charset="0"/>
              </a:rPr>
              <a:t>       8,800+ years (Year 5)</a:t>
            </a:r>
          </a:p>
        </p:txBody>
      </p:sp>
      <p:sp>
        <p:nvSpPr>
          <p:cNvPr id="12" name="Rectangle: Rounded Corners 11">
            <a:extLst>
              <a:ext uri="{FF2B5EF4-FFF2-40B4-BE49-F238E27FC236}">
                <a16:creationId xmlns:a16="http://schemas.microsoft.com/office/drawing/2014/main" id="{58B774C8-367E-FFAF-6B05-347DDE482254}"/>
              </a:ext>
            </a:extLst>
          </p:cNvPr>
          <p:cNvSpPr/>
          <p:nvPr/>
        </p:nvSpPr>
        <p:spPr>
          <a:xfrm>
            <a:off x="4417234" y="1107384"/>
            <a:ext cx="3265360" cy="515323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20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02DB5237-1FAC-A4F1-9C91-F3F6E9BE4FE9}"/>
              </a:ext>
            </a:extLst>
          </p:cNvPr>
          <p:cNvSpPr txBox="1"/>
          <p:nvPr/>
        </p:nvSpPr>
        <p:spPr>
          <a:xfrm>
            <a:off x="4870301" y="1189196"/>
            <a:ext cx="15414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latin typeface="Times New Roman" panose="02020603050405020304" pitchFamily="18" charset="0"/>
                <a:cs typeface="Times New Roman" panose="02020603050405020304" pitchFamily="18" charset="0"/>
              </a:rPr>
              <a:t>Economic Impact</a:t>
            </a:r>
          </a:p>
        </p:txBody>
      </p:sp>
      <p:sp>
        <p:nvSpPr>
          <p:cNvPr id="14" name="TextBox 15">
            <a:extLst>
              <a:ext uri="{FF2B5EF4-FFF2-40B4-BE49-F238E27FC236}">
                <a16:creationId xmlns:a16="http://schemas.microsoft.com/office/drawing/2014/main" id="{80FB1838-1B06-7D5B-3304-DEB67CCD392A}"/>
              </a:ext>
            </a:extLst>
          </p:cNvPr>
          <p:cNvSpPr txBox="1"/>
          <p:nvPr/>
        </p:nvSpPr>
        <p:spPr>
          <a:xfrm>
            <a:off x="4591070" y="1578406"/>
            <a:ext cx="2963472" cy="1200329"/>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Market Efficiency</a:t>
            </a:r>
          </a:p>
          <a:p>
            <a:r>
              <a:rPr lang="en-IN" sz="1200" dirty="0">
                <a:latin typeface="Times New Roman" panose="02020603050405020304" pitchFamily="18" charset="0"/>
                <a:cs typeface="Times New Roman" panose="02020603050405020304" pitchFamily="18" charset="0"/>
              </a:rPr>
              <a:t>Promotes competitive pricing through transparency</a:t>
            </a:r>
            <a:endParaRPr lang="en-IN" sz="1200" b="1" dirty="0">
              <a:solidFill>
                <a:schemeClr val="accent6"/>
              </a:solidFill>
              <a:latin typeface="Times New Roman" panose="02020603050405020304" pitchFamily="18" charset="0"/>
              <a:cs typeface="Times New Roman" panose="02020603050405020304" pitchFamily="18" charset="0"/>
            </a:endParaRPr>
          </a:p>
          <a:p>
            <a:r>
              <a:rPr lang="en-IN" sz="1200" b="1" dirty="0">
                <a:solidFill>
                  <a:schemeClr val="accent2"/>
                </a:solidFill>
                <a:latin typeface="Times New Roman" panose="02020603050405020304" pitchFamily="18" charset="0"/>
                <a:cs typeface="Times New Roman" panose="02020603050405020304" pitchFamily="18" charset="0"/>
              </a:rPr>
              <a:t>3-5% overall e-commerce price reduction</a:t>
            </a:r>
          </a:p>
          <a:p>
            <a:r>
              <a:rPr lang="en-IN" sz="1200" dirty="0">
                <a:latin typeface="Times New Roman" panose="02020603050405020304" pitchFamily="18" charset="0"/>
                <a:cs typeface="Times New Roman" panose="02020603050405020304" pitchFamily="18" charset="0"/>
              </a:rPr>
              <a:t>₹ </a:t>
            </a:r>
            <a:r>
              <a:rPr lang="en-IN" sz="1200" b="1" dirty="0">
                <a:solidFill>
                  <a:schemeClr val="accent2"/>
                </a:solidFill>
                <a:latin typeface="Times New Roman" panose="02020603050405020304" pitchFamily="18" charset="0"/>
                <a:cs typeface="Times New Roman" panose="02020603050405020304" pitchFamily="18" charset="0"/>
              </a:rPr>
              <a:t>15.7T - </a:t>
            </a:r>
            <a:r>
              <a:rPr lang="en-IN" sz="1200" b="1" dirty="0">
                <a:latin typeface="Times New Roman" panose="02020603050405020304" pitchFamily="18" charset="0"/>
                <a:cs typeface="Times New Roman" panose="02020603050405020304" pitchFamily="18" charset="0"/>
              </a:rPr>
              <a:t>₹ </a:t>
            </a:r>
            <a:r>
              <a:rPr lang="en-IN" sz="1200" b="1" dirty="0">
                <a:solidFill>
                  <a:schemeClr val="accent2"/>
                </a:solidFill>
                <a:latin typeface="Times New Roman" panose="02020603050405020304" pitchFamily="18" charset="0"/>
                <a:cs typeface="Times New Roman" panose="02020603050405020304" pitchFamily="18" charset="0"/>
              </a:rPr>
              <a:t>26.2T market savings</a:t>
            </a:r>
          </a:p>
          <a:p>
            <a:r>
              <a:rPr lang="en-IN" sz="1200" b="1" dirty="0">
                <a:latin typeface="Times New Roman" panose="02020603050405020304" pitchFamily="18" charset="0"/>
                <a:cs typeface="Times New Roman" panose="02020603050405020304" pitchFamily="18" charset="0"/>
              </a:rPr>
              <a:t>(in $6.4T global market at scale)  </a:t>
            </a:r>
          </a:p>
        </p:txBody>
      </p:sp>
      <p:sp>
        <p:nvSpPr>
          <p:cNvPr id="15" name="TextBox 17">
            <a:extLst>
              <a:ext uri="{FF2B5EF4-FFF2-40B4-BE49-F238E27FC236}">
                <a16:creationId xmlns:a16="http://schemas.microsoft.com/office/drawing/2014/main" id="{CCB2D1DE-E19B-B7F9-BE2B-A6E1CC53FBF4}"/>
              </a:ext>
            </a:extLst>
          </p:cNvPr>
          <p:cNvSpPr txBox="1"/>
          <p:nvPr/>
        </p:nvSpPr>
        <p:spPr>
          <a:xfrm>
            <a:off x="4590616" y="2921168"/>
            <a:ext cx="2963472" cy="101566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latin typeface="Times New Roman" panose="02020603050405020304" pitchFamily="18" charset="0"/>
                <a:cs typeface="Times New Roman" panose="02020603050405020304" pitchFamily="18" charset="0"/>
              </a:rPr>
              <a:t>Job Creation</a:t>
            </a:r>
          </a:p>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Direct: 15 jobs (Year 1) to 100+ (Year 3) </a:t>
            </a:r>
            <a:endParaRPr lang="en-IN" sz="1200" b="1"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200" b="1" dirty="0">
                <a:solidFill>
                  <a:srgbClr val="FF0000"/>
                </a:solidFill>
                <a:latin typeface="Times New Roman" panose="02020603050405020304" pitchFamily="18" charset="0"/>
                <a:cs typeface="Times New Roman" panose="02020603050405020304" pitchFamily="18" charset="0"/>
              </a:rPr>
              <a:t>Indirect: 50+ contractors/consultants</a:t>
            </a:r>
          </a:p>
          <a:p>
            <a:pPr marL="171450" indent="-171450">
              <a:buFont typeface="Arial" panose="020B0604020202020204" pitchFamily="34" charset="0"/>
              <a:buChar char="•"/>
            </a:pPr>
            <a:r>
              <a:rPr lang="en-IN" sz="1200" b="1" dirty="0">
                <a:solidFill>
                  <a:schemeClr val="accent6"/>
                </a:solidFill>
                <a:latin typeface="Times New Roman" panose="02020603050405020304" pitchFamily="18" charset="0"/>
                <a:cs typeface="Times New Roman" panose="02020603050405020304" pitchFamily="18" charset="0"/>
              </a:rPr>
              <a:t> Annual payroll: ₹10Cr - ₹15Cr (Year 1)</a:t>
            </a:r>
          </a:p>
          <a:p>
            <a:r>
              <a:rPr lang="en-IN" sz="1200" b="1" dirty="0">
                <a:solidFill>
                  <a:schemeClr val="accent6"/>
                </a:solidFill>
                <a:latin typeface="Times New Roman" panose="02020603050405020304" pitchFamily="18" charset="0"/>
                <a:cs typeface="Times New Roman" panose="02020603050405020304" pitchFamily="18" charset="0"/>
              </a:rPr>
              <a:t>₹125Cr + tax contribution (5 years)</a:t>
            </a:r>
            <a:endParaRPr lang="en-IN" sz="12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A1939AA-AAA7-8262-739D-8C360DBC6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701" y="1245478"/>
            <a:ext cx="228600" cy="23411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E8EFEEE0-0E83-79F8-8A5F-0B650D49B14E}"/>
              </a:ext>
            </a:extLst>
          </p:cNvPr>
          <p:cNvSpPr/>
          <p:nvPr/>
        </p:nvSpPr>
        <p:spPr>
          <a:xfrm>
            <a:off x="8077510" y="1125645"/>
            <a:ext cx="3265360" cy="5153235"/>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1200">
              <a:latin typeface="Times New Roman" panose="02020603050405020304" pitchFamily="18" charset="0"/>
              <a:cs typeface="Times New Roman" panose="02020603050405020304" pitchFamily="18" charset="0"/>
            </a:endParaRPr>
          </a:p>
        </p:txBody>
      </p:sp>
      <p:sp>
        <p:nvSpPr>
          <p:cNvPr id="19" name="TextBox 22">
            <a:extLst>
              <a:ext uri="{FF2B5EF4-FFF2-40B4-BE49-F238E27FC236}">
                <a16:creationId xmlns:a16="http://schemas.microsoft.com/office/drawing/2014/main" id="{15390E3A-D0EA-3A41-C086-6A886381FF12}"/>
              </a:ext>
            </a:extLst>
          </p:cNvPr>
          <p:cNvSpPr txBox="1"/>
          <p:nvPr/>
        </p:nvSpPr>
        <p:spPr>
          <a:xfrm>
            <a:off x="8567606" y="1189196"/>
            <a:ext cx="1803257"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latin typeface="Times New Roman" panose="02020603050405020304" pitchFamily="18" charset="0"/>
                <a:cs typeface="Times New Roman" panose="02020603050405020304" pitchFamily="18" charset="0"/>
              </a:rPr>
              <a:t>Environment Impact</a:t>
            </a:r>
          </a:p>
        </p:txBody>
      </p:sp>
      <p:sp>
        <p:nvSpPr>
          <p:cNvPr id="20" name="TextBox 23">
            <a:extLst>
              <a:ext uri="{FF2B5EF4-FFF2-40B4-BE49-F238E27FC236}">
                <a16:creationId xmlns:a16="http://schemas.microsoft.com/office/drawing/2014/main" id="{2607D7EA-B3A2-82C4-8B7A-0FF9BCDD2F51}"/>
              </a:ext>
            </a:extLst>
          </p:cNvPr>
          <p:cNvSpPr txBox="1"/>
          <p:nvPr/>
        </p:nvSpPr>
        <p:spPr>
          <a:xfrm>
            <a:off x="8266448" y="1575524"/>
            <a:ext cx="2917964" cy="101566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accent6"/>
                </a:solidFill>
                <a:latin typeface="Times New Roman" panose="02020603050405020304" pitchFamily="18" charset="0"/>
                <a:cs typeface="Times New Roman" panose="02020603050405020304" pitchFamily="18" charset="0"/>
              </a:rPr>
              <a:t>Reduced Impulse Buying  </a:t>
            </a:r>
          </a:p>
          <a:p>
            <a:r>
              <a:rPr lang="en-IN" sz="1200" dirty="0">
                <a:latin typeface="Times New Roman" panose="02020603050405020304" pitchFamily="18" charset="0"/>
                <a:cs typeface="Times New Roman" panose="02020603050405020304" pitchFamily="18" charset="0"/>
              </a:rPr>
              <a:t>40% reduction via “Wait” recommendations</a:t>
            </a:r>
          </a:p>
          <a:p>
            <a:r>
              <a:rPr lang="en-IN" sz="1200" dirty="0">
                <a:solidFill>
                  <a:schemeClr val="accent6"/>
                </a:solidFill>
                <a:latin typeface="Times New Roman" panose="02020603050405020304" pitchFamily="18" charset="0"/>
                <a:cs typeface="Times New Roman" panose="02020603050405020304" pitchFamily="18" charset="0"/>
              </a:rPr>
              <a:t>400K unnecessary purchases prevented</a:t>
            </a:r>
          </a:p>
          <a:p>
            <a:r>
              <a:rPr lang="en-IN" sz="1200" dirty="0">
                <a:latin typeface="Times New Roman" panose="02020603050405020304" pitchFamily="18" charset="0"/>
                <a:cs typeface="Times New Roman" panose="02020603050405020304" pitchFamily="18" charset="0"/>
              </a:rPr>
              <a:t>(Year 1, 100K users avoiding 4 impulse buys/year)</a:t>
            </a:r>
          </a:p>
        </p:txBody>
      </p:sp>
      <p:sp>
        <p:nvSpPr>
          <p:cNvPr id="21" name="TextBox 24">
            <a:extLst>
              <a:ext uri="{FF2B5EF4-FFF2-40B4-BE49-F238E27FC236}">
                <a16:creationId xmlns:a16="http://schemas.microsoft.com/office/drawing/2014/main" id="{1ABE46B5-5CA2-9B7B-46CD-8AFC9F88CED3}"/>
              </a:ext>
            </a:extLst>
          </p:cNvPr>
          <p:cNvSpPr txBox="1"/>
          <p:nvPr/>
        </p:nvSpPr>
        <p:spPr>
          <a:xfrm>
            <a:off x="8266448" y="2694736"/>
            <a:ext cx="2917964" cy="1384995"/>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latin typeface="Times New Roman" panose="02020603050405020304" pitchFamily="18" charset="0"/>
                <a:cs typeface="Times New Roman" panose="02020603050405020304" pitchFamily="18" charset="0"/>
              </a:rPr>
              <a:t>Lower Return Rates</a:t>
            </a:r>
          </a:p>
          <a:p>
            <a:r>
              <a:rPr lang="en-IN" sz="1200" dirty="0">
                <a:latin typeface="Times New Roman" panose="02020603050405020304" pitchFamily="18" charset="0"/>
                <a:cs typeface="Times New Roman" panose="02020603050405020304" pitchFamily="18" charset="0"/>
              </a:rPr>
              <a:t>25% reduction (30% to 22.5% rate)</a:t>
            </a:r>
          </a:p>
          <a:p>
            <a:r>
              <a:rPr lang="en-IN" sz="1200" dirty="0">
                <a:solidFill>
                  <a:schemeClr val="accent6"/>
                </a:solidFill>
                <a:latin typeface="Times New Roman" panose="02020603050405020304" pitchFamily="18" charset="0"/>
                <a:cs typeface="Times New Roman" panose="02020603050405020304" pitchFamily="18" charset="0"/>
              </a:rPr>
              <a:t>250K fewer returns (Year 1)</a:t>
            </a:r>
          </a:p>
          <a:p>
            <a:r>
              <a:rPr lang="en-IN" sz="1200" dirty="0">
                <a:solidFill>
                  <a:schemeClr val="accent6"/>
                </a:solidFill>
                <a:latin typeface="Times New Roman" panose="02020603050405020304" pitchFamily="18" charset="0"/>
                <a:cs typeface="Times New Roman" panose="02020603050405020304" pitchFamily="18" charset="0"/>
              </a:rPr>
              <a:t>25M fewer returns (Year 5)</a:t>
            </a:r>
          </a:p>
          <a:p>
            <a:r>
              <a:rPr lang="en-IN" sz="1200" b="1" dirty="0">
                <a:latin typeface="Times New Roman" panose="02020603050405020304" pitchFamily="18" charset="0"/>
                <a:cs typeface="Times New Roman" panose="02020603050405020304" pitchFamily="18" charset="0"/>
              </a:rPr>
              <a:t>Carbon Savings:</a:t>
            </a:r>
          </a:p>
          <a:p>
            <a:pPr marL="171450" indent="-171450">
              <a:buFont typeface="Arial" panose="020B0604020202020204" pitchFamily="34" charset="0"/>
              <a:buChar char="•"/>
            </a:pPr>
            <a:r>
              <a:rPr lang="en-IN" sz="1200" dirty="0">
                <a:solidFill>
                  <a:schemeClr val="accent6"/>
                </a:solidFill>
                <a:latin typeface="Times New Roman" panose="02020603050405020304" pitchFamily="18" charset="0"/>
                <a:cs typeface="Times New Roman" panose="02020603050405020304" pitchFamily="18" charset="0"/>
              </a:rPr>
              <a:t>21,000 tons CO2/year (Year 1)</a:t>
            </a:r>
          </a:p>
          <a:p>
            <a:pPr marL="171450" indent="-171450">
              <a:buFont typeface="Arial" panose="020B0604020202020204" pitchFamily="34" charset="0"/>
              <a:buChar char="•"/>
            </a:pPr>
            <a:r>
              <a:rPr lang="en-IN" sz="1200" dirty="0">
                <a:solidFill>
                  <a:schemeClr val="accent6"/>
                </a:solidFill>
                <a:latin typeface="Times New Roman" panose="02020603050405020304" pitchFamily="18" charset="0"/>
                <a:cs typeface="Times New Roman" panose="02020603050405020304" pitchFamily="18" charset="0"/>
              </a:rPr>
              <a:t>2.1M tons CO2 (Year 5)</a:t>
            </a:r>
            <a:r>
              <a:rPr lang="en-IN" sz="1200" b="1" dirty="0">
                <a:solidFill>
                  <a:schemeClr val="accent6"/>
                </a:solidFill>
                <a:latin typeface="Times New Roman" panose="02020603050405020304" pitchFamily="18" charset="0"/>
                <a:cs typeface="Times New Roman" panose="02020603050405020304" pitchFamily="18" charset="0"/>
              </a:rPr>
              <a:t>	</a:t>
            </a:r>
          </a:p>
        </p:txBody>
      </p:sp>
      <p:sp>
        <p:nvSpPr>
          <p:cNvPr id="22" name="TextBox 25">
            <a:extLst>
              <a:ext uri="{FF2B5EF4-FFF2-40B4-BE49-F238E27FC236}">
                <a16:creationId xmlns:a16="http://schemas.microsoft.com/office/drawing/2014/main" id="{86339502-CCA1-3CD2-97F8-9EF7F6F83AA4}"/>
              </a:ext>
            </a:extLst>
          </p:cNvPr>
          <p:cNvSpPr txBox="1"/>
          <p:nvPr/>
        </p:nvSpPr>
        <p:spPr>
          <a:xfrm>
            <a:off x="8266448" y="4182272"/>
            <a:ext cx="2917964" cy="83099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solidFill>
                  <a:schemeClr val="accent2">
                    <a:lumMod val="50000"/>
                  </a:schemeClr>
                </a:solidFill>
                <a:latin typeface="Times New Roman" panose="02020603050405020304" pitchFamily="18" charset="0"/>
                <a:cs typeface="Times New Roman" panose="02020603050405020304" pitchFamily="18" charset="0"/>
              </a:rPr>
              <a:t>Packing Waste Reduction</a:t>
            </a:r>
          </a:p>
          <a:p>
            <a:r>
              <a:rPr lang="en-IN" sz="1200" dirty="0">
                <a:latin typeface="Times New Roman" panose="02020603050405020304" pitchFamily="18" charset="0"/>
                <a:cs typeface="Times New Roman" panose="02020603050405020304" pitchFamily="18" charset="0"/>
              </a:rPr>
              <a:t>60% fewer reductant shipments</a:t>
            </a:r>
          </a:p>
          <a:p>
            <a:r>
              <a:rPr lang="en-IN" sz="1200" dirty="0">
                <a:latin typeface="Times New Roman" panose="02020603050405020304" pitchFamily="18" charset="0"/>
                <a:cs typeface="Times New Roman" panose="02020603050405020304" pitchFamily="18" charset="0"/>
              </a:rPr>
              <a:t>180 tons/year (Year 1)</a:t>
            </a:r>
          </a:p>
          <a:p>
            <a:r>
              <a:rPr lang="en-IN" sz="1200" dirty="0">
                <a:latin typeface="Times New Roman" panose="02020603050405020304" pitchFamily="18" charset="0"/>
                <a:cs typeface="Times New Roman" panose="02020603050405020304" pitchFamily="18" charset="0"/>
              </a:rPr>
              <a:t>18,000 tons (Year 5)</a:t>
            </a:r>
          </a:p>
        </p:txBody>
      </p:sp>
      <p:pic>
        <p:nvPicPr>
          <p:cNvPr id="23" name="Picture 22">
            <a:extLst>
              <a:ext uri="{FF2B5EF4-FFF2-40B4-BE49-F238E27FC236}">
                <a16:creationId xmlns:a16="http://schemas.microsoft.com/office/drawing/2014/main" id="{8081AEEF-E16D-1D09-9A71-15B8955AB5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9006" y="124547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2E2DF162-5609-08D0-2EC1-1749C8C26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575" y="1616359"/>
            <a:ext cx="228600" cy="2184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916C5C2D-8C0D-7136-851D-E997D43B73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919" y="2554185"/>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950E11A-25A1-BE00-6488-421F80193C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917" y="348554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0" name="Google Shape;76;p15" descr="Your startup LOGO">
            <a:extLst>
              <a:ext uri="{FF2B5EF4-FFF2-40B4-BE49-F238E27FC236}">
                <a16:creationId xmlns:a16="http://schemas.microsoft.com/office/drawing/2014/main" id="{2ED30B61-7B39-5217-EEA1-F0EDF9360DDE}"/>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41" name="Google Shape;77;p15">
            <a:extLst>
              <a:ext uri="{FF2B5EF4-FFF2-40B4-BE49-F238E27FC236}">
                <a16:creationId xmlns:a16="http://schemas.microsoft.com/office/drawing/2014/main" id="{B19A42CC-FDF0-92C4-F5D0-2D827B3FBE96}"/>
              </a:ext>
            </a:extLst>
          </p:cNvPr>
          <p:cNvPicPr preferRelativeResize="0"/>
          <p:nvPr/>
        </p:nvPicPr>
        <p:blipFill>
          <a:blip r:embed="rId8">
            <a:alphaModFix/>
          </a:blip>
          <a:stretch>
            <a:fillRect/>
          </a:stretch>
        </p:blipFill>
        <p:spPr>
          <a:xfrm>
            <a:off x="10491019" y="0"/>
            <a:ext cx="1700981" cy="788021"/>
          </a:xfrm>
          <a:prstGeom prst="rect">
            <a:avLst/>
          </a:prstGeom>
          <a:noFill/>
          <a:ln>
            <a:noFill/>
          </a:ln>
        </p:spPr>
      </p:pic>
      <p:sp>
        <p:nvSpPr>
          <p:cNvPr id="42" name="TextBox 41">
            <a:extLst>
              <a:ext uri="{FF2B5EF4-FFF2-40B4-BE49-F238E27FC236}">
                <a16:creationId xmlns:a16="http://schemas.microsoft.com/office/drawing/2014/main" id="{42BF51FE-8EBA-91BF-91A1-4FEDDBA47DB3}"/>
              </a:ext>
            </a:extLst>
          </p:cNvPr>
          <p:cNvSpPr txBox="1"/>
          <p:nvPr/>
        </p:nvSpPr>
        <p:spPr>
          <a:xfrm>
            <a:off x="5320272" y="281307"/>
            <a:ext cx="1700981"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Impact Assessment</a:t>
            </a:r>
          </a:p>
        </p:txBody>
      </p:sp>
      <p:sp>
        <p:nvSpPr>
          <p:cNvPr id="43" name="Rectangle: Rounded Corners 42">
            <a:extLst>
              <a:ext uri="{FF2B5EF4-FFF2-40B4-BE49-F238E27FC236}">
                <a16:creationId xmlns:a16="http://schemas.microsoft.com/office/drawing/2014/main" id="{03988097-DE9F-8B73-FBE6-5E0B5FFCB5B0}"/>
              </a:ext>
            </a:extLst>
          </p:cNvPr>
          <p:cNvSpPr/>
          <p:nvPr/>
        </p:nvSpPr>
        <p:spPr>
          <a:xfrm>
            <a:off x="942140" y="4494072"/>
            <a:ext cx="2894985" cy="148762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112154FF-062C-C309-53E7-D71DF7D9FE1E}"/>
              </a:ext>
            </a:extLst>
          </p:cNvPr>
          <p:cNvSpPr txBox="1"/>
          <p:nvPr/>
        </p:nvSpPr>
        <p:spPr>
          <a:xfrm>
            <a:off x="1010735" y="4507832"/>
            <a:ext cx="171081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Additional Benefits:</a:t>
            </a:r>
          </a:p>
        </p:txBody>
      </p:sp>
      <p:sp>
        <p:nvSpPr>
          <p:cNvPr id="45" name="TextBox 44">
            <a:extLst>
              <a:ext uri="{FF2B5EF4-FFF2-40B4-BE49-F238E27FC236}">
                <a16:creationId xmlns:a16="http://schemas.microsoft.com/office/drawing/2014/main" id="{6D3D126C-7A10-96A7-C49C-58B8DEC2483F}"/>
              </a:ext>
            </a:extLst>
          </p:cNvPr>
          <p:cNvSpPr txBox="1"/>
          <p:nvPr/>
        </p:nvSpPr>
        <p:spPr>
          <a:xfrm>
            <a:off x="1187383" y="2708056"/>
            <a:ext cx="2693115" cy="646331"/>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90% reduction in fraud exposure</a:t>
            </a:r>
          </a:p>
          <a:p>
            <a:r>
              <a:rPr lang="en-IN" sz="1200" dirty="0">
                <a:latin typeface="Times New Roman" panose="02020603050405020304" pitchFamily="18" charset="0"/>
                <a:cs typeface="Times New Roman" panose="02020603050405020304" pitchFamily="18" charset="0"/>
              </a:rPr>
              <a:t>₹ </a:t>
            </a:r>
            <a:r>
              <a:rPr lang="en-IN" sz="1200" b="1" dirty="0">
                <a:solidFill>
                  <a:srgbClr val="FF0000"/>
                </a:solidFill>
                <a:latin typeface="Times New Roman" panose="02020603050405020304" pitchFamily="18" charset="0"/>
                <a:cs typeface="Times New Roman" panose="02020603050405020304" pitchFamily="18" charset="0"/>
              </a:rPr>
              <a:t>3,540Cr + fraud prevented annually</a:t>
            </a:r>
          </a:p>
          <a:p>
            <a:r>
              <a:rPr lang="en-IN" sz="1200" b="1" dirty="0">
                <a:latin typeface="Times New Roman" panose="02020603050405020304" pitchFamily="18" charset="0"/>
                <a:cs typeface="Times New Roman" panose="02020603050405020304" pitchFamily="18" charset="0"/>
              </a:rPr>
              <a:t>(1% of 2.77B global shoppers)</a:t>
            </a:r>
          </a:p>
        </p:txBody>
      </p:sp>
      <p:sp>
        <p:nvSpPr>
          <p:cNvPr id="46" name="TextBox 45">
            <a:extLst>
              <a:ext uri="{FF2B5EF4-FFF2-40B4-BE49-F238E27FC236}">
                <a16:creationId xmlns:a16="http://schemas.microsoft.com/office/drawing/2014/main" id="{74EAB2BF-06D7-BA57-861F-18240AA89CF3}"/>
              </a:ext>
            </a:extLst>
          </p:cNvPr>
          <p:cNvSpPr txBox="1"/>
          <p:nvPr/>
        </p:nvSpPr>
        <p:spPr>
          <a:xfrm>
            <a:off x="1048703" y="4760407"/>
            <a:ext cx="2323788"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Cart abandonment: 48% to 20% (58% improvement)</a:t>
            </a:r>
          </a:p>
        </p:txBody>
      </p:sp>
      <p:sp>
        <p:nvSpPr>
          <p:cNvPr id="47" name="TextBox 46">
            <a:extLst>
              <a:ext uri="{FF2B5EF4-FFF2-40B4-BE49-F238E27FC236}">
                <a16:creationId xmlns:a16="http://schemas.microsoft.com/office/drawing/2014/main" id="{83E422CF-B8A6-286D-3341-6EC13766032E}"/>
              </a:ext>
            </a:extLst>
          </p:cNvPr>
          <p:cNvSpPr txBox="1"/>
          <p:nvPr/>
        </p:nvSpPr>
        <p:spPr>
          <a:xfrm>
            <a:off x="975919" y="5170521"/>
            <a:ext cx="2387426" cy="276999"/>
          </a:xfrm>
          <a:prstGeom prst="rect">
            <a:avLst/>
          </a:prstGeom>
          <a:noFill/>
        </p:spPr>
        <p:txBody>
          <a:bodyPr wrap="square" rtlCol="0">
            <a:spAutoFit/>
          </a:bodyPr>
          <a:lstStyle/>
          <a:p>
            <a:pPr marL="171450" indent="-171450" algn="ct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User satisfaction: 4.5+/5 rating</a:t>
            </a:r>
          </a:p>
        </p:txBody>
      </p:sp>
      <p:sp>
        <p:nvSpPr>
          <p:cNvPr id="48" name="TextBox 47">
            <a:extLst>
              <a:ext uri="{FF2B5EF4-FFF2-40B4-BE49-F238E27FC236}">
                <a16:creationId xmlns:a16="http://schemas.microsoft.com/office/drawing/2014/main" id="{9EADA962-B0BC-6AA3-A64E-5EDF7E1ED0C4}"/>
              </a:ext>
            </a:extLst>
          </p:cNvPr>
          <p:cNvSpPr txBox="1"/>
          <p:nvPr/>
        </p:nvSpPr>
        <p:spPr>
          <a:xfrm>
            <a:off x="1048703" y="5447520"/>
            <a:ext cx="2751863"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Market transparency: Exposes 25% price gaps</a:t>
            </a:r>
            <a:endParaRPr lang="en-IN" sz="1200" dirty="0">
              <a:latin typeface="Times New Roman" panose="02020603050405020304" pitchFamily="18" charset="0"/>
              <a:cs typeface="Times New Roman" panose="02020603050405020304" pitchFamily="18" charset="0"/>
            </a:endParaRPr>
          </a:p>
        </p:txBody>
      </p:sp>
      <p:sp>
        <p:nvSpPr>
          <p:cNvPr id="49" name="Rectangle: Rounded Corners 48">
            <a:extLst>
              <a:ext uri="{FF2B5EF4-FFF2-40B4-BE49-F238E27FC236}">
                <a16:creationId xmlns:a16="http://schemas.microsoft.com/office/drawing/2014/main" id="{603C081C-6D03-06AA-4500-28F8111F52B3}"/>
              </a:ext>
            </a:extLst>
          </p:cNvPr>
          <p:cNvSpPr/>
          <p:nvPr/>
        </p:nvSpPr>
        <p:spPr>
          <a:xfrm>
            <a:off x="4602421" y="4455131"/>
            <a:ext cx="2894985" cy="1487628"/>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1B784A73-39FE-6848-8846-28404DB1C8EC}"/>
              </a:ext>
            </a:extLst>
          </p:cNvPr>
          <p:cNvSpPr txBox="1"/>
          <p:nvPr/>
        </p:nvSpPr>
        <p:spPr>
          <a:xfrm>
            <a:off x="4671016" y="4468891"/>
            <a:ext cx="171081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Ecosystem Health:</a:t>
            </a:r>
          </a:p>
        </p:txBody>
      </p:sp>
      <p:sp>
        <p:nvSpPr>
          <p:cNvPr id="51" name="TextBox 50">
            <a:extLst>
              <a:ext uri="{FF2B5EF4-FFF2-40B4-BE49-F238E27FC236}">
                <a16:creationId xmlns:a16="http://schemas.microsoft.com/office/drawing/2014/main" id="{10D428AC-48FE-03E5-B017-331A76600AEA}"/>
              </a:ext>
            </a:extLst>
          </p:cNvPr>
          <p:cNvSpPr txBox="1"/>
          <p:nvPr/>
        </p:nvSpPr>
        <p:spPr>
          <a:xfrm>
            <a:off x="4697465" y="4749606"/>
            <a:ext cx="2323788"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Return costs reduced by 25%</a:t>
            </a:r>
          </a:p>
        </p:txBody>
      </p:sp>
      <p:sp>
        <p:nvSpPr>
          <p:cNvPr id="52" name="TextBox 51">
            <a:extLst>
              <a:ext uri="{FF2B5EF4-FFF2-40B4-BE49-F238E27FC236}">
                <a16:creationId xmlns:a16="http://schemas.microsoft.com/office/drawing/2014/main" id="{BFC02259-D4D1-C62C-D623-E04E28F58F96}"/>
              </a:ext>
            </a:extLst>
          </p:cNvPr>
          <p:cNvSpPr txBox="1"/>
          <p:nvPr/>
        </p:nvSpPr>
        <p:spPr>
          <a:xfrm>
            <a:off x="4641701" y="5030321"/>
            <a:ext cx="2573218" cy="276999"/>
          </a:xfrm>
          <a:prstGeom prst="rect">
            <a:avLst/>
          </a:prstGeom>
          <a:noFill/>
        </p:spPr>
        <p:txBody>
          <a:bodyPr wrap="square" rtlCol="0">
            <a:spAutoFit/>
          </a:bodyPr>
          <a:lstStyle/>
          <a:p>
            <a:pPr marL="171450" indent="-171450" algn="ct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Customer service costs down 30%</a:t>
            </a:r>
          </a:p>
        </p:txBody>
      </p:sp>
      <p:sp>
        <p:nvSpPr>
          <p:cNvPr id="53" name="TextBox 52">
            <a:extLst>
              <a:ext uri="{FF2B5EF4-FFF2-40B4-BE49-F238E27FC236}">
                <a16:creationId xmlns:a16="http://schemas.microsoft.com/office/drawing/2014/main" id="{E852865E-954B-3505-A7CE-0BBAF9C7E9A7}"/>
              </a:ext>
            </a:extLst>
          </p:cNvPr>
          <p:cNvSpPr txBox="1"/>
          <p:nvPr/>
        </p:nvSpPr>
        <p:spPr>
          <a:xfrm>
            <a:off x="4697465" y="5296589"/>
            <a:ext cx="2751863"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10-15% higher shopping frequency</a:t>
            </a:r>
            <a:endParaRPr lang="en-IN" sz="1200" dirty="0">
              <a:latin typeface="Times New Roman" panose="02020603050405020304" pitchFamily="18" charset="0"/>
              <a:cs typeface="Times New Roman" panose="02020603050405020304" pitchFamily="18" charset="0"/>
            </a:endParaRPr>
          </a:p>
        </p:txBody>
      </p:sp>
      <p:sp>
        <p:nvSpPr>
          <p:cNvPr id="54" name="Rectangle: Rounded Corners 53">
            <a:extLst>
              <a:ext uri="{FF2B5EF4-FFF2-40B4-BE49-F238E27FC236}">
                <a16:creationId xmlns:a16="http://schemas.microsoft.com/office/drawing/2014/main" id="{12C83FDB-454A-6A46-D224-46373F9DAF18}"/>
              </a:ext>
            </a:extLst>
          </p:cNvPr>
          <p:cNvSpPr/>
          <p:nvPr/>
        </p:nvSpPr>
        <p:spPr>
          <a:xfrm>
            <a:off x="8289427" y="5125983"/>
            <a:ext cx="2894985" cy="101566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C30A7FAC-BBCC-43D1-38F1-D954F0AFC968}"/>
              </a:ext>
            </a:extLst>
          </p:cNvPr>
          <p:cNvSpPr txBox="1"/>
          <p:nvPr/>
        </p:nvSpPr>
        <p:spPr>
          <a:xfrm>
            <a:off x="8358022" y="5139743"/>
            <a:ext cx="188968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E-Waste Prevention:</a:t>
            </a:r>
          </a:p>
        </p:txBody>
      </p:sp>
      <p:sp>
        <p:nvSpPr>
          <p:cNvPr id="56" name="TextBox 55">
            <a:extLst>
              <a:ext uri="{FF2B5EF4-FFF2-40B4-BE49-F238E27FC236}">
                <a16:creationId xmlns:a16="http://schemas.microsoft.com/office/drawing/2014/main" id="{25D6B622-82A4-19C4-AFAE-2178DFC7A1F3}"/>
              </a:ext>
            </a:extLst>
          </p:cNvPr>
          <p:cNvSpPr txBox="1"/>
          <p:nvPr/>
        </p:nvSpPr>
        <p:spPr>
          <a:xfrm>
            <a:off x="8395990" y="5392318"/>
            <a:ext cx="2323788"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35% longer product lifespan (quality focus)</a:t>
            </a:r>
          </a:p>
        </p:txBody>
      </p:sp>
      <p:sp>
        <p:nvSpPr>
          <p:cNvPr id="57" name="TextBox 56">
            <a:extLst>
              <a:ext uri="{FF2B5EF4-FFF2-40B4-BE49-F238E27FC236}">
                <a16:creationId xmlns:a16="http://schemas.microsoft.com/office/drawing/2014/main" id="{9F420A23-0ADC-B297-135F-C02192186E8D}"/>
              </a:ext>
            </a:extLst>
          </p:cNvPr>
          <p:cNvSpPr txBox="1"/>
          <p:nvPr/>
        </p:nvSpPr>
        <p:spPr>
          <a:xfrm>
            <a:off x="8266448" y="5794765"/>
            <a:ext cx="2820091" cy="276999"/>
          </a:xfrm>
          <a:prstGeom prst="rect">
            <a:avLst/>
          </a:prstGeom>
          <a:noFill/>
        </p:spPr>
        <p:txBody>
          <a:bodyPr wrap="square" rtlCol="0">
            <a:spAutoFit/>
          </a:bodyPr>
          <a:lstStyle/>
          <a:p>
            <a:pPr marL="171450" indent="-171450" algn="ct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100 tons/year | 10,000 tons (5 years)</a:t>
            </a:r>
          </a:p>
        </p:txBody>
      </p:sp>
    </p:spTree>
    <p:extLst>
      <p:ext uri="{BB962C8B-B14F-4D97-AF65-F5344CB8AC3E}">
        <p14:creationId xmlns:p14="http://schemas.microsoft.com/office/powerpoint/2010/main" val="18781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5EADF3-A934-7A1B-4D3C-E2286549E167}"/>
              </a:ext>
            </a:extLst>
          </p:cNvPr>
          <p:cNvSpPr/>
          <p:nvPr/>
        </p:nvSpPr>
        <p:spPr>
          <a:xfrm>
            <a:off x="515436" y="1282595"/>
            <a:ext cx="11234604" cy="880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TextBox 4">
            <a:extLst>
              <a:ext uri="{FF2B5EF4-FFF2-40B4-BE49-F238E27FC236}">
                <a16:creationId xmlns:a16="http://schemas.microsoft.com/office/drawing/2014/main" id="{9D8F55C7-9BBC-6F52-42BF-312A603A7D40}"/>
              </a:ext>
            </a:extLst>
          </p:cNvPr>
          <p:cNvSpPr txBox="1"/>
          <p:nvPr/>
        </p:nvSpPr>
        <p:spPr>
          <a:xfrm>
            <a:off x="844698" y="1443858"/>
            <a:ext cx="3628978" cy="3768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400" b="1" dirty="0">
                <a:solidFill>
                  <a:srgbClr val="FF0000"/>
                </a:solidFill>
                <a:latin typeface="Times New Roman" panose="02020603050405020304" pitchFamily="18" charset="0"/>
                <a:cs typeface="Times New Roman" panose="02020603050405020304" pitchFamily="18" charset="0"/>
              </a:rPr>
              <a:t>Website Anti-Scrapping &amp; API Rate Limits</a:t>
            </a:r>
          </a:p>
        </p:txBody>
      </p:sp>
      <p:cxnSp>
        <p:nvCxnSpPr>
          <p:cNvPr id="7" name="Straight Arrow Connector 6">
            <a:extLst>
              <a:ext uri="{FF2B5EF4-FFF2-40B4-BE49-F238E27FC236}">
                <a16:creationId xmlns:a16="http://schemas.microsoft.com/office/drawing/2014/main" id="{34C8507E-ABF9-AD09-CC72-4619DAFA4F48}"/>
              </a:ext>
            </a:extLst>
          </p:cNvPr>
          <p:cNvCxnSpPr>
            <a:cxnSpLocks/>
          </p:cNvCxnSpPr>
          <p:nvPr/>
        </p:nvCxnSpPr>
        <p:spPr>
          <a:xfrm>
            <a:off x="4404850" y="1668644"/>
            <a:ext cx="6561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8">
            <a:extLst>
              <a:ext uri="{FF2B5EF4-FFF2-40B4-BE49-F238E27FC236}">
                <a16:creationId xmlns:a16="http://schemas.microsoft.com/office/drawing/2014/main" id="{E31D5199-CD9B-4EF5-EF9D-04DC0FFE5B31}"/>
              </a:ext>
            </a:extLst>
          </p:cNvPr>
          <p:cNvSpPr txBox="1"/>
          <p:nvPr/>
        </p:nvSpPr>
        <p:spPr>
          <a:xfrm>
            <a:off x="5129784" y="1416511"/>
            <a:ext cx="6651424" cy="6131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200" dirty="0">
                <a:latin typeface="Times New Roman" panose="02020603050405020304" pitchFamily="18" charset="0"/>
                <a:cs typeface="Times New Roman" panose="02020603050405020304" pitchFamily="18" charset="0"/>
              </a:rPr>
              <a:t>	         Rotate Proximus/user agent, implements respectful scraping delays, use official APIs where available. fallback caching mechanisms </a:t>
            </a:r>
          </a:p>
        </p:txBody>
      </p:sp>
      <p:sp>
        <p:nvSpPr>
          <p:cNvPr id="9" name="Rectangle: Rounded Corners 8">
            <a:extLst>
              <a:ext uri="{FF2B5EF4-FFF2-40B4-BE49-F238E27FC236}">
                <a16:creationId xmlns:a16="http://schemas.microsoft.com/office/drawing/2014/main" id="{BD2062FC-C4EA-796D-2ACD-CFEA1FF6E6F5}"/>
              </a:ext>
            </a:extLst>
          </p:cNvPr>
          <p:cNvSpPr/>
          <p:nvPr/>
        </p:nvSpPr>
        <p:spPr>
          <a:xfrm>
            <a:off x="515436" y="2514958"/>
            <a:ext cx="11234604" cy="88071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0" name="TextBox 10">
            <a:extLst>
              <a:ext uri="{FF2B5EF4-FFF2-40B4-BE49-F238E27FC236}">
                <a16:creationId xmlns:a16="http://schemas.microsoft.com/office/drawing/2014/main" id="{EAC2D7C8-29FE-6F4B-AA49-B2E84D64B106}"/>
              </a:ext>
            </a:extLst>
          </p:cNvPr>
          <p:cNvSpPr txBox="1"/>
          <p:nvPr/>
        </p:nvSpPr>
        <p:spPr>
          <a:xfrm>
            <a:off x="850573" y="2733403"/>
            <a:ext cx="2567445" cy="3768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400" b="1" dirty="0">
                <a:solidFill>
                  <a:srgbClr val="FF0000"/>
                </a:solidFill>
                <a:latin typeface="Times New Roman" panose="02020603050405020304" pitchFamily="18" charset="0"/>
                <a:cs typeface="Times New Roman" panose="02020603050405020304" pitchFamily="18" charset="0"/>
              </a:rPr>
              <a:t>Limited Historical Price Data</a:t>
            </a:r>
          </a:p>
        </p:txBody>
      </p:sp>
      <p:sp>
        <p:nvSpPr>
          <p:cNvPr id="12" name="TextBox 12">
            <a:extLst>
              <a:ext uri="{FF2B5EF4-FFF2-40B4-BE49-F238E27FC236}">
                <a16:creationId xmlns:a16="http://schemas.microsoft.com/office/drawing/2014/main" id="{9DD6E0EB-DF0B-F379-7DF6-4EBD20214503}"/>
              </a:ext>
            </a:extLst>
          </p:cNvPr>
          <p:cNvSpPr txBox="1"/>
          <p:nvPr/>
        </p:nvSpPr>
        <p:spPr>
          <a:xfrm>
            <a:off x="5069414" y="2652731"/>
            <a:ext cx="6345936" cy="6131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200" dirty="0">
                <a:latin typeface="Times New Roman" panose="02020603050405020304" pitchFamily="18" charset="0"/>
                <a:cs typeface="Times New Roman" panose="02020603050405020304" pitchFamily="18" charset="0"/>
              </a:rPr>
              <a:t>	       Partner with price tracking services, leverage public datasets (Kaggle) , implement  continuous data collection from day one. </a:t>
            </a:r>
          </a:p>
        </p:txBody>
      </p:sp>
      <p:sp>
        <p:nvSpPr>
          <p:cNvPr id="13" name="Rectangle: Rounded Corners 12">
            <a:extLst>
              <a:ext uri="{FF2B5EF4-FFF2-40B4-BE49-F238E27FC236}">
                <a16:creationId xmlns:a16="http://schemas.microsoft.com/office/drawing/2014/main" id="{7D3F71DE-5CAB-F548-27C5-A1F06BD9F09D}"/>
              </a:ext>
            </a:extLst>
          </p:cNvPr>
          <p:cNvSpPr/>
          <p:nvPr/>
        </p:nvSpPr>
        <p:spPr>
          <a:xfrm>
            <a:off x="515436" y="4973784"/>
            <a:ext cx="11234604" cy="8807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4" name="TextBox 14">
            <a:extLst>
              <a:ext uri="{FF2B5EF4-FFF2-40B4-BE49-F238E27FC236}">
                <a16:creationId xmlns:a16="http://schemas.microsoft.com/office/drawing/2014/main" id="{BD1E5C80-FF1F-E1AD-66CF-A3C74326CBAA}"/>
              </a:ext>
            </a:extLst>
          </p:cNvPr>
          <p:cNvSpPr txBox="1"/>
          <p:nvPr/>
        </p:nvSpPr>
        <p:spPr>
          <a:xfrm>
            <a:off x="798576" y="5121815"/>
            <a:ext cx="2764519" cy="3768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400" b="1" dirty="0">
                <a:solidFill>
                  <a:srgbClr val="FF0000"/>
                </a:solidFill>
                <a:latin typeface="Times New Roman" panose="02020603050405020304" pitchFamily="18" charset="0"/>
                <a:cs typeface="Times New Roman" panose="02020603050405020304" pitchFamily="18" charset="0"/>
              </a:rPr>
              <a:t>Real-Time Processing Latency</a:t>
            </a:r>
          </a:p>
        </p:txBody>
      </p:sp>
      <p:sp>
        <p:nvSpPr>
          <p:cNvPr id="16" name="TextBox 16">
            <a:extLst>
              <a:ext uri="{FF2B5EF4-FFF2-40B4-BE49-F238E27FC236}">
                <a16:creationId xmlns:a16="http://schemas.microsoft.com/office/drawing/2014/main" id="{B6FF2795-AE70-4B7B-B98E-B5B95473AC72}"/>
              </a:ext>
            </a:extLst>
          </p:cNvPr>
          <p:cNvSpPr txBox="1"/>
          <p:nvPr/>
        </p:nvSpPr>
        <p:spPr>
          <a:xfrm>
            <a:off x="5157216" y="5107582"/>
            <a:ext cx="6345936" cy="6131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200" dirty="0">
                <a:latin typeface="Times New Roman" panose="02020603050405020304" pitchFamily="18" charset="0"/>
                <a:cs typeface="Times New Roman" panose="02020603050405020304" pitchFamily="18" charset="0"/>
              </a:rPr>
              <a:t>	       Cloud-based serverless architecture (AWS Lambda), Redis caching, CDN integration, load balancing for peak traffic</a:t>
            </a:r>
          </a:p>
        </p:txBody>
      </p:sp>
      <p:sp>
        <p:nvSpPr>
          <p:cNvPr id="17" name="Rectangle: Rounded Corners 16">
            <a:extLst>
              <a:ext uri="{FF2B5EF4-FFF2-40B4-BE49-F238E27FC236}">
                <a16:creationId xmlns:a16="http://schemas.microsoft.com/office/drawing/2014/main" id="{C9DBF7A1-0796-6295-7724-A9C1D903F706}"/>
              </a:ext>
            </a:extLst>
          </p:cNvPr>
          <p:cNvSpPr/>
          <p:nvPr/>
        </p:nvSpPr>
        <p:spPr>
          <a:xfrm>
            <a:off x="515436" y="3747320"/>
            <a:ext cx="11234604" cy="8807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8" name="TextBox 18">
            <a:extLst>
              <a:ext uri="{FF2B5EF4-FFF2-40B4-BE49-F238E27FC236}">
                <a16:creationId xmlns:a16="http://schemas.microsoft.com/office/drawing/2014/main" id="{421E8A50-4ECD-D96A-7D11-FEE7EFD7CE63}"/>
              </a:ext>
            </a:extLst>
          </p:cNvPr>
          <p:cNvSpPr txBox="1"/>
          <p:nvPr/>
        </p:nvSpPr>
        <p:spPr>
          <a:xfrm>
            <a:off x="828588" y="3930724"/>
            <a:ext cx="3331946" cy="3768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400" b="1" dirty="0">
                <a:solidFill>
                  <a:srgbClr val="FF0000"/>
                </a:solidFill>
                <a:latin typeface="Times New Roman" panose="02020603050405020304" pitchFamily="18" charset="0"/>
                <a:cs typeface="Times New Roman" panose="02020603050405020304" pitchFamily="18" charset="0"/>
              </a:rPr>
              <a:t>Model Accuracy &amp; Forecast Reliability </a:t>
            </a:r>
          </a:p>
        </p:txBody>
      </p:sp>
      <p:sp>
        <p:nvSpPr>
          <p:cNvPr id="20" name="TextBox 20">
            <a:extLst>
              <a:ext uri="{FF2B5EF4-FFF2-40B4-BE49-F238E27FC236}">
                <a16:creationId xmlns:a16="http://schemas.microsoft.com/office/drawing/2014/main" id="{E69AD0E1-1C81-AD32-3AB6-A2B34955AE52}"/>
              </a:ext>
            </a:extLst>
          </p:cNvPr>
          <p:cNvSpPr txBox="1"/>
          <p:nvPr/>
        </p:nvSpPr>
        <p:spPr>
          <a:xfrm>
            <a:off x="5129784" y="3887134"/>
            <a:ext cx="6345936" cy="6131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1200" dirty="0">
                <a:latin typeface="Times New Roman" panose="02020603050405020304" pitchFamily="18" charset="0"/>
                <a:cs typeface="Times New Roman" panose="02020603050405020304" pitchFamily="18" charset="0"/>
              </a:rPr>
              <a:t>	            Ensemble models (LSTM + ARIMA OR XGBOOST), continuous retraining , A/B testing predictions, confidence intervals for recommendations.</a:t>
            </a:r>
          </a:p>
        </p:txBody>
      </p:sp>
      <p:pic>
        <p:nvPicPr>
          <p:cNvPr id="21" name="Picture 20">
            <a:extLst>
              <a:ext uri="{FF2B5EF4-FFF2-40B4-BE49-F238E27FC236}">
                <a16:creationId xmlns:a16="http://schemas.microsoft.com/office/drawing/2014/main" id="{324017CB-FBA3-C248-0050-B8BB99362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571" y="1511730"/>
            <a:ext cx="285483" cy="28548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D9BB68A1-B91B-0603-E9DA-99880EED9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94" y="2797013"/>
            <a:ext cx="249615" cy="24961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095B561D-0607-AC57-8110-150AE4FED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34" y="4023960"/>
            <a:ext cx="294091" cy="29409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BE02944-B05F-4C2E-8353-0BC79D13CF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227" y="5235303"/>
            <a:ext cx="263346" cy="263346"/>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76;p15" descr="Your startup LOGO">
            <a:extLst>
              <a:ext uri="{FF2B5EF4-FFF2-40B4-BE49-F238E27FC236}">
                <a16:creationId xmlns:a16="http://schemas.microsoft.com/office/drawing/2014/main" id="{6E37E50A-ECF9-A26A-EFC0-2EC8728FB56A}"/>
              </a:ext>
            </a:extLst>
          </p:cNvPr>
          <p:cNvSpPr/>
          <p:nvPr/>
        </p:nvSpPr>
        <p:spPr>
          <a:xfrm>
            <a:off x="108154" y="88490"/>
            <a:ext cx="1079229" cy="699531"/>
          </a:xfrm>
          <a:prstGeom prst="ellipse">
            <a:avLst/>
          </a:prstGeom>
          <a:solidFill>
            <a:schemeClr val="lt1"/>
          </a:solidFill>
          <a:ln w="25400" cap="flat" cmpd="sng">
            <a:solidFill>
              <a:srgbClr val="C00000"/>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dirty="0">
                <a:solidFill>
                  <a:schemeClr val="dk1"/>
                </a:solidFill>
                <a:latin typeface="Calibri"/>
                <a:ea typeface="Calibri"/>
                <a:cs typeface="Calibri"/>
                <a:sym typeface="Calibri"/>
              </a:rPr>
              <a:t>Scope Dealer</a:t>
            </a:r>
            <a:endParaRPr sz="1400" dirty="0">
              <a:solidFill>
                <a:schemeClr val="dk1"/>
              </a:solidFill>
              <a:latin typeface="Calibri"/>
              <a:ea typeface="Calibri"/>
              <a:cs typeface="Calibri"/>
              <a:sym typeface="Calibri"/>
            </a:endParaRPr>
          </a:p>
        </p:txBody>
      </p:sp>
      <p:pic>
        <p:nvPicPr>
          <p:cNvPr id="26" name="Google Shape;77;p15">
            <a:extLst>
              <a:ext uri="{FF2B5EF4-FFF2-40B4-BE49-F238E27FC236}">
                <a16:creationId xmlns:a16="http://schemas.microsoft.com/office/drawing/2014/main" id="{29FEEB30-F507-3B81-C012-A5BA6AF23E24}"/>
              </a:ext>
            </a:extLst>
          </p:cNvPr>
          <p:cNvPicPr preferRelativeResize="0"/>
          <p:nvPr/>
        </p:nvPicPr>
        <p:blipFill>
          <a:blip r:embed="rId6">
            <a:alphaModFix/>
          </a:blip>
          <a:stretch>
            <a:fillRect/>
          </a:stretch>
        </p:blipFill>
        <p:spPr>
          <a:xfrm>
            <a:off x="10491019" y="0"/>
            <a:ext cx="1700981" cy="788021"/>
          </a:xfrm>
          <a:prstGeom prst="rect">
            <a:avLst/>
          </a:prstGeom>
          <a:noFill/>
          <a:ln>
            <a:noFill/>
          </a:ln>
        </p:spPr>
      </p:pic>
      <p:sp>
        <p:nvSpPr>
          <p:cNvPr id="27" name="TextBox 26">
            <a:extLst>
              <a:ext uri="{FF2B5EF4-FFF2-40B4-BE49-F238E27FC236}">
                <a16:creationId xmlns:a16="http://schemas.microsoft.com/office/drawing/2014/main" id="{EF292863-2439-A29D-C3D6-804448E35D88}"/>
              </a:ext>
            </a:extLst>
          </p:cNvPr>
          <p:cNvSpPr txBox="1"/>
          <p:nvPr/>
        </p:nvSpPr>
        <p:spPr>
          <a:xfrm>
            <a:off x="4727448" y="284366"/>
            <a:ext cx="2988576"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Challenges and Mitigation Strategies</a:t>
            </a:r>
          </a:p>
        </p:txBody>
      </p:sp>
      <p:sp>
        <p:nvSpPr>
          <p:cNvPr id="28" name="TextBox 27">
            <a:extLst>
              <a:ext uri="{FF2B5EF4-FFF2-40B4-BE49-F238E27FC236}">
                <a16:creationId xmlns:a16="http://schemas.microsoft.com/office/drawing/2014/main" id="{1E781C06-50CF-0A11-29FC-DCCC7D9FB588}"/>
              </a:ext>
            </a:extLst>
          </p:cNvPr>
          <p:cNvSpPr txBox="1"/>
          <p:nvPr/>
        </p:nvSpPr>
        <p:spPr>
          <a:xfrm>
            <a:off x="943897" y="862249"/>
            <a:ext cx="1427998"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CHALLENGES</a:t>
            </a:r>
            <a:endParaRPr lang="en-IN" sz="1400" b="1" u="sng" dirty="0"/>
          </a:p>
        </p:txBody>
      </p:sp>
      <p:sp>
        <p:nvSpPr>
          <p:cNvPr id="29" name="TextBox 28">
            <a:extLst>
              <a:ext uri="{FF2B5EF4-FFF2-40B4-BE49-F238E27FC236}">
                <a16:creationId xmlns:a16="http://schemas.microsoft.com/office/drawing/2014/main" id="{A23E412C-88E2-6C0F-F8E6-B31FFF0E3A86}"/>
              </a:ext>
            </a:extLst>
          </p:cNvPr>
          <p:cNvSpPr txBox="1"/>
          <p:nvPr/>
        </p:nvSpPr>
        <p:spPr>
          <a:xfrm>
            <a:off x="5157216" y="860173"/>
            <a:ext cx="2432894" cy="307777"/>
          </a:xfrm>
          <a:prstGeom prst="rect">
            <a:avLst/>
          </a:prstGeom>
          <a:noFill/>
        </p:spPr>
        <p:txBody>
          <a:bodyPr wrap="square" rtlCol="0">
            <a:spAutoFit/>
          </a:bodyPr>
          <a:lstStyle/>
          <a:p>
            <a:r>
              <a:rPr lang="en-IN" sz="1400" b="1" u="sng" dirty="0">
                <a:latin typeface="Times New Roman" panose="02020603050405020304" pitchFamily="18" charset="0"/>
                <a:cs typeface="Times New Roman" panose="02020603050405020304" pitchFamily="18" charset="0"/>
              </a:rPr>
              <a:t>MITIGATION STRATEGY </a:t>
            </a:r>
          </a:p>
        </p:txBody>
      </p:sp>
      <p:cxnSp>
        <p:nvCxnSpPr>
          <p:cNvPr id="33" name="Straight Arrow Connector 32">
            <a:extLst>
              <a:ext uri="{FF2B5EF4-FFF2-40B4-BE49-F238E27FC236}">
                <a16:creationId xmlns:a16="http://schemas.microsoft.com/office/drawing/2014/main" id="{CED6E9AC-BA16-34E4-B7D8-DB76F82CC71C}"/>
              </a:ext>
            </a:extLst>
          </p:cNvPr>
          <p:cNvCxnSpPr>
            <a:cxnSpLocks/>
          </p:cNvCxnSpPr>
          <p:nvPr/>
        </p:nvCxnSpPr>
        <p:spPr>
          <a:xfrm>
            <a:off x="4413306" y="2951382"/>
            <a:ext cx="6561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9113847E-C6B9-AD3B-19D6-6F280B6AF5EA}"/>
              </a:ext>
            </a:extLst>
          </p:cNvPr>
          <p:cNvCxnSpPr>
            <a:cxnSpLocks/>
          </p:cNvCxnSpPr>
          <p:nvPr/>
        </p:nvCxnSpPr>
        <p:spPr>
          <a:xfrm>
            <a:off x="4404850" y="4161540"/>
            <a:ext cx="6561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41ACA37-3CD2-EDDF-FE47-4B928A596C43}"/>
              </a:ext>
            </a:extLst>
          </p:cNvPr>
          <p:cNvCxnSpPr>
            <a:cxnSpLocks/>
          </p:cNvCxnSpPr>
          <p:nvPr/>
        </p:nvCxnSpPr>
        <p:spPr>
          <a:xfrm>
            <a:off x="4413306" y="5343270"/>
            <a:ext cx="6561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Rounded Corners 36">
            <a:extLst>
              <a:ext uri="{FF2B5EF4-FFF2-40B4-BE49-F238E27FC236}">
                <a16:creationId xmlns:a16="http://schemas.microsoft.com/office/drawing/2014/main" id="{CFF6D2F1-1A41-6066-D879-8A39EB3E38DC}"/>
              </a:ext>
            </a:extLst>
          </p:cNvPr>
          <p:cNvSpPr/>
          <p:nvPr/>
        </p:nvSpPr>
        <p:spPr>
          <a:xfrm>
            <a:off x="5157216" y="1490507"/>
            <a:ext cx="1281505" cy="28353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Times New Roman" panose="02020603050405020304" pitchFamily="18" charset="0"/>
                <a:cs typeface="Times New Roman" panose="02020603050405020304" pitchFamily="18" charset="0"/>
              </a:rPr>
              <a:t>Multi-Approach</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A0ADCE9E-7AE1-982B-43E8-13A9F822C60D}"/>
              </a:ext>
            </a:extLst>
          </p:cNvPr>
          <p:cNvSpPr/>
          <p:nvPr/>
        </p:nvSpPr>
        <p:spPr>
          <a:xfrm>
            <a:off x="5157217" y="2711996"/>
            <a:ext cx="1121664" cy="28353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Times New Roman" panose="02020603050405020304" pitchFamily="18" charset="0"/>
                <a:cs typeface="Times New Roman" panose="02020603050405020304" pitchFamily="18" charset="0"/>
              </a:rPr>
              <a:t>Data Strategy</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C11F02D1-F7F3-BEF2-CFD5-4D7EC5C0C1DA}"/>
              </a:ext>
            </a:extLst>
          </p:cNvPr>
          <p:cNvSpPr/>
          <p:nvPr/>
        </p:nvSpPr>
        <p:spPr>
          <a:xfrm>
            <a:off x="5157216" y="5130605"/>
            <a:ext cx="1198881" cy="28353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Times New Roman" panose="02020603050405020304" pitchFamily="18" charset="0"/>
                <a:cs typeface="Times New Roman" panose="02020603050405020304" pitchFamily="18" charset="0"/>
              </a:rPr>
              <a:t>Infrastructure</a:t>
            </a:r>
            <a:endParaRPr lang="en-IN" sz="1200" b="1" dirty="0">
              <a:solidFill>
                <a:schemeClr val="bg1"/>
              </a:solidFill>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DF0783EE-F907-F584-455D-A43D7A0B5D0A}"/>
              </a:ext>
            </a:extLst>
          </p:cNvPr>
          <p:cNvSpPr/>
          <p:nvPr/>
        </p:nvSpPr>
        <p:spPr>
          <a:xfrm>
            <a:off x="5157216" y="3930724"/>
            <a:ext cx="1368552" cy="307776"/>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Times New Roman" panose="02020603050405020304" pitchFamily="18" charset="0"/>
                <a:cs typeface="Times New Roman" panose="02020603050405020304" pitchFamily="18" charset="0"/>
              </a:rPr>
              <a:t>ML Optimization</a:t>
            </a:r>
            <a:endParaRPr lang="en-IN" sz="1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36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1010</TotalTime>
  <Words>2963</Words>
  <Application>Microsoft Office PowerPoint</Application>
  <PresentationFormat>Widescreen</PresentationFormat>
  <Paragraphs>402</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Calibri</vt:lpstr>
      <vt:lpstr>Courier New</vt:lpstr>
      <vt:lpstr>Merriweather</vt:lpstr>
      <vt:lpstr>Times New Roman</vt:lpstr>
      <vt:lpstr>Office Theme</vt:lpstr>
      <vt:lpstr>      HACKX 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Ujjwal Roy</dc:creator>
  <cp:lastModifiedBy>krish kansagara</cp:lastModifiedBy>
  <cp:revision>20</cp:revision>
  <dcterms:created xsi:type="dcterms:W3CDTF">2025-10-21T08:29:57Z</dcterms:created>
  <dcterms:modified xsi:type="dcterms:W3CDTF">2025-10-26T14:48:31Z</dcterms:modified>
</cp:coreProperties>
</file>