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1"/>
  </p:notesMasterIdLst>
  <p:sldIdLst>
    <p:sldId id="256" r:id="rId3"/>
    <p:sldId id="268" r:id="rId4"/>
    <p:sldId id="274" r:id="rId5"/>
    <p:sldId id="269" r:id="rId6"/>
    <p:sldId id="270" r:id="rId7"/>
    <p:sldId id="271" r:id="rId8"/>
    <p:sldId id="272" r:id="rId9"/>
    <p:sldId id="273"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61876" autoAdjust="0"/>
  </p:normalViewPr>
  <p:slideViewPr>
    <p:cSldViewPr snapToGrid="0" showGuides="1">
      <p:cViewPr varScale="1">
        <p:scale>
          <a:sx n="109" d="100"/>
          <a:sy n="109" d="100"/>
        </p:scale>
        <p:origin x="552"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B84C99-8345-47B8-B7E6-CCF5F74EBD4F}" type="datetimeFigureOut">
              <a:rPr kumimoji="1" lang="ja-JP" altLang="en-US" smtClean="0"/>
              <a:t>2024/4/24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6F417F-61E5-4C57-9295-9DECCE65BD31}" type="slidenum">
              <a:rPr kumimoji="1" lang="ja-JP" altLang="en-US" smtClean="0"/>
              <a:t>‹#›</a:t>
            </a:fld>
            <a:endParaRPr kumimoji="1" lang="ja-JP" altLang="en-US"/>
          </a:p>
        </p:txBody>
      </p:sp>
    </p:spTree>
    <p:extLst>
      <p:ext uri="{BB962C8B-B14F-4D97-AF65-F5344CB8AC3E}">
        <p14:creationId xmlns:p14="http://schemas.microsoft.com/office/powerpoint/2010/main" val="223785102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高速道路の敷地に分布する軟弱地盤は圧縮性，含水比が高く，透水性，せん断強度が低いため，盛土によって不同沈下を引き起こす．</a:t>
            </a:r>
            <a:endParaRPr kumimoji="1" lang="en-US" altLang="ja-JP" dirty="0"/>
          </a:p>
          <a:p>
            <a:r>
              <a:rPr kumimoji="1" lang="ja-JP" altLang="en-US" dirty="0"/>
              <a:t>相互作用メカニズム→拡幅盛土と旧盛土の変形適合測や杭と地盤の相互作用</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kern="100" dirty="0">
                <a:effectLst/>
                <a:latin typeface="Times New Roman" panose="02020603050405020304" pitchFamily="18" charset="0"/>
                <a:ea typeface="ＭＳ 明朝" panose="02020609040205080304" pitchFamily="17" charset="-128"/>
              </a:rPr>
              <a:t>目的：</a:t>
            </a:r>
            <a:r>
              <a:rPr lang="en-US" altLang="ja-JP" sz="1800" kern="100" dirty="0">
                <a:effectLst/>
                <a:latin typeface="Times New Roman" panose="02020603050405020304" pitchFamily="18" charset="0"/>
                <a:ea typeface="ＭＳ 明朝" panose="02020609040205080304" pitchFamily="17" charset="-128"/>
              </a:rPr>
              <a:t>(1)</a:t>
            </a:r>
            <a:r>
              <a:rPr lang="ja-JP" altLang="ja-JP" sz="1800" kern="100" dirty="0">
                <a:effectLst/>
                <a:latin typeface="Times New Roman" panose="02020603050405020304" pitchFamily="18" charset="0"/>
                <a:ea typeface="ＭＳ 明朝" panose="02020609040205080304" pitchFamily="17" charset="-128"/>
              </a:rPr>
              <a:t>新しい盛土による地盤の応答と変形分布を観察する。</a:t>
            </a:r>
            <a:endParaRPr lang="en-US" altLang="ja-JP" sz="1800" kern="100" dirty="0">
              <a:effectLst/>
              <a:latin typeface="Times New Roman" panose="02020603050405020304" pitchFamily="18" charset="0"/>
              <a:ea typeface="ＭＳ 明朝" panose="02020609040205080304" pitchFamily="17"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kern="100" dirty="0">
                <a:effectLst/>
                <a:latin typeface="Times New Roman" panose="02020603050405020304" pitchFamily="18" charset="0"/>
                <a:ea typeface="ＭＳ 明朝" panose="02020609040205080304" pitchFamily="17" charset="-128"/>
              </a:rPr>
              <a:t>　　　　</a:t>
            </a:r>
            <a:r>
              <a:rPr lang="en-US" altLang="ja-JP" sz="1800" kern="100" dirty="0">
                <a:effectLst/>
                <a:latin typeface="Times New Roman" panose="02020603050405020304" pitchFamily="18" charset="0"/>
                <a:ea typeface="ＭＳ 明朝" panose="02020609040205080304" pitchFamily="17" charset="-128"/>
              </a:rPr>
              <a:t>(2)</a:t>
            </a:r>
            <a:r>
              <a:rPr lang="ja-JP" altLang="ja-JP" sz="1800" kern="100" dirty="0">
                <a:effectLst/>
                <a:latin typeface="Times New Roman" panose="02020603050405020304" pitchFamily="18" charset="0"/>
                <a:ea typeface="ＭＳ 明朝" panose="02020609040205080304" pitchFamily="17" charset="-128"/>
              </a:rPr>
              <a:t>新しい盛土による変形に及ぼす古い盛土の影響を分析する。</a:t>
            </a:r>
            <a:endParaRPr lang="en-US" altLang="ja-JP" sz="1800" kern="100" dirty="0">
              <a:effectLst/>
              <a:latin typeface="Times New Roman" panose="02020603050405020304" pitchFamily="18" charset="0"/>
              <a:ea typeface="ＭＳ 明朝" panose="02020609040205080304" pitchFamily="17"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kern="100" dirty="0">
                <a:effectLst/>
                <a:latin typeface="Times New Roman" panose="02020603050405020304" pitchFamily="18" charset="0"/>
                <a:ea typeface="ＭＳ 明朝" panose="02020609040205080304" pitchFamily="17" charset="-128"/>
              </a:rPr>
              <a:t>　　　　</a:t>
            </a:r>
            <a:r>
              <a:rPr lang="en-US" altLang="ja-JP" sz="1800" kern="100" dirty="0">
                <a:effectLst/>
                <a:latin typeface="Times New Roman" panose="02020603050405020304" pitchFamily="18" charset="0"/>
                <a:ea typeface="ＭＳ 明朝" panose="02020609040205080304" pitchFamily="17" charset="-128"/>
              </a:rPr>
              <a:t>(3)</a:t>
            </a:r>
            <a:r>
              <a:rPr lang="ja-JP" altLang="ja-JP" sz="1800" kern="100" dirty="0">
                <a:effectLst/>
                <a:latin typeface="Times New Roman" panose="02020603050405020304" pitchFamily="18" charset="0"/>
                <a:ea typeface="ＭＳ 明朝" panose="02020609040205080304" pitchFamily="17" charset="-128"/>
              </a:rPr>
              <a:t>新しい盛土による地盤の変形に及ぼす杭の影響を説明する。</a:t>
            </a:r>
            <a:endParaRPr lang="en-US" altLang="ja-JP" sz="1800" kern="100" dirty="0">
              <a:effectLst/>
              <a:latin typeface="Times New Roman" panose="02020603050405020304" pitchFamily="18" charset="0"/>
              <a:ea typeface="ＭＳ 明朝" panose="02020609040205080304" pitchFamily="17"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kern="100" dirty="0">
                <a:effectLst/>
                <a:latin typeface="Times New Roman" panose="02020603050405020304" pitchFamily="18" charset="0"/>
                <a:ea typeface="ＭＳ 明朝" panose="02020609040205080304" pitchFamily="17" charset="-128"/>
              </a:rPr>
              <a:t>　　　　</a:t>
            </a:r>
            <a:r>
              <a:rPr lang="en-US" altLang="ja-JP" sz="1800" kern="100" dirty="0">
                <a:effectLst/>
                <a:latin typeface="Times New Roman" panose="02020603050405020304" pitchFamily="18" charset="0"/>
                <a:ea typeface="ＭＳ 明朝" panose="02020609040205080304" pitchFamily="17" charset="-128"/>
              </a:rPr>
              <a:t>(4)</a:t>
            </a:r>
            <a:r>
              <a:rPr lang="ja-JP" altLang="ja-JP" sz="1800" kern="100" dirty="0">
                <a:effectLst/>
                <a:latin typeface="Times New Roman" panose="02020603050405020304" pitchFamily="18" charset="0"/>
                <a:ea typeface="ＭＳ 明朝" panose="02020609040205080304" pitchFamily="17" charset="-128"/>
              </a:rPr>
              <a:t>軟弱地盤基盤の変形特性に及ぼす杭配置の影響則を明らかにする。</a:t>
            </a:r>
          </a:p>
          <a:p>
            <a:r>
              <a:rPr kumimoji="1" lang="ja-JP" altLang="en-US" dirty="0"/>
              <a:t>鉛直変位のピークは地盤に向かうのではなく，杭に支持された盛土の最も内側の杭付近に固定される．</a:t>
            </a:r>
            <a:endParaRPr kumimoji="1" lang="en-US" altLang="ja-JP" dirty="0"/>
          </a:p>
          <a:p>
            <a:r>
              <a:rPr kumimoji="1" lang="ja-JP" altLang="en-US" dirty="0"/>
              <a:t>→杭の剛性が地盤よりも大きいから鉛直移動を効果的に制限できる．</a:t>
            </a:r>
            <a:endParaRPr kumimoji="1" lang="en-US" altLang="ja-JP" dirty="0"/>
          </a:p>
          <a:p>
            <a:r>
              <a:rPr kumimoji="1" lang="ja-JP" altLang="en-US" dirty="0"/>
              <a:t>杭が多くなると杭の支持効果が高まる．</a:t>
            </a:r>
            <a:endParaRPr kumimoji="1" lang="en-US" altLang="ja-JP" dirty="0"/>
          </a:p>
          <a:p>
            <a:r>
              <a:rPr kumimoji="1" lang="ja-JP" altLang="en-US" dirty="0"/>
              <a:t>→多くの杭が広範囲で盛土を指示できるから．</a:t>
            </a:r>
            <a:endParaRPr kumimoji="1" lang="en-US" altLang="ja-JP" dirty="0"/>
          </a:p>
          <a:p>
            <a:r>
              <a:rPr kumimoji="1" lang="ja-JP" altLang="en-US" dirty="0"/>
              <a:t>地盤の変位の減少は最も内側の杭からの距離が増加するにつれて減少する．</a:t>
            </a:r>
            <a:endParaRPr kumimoji="1" lang="en-US" altLang="ja-JP" dirty="0"/>
          </a:p>
          <a:p>
            <a:r>
              <a:rPr kumimoji="1" lang="ja-JP" altLang="en-US" dirty="0"/>
              <a:t>→杭は軟弱な地盤基礎内の一定の範囲で効果を発揮する＝杭の影響範囲</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87EC75-3F29-472A-A7E0-1CBAEEA1F136}"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136277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ジェット注入杭工法は，低コストで施工が容易だが，既設高速鉄道橋梁の水平変位に悪影響を及ぼすことが懸念される．</a:t>
            </a:r>
            <a:endParaRPr kumimoji="1" lang="en-US" altLang="ja-JP" dirty="0"/>
          </a:p>
          <a:p>
            <a:r>
              <a:rPr kumimoji="1" lang="ja-JP" altLang="en-US" dirty="0"/>
              <a:t>→中国の高速鉄道関連工事で使用することができない</a:t>
            </a:r>
            <a:endParaRPr kumimoji="1" lang="en-US" altLang="ja-JP" dirty="0"/>
          </a:p>
          <a:p>
            <a:r>
              <a:rPr kumimoji="1" lang="ja-JP" altLang="en-US" dirty="0"/>
              <a:t>ジェット注入杭を既設高速鉄道橋梁から離隔させる合理的な距離を見出す</a:t>
            </a:r>
            <a:endParaRPr kumimoji="1" lang="en-US" altLang="ja-JP" dirty="0"/>
          </a:p>
          <a:p>
            <a:r>
              <a:rPr kumimoji="1" lang="ja-JP" altLang="en-US" dirty="0"/>
              <a:t>既往の研究では，鉄道関連プロジェクトにおける技術の特殊性のため，ジェット注入杭に関するものを見つけることはできない．</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87EC75-3F29-472A-A7E0-1CBAEEA1F136}"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136277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Dr</a:t>
            </a:r>
            <a:r>
              <a:rPr kumimoji="1" lang="ja-JP" altLang="en-US" dirty="0"/>
              <a:t>と</a:t>
            </a:r>
            <a:r>
              <a:rPr kumimoji="1" lang="en-US" altLang="ja-JP" dirty="0"/>
              <a:t>Gc</a:t>
            </a:r>
            <a:r>
              <a:rPr kumimoji="1" lang="ja-JP" altLang="en-US" dirty="0"/>
              <a:t>の</a:t>
            </a:r>
            <a:r>
              <a:rPr kumimoji="1" lang="en-US" altLang="ja-JP" dirty="0"/>
              <a:t>2</a:t>
            </a:r>
            <a:r>
              <a:rPr kumimoji="1" lang="ja-JP" altLang="en-US" dirty="0"/>
              <a:t>つの主要な要因が液状化抵抗に大きく影響を与える．</a:t>
            </a:r>
            <a:endParaRPr kumimoji="1" lang="en-US" altLang="ja-JP" dirty="0"/>
          </a:p>
          <a:p>
            <a:r>
              <a:rPr kumimoji="1" lang="ja-JP" altLang="en-US" dirty="0"/>
              <a:t>しかし，</a:t>
            </a:r>
            <a:r>
              <a:rPr kumimoji="1" lang="en-US" altLang="ja-JP" dirty="0"/>
              <a:t>Gc</a:t>
            </a:r>
            <a:r>
              <a:rPr kumimoji="1" lang="ja-JP" altLang="en-US" dirty="0"/>
              <a:t>の影響に関する既往の研究では結論が不確か，矛盾している報告がある．→混合物の中の粒子間の接触の違いによるもの．</a:t>
            </a:r>
            <a:endParaRPr kumimoji="1" lang="en-US" altLang="ja-JP" dirty="0"/>
          </a:p>
          <a:p>
            <a:r>
              <a:rPr kumimoji="1" lang="ja-JP" altLang="en-US" dirty="0"/>
              <a:t>砂とレキ粒子の不均一性に基づいて混合物の微差構造は異なる．</a:t>
            </a:r>
            <a:r>
              <a:rPr kumimoji="1" lang="en-US" altLang="ja-JP" dirty="0"/>
              <a:t>Dr</a:t>
            </a:r>
            <a:r>
              <a:rPr kumimoji="1" lang="ja-JP" altLang="en-US" dirty="0"/>
              <a:t>の影響は明確に示されている．混合物の場合</a:t>
            </a:r>
            <a:r>
              <a:rPr kumimoji="1" lang="en-US" altLang="ja-JP" dirty="0"/>
              <a:t>Dr</a:t>
            </a:r>
            <a:r>
              <a:rPr kumimoji="1" lang="ja-JP" altLang="en-US" dirty="0"/>
              <a:t>を液状化抵抗の評価パラメータとするのは問題がある．</a:t>
            </a:r>
            <a:endParaRPr kumimoji="1" lang="en-US" altLang="ja-JP" dirty="0"/>
          </a:p>
          <a:p>
            <a:r>
              <a:rPr kumimoji="1" lang="ja-JP" altLang="en-US" dirty="0"/>
              <a:t>等価間隙比は砂</a:t>
            </a:r>
            <a:r>
              <a:rPr kumimoji="1" lang="en-US" altLang="ja-JP" dirty="0"/>
              <a:t>-</a:t>
            </a:r>
            <a:r>
              <a:rPr kumimoji="1" lang="ja-JP" altLang="en-US" dirty="0"/>
              <a:t>シルト混合物では使用されており，液状化抵抗に与える影響を考慮することができた．→</a:t>
            </a:r>
            <a:r>
              <a:rPr kumimoji="1" lang="en-US" altLang="ja-JP" dirty="0"/>
              <a:t>SGM</a:t>
            </a:r>
            <a:r>
              <a:rPr kumimoji="1" lang="ja-JP" altLang="en-US" dirty="0"/>
              <a:t>にも適用すれば</a:t>
            </a:r>
            <a:r>
              <a:rPr kumimoji="1" lang="en-US" altLang="ja-JP" dirty="0"/>
              <a:t>Gc</a:t>
            </a:r>
            <a:r>
              <a:rPr kumimoji="1" lang="ja-JP" altLang="en-US" dirty="0"/>
              <a:t>の効果に関する理解を拡大することができる．</a:t>
            </a:r>
            <a:endParaRPr kumimoji="1" lang="en-US" altLang="ja-JP" dirty="0"/>
          </a:p>
          <a:p>
            <a:r>
              <a:rPr kumimoji="1" lang="en-US" altLang="ja-JP" dirty="0"/>
              <a:t>SGM</a:t>
            </a:r>
            <a:r>
              <a:rPr kumimoji="1" lang="ja-JP" altLang="en-US" dirty="0"/>
              <a:t>はケースヒストリーにおける典型的な液状化したレキ砂土の部分集合とみなせる</a:t>
            </a:r>
            <a:endParaRPr kumimoji="1" lang="en-US" altLang="ja-JP" dirty="0"/>
          </a:p>
          <a:p>
            <a:r>
              <a:rPr kumimoji="1" lang="en-US" altLang="ja-JP" dirty="0" err="1"/>
              <a:t>Dric</a:t>
            </a:r>
            <a:r>
              <a:rPr kumimoji="1" lang="ja-JP" altLang="en-US" dirty="0"/>
              <a:t>：圧密終了時の相対密度</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87EC75-3F29-472A-A7E0-1CBAEEA1F136}"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136277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Dr</a:t>
            </a:r>
            <a:r>
              <a:rPr kumimoji="1" lang="ja-JP" altLang="en-US" dirty="0"/>
              <a:t>と</a:t>
            </a:r>
            <a:r>
              <a:rPr kumimoji="1" lang="en-US" altLang="ja-JP" dirty="0"/>
              <a:t>Gc</a:t>
            </a:r>
            <a:r>
              <a:rPr kumimoji="1" lang="ja-JP" altLang="en-US" dirty="0"/>
              <a:t>の</a:t>
            </a:r>
            <a:r>
              <a:rPr kumimoji="1" lang="en-US" altLang="ja-JP" dirty="0"/>
              <a:t>2</a:t>
            </a:r>
            <a:r>
              <a:rPr kumimoji="1" lang="ja-JP" altLang="en-US" dirty="0"/>
              <a:t>つの主要な要因が液状化抵抗に大きく影響を与える．</a:t>
            </a:r>
            <a:endParaRPr kumimoji="1" lang="en-US" altLang="ja-JP" dirty="0"/>
          </a:p>
          <a:p>
            <a:r>
              <a:rPr kumimoji="1" lang="ja-JP" altLang="en-US" dirty="0"/>
              <a:t>しかし，</a:t>
            </a:r>
            <a:r>
              <a:rPr kumimoji="1" lang="en-US" altLang="ja-JP" dirty="0"/>
              <a:t>Gc</a:t>
            </a:r>
            <a:r>
              <a:rPr kumimoji="1" lang="ja-JP" altLang="en-US" dirty="0"/>
              <a:t>の影響に関する既往の研究では結論が不確か，矛盾している報告がある．→混合物の中の粒子間の接触の違いによるもの．</a:t>
            </a:r>
            <a:endParaRPr kumimoji="1" lang="en-US" altLang="ja-JP" dirty="0"/>
          </a:p>
          <a:p>
            <a:r>
              <a:rPr kumimoji="1" lang="ja-JP" altLang="en-US" dirty="0"/>
              <a:t>砂とレキ粒子の不均一性に基づいて混合物の微差構造は異なる．</a:t>
            </a:r>
            <a:r>
              <a:rPr kumimoji="1" lang="en-US" altLang="ja-JP" dirty="0"/>
              <a:t>Dr</a:t>
            </a:r>
            <a:r>
              <a:rPr kumimoji="1" lang="ja-JP" altLang="en-US" dirty="0"/>
              <a:t>の影響は明確に示されている．混合物の場合</a:t>
            </a:r>
            <a:r>
              <a:rPr kumimoji="1" lang="en-US" altLang="ja-JP" dirty="0"/>
              <a:t>Dr</a:t>
            </a:r>
            <a:r>
              <a:rPr kumimoji="1" lang="ja-JP" altLang="en-US" dirty="0"/>
              <a:t>を液状化抵抗の評価パラメータとするのは問題がある．</a:t>
            </a:r>
            <a:endParaRPr kumimoji="1" lang="en-US" altLang="ja-JP" dirty="0"/>
          </a:p>
          <a:p>
            <a:r>
              <a:rPr kumimoji="1" lang="ja-JP" altLang="en-US" dirty="0"/>
              <a:t>等価間隙比は砂</a:t>
            </a:r>
            <a:r>
              <a:rPr kumimoji="1" lang="en-US" altLang="ja-JP" dirty="0"/>
              <a:t>-</a:t>
            </a:r>
            <a:r>
              <a:rPr kumimoji="1" lang="ja-JP" altLang="en-US" dirty="0"/>
              <a:t>シルト混合物では使用されており，液状化抵抗に与える影響を考慮することができた．→</a:t>
            </a:r>
            <a:r>
              <a:rPr kumimoji="1" lang="en-US" altLang="ja-JP" dirty="0"/>
              <a:t>SGM</a:t>
            </a:r>
            <a:r>
              <a:rPr kumimoji="1" lang="ja-JP" altLang="en-US" dirty="0"/>
              <a:t>にも適用すれば</a:t>
            </a:r>
            <a:r>
              <a:rPr kumimoji="1" lang="en-US" altLang="ja-JP" dirty="0"/>
              <a:t>Gc</a:t>
            </a:r>
            <a:r>
              <a:rPr kumimoji="1" lang="ja-JP" altLang="en-US" dirty="0"/>
              <a:t>の効果に関する理解を拡大することができる．</a:t>
            </a:r>
            <a:endParaRPr kumimoji="1" lang="en-US" altLang="ja-JP" dirty="0"/>
          </a:p>
          <a:p>
            <a:r>
              <a:rPr kumimoji="1" lang="en-US" altLang="ja-JP" dirty="0"/>
              <a:t>SGM</a:t>
            </a:r>
            <a:r>
              <a:rPr kumimoji="1" lang="ja-JP" altLang="en-US" dirty="0"/>
              <a:t>はケースヒストリーにおける典型的な液状化したレキ砂土の部分集合とみなせる</a:t>
            </a:r>
            <a:endParaRPr kumimoji="1" lang="en-US" altLang="ja-JP" dirty="0"/>
          </a:p>
          <a:p>
            <a:r>
              <a:rPr kumimoji="1" lang="en-US" altLang="ja-JP" dirty="0" err="1"/>
              <a:t>Dric</a:t>
            </a:r>
            <a:r>
              <a:rPr kumimoji="1" lang="ja-JP" altLang="en-US" dirty="0"/>
              <a:t>：圧密終了時の相対密度</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87EC75-3F29-472A-A7E0-1CBAEEA1F136}"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136277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Dr</a:t>
            </a:r>
            <a:r>
              <a:rPr kumimoji="1" lang="ja-JP" altLang="en-US" dirty="0"/>
              <a:t>と</a:t>
            </a:r>
            <a:r>
              <a:rPr kumimoji="1" lang="en-US" altLang="ja-JP" dirty="0"/>
              <a:t>Gc</a:t>
            </a:r>
            <a:r>
              <a:rPr kumimoji="1" lang="ja-JP" altLang="en-US" dirty="0"/>
              <a:t>の</a:t>
            </a:r>
            <a:r>
              <a:rPr kumimoji="1" lang="en-US" altLang="ja-JP" dirty="0"/>
              <a:t>2</a:t>
            </a:r>
            <a:r>
              <a:rPr kumimoji="1" lang="ja-JP" altLang="en-US" dirty="0"/>
              <a:t>つの主要な要因が液状化抵抗に大きく影響を与える．</a:t>
            </a:r>
            <a:endParaRPr kumimoji="1" lang="en-US" altLang="ja-JP" dirty="0"/>
          </a:p>
          <a:p>
            <a:r>
              <a:rPr kumimoji="1" lang="ja-JP" altLang="en-US" dirty="0"/>
              <a:t>しかし，</a:t>
            </a:r>
            <a:r>
              <a:rPr kumimoji="1" lang="en-US" altLang="ja-JP" dirty="0"/>
              <a:t>Gc</a:t>
            </a:r>
            <a:r>
              <a:rPr kumimoji="1" lang="ja-JP" altLang="en-US" dirty="0"/>
              <a:t>の影響に関する既往の研究では結論が不確か，矛盾している報告がある．→混合物の中の粒子間の接触の違いによるもの．</a:t>
            </a:r>
            <a:endParaRPr kumimoji="1" lang="en-US" altLang="ja-JP" dirty="0"/>
          </a:p>
          <a:p>
            <a:r>
              <a:rPr kumimoji="1" lang="ja-JP" altLang="en-US" dirty="0"/>
              <a:t>砂とレキ粒子の不均一性に基づいて混合物の微差構造は異なる．</a:t>
            </a:r>
            <a:r>
              <a:rPr kumimoji="1" lang="en-US" altLang="ja-JP" dirty="0"/>
              <a:t>Dr</a:t>
            </a:r>
            <a:r>
              <a:rPr kumimoji="1" lang="ja-JP" altLang="en-US" dirty="0"/>
              <a:t>の影響は明確に示されている．混合物の場合</a:t>
            </a:r>
            <a:r>
              <a:rPr kumimoji="1" lang="en-US" altLang="ja-JP" dirty="0"/>
              <a:t>Dr</a:t>
            </a:r>
            <a:r>
              <a:rPr kumimoji="1" lang="ja-JP" altLang="en-US" dirty="0"/>
              <a:t>を液状化抵抗の評価パラメータとするのは問題がある．</a:t>
            </a:r>
            <a:endParaRPr kumimoji="1" lang="en-US" altLang="ja-JP" dirty="0"/>
          </a:p>
          <a:p>
            <a:r>
              <a:rPr kumimoji="1" lang="ja-JP" altLang="en-US" dirty="0"/>
              <a:t>等価間隙比は砂</a:t>
            </a:r>
            <a:r>
              <a:rPr kumimoji="1" lang="en-US" altLang="ja-JP" dirty="0"/>
              <a:t>-</a:t>
            </a:r>
            <a:r>
              <a:rPr kumimoji="1" lang="ja-JP" altLang="en-US" dirty="0"/>
              <a:t>シルト混合物では使用されており，液状化抵抗に与える影響を考慮することができた．→</a:t>
            </a:r>
            <a:r>
              <a:rPr kumimoji="1" lang="en-US" altLang="ja-JP" dirty="0"/>
              <a:t>SGM</a:t>
            </a:r>
            <a:r>
              <a:rPr kumimoji="1" lang="ja-JP" altLang="en-US" dirty="0"/>
              <a:t>にも適用すれば</a:t>
            </a:r>
            <a:r>
              <a:rPr kumimoji="1" lang="en-US" altLang="ja-JP" dirty="0"/>
              <a:t>Gc</a:t>
            </a:r>
            <a:r>
              <a:rPr kumimoji="1" lang="ja-JP" altLang="en-US" dirty="0"/>
              <a:t>の効果に関する理解を拡大することができる．</a:t>
            </a:r>
            <a:endParaRPr kumimoji="1" lang="en-US" altLang="ja-JP" dirty="0"/>
          </a:p>
          <a:p>
            <a:r>
              <a:rPr kumimoji="1" lang="en-US" altLang="ja-JP" dirty="0"/>
              <a:t>SGM</a:t>
            </a:r>
            <a:r>
              <a:rPr kumimoji="1" lang="ja-JP" altLang="en-US" dirty="0"/>
              <a:t>はケースヒストリーにおける典型的な液状化したレキ砂土の部分集合とみなせる</a:t>
            </a:r>
            <a:endParaRPr kumimoji="1" lang="en-US" altLang="ja-JP" dirty="0"/>
          </a:p>
          <a:p>
            <a:r>
              <a:rPr kumimoji="1" lang="en-US" altLang="ja-JP" dirty="0" err="1"/>
              <a:t>Dric</a:t>
            </a:r>
            <a:r>
              <a:rPr kumimoji="1" lang="ja-JP" altLang="en-US" dirty="0"/>
              <a:t>：圧密終了時の相対密度</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87EC75-3F29-472A-A7E0-1CBAEEA1F136}"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136277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Dr</a:t>
            </a:r>
            <a:r>
              <a:rPr kumimoji="1" lang="ja-JP" altLang="en-US" dirty="0"/>
              <a:t>と</a:t>
            </a:r>
            <a:r>
              <a:rPr kumimoji="1" lang="en-US" altLang="ja-JP" dirty="0"/>
              <a:t>Gc</a:t>
            </a:r>
            <a:r>
              <a:rPr kumimoji="1" lang="ja-JP" altLang="en-US" dirty="0"/>
              <a:t>の</a:t>
            </a:r>
            <a:r>
              <a:rPr kumimoji="1" lang="en-US" altLang="ja-JP" dirty="0"/>
              <a:t>2</a:t>
            </a:r>
            <a:r>
              <a:rPr kumimoji="1" lang="ja-JP" altLang="en-US" dirty="0"/>
              <a:t>つの主要な要因が液状化抵抗に大きく影響を与える．</a:t>
            </a:r>
            <a:endParaRPr kumimoji="1" lang="en-US" altLang="ja-JP" dirty="0"/>
          </a:p>
          <a:p>
            <a:r>
              <a:rPr kumimoji="1" lang="ja-JP" altLang="en-US" dirty="0"/>
              <a:t>しかし，</a:t>
            </a:r>
            <a:r>
              <a:rPr kumimoji="1" lang="en-US" altLang="ja-JP" dirty="0"/>
              <a:t>Gc</a:t>
            </a:r>
            <a:r>
              <a:rPr kumimoji="1" lang="ja-JP" altLang="en-US" dirty="0"/>
              <a:t>の影響に関する既往の研究では結論が不確か，矛盾している報告がある．→混合物の中の粒子間の接触の違いによるもの．</a:t>
            </a:r>
            <a:endParaRPr kumimoji="1" lang="en-US" altLang="ja-JP" dirty="0"/>
          </a:p>
          <a:p>
            <a:r>
              <a:rPr kumimoji="1" lang="ja-JP" altLang="en-US" dirty="0"/>
              <a:t>砂とレキ粒子の不均一性に基づいて混合物の微差構造は異なる．</a:t>
            </a:r>
            <a:r>
              <a:rPr kumimoji="1" lang="en-US" altLang="ja-JP" dirty="0"/>
              <a:t>Dr</a:t>
            </a:r>
            <a:r>
              <a:rPr kumimoji="1" lang="ja-JP" altLang="en-US" dirty="0"/>
              <a:t>の影響は明確に示されている．混合物の場合</a:t>
            </a:r>
            <a:r>
              <a:rPr kumimoji="1" lang="en-US" altLang="ja-JP" dirty="0"/>
              <a:t>Dr</a:t>
            </a:r>
            <a:r>
              <a:rPr kumimoji="1" lang="ja-JP" altLang="en-US" dirty="0"/>
              <a:t>を液状化抵抗の評価パラメータとするのは問題がある．</a:t>
            </a:r>
            <a:endParaRPr kumimoji="1" lang="en-US" altLang="ja-JP" dirty="0"/>
          </a:p>
          <a:p>
            <a:r>
              <a:rPr kumimoji="1" lang="ja-JP" altLang="en-US" dirty="0"/>
              <a:t>等価間隙比は砂</a:t>
            </a:r>
            <a:r>
              <a:rPr kumimoji="1" lang="en-US" altLang="ja-JP" dirty="0"/>
              <a:t>-</a:t>
            </a:r>
            <a:r>
              <a:rPr kumimoji="1" lang="ja-JP" altLang="en-US" dirty="0"/>
              <a:t>シルト混合物では使用されており，液状化抵抗に与える影響を考慮することができた．→</a:t>
            </a:r>
            <a:r>
              <a:rPr kumimoji="1" lang="en-US" altLang="ja-JP" dirty="0"/>
              <a:t>SGM</a:t>
            </a:r>
            <a:r>
              <a:rPr kumimoji="1" lang="ja-JP" altLang="en-US" dirty="0"/>
              <a:t>にも適用すれば</a:t>
            </a:r>
            <a:r>
              <a:rPr kumimoji="1" lang="en-US" altLang="ja-JP" dirty="0"/>
              <a:t>Gc</a:t>
            </a:r>
            <a:r>
              <a:rPr kumimoji="1" lang="ja-JP" altLang="en-US" dirty="0"/>
              <a:t>の効果に関する理解を拡大することができる．</a:t>
            </a:r>
            <a:endParaRPr kumimoji="1" lang="en-US" altLang="ja-JP" dirty="0"/>
          </a:p>
          <a:p>
            <a:r>
              <a:rPr kumimoji="1" lang="en-US" altLang="ja-JP" dirty="0"/>
              <a:t>SGM</a:t>
            </a:r>
            <a:r>
              <a:rPr kumimoji="1" lang="ja-JP" altLang="en-US" dirty="0"/>
              <a:t>はケースヒストリーにおける典型的な液状化したレキ砂土の部分集合とみなせる</a:t>
            </a:r>
            <a:endParaRPr kumimoji="1" lang="en-US" altLang="ja-JP" dirty="0"/>
          </a:p>
          <a:p>
            <a:r>
              <a:rPr kumimoji="1" lang="en-US" altLang="ja-JP" dirty="0" err="1"/>
              <a:t>Dric</a:t>
            </a:r>
            <a:r>
              <a:rPr kumimoji="1" lang="ja-JP" altLang="en-US" dirty="0"/>
              <a:t>：圧密終了時の相対密度</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87EC75-3F29-472A-A7E0-1CBAEEA1F136}"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1362779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被写界深度：ピントを合わせた部分の前後のピントが合っているように見える範囲</a:t>
            </a:r>
            <a:endParaRPr kumimoji="1" lang="en-US" altLang="ja-JP" dirty="0"/>
          </a:p>
          <a:p>
            <a:r>
              <a:rPr kumimoji="1" lang="ja-JP" altLang="en-US" dirty="0"/>
              <a:t>複眼顕微鏡：</a:t>
            </a:r>
            <a:endParaRPr kumimoji="1" lang="en-US" altLang="ja-JP" dirty="0"/>
          </a:p>
          <a:p>
            <a:r>
              <a:rPr kumimoji="1" lang="ja-JP" altLang="en-US" dirty="0"/>
              <a:t>焦点移動法：被写界深度が小さな光学系を用いて、</a:t>
            </a:r>
            <a:r>
              <a:rPr kumimoji="1" lang="en-US" altLang="ja-JP" dirty="0"/>
              <a:t>Z</a:t>
            </a:r>
            <a:r>
              <a:rPr kumimoji="1" lang="ja-JP" altLang="en-US" dirty="0"/>
              <a:t>方向にスキャンを行い、対象物表面の顕微鏡画像を連続的に撮像します</a:t>
            </a:r>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87EC75-3F29-472A-A7E0-1CBAEEA1F136}"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136277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04BDC2-66E0-B22E-8293-71A362BCB29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BF26565-5609-DC6B-1714-E9FDDCEA5F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9C1A25C-1C1B-D4F9-8E07-F81A3D8C9DAF}"/>
              </a:ext>
            </a:extLst>
          </p:cNvPr>
          <p:cNvSpPr>
            <a:spLocks noGrp="1"/>
          </p:cNvSpPr>
          <p:nvPr>
            <p:ph type="dt" sz="half" idx="10"/>
          </p:nvPr>
        </p:nvSpPr>
        <p:spPr/>
        <p:txBody>
          <a:bodyPr/>
          <a:lstStyle/>
          <a:p>
            <a:fld id="{2A95FD96-9232-4034-84B3-F3BE6273FC2A}" type="datetimeFigureOut">
              <a:rPr kumimoji="1" lang="ja-JP" altLang="en-US" smtClean="0"/>
              <a:t>2024/4/24</a:t>
            </a:fld>
            <a:endParaRPr kumimoji="1" lang="ja-JP" altLang="en-US"/>
          </a:p>
        </p:txBody>
      </p:sp>
      <p:sp>
        <p:nvSpPr>
          <p:cNvPr id="5" name="フッター プレースホルダー 4">
            <a:extLst>
              <a:ext uri="{FF2B5EF4-FFF2-40B4-BE49-F238E27FC236}">
                <a16:creationId xmlns:a16="http://schemas.microsoft.com/office/drawing/2014/main" id="{A83CA807-A57E-3A6D-4767-DADFD703522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4718598-2C54-CC3D-B1C7-7B24D17B4FCA}"/>
              </a:ext>
            </a:extLst>
          </p:cNvPr>
          <p:cNvSpPr>
            <a:spLocks noGrp="1"/>
          </p:cNvSpPr>
          <p:nvPr>
            <p:ph type="sldNum" sz="quarter" idx="12"/>
          </p:nvPr>
        </p:nvSpPr>
        <p:spPr/>
        <p:txBody>
          <a:bodyPr/>
          <a:lstStyle/>
          <a:p>
            <a:fld id="{2037DA62-0F64-45F8-9709-7586B95E1243}" type="slidenum">
              <a:rPr kumimoji="1" lang="ja-JP" altLang="en-US" smtClean="0"/>
              <a:t>‹#›</a:t>
            </a:fld>
            <a:endParaRPr kumimoji="1" lang="ja-JP" altLang="en-US"/>
          </a:p>
        </p:txBody>
      </p:sp>
    </p:spTree>
    <p:extLst>
      <p:ext uri="{BB962C8B-B14F-4D97-AF65-F5344CB8AC3E}">
        <p14:creationId xmlns:p14="http://schemas.microsoft.com/office/powerpoint/2010/main" val="2139052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288516-F23F-7992-99E2-C4BDD14AE6F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80513DD-A6E3-4C42-0487-503E83E36AE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F978DE1-7E1B-58C6-FDDC-19D61ED3A5AE}"/>
              </a:ext>
            </a:extLst>
          </p:cNvPr>
          <p:cNvSpPr>
            <a:spLocks noGrp="1"/>
          </p:cNvSpPr>
          <p:nvPr>
            <p:ph type="dt" sz="half" idx="10"/>
          </p:nvPr>
        </p:nvSpPr>
        <p:spPr/>
        <p:txBody>
          <a:bodyPr/>
          <a:lstStyle/>
          <a:p>
            <a:fld id="{2A95FD96-9232-4034-84B3-F3BE6273FC2A}" type="datetimeFigureOut">
              <a:rPr kumimoji="1" lang="ja-JP" altLang="en-US" smtClean="0"/>
              <a:t>2024/4/24</a:t>
            </a:fld>
            <a:endParaRPr kumimoji="1" lang="ja-JP" altLang="en-US"/>
          </a:p>
        </p:txBody>
      </p:sp>
      <p:sp>
        <p:nvSpPr>
          <p:cNvPr id="5" name="フッター プレースホルダー 4">
            <a:extLst>
              <a:ext uri="{FF2B5EF4-FFF2-40B4-BE49-F238E27FC236}">
                <a16:creationId xmlns:a16="http://schemas.microsoft.com/office/drawing/2014/main" id="{9E80FE7E-18A0-67DC-4D10-5197ACAB448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77104A3-74D6-0602-9888-F3C9D960CB72}"/>
              </a:ext>
            </a:extLst>
          </p:cNvPr>
          <p:cNvSpPr>
            <a:spLocks noGrp="1"/>
          </p:cNvSpPr>
          <p:nvPr>
            <p:ph type="sldNum" sz="quarter" idx="12"/>
          </p:nvPr>
        </p:nvSpPr>
        <p:spPr/>
        <p:txBody>
          <a:bodyPr/>
          <a:lstStyle/>
          <a:p>
            <a:fld id="{2037DA62-0F64-45F8-9709-7586B95E1243}" type="slidenum">
              <a:rPr kumimoji="1" lang="ja-JP" altLang="en-US" smtClean="0"/>
              <a:t>‹#›</a:t>
            </a:fld>
            <a:endParaRPr kumimoji="1" lang="ja-JP" altLang="en-US"/>
          </a:p>
        </p:txBody>
      </p:sp>
    </p:spTree>
    <p:extLst>
      <p:ext uri="{BB962C8B-B14F-4D97-AF65-F5344CB8AC3E}">
        <p14:creationId xmlns:p14="http://schemas.microsoft.com/office/powerpoint/2010/main" val="103657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03CBBFD-7503-8414-D19A-3F6BC439FDD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B6FB136-9BAD-28DC-642A-876E3CBF224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8F7587D-9B2C-74A7-F25C-A3A52653B409}"/>
              </a:ext>
            </a:extLst>
          </p:cNvPr>
          <p:cNvSpPr>
            <a:spLocks noGrp="1"/>
          </p:cNvSpPr>
          <p:nvPr>
            <p:ph type="dt" sz="half" idx="10"/>
          </p:nvPr>
        </p:nvSpPr>
        <p:spPr/>
        <p:txBody>
          <a:bodyPr/>
          <a:lstStyle/>
          <a:p>
            <a:fld id="{2A95FD96-9232-4034-84B3-F3BE6273FC2A}" type="datetimeFigureOut">
              <a:rPr kumimoji="1" lang="ja-JP" altLang="en-US" smtClean="0"/>
              <a:t>2024/4/24</a:t>
            </a:fld>
            <a:endParaRPr kumimoji="1" lang="ja-JP" altLang="en-US"/>
          </a:p>
        </p:txBody>
      </p:sp>
      <p:sp>
        <p:nvSpPr>
          <p:cNvPr id="5" name="フッター プレースホルダー 4">
            <a:extLst>
              <a:ext uri="{FF2B5EF4-FFF2-40B4-BE49-F238E27FC236}">
                <a16:creationId xmlns:a16="http://schemas.microsoft.com/office/drawing/2014/main" id="{FCCF094D-1BF4-0A56-AFD0-DAA8B1332E7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70898F1-69D2-D254-6B41-91971D660ABA}"/>
              </a:ext>
            </a:extLst>
          </p:cNvPr>
          <p:cNvSpPr>
            <a:spLocks noGrp="1"/>
          </p:cNvSpPr>
          <p:nvPr>
            <p:ph type="sldNum" sz="quarter" idx="12"/>
          </p:nvPr>
        </p:nvSpPr>
        <p:spPr/>
        <p:txBody>
          <a:bodyPr/>
          <a:lstStyle/>
          <a:p>
            <a:fld id="{2037DA62-0F64-45F8-9709-7586B95E1243}" type="slidenum">
              <a:rPr kumimoji="1" lang="ja-JP" altLang="en-US" smtClean="0"/>
              <a:t>‹#›</a:t>
            </a:fld>
            <a:endParaRPr kumimoji="1" lang="ja-JP" altLang="en-US"/>
          </a:p>
        </p:txBody>
      </p:sp>
    </p:spTree>
    <p:extLst>
      <p:ext uri="{BB962C8B-B14F-4D97-AF65-F5344CB8AC3E}">
        <p14:creationId xmlns:p14="http://schemas.microsoft.com/office/powerpoint/2010/main" val="17608762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307031-1DE0-9BAE-0A45-CE1B99F5B5F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10AD6B2-EFA9-46FD-987F-E5CD465DDB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E299375-D6BD-6FD9-EF6A-0D99364ED294}"/>
              </a:ext>
            </a:extLst>
          </p:cNvPr>
          <p:cNvSpPr>
            <a:spLocks noGrp="1"/>
          </p:cNvSpPr>
          <p:nvPr>
            <p:ph type="dt" sz="half" idx="10"/>
          </p:nvPr>
        </p:nvSpPr>
        <p:spPr/>
        <p:txBody>
          <a:bodyPr/>
          <a:lstStyle/>
          <a:p>
            <a:fld id="{A340E913-BE6E-44AD-A5BA-91FA7153784C}" type="datetime1">
              <a:rPr kumimoji="1" lang="ja-JP" altLang="en-US" smtClean="0"/>
              <a:t>2024/4/24</a:t>
            </a:fld>
            <a:endParaRPr kumimoji="1" lang="ja-JP" altLang="en-US"/>
          </a:p>
        </p:txBody>
      </p:sp>
      <p:sp>
        <p:nvSpPr>
          <p:cNvPr id="5" name="フッター プレースホルダー 4">
            <a:extLst>
              <a:ext uri="{FF2B5EF4-FFF2-40B4-BE49-F238E27FC236}">
                <a16:creationId xmlns:a16="http://schemas.microsoft.com/office/drawing/2014/main" id="{EC1C4D83-8CE1-96DE-1EB7-758321263C1A}"/>
              </a:ext>
            </a:extLst>
          </p:cNvPr>
          <p:cNvSpPr>
            <a:spLocks noGrp="1"/>
          </p:cNvSpPr>
          <p:nvPr>
            <p:ph type="ftr" sz="quarter" idx="11"/>
          </p:nvPr>
        </p:nvSpPr>
        <p:spPr/>
        <p:txBody>
          <a:bodyPr/>
          <a:lstStyle/>
          <a:p>
            <a:r>
              <a:rPr kumimoji="1" lang="zh-TW" altLang="en-US"/>
              <a:t>地盤防災工学研究室</a:t>
            </a:r>
            <a:endParaRPr kumimoji="1" lang="ja-JP" altLang="en-US"/>
          </a:p>
        </p:txBody>
      </p:sp>
      <p:sp>
        <p:nvSpPr>
          <p:cNvPr id="6" name="スライド番号プレースホルダー 5">
            <a:extLst>
              <a:ext uri="{FF2B5EF4-FFF2-40B4-BE49-F238E27FC236}">
                <a16:creationId xmlns:a16="http://schemas.microsoft.com/office/drawing/2014/main" id="{2CD2E8F1-6B2C-3472-0B6F-A2E15DD0EFFD}"/>
              </a:ext>
            </a:extLst>
          </p:cNvPr>
          <p:cNvSpPr>
            <a:spLocks noGrp="1"/>
          </p:cNvSpPr>
          <p:nvPr>
            <p:ph type="sldNum" sz="quarter" idx="12"/>
          </p:nvPr>
        </p:nvSpPr>
        <p:spPr/>
        <p:txBody>
          <a:bodyPr/>
          <a:lstStyle/>
          <a:p>
            <a:fld id="{B410075A-628D-4B53-98BF-13495C1AAAF4}" type="slidenum">
              <a:rPr kumimoji="1" lang="ja-JP" altLang="en-US" smtClean="0"/>
              <a:t>‹#›</a:t>
            </a:fld>
            <a:endParaRPr kumimoji="1" lang="ja-JP" altLang="en-US"/>
          </a:p>
        </p:txBody>
      </p:sp>
    </p:spTree>
    <p:extLst>
      <p:ext uri="{BB962C8B-B14F-4D97-AF65-F5344CB8AC3E}">
        <p14:creationId xmlns:p14="http://schemas.microsoft.com/office/powerpoint/2010/main" val="19527449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2351EF-1C03-3C86-7D94-DB15F07AF5CC}"/>
              </a:ext>
            </a:extLst>
          </p:cNvPr>
          <p:cNvSpPr>
            <a:spLocks noGrp="1"/>
          </p:cNvSpPr>
          <p:nvPr>
            <p:ph type="title"/>
          </p:nvPr>
        </p:nvSpPr>
        <p:spPr>
          <a:xfrm>
            <a:off x="130630" y="0"/>
            <a:ext cx="11930742" cy="1018901"/>
          </a:xfrm>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2C3066E-222D-C827-CDE5-68F3BD1E56E0}"/>
              </a:ext>
            </a:extLst>
          </p:cNvPr>
          <p:cNvSpPr>
            <a:spLocks noGrp="1"/>
          </p:cNvSpPr>
          <p:nvPr>
            <p:ph idx="1"/>
          </p:nvPr>
        </p:nvSpPr>
        <p:spPr>
          <a:xfrm>
            <a:off x="130630" y="1576250"/>
            <a:ext cx="11930742" cy="4916623"/>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FCCCB50-F5A8-4029-8C0F-499D4E4FBEAE}"/>
              </a:ext>
            </a:extLst>
          </p:cNvPr>
          <p:cNvSpPr>
            <a:spLocks noGrp="1"/>
          </p:cNvSpPr>
          <p:nvPr>
            <p:ph type="dt" sz="half" idx="10"/>
          </p:nvPr>
        </p:nvSpPr>
        <p:spPr>
          <a:xfrm>
            <a:off x="0" y="6492875"/>
            <a:ext cx="2743200" cy="365125"/>
          </a:xfrm>
        </p:spPr>
        <p:txBody>
          <a:bodyPr/>
          <a:lstStyle/>
          <a:p>
            <a:fld id="{06065D44-6B2F-481A-85AD-29C1C4B95729}" type="datetime1">
              <a:rPr kumimoji="1" lang="ja-JP" altLang="en-US" smtClean="0"/>
              <a:t>2024/4/24</a:t>
            </a:fld>
            <a:endParaRPr kumimoji="1" lang="ja-JP" altLang="en-US"/>
          </a:p>
        </p:txBody>
      </p:sp>
      <p:sp>
        <p:nvSpPr>
          <p:cNvPr id="5" name="フッター プレースホルダー 4">
            <a:extLst>
              <a:ext uri="{FF2B5EF4-FFF2-40B4-BE49-F238E27FC236}">
                <a16:creationId xmlns:a16="http://schemas.microsoft.com/office/drawing/2014/main" id="{D8D6AEA3-D15C-EDC1-4963-1EF965491E43}"/>
              </a:ext>
            </a:extLst>
          </p:cNvPr>
          <p:cNvSpPr>
            <a:spLocks noGrp="1"/>
          </p:cNvSpPr>
          <p:nvPr>
            <p:ph type="ftr" sz="quarter" idx="11"/>
          </p:nvPr>
        </p:nvSpPr>
        <p:spPr>
          <a:xfrm>
            <a:off x="4038600" y="6492874"/>
            <a:ext cx="4114800" cy="365125"/>
          </a:xfrm>
        </p:spPr>
        <p:txBody>
          <a:bodyPr/>
          <a:lstStyle/>
          <a:p>
            <a:r>
              <a:rPr kumimoji="1" lang="ja-JP" altLang="en-US" dirty="0"/>
              <a:t>地盤防災工学研究室</a:t>
            </a:r>
          </a:p>
        </p:txBody>
      </p:sp>
      <p:sp>
        <p:nvSpPr>
          <p:cNvPr id="6" name="スライド番号プレースホルダー 5">
            <a:extLst>
              <a:ext uri="{FF2B5EF4-FFF2-40B4-BE49-F238E27FC236}">
                <a16:creationId xmlns:a16="http://schemas.microsoft.com/office/drawing/2014/main" id="{D0F8B567-4828-4790-6E8A-A883D0510DCE}"/>
              </a:ext>
            </a:extLst>
          </p:cNvPr>
          <p:cNvSpPr>
            <a:spLocks noGrp="1"/>
          </p:cNvSpPr>
          <p:nvPr>
            <p:ph type="sldNum" sz="quarter" idx="12"/>
          </p:nvPr>
        </p:nvSpPr>
        <p:spPr>
          <a:xfrm>
            <a:off x="9448800" y="6492875"/>
            <a:ext cx="2743200" cy="365125"/>
          </a:xfrm>
        </p:spPr>
        <p:txBody>
          <a:bodyPr/>
          <a:lstStyle/>
          <a:p>
            <a:fld id="{B410075A-628D-4B53-98BF-13495C1AAAF4}" type="slidenum">
              <a:rPr kumimoji="1" lang="ja-JP" altLang="en-US" smtClean="0"/>
              <a:t>‹#›</a:t>
            </a:fld>
            <a:endParaRPr kumimoji="1" lang="ja-JP" altLang="en-US" dirty="0"/>
          </a:p>
        </p:txBody>
      </p:sp>
      <p:sp>
        <p:nvSpPr>
          <p:cNvPr id="7" name="テキスト ボックス 6">
            <a:extLst>
              <a:ext uri="{FF2B5EF4-FFF2-40B4-BE49-F238E27FC236}">
                <a16:creationId xmlns:a16="http://schemas.microsoft.com/office/drawing/2014/main" id="{9852782C-4317-6E3E-159C-B0D0DFAA6CC6}"/>
              </a:ext>
            </a:extLst>
          </p:cNvPr>
          <p:cNvSpPr txBox="1"/>
          <p:nvPr userDrawn="1"/>
        </p:nvSpPr>
        <p:spPr>
          <a:xfrm>
            <a:off x="130630" y="1112909"/>
            <a:ext cx="11930740" cy="369332"/>
          </a:xfrm>
          <a:prstGeom prst="rect">
            <a:avLst/>
          </a:prstGeom>
          <a:noFill/>
        </p:spPr>
        <p:txBody>
          <a:bodyPr wrap="square" rtlCol="0">
            <a:spAutoFit/>
          </a:bodyPr>
          <a:lstStyle/>
          <a:p>
            <a:endParaRPr kumimoji="1" lang="ja-JP" altLang="en-US" dirty="0"/>
          </a:p>
        </p:txBody>
      </p:sp>
    </p:spTree>
    <p:extLst>
      <p:ext uri="{BB962C8B-B14F-4D97-AF65-F5344CB8AC3E}">
        <p14:creationId xmlns:p14="http://schemas.microsoft.com/office/powerpoint/2010/main" val="42945914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30C9DF-A8A3-4316-8262-4DFA4E0578F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98735D7-222C-1AB9-CCEB-216150F4B1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5B6A6BC-25C9-15B9-F9AD-F52697657618}"/>
              </a:ext>
            </a:extLst>
          </p:cNvPr>
          <p:cNvSpPr>
            <a:spLocks noGrp="1"/>
          </p:cNvSpPr>
          <p:nvPr>
            <p:ph type="dt" sz="half" idx="10"/>
          </p:nvPr>
        </p:nvSpPr>
        <p:spPr/>
        <p:txBody>
          <a:bodyPr/>
          <a:lstStyle/>
          <a:p>
            <a:fld id="{B252BBD9-BF6A-457E-B839-4EE2628174F9}" type="datetime1">
              <a:rPr kumimoji="1" lang="ja-JP" altLang="en-US" smtClean="0"/>
              <a:t>2024/4/24</a:t>
            </a:fld>
            <a:endParaRPr kumimoji="1" lang="ja-JP" altLang="en-US"/>
          </a:p>
        </p:txBody>
      </p:sp>
      <p:sp>
        <p:nvSpPr>
          <p:cNvPr id="5" name="フッター プレースホルダー 4">
            <a:extLst>
              <a:ext uri="{FF2B5EF4-FFF2-40B4-BE49-F238E27FC236}">
                <a16:creationId xmlns:a16="http://schemas.microsoft.com/office/drawing/2014/main" id="{F07262E7-E919-0367-4909-CEABA42FFF8D}"/>
              </a:ext>
            </a:extLst>
          </p:cNvPr>
          <p:cNvSpPr>
            <a:spLocks noGrp="1"/>
          </p:cNvSpPr>
          <p:nvPr>
            <p:ph type="ftr" sz="quarter" idx="11"/>
          </p:nvPr>
        </p:nvSpPr>
        <p:spPr/>
        <p:txBody>
          <a:bodyPr/>
          <a:lstStyle/>
          <a:p>
            <a:r>
              <a:rPr kumimoji="1" lang="zh-TW" altLang="en-US"/>
              <a:t>地盤防災工学研究室</a:t>
            </a:r>
            <a:endParaRPr kumimoji="1" lang="ja-JP" altLang="en-US"/>
          </a:p>
        </p:txBody>
      </p:sp>
      <p:sp>
        <p:nvSpPr>
          <p:cNvPr id="6" name="スライド番号プレースホルダー 5">
            <a:extLst>
              <a:ext uri="{FF2B5EF4-FFF2-40B4-BE49-F238E27FC236}">
                <a16:creationId xmlns:a16="http://schemas.microsoft.com/office/drawing/2014/main" id="{91E2E6A5-ECBD-B0D0-F221-8C2E92D111AD}"/>
              </a:ext>
            </a:extLst>
          </p:cNvPr>
          <p:cNvSpPr>
            <a:spLocks noGrp="1"/>
          </p:cNvSpPr>
          <p:nvPr>
            <p:ph type="sldNum" sz="quarter" idx="12"/>
          </p:nvPr>
        </p:nvSpPr>
        <p:spPr/>
        <p:txBody>
          <a:bodyPr/>
          <a:lstStyle/>
          <a:p>
            <a:fld id="{B410075A-628D-4B53-98BF-13495C1AAAF4}" type="slidenum">
              <a:rPr kumimoji="1" lang="ja-JP" altLang="en-US" smtClean="0"/>
              <a:t>‹#›</a:t>
            </a:fld>
            <a:endParaRPr kumimoji="1" lang="ja-JP" altLang="en-US"/>
          </a:p>
        </p:txBody>
      </p:sp>
    </p:spTree>
    <p:extLst>
      <p:ext uri="{BB962C8B-B14F-4D97-AF65-F5344CB8AC3E}">
        <p14:creationId xmlns:p14="http://schemas.microsoft.com/office/powerpoint/2010/main" val="7431663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7641F2-6F99-94B9-2923-DBA4EDFA7ED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7427ED0-409C-ECB4-50BE-A5458F673CF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DDA3664-DBFC-2CCE-9F97-36640F2E83D3}"/>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DEEA253-DD01-3B96-F330-D480ABD2CDA8}"/>
              </a:ext>
            </a:extLst>
          </p:cNvPr>
          <p:cNvSpPr>
            <a:spLocks noGrp="1"/>
          </p:cNvSpPr>
          <p:nvPr>
            <p:ph type="dt" sz="half" idx="10"/>
          </p:nvPr>
        </p:nvSpPr>
        <p:spPr/>
        <p:txBody>
          <a:bodyPr/>
          <a:lstStyle/>
          <a:p>
            <a:fld id="{9FD4AB11-7E7B-4FB1-9D14-C9D1E35DB86E}" type="datetime1">
              <a:rPr kumimoji="1" lang="ja-JP" altLang="en-US" smtClean="0"/>
              <a:t>2024/4/24</a:t>
            </a:fld>
            <a:endParaRPr kumimoji="1" lang="ja-JP" altLang="en-US"/>
          </a:p>
        </p:txBody>
      </p:sp>
      <p:sp>
        <p:nvSpPr>
          <p:cNvPr id="6" name="フッター プレースホルダー 5">
            <a:extLst>
              <a:ext uri="{FF2B5EF4-FFF2-40B4-BE49-F238E27FC236}">
                <a16:creationId xmlns:a16="http://schemas.microsoft.com/office/drawing/2014/main" id="{FEDEBADD-1C2B-08C6-9742-6F27EEAF2700}"/>
              </a:ext>
            </a:extLst>
          </p:cNvPr>
          <p:cNvSpPr>
            <a:spLocks noGrp="1"/>
          </p:cNvSpPr>
          <p:nvPr>
            <p:ph type="ftr" sz="quarter" idx="11"/>
          </p:nvPr>
        </p:nvSpPr>
        <p:spPr/>
        <p:txBody>
          <a:bodyPr/>
          <a:lstStyle/>
          <a:p>
            <a:r>
              <a:rPr kumimoji="1" lang="zh-TW" altLang="en-US"/>
              <a:t>地盤防災工学研究室</a:t>
            </a:r>
            <a:endParaRPr kumimoji="1" lang="ja-JP" altLang="en-US"/>
          </a:p>
        </p:txBody>
      </p:sp>
      <p:sp>
        <p:nvSpPr>
          <p:cNvPr id="7" name="スライド番号プレースホルダー 6">
            <a:extLst>
              <a:ext uri="{FF2B5EF4-FFF2-40B4-BE49-F238E27FC236}">
                <a16:creationId xmlns:a16="http://schemas.microsoft.com/office/drawing/2014/main" id="{58DFCD4B-3D93-1925-73EC-FA3B3B3F90B8}"/>
              </a:ext>
            </a:extLst>
          </p:cNvPr>
          <p:cNvSpPr>
            <a:spLocks noGrp="1"/>
          </p:cNvSpPr>
          <p:nvPr>
            <p:ph type="sldNum" sz="quarter" idx="12"/>
          </p:nvPr>
        </p:nvSpPr>
        <p:spPr/>
        <p:txBody>
          <a:bodyPr/>
          <a:lstStyle/>
          <a:p>
            <a:fld id="{B410075A-628D-4B53-98BF-13495C1AAAF4}" type="slidenum">
              <a:rPr kumimoji="1" lang="ja-JP" altLang="en-US" smtClean="0"/>
              <a:t>‹#›</a:t>
            </a:fld>
            <a:endParaRPr kumimoji="1" lang="ja-JP" altLang="en-US"/>
          </a:p>
        </p:txBody>
      </p:sp>
    </p:spTree>
    <p:extLst>
      <p:ext uri="{BB962C8B-B14F-4D97-AF65-F5344CB8AC3E}">
        <p14:creationId xmlns:p14="http://schemas.microsoft.com/office/powerpoint/2010/main" val="11682931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30E579-662C-921C-D829-0CCC5D89162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D826D8F-8812-83C7-0680-A14DE8C06E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57EDB04-F69D-781A-A6B7-5314BDDBCD34}"/>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9C07622-9FF5-CE1D-29CE-A9F01DA74C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0A0D337-AD85-CBA6-0D7E-60ECF5FDCE6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F0E632A-E7AB-965B-00AA-6BBDFF4454A9}"/>
              </a:ext>
            </a:extLst>
          </p:cNvPr>
          <p:cNvSpPr>
            <a:spLocks noGrp="1"/>
          </p:cNvSpPr>
          <p:nvPr>
            <p:ph type="dt" sz="half" idx="10"/>
          </p:nvPr>
        </p:nvSpPr>
        <p:spPr/>
        <p:txBody>
          <a:bodyPr/>
          <a:lstStyle/>
          <a:p>
            <a:fld id="{DA5271C6-459E-4583-AC67-386E8EAFB5F3}" type="datetime1">
              <a:rPr kumimoji="1" lang="ja-JP" altLang="en-US" smtClean="0"/>
              <a:t>2024/4/24</a:t>
            </a:fld>
            <a:endParaRPr kumimoji="1" lang="ja-JP" altLang="en-US"/>
          </a:p>
        </p:txBody>
      </p:sp>
      <p:sp>
        <p:nvSpPr>
          <p:cNvPr id="8" name="フッター プレースホルダー 7">
            <a:extLst>
              <a:ext uri="{FF2B5EF4-FFF2-40B4-BE49-F238E27FC236}">
                <a16:creationId xmlns:a16="http://schemas.microsoft.com/office/drawing/2014/main" id="{24B8C15C-6163-94CA-1B9F-69C5A53C3BEF}"/>
              </a:ext>
            </a:extLst>
          </p:cNvPr>
          <p:cNvSpPr>
            <a:spLocks noGrp="1"/>
          </p:cNvSpPr>
          <p:nvPr>
            <p:ph type="ftr" sz="quarter" idx="11"/>
          </p:nvPr>
        </p:nvSpPr>
        <p:spPr/>
        <p:txBody>
          <a:bodyPr/>
          <a:lstStyle/>
          <a:p>
            <a:r>
              <a:rPr kumimoji="1" lang="zh-TW" altLang="en-US"/>
              <a:t>地盤防災工学研究室</a:t>
            </a:r>
            <a:endParaRPr kumimoji="1" lang="ja-JP" altLang="en-US"/>
          </a:p>
        </p:txBody>
      </p:sp>
      <p:sp>
        <p:nvSpPr>
          <p:cNvPr id="9" name="スライド番号プレースホルダー 8">
            <a:extLst>
              <a:ext uri="{FF2B5EF4-FFF2-40B4-BE49-F238E27FC236}">
                <a16:creationId xmlns:a16="http://schemas.microsoft.com/office/drawing/2014/main" id="{3AA7DD57-AC1E-7946-7D8D-534030933B5D}"/>
              </a:ext>
            </a:extLst>
          </p:cNvPr>
          <p:cNvSpPr>
            <a:spLocks noGrp="1"/>
          </p:cNvSpPr>
          <p:nvPr>
            <p:ph type="sldNum" sz="quarter" idx="12"/>
          </p:nvPr>
        </p:nvSpPr>
        <p:spPr/>
        <p:txBody>
          <a:bodyPr/>
          <a:lstStyle/>
          <a:p>
            <a:fld id="{B410075A-628D-4B53-98BF-13495C1AAAF4}" type="slidenum">
              <a:rPr kumimoji="1" lang="ja-JP" altLang="en-US" smtClean="0"/>
              <a:t>‹#›</a:t>
            </a:fld>
            <a:endParaRPr kumimoji="1" lang="ja-JP" altLang="en-US"/>
          </a:p>
        </p:txBody>
      </p:sp>
    </p:spTree>
    <p:extLst>
      <p:ext uri="{BB962C8B-B14F-4D97-AF65-F5344CB8AC3E}">
        <p14:creationId xmlns:p14="http://schemas.microsoft.com/office/powerpoint/2010/main" val="32111582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DA2FCB-DB4F-C058-C6E0-B0DEC2C2F96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602B04D-6123-EF65-3063-18FC86EAAE63}"/>
              </a:ext>
            </a:extLst>
          </p:cNvPr>
          <p:cNvSpPr>
            <a:spLocks noGrp="1"/>
          </p:cNvSpPr>
          <p:nvPr>
            <p:ph type="dt" sz="half" idx="10"/>
          </p:nvPr>
        </p:nvSpPr>
        <p:spPr/>
        <p:txBody>
          <a:bodyPr/>
          <a:lstStyle/>
          <a:p>
            <a:fld id="{7AE819D8-B85F-490B-A19D-470B3A50134C}" type="datetime1">
              <a:rPr kumimoji="1" lang="ja-JP" altLang="en-US" smtClean="0"/>
              <a:t>2024/4/24</a:t>
            </a:fld>
            <a:endParaRPr kumimoji="1" lang="ja-JP" altLang="en-US"/>
          </a:p>
        </p:txBody>
      </p:sp>
      <p:sp>
        <p:nvSpPr>
          <p:cNvPr id="4" name="フッター プレースホルダー 3">
            <a:extLst>
              <a:ext uri="{FF2B5EF4-FFF2-40B4-BE49-F238E27FC236}">
                <a16:creationId xmlns:a16="http://schemas.microsoft.com/office/drawing/2014/main" id="{78C80A3D-AA1E-64F7-66A6-09BDDDC30465}"/>
              </a:ext>
            </a:extLst>
          </p:cNvPr>
          <p:cNvSpPr>
            <a:spLocks noGrp="1"/>
          </p:cNvSpPr>
          <p:nvPr>
            <p:ph type="ftr" sz="quarter" idx="11"/>
          </p:nvPr>
        </p:nvSpPr>
        <p:spPr/>
        <p:txBody>
          <a:bodyPr/>
          <a:lstStyle/>
          <a:p>
            <a:r>
              <a:rPr kumimoji="1" lang="zh-TW" altLang="en-US"/>
              <a:t>地盤防災工学研究室</a:t>
            </a:r>
            <a:endParaRPr kumimoji="1" lang="ja-JP" altLang="en-US"/>
          </a:p>
        </p:txBody>
      </p:sp>
      <p:sp>
        <p:nvSpPr>
          <p:cNvPr id="5" name="スライド番号プレースホルダー 4">
            <a:extLst>
              <a:ext uri="{FF2B5EF4-FFF2-40B4-BE49-F238E27FC236}">
                <a16:creationId xmlns:a16="http://schemas.microsoft.com/office/drawing/2014/main" id="{0CD3BDD6-4390-9678-7B62-BBD7D5B0893F}"/>
              </a:ext>
            </a:extLst>
          </p:cNvPr>
          <p:cNvSpPr>
            <a:spLocks noGrp="1"/>
          </p:cNvSpPr>
          <p:nvPr>
            <p:ph type="sldNum" sz="quarter" idx="12"/>
          </p:nvPr>
        </p:nvSpPr>
        <p:spPr/>
        <p:txBody>
          <a:bodyPr/>
          <a:lstStyle/>
          <a:p>
            <a:fld id="{B410075A-628D-4B53-98BF-13495C1AAAF4}" type="slidenum">
              <a:rPr kumimoji="1" lang="ja-JP" altLang="en-US" smtClean="0"/>
              <a:t>‹#›</a:t>
            </a:fld>
            <a:endParaRPr kumimoji="1" lang="ja-JP" altLang="en-US"/>
          </a:p>
        </p:txBody>
      </p:sp>
    </p:spTree>
    <p:extLst>
      <p:ext uri="{BB962C8B-B14F-4D97-AF65-F5344CB8AC3E}">
        <p14:creationId xmlns:p14="http://schemas.microsoft.com/office/powerpoint/2010/main" val="11306650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D8B2BF1-7A94-4537-B7DE-DA4D6EDD73D5}"/>
              </a:ext>
            </a:extLst>
          </p:cNvPr>
          <p:cNvSpPr>
            <a:spLocks noGrp="1"/>
          </p:cNvSpPr>
          <p:nvPr>
            <p:ph type="dt" sz="half" idx="10"/>
          </p:nvPr>
        </p:nvSpPr>
        <p:spPr/>
        <p:txBody>
          <a:bodyPr/>
          <a:lstStyle/>
          <a:p>
            <a:fld id="{88EF6F6E-2A1E-47F1-A2FF-DB640F8EFC66}" type="datetime1">
              <a:rPr kumimoji="1" lang="ja-JP" altLang="en-US" smtClean="0"/>
              <a:t>2024/4/24</a:t>
            </a:fld>
            <a:endParaRPr kumimoji="1" lang="ja-JP" altLang="en-US"/>
          </a:p>
        </p:txBody>
      </p:sp>
      <p:sp>
        <p:nvSpPr>
          <p:cNvPr id="3" name="フッター プレースホルダー 2">
            <a:extLst>
              <a:ext uri="{FF2B5EF4-FFF2-40B4-BE49-F238E27FC236}">
                <a16:creationId xmlns:a16="http://schemas.microsoft.com/office/drawing/2014/main" id="{0FD74819-3115-28A3-5A86-4E75A68C59ED}"/>
              </a:ext>
            </a:extLst>
          </p:cNvPr>
          <p:cNvSpPr>
            <a:spLocks noGrp="1"/>
          </p:cNvSpPr>
          <p:nvPr>
            <p:ph type="ftr" sz="quarter" idx="11"/>
          </p:nvPr>
        </p:nvSpPr>
        <p:spPr/>
        <p:txBody>
          <a:bodyPr/>
          <a:lstStyle/>
          <a:p>
            <a:r>
              <a:rPr kumimoji="1" lang="zh-TW" altLang="en-US"/>
              <a:t>地盤防災工学研究室</a:t>
            </a:r>
            <a:endParaRPr kumimoji="1" lang="ja-JP" altLang="en-US"/>
          </a:p>
        </p:txBody>
      </p:sp>
      <p:sp>
        <p:nvSpPr>
          <p:cNvPr id="4" name="スライド番号プレースホルダー 3">
            <a:extLst>
              <a:ext uri="{FF2B5EF4-FFF2-40B4-BE49-F238E27FC236}">
                <a16:creationId xmlns:a16="http://schemas.microsoft.com/office/drawing/2014/main" id="{A6720224-ACBE-A416-8795-B3D792EF9780}"/>
              </a:ext>
            </a:extLst>
          </p:cNvPr>
          <p:cNvSpPr>
            <a:spLocks noGrp="1"/>
          </p:cNvSpPr>
          <p:nvPr>
            <p:ph type="sldNum" sz="quarter" idx="12"/>
          </p:nvPr>
        </p:nvSpPr>
        <p:spPr/>
        <p:txBody>
          <a:bodyPr/>
          <a:lstStyle/>
          <a:p>
            <a:fld id="{B410075A-628D-4B53-98BF-13495C1AAAF4}" type="slidenum">
              <a:rPr kumimoji="1" lang="ja-JP" altLang="en-US" smtClean="0"/>
              <a:t>‹#›</a:t>
            </a:fld>
            <a:endParaRPr kumimoji="1" lang="ja-JP" altLang="en-US"/>
          </a:p>
        </p:txBody>
      </p:sp>
    </p:spTree>
    <p:extLst>
      <p:ext uri="{BB962C8B-B14F-4D97-AF65-F5344CB8AC3E}">
        <p14:creationId xmlns:p14="http://schemas.microsoft.com/office/powerpoint/2010/main" val="21998705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71119C-EE4B-30FE-5221-BE9F80C28CD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A49E28B-696F-F0A2-EA13-93E3692998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07E54FC-0FBE-5E49-075D-8E42DAF348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0BE589A-A6F1-9D28-CD81-ACB4B41B432E}"/>
              </a:ext>
            </a:extLst>
          </p:cNvPr>
          <p:cNvSpPr>
            <a:spLocks noGrp="1"/>
          </p:cNvSpPr>
          <p:nvPr>
            <p:ph type="dt" sz="half" idx="10"/>
          </p:nvPr>
        </p:nvSpPr>
        <p:spPr/>
        <p:txBody>
          <a:bodyPr/>
          <a:lstStyle/>
          <a:p>
            <a:fld id="{1E14B798-EDD3-4B88-8C6C-440D990C89B4}" type="datetime1">
              <a:rPr kumimoji="1" lang="ja-JP" altLang="en-US" smtClean="0"/>
              <a:t>2024/4/24</a:t>
            </a:fld>
            <a:endParaRPr kumimoji="1" lang="ja-JP" altLang="en-US"/>
          </a:p>
        </p:txBody>
      </p:sp>
      <p:sp>
        <p:nvSpPr>
          <p:cNvPr id="6" name="フッター プレースホルダー 5">
            <a:extLst>
              <a:ext uri="{FF2B5EF4-FFF2-40B4-BE49-F238E27FC236}">
                <a16:creationId xmlns:a16="http://schemas.microsoft.com/office/drawing/2014/main" id="{42BD3594-D235-643B-D8EC-32307EE4B161}"/>
              </a:ext>
            </a:extLst>
          </p:cNvPr>
          <p:cNvSpPr>
            <a:spLocks noGrp="1"/>
          </p:cNvSpPr>
          <p:nvPr>
            <p:ph type="ftr" sz="quarter" idx="11"/>
          </p:nvPr>
        </p:nvSpPr>
        <p:spPr/>
        <p:txBody>
          <a:bodyPr/>
          <a:lstStyle/>
          <a:p>
            <a:r>
              <a:rPr kumimoji="1" lang="zh-TW" altLang="en-US"/>
              <a:t>地盤防災工学研究室</a:t>
            </a:r>
            <a:endParaRPr kumimoji="1" lang="ja-JP" altLang="en-US"/>
          </a:p>
        </p:txBody>
      </p:sp>
      <p:sp>
        <p:nvSpPr>
          <p:cNvPr id="7" name="スライド番号プレースホルダー 6">
            <a:extLst>
              <a:ext uri="{FF2B5EF4-FFF2-40B4-BE49-F238E27FC236}">
                <a16:creationId xmlns:a16="http://schemas.microsoft.com/office/drawing/2014/main" id="{A5B15E52-6487-4817-968E-CB4662084A30}"/>
              </a:ext>
            </a:extLst>
          </p:cNvPr>
          <p:cNvSpPr>
            <a:spLocks noGrp="1"/>
          </p:cNvSpPr>
          <p:nvPr>
            <p:ph type="sldNum" sz="quarter" idx="12"/>
          </p:nvPr>
        </p:nvSpPr>
        <p:spPr/>
        <p:txBody>
          <a:bodyPr/>
          <a:lstStyle/>
          <a:p>
            <a:fld id="{B410075A-628D-4B53-98BF-13495C1AAAF4}" type="slidenum">
              <a:rPr kumimoji="1" lang="ja-JP" altLang="en-US" smtClean="0"/>
              <a:t>‹#›</a:t>
            </a:fld>
            <a:endParaRPr kumimoji="1" lang="ja-JP" altLang="en-US"/>
          </a:p>
        </p:txBody>
      </p:sp>
    </p:spTree>
    <p:extLst>
      <p:ext uri="{BB962C8B-B14F-4D97-AF65-F5344CB8AC3E}">
        <p14:creationId xmlns:p14="http://schemas.microsoft.com/office/powerpoint/2010/main" val="3754244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9DEAC6-22E8-7A3A-F1B6-000387471F7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E14FD50-8088-CB62-4850-D450FE2A3381}"/>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169AE6E-46E1-5274-A41F-A404E53DA30A}"/>
              </a:ext>
            </a:extLst>
          </p:cNvPr>
          <p:cNvSpPr>
            <a:spLocks noGrp="1"/>
          </p:cNvSpPr>
          <p:nvPr>
            <p:ph type="dt" sz="half" idx="10"/>
          </p:nvPr>
        </p:nvSpPr>
        <p:spPr/>
        <p:txBody>
          <a:bodyPr/>
          <a:lstStyle/>
          <a:p>
            <a:fld id="{2A95FD96-9232-4034-84B3-F3BE6273FC2A}" type="datetimeFigureOut">
              <a:rPr kumimoji="1" lang="ja-JP" altLang="en-US" smtClean="0"/>
              <a:t>2024/4/24</a:t>
            </a:fld>
            <a:endParaRPr kumimoji="1" lang="ja-JP" altLang="en-US"/>
          </a:p>
        </p:txBody>
      </p:sp>
      <p:sp>
        <p:nvSpPr>
          <p:cNvPr id="5" name="フッター プレースホルダー 4">
            <a:extLst>
              <a:ext uri="{FF2B5EF4-FFF2-40B4-BE49-F238E27FC236}">
                <a16:creationId xmlns:a16="http://schemas.microsoft.com/office/drawing/2014/main" id="{BCC1396F-B044-40E3-051E-903BEED9722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60D2B8C-3ACC-AF6E-B149-2CA99303860A}"/>
              </a:ext>
            </a:extLst>
          </p:cNvPr>
          <p:cNvSpPr>
            <a:spLocks noGrp="1"/>
          </p:cNvSpPr>
          <p:nvPr>
            <p:ph type="sldNum" sz="quarter" idx="12"/>
          </p:nvPr>
        </p:nvSpPr>
        <p:spPr/>
        <p:txBody>
          <a:bodyPr/>
          <a:lstStyle/>
          <a:p>
            <a:fld id="{2037DA62-0F64-45F8-9709-7586B95E1243}" type="slidenum">
              <a:rPr kumimoji="1" lang="ja-JP" altLang="en-US" smtClean="0"/>
              <a:t>‹#›</a:t>
            </a:fld>
            <a:endParaRPr kumimoji="1" lang="ja-JP" altLang="en-US"/>
          </a:p>
        </p:txBody>
      </p:sp>
    </p:spTree>
    <p:extLst>
      <p:ext uri="{BB962C8B-B14F-4D97-AF65-F5344CB8AC3E}">
        <p14:creationId xmlns:p14="http://schemas.microsoft.com/office/powerpoint/2010/main" val="9853032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6DC014-206B-6426-8FC7-CD67BE80C36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F85A88F-E090-B65C-F869-1D448A2702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34F0AA8-C745-3988-01EB-E408A07C9D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80B90A5-9735-3B73-BBB8-E7B32B46AC69}"/>
              </a:ext>
            </a:extLst>
          </p:cNvPr>
          <p:cNvSpPr>
            <a:spLocks noGrp="1"/>
          </p:cNvSpPr>
          <p:nvPr>
            <p:ph type="dt" sz="half" idx="10"/>
          </p:nvPr>
        </p:nvSpPr>
        <p:spPr/>
        <p:txBody>
          <a:bodyPr/>
          <a:lstStyle/>
          <a:p>
            <a:fld id="{91ED7913-52DF-480B-8D88-3584B7B478B6}" type="datetime1">
              <a:rPr kumimoji="1" lang="ja-JP" altLang="en-US" smtClean="0"/>
              <a:t>2024/4/24</a:t>
            </a:fld>
            <a:endParaRPr kumimoji="1" lang="ja-JP" altLang="en-US"/>
          </a:p>
        </p:txBody>
      </p:sp>
      <p:sp>
        <p:nvSpPr>
          <p:cNvPr id="6" name="フッター プレースホルダー 5">
            <a:extLst>
              <a:ext uri="{FF2B5EF4-FFF2-40B4-BE49-F238E27FC236}">
                <a16:creationId xmlns:a16="http://schemas.microsoft.com/office/drawing/2014/main" id="{ACCE8219-50AF-B5C0-97F0-F829E7699430}"/>
              </a:ext>
            </a:extLst>
          </p:cNvPr>
          <p:cNvSpPr>
            <a:spLocks noGrp="1"/>
          </p:cNvSpPr>
          <p:nvPr>
            <p:ph type="ftr" sz="quarter" idx="11"/>
          </p:nvPr>
        </p:nvSpPr>
        <p:spPr/>
        <p:txBody>
          <a:bodyPr/>
          <a:lstStyle/>
          <a:p>
            <a:r>
              <a:rPr kumimoji="1" lang="zh-TW" altLang="en-US"/>
              <a:t>地盤防災工学研究室</a:t>
            </a:r>
            <a:endParaRPr kumimoji="1" lang="ja-JP" altLang="en-US"/>
          </a:p>
        </p:txBody>
      </p:sp>
      <p:sp>
        <p:nvSpPr>
          <p:cNvPr id="7" name="スライド番号プレースホルダー 6">
            <a:extLst>
              <a:ext uri="{FF2B5EF4-FFF2-40B4-BE49-F238E27FC236}">
                <a16:creationId xmlns:a16="http://schemas.microsoft.com/office/drawing/2014/main" id="{8B6DCE23-D630-5CCE-8E2D-D024B0792559}"/>
              </a:ext>
            </a:extLst>
          </p:cNvPr>
          <p:cNvSpPr>
            <a:spLocks noGrp="1"/>
          </p:cNvSpPr>
          <p:nvPr>
            <p:ph type="sldNum" sz="quarter" idx="12"/>
          </p:nvPr>
        </p:nvSpPr>
        <p:spPr/>
        <p:txBody>
          <a:bodyPr/>
          <a:lstStyle/>
          <a:p>
            <a:fld id="{B410075A-628D-4B53-98BF-13495C1AAAF4}" type="slidenum">
              <a:rPr kumimoji="1" lang="ja-JP" altLang="en-US" smtClean="0"/>
              <a:t>‹#›</a:t>
            </a:fld>
            <a:endParaRPr kumimoji="1" lang="ja-JP" altLang="en-US"/>
          </a:p>
        </p:txBody>
      </p:sp>
    </p:spTree>
    <p:extLst>
      <p:ext uri="{BB962C8B-B14F-4D97-AF65-F5344CB8AC3E}">
        <p14:creationId xmlns:p14="http://schemas.microsoft.com/office/powerpoint/2010/main" val="36398145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D1F421-D878-1291-8F40-E9185292CA2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E6B5DF0-5208-678B-024D-D947F8A1516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92CD91C-02CF-B5F7-0745-0F6200142A00}"/>
              </a:ext>
            </a:extLst>
          </p:cNvPr>
          <p:cNvSpPr>
            <a:spLocks noGrp="1"/>
          </p:cNvSpPr>
          <p:nvPr>
            <p:ph type="dt" sz="half" idx="10"/>
          </p:nvPr>
        </p:nvSpPr>
        <p:spPr/>
        <p:txBody>
          <a:bodyPr/>
          <a:lstStyle/>
          <a:p>
            <a:fld id="{BB611E21-5F46-4F27-B8C5-B164890AF63E}" type="datetime1">
              <a:rPr kumimoji="1" lang="ja-JP" altLang="en-US" smtClean="0"/>
              <a:t>2024/4/24</a:t>
            </a:fld>
            <a:endParaRPr kumimoji="1" lang="ja-JP" altLang="en-US"/>
          </a:p>
        </p:txBody>
      </p:sp>
      <p:sp>
        <p:nvSpPr>
          <p:cNvPr id="5" name="フッター プレースホルダー 4">
            <a:extLst>
              <a:ext uri="{FF2B5EF4-FFF2-40B4-BE49-F238E27FC236}">
                <a16:creationId xmlns:a16="http://schemas.microsoft.com/office/drawing/2014/main" id="{9D54DE49-4CC7-6110-7C1E-E7D60EAE0C87}"/>
              </a:ext>
            </a:extLst>
          </p:cNvPr>
          <p:cNvSpPr>
            <a:spLocks noGrp="1"/>
          </p:cNvSpPr>
          <p:nvPr>
            <p:ph type="ftr" sz="quarter" idx="11"/>
          </p:nvPr>
        </p:nvSpPr>
        <p:spPr/>
        <p:txBody>
          <a:bodyPr/>
          <a:lstStyle/>
          <a:p>
            <a:r>
              <a:rPr kumimoji="1" lang="zh-TW" altLang="en-US"/>
              <a:t>地盤防災工学研究室</a:t>
            </a:r>
            <a:endParaRPr kumimoji="1" lang="ja-JP" altLang="en-US"/>
          </a:p>
        </p:txBody>
      </p:sp>
      <p:sp>
        <p:nvSpPr>
          <p:cNvPr id="6" name="スライド番号プレースホルダー 5">
            <a:extLst>
              <a:ext uri="{FF2B5EF4-FFF2-40B4-BE49-F238E27FC236}">
                <a16:creationId xmlns:a16="http://schemas.microsoft.com/office/drawing/2014/main" id="{8024FD88-11A5-EF92-E89A-642755B9E1BD}"/>
              </a:ext>
            </a:extLst>
          </p:cNvPr>
          <p:cNvSpPr>
            <a:spLocks noGrp="1"/>
          </p:cNvSpPr>
          <p:nvPr>
            <p:ph type="sldNum" sz="quarter" idx="12"/>
          </p:nvPr>
        </p:nvSpPr>
        <p:spPr/>
        <p:txBody>
          <a:bodyPr/>
          <a:lstStyle/>
          <a:p>
            <a:fld id="{B410075A-628D-4B53-98BF-13495C1AAAF4}" type="slidenum">
              <a:rPr kumimoji="1" lang="ja-JP" altLang="en-US" smtClean="0"/>
              <a:t>‹#›</a:t>
            </a:fld>
            <a:endParaRPr kumimoji="1" lang="ja-JP" altLang="en-US"/>
          </a:p>
        </p:txBody>
      </p:sp>
    </p:spTree>
    <p:extLst>
      <p:ext uri="{BB962C8B-B14F-4D97-AF65-F5344CB8AC3E}">
        <p14:creationId xmlns:p14="http://schemas.microsoft.com/office/powerpoint/2010/main" val="17621858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76AA2C3-0172-502E-5BC9-07ABA06FB3E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A4433F1-CC2C-925E-2AC1-078C8FDE6B9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9D9C0F5-96E9-4BDF-F05D-01F53F038473}"/>
              </a:ext>
            </a:extLst>
          </p:cNvPr>
          <p:cNvSpPr>
            <a:spLocks noGrp="1"/>
          </p:cNvSpPr>
          <p:nvPr>
            <p:ph type="dt" sz="half" idx="10"/>
          </p:nvPr>
        </p:nvSpPr>
        <p:spPr/>
        <p:txBody>
          <a:bodyPr/>
          <a:lstStyle/>
          <a:p>
            <a:fld id="{28182D92-3DEF-4FEC-92E9-7A6F4F01F651}" type="datetime1">
              <a:rPr kumimoji="1" lang="ja-JP" altLang="en-US" smtClean="0"/>
              <a:t>2024/4/24</a:t>
            </a:fld>
            <a:endParaRPr kumimoji="1" lang="ja-JP" altLang="en-US"/>
          </a:p>
        </p:txBody>
      </p:sp>
      <p:sp>
        <p:nvSpPr>
          <p:cNvPr id="5" name="フッター プレースホルダー 4">
            <a:extLst>
              <a:ext uri="{FF2B5EF4-FFF2-40B4-BE49-F238E27FC236}">
                <a16:creationId xmlns:a16="http://schemas.microsoft.com/office/drawing/2014/main" id="{C3C3C526-A6BB-48DB-14AE-DF14DCE745E7}"/>
              </a:ext>
            </a:extLst>
          </p:cNvPr>
          <p:cNvSpPr>
            <a:spLocks noGrp="1"/>
          </p:cNvSpPr>
          <p:nvPr>
            <p:ph type="ftr" sz="quarter" idx="11"/>
          </p:nvPr>
        </p:nvSpPr>
        <p:spPr/>
        <p:txBody>
          <a:bodyPr/>
          <a:lstStyle/>
          <a:p>
            <a:r>
              <a:rPr kumimoji="1" lang="zh-TW" altLang="en-US"/>
              <a:t>地盤防災工学研究室</a:t>
            </a:r>
            <a:endParaRPr kumimoji="1" lang="ja-JP" altLang="en-US"/>
          </a:p>
        </p:txBody>
      </p:sp>
      <p:sp>
        <p:nvSpPr>
          <p:cNvPr id="6" name="スライド番号プレースホルダー 5">
            <a:extLst>
              <a:ext uri="{FF2B5EF4-FFF2-40B4-BE49-F238E27FC236}">
                <a16:creationId xmlns:a16="http://schemas.microsoft.com/office/drawing/2014/main" id="{88EE0B37-9A04-7D00-472E-76905AFBDDCC}"/>
              </a:ext>
            </a:extLst>
          </p:cNvPr>
          <p:cNvSpPr>
            <a:spLocks noGrp="1"/>
          </p:cNvSpPr>
          <p:nvPr>
            <p:ph type="sldNum" sz="quarter" idx="12"/>
          </p:nvPr>
        </p:nvSpPr>
        <p:spPr/>
        <p:txBody>
          <a:bodyPr/>
          <a:lstStyle/>
          <a:p>
            <a:fld id="{B410075A-628D-4B53-98BF-13495C1AAAF4}" type="slidenum">
              <a:rPr kumimoji="1" lang="ja-JP" altLang="en-US" smtClean="0"/>
              <a:t>‹#›</a:t>
            </a:fld>
            <a:endParaRPr kumimoji="1" lang="ja-JP" altLang="en-US"/>
          </a:p>
        </p:txBody>
      </p:sp>
    </p:spTree>
    <p:extLst>
      <p:ext uri="{BB962C8B-B14F-4D97-AF65-F5344CB8AC3E}">
        <p14:creationId xmlns:p14="http://schemas.microsoft.com/office/powerpoint/2010/main" val="671216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435E4A-A5DA-7B1A-06F7-DD627FBB9220}"/>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ADE20DF-2B07-66D2-FDE6-27D5252E8C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29E40CD-E78C-C3DF-56E3-0DA4E3B2A537}"/>
              </a:ext>
            </a:extLst>
          </p:cNvPr>
          <p:cNvSpPr>
            <a:spLocks noGrp="1"/>
          </p:cNvSpPr>
          <p:nvPr>
            <p:ph type="dt" sz="half" idx="10"/>
          </p:nvPr>
        </p:nvSpPr>
        <p:spPr/>
        <p:txBody>
          <a:bodyPr/>
          <a:lstStyle/>
          <a:p>
            <a:fld id="{2A95FD96-9232-4034-84B3-F3BE6273FC2A}" type="datetimeFigureOut">
              <a:rPr kumimoji="1" lang="ja-JP" altLang="en-US" smtClean="0"/>
              <a:t>2024/4/24</a:t>
            </a:fld>
            <a:endParaRPr kumimoji="1" lang="ja-JP" altLang="en-US"/>
          </a:p>
        </p:txBody>
      </p:sp>
      <p:sp>
        <p:nvSpPr>
          <p:cNvPr id="5" name="フッター プレースホルダー 4">
            <a:extLst>
              <a:ext uri="{FF2B5EF4-FFF2-40B4-BE49-F238E27FC236}">
                <a16:creationId xmlns:a16="http://schemas.microsoft.com/office/drawing/2014/main" id="{2E7199B2-2DC4-0BFA-7A6D-D4FF0D9FAA5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456CF2F-F339-B81C-AA9C-02E9B74842C5}"/>
              </a:ext>
            </a:extLst>
          </p:cNvPr>
          <p:cNvSpPr>
            <a:spLocks noGrp="1"/>
          </p:cNvSpPr>
          <p:nvPr>
            <p:ph type="sldNum" sz="quarter" idx="12"/>
          </p:nvPr>
        </p:nvSpPr>
        <p:spPr/>
        <p:txBody>
          <a:bodyPr/>
          <a:lstStyle/>
          <a:p>
            <a:fld id="{2037DA62-0F64-45F8-9709-7586B95E1243}" type="slidenum">
              <a:rPr kumimoji="1" lang="ja-JP" altLang="en-US" smtClean="0"/>
              <a:t>‹#›</a:t>
            </a:fld>
            <a:endParaRPr kumimoji="1" lang="ja-JP" altLang="en-US"/>
          </a:p>
        </p:txBody>
      </p:sp>
    </p:spTree>
    <p:extLst>
      <p:ext uri="{BB962C8B-B14F-4D97-AF65-F5344CB8AC3E}">
        <p14:creationId xmlns:p14="http://schemas.microsoft.com/office/powerpoint/2010/main" val="4139775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51A53C-52EB-B4E4-6B97-4F72A611407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60DE1AB-4592-8652-8352-7C113867D66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49EB8F4-0A94-AF62-3E94-45ED762A477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C8ABF93-B623-458D-7D04-E6D45A8EF8F0}"/>
              </a:ext>
            </a:extLst>
          </p:cNvPr>
          <p:cNvSpPr>
            <a:spLocks noGrp="1"/>
          </p:cNvSpPr>
          <p:nvPr>
            <p:ph type="dt" sz="half" idx="10"/>
          </p:nvPr>
        </p:nvSpPr>
        <p:spPr/>
        <p:txBody>
          <a:bodyPr/>
          <a:lstStyle/>
          <a:p>
            <a:fld id="{2A95FD96-9232-4034-84B3-F3BE6273FC2A}" type="datetimeFigureOut">
              <a:rPr kumimoji="1" lang="ja-JP" altLang="en-US" smtClean="0"/>
              <a:t>2024/4/24</a:t>
            </a:fld>
            <a:endParaRPr kumimoji="1" lang="ja-JP" altLang="en-US"/>
          </a:p>
        </p:txBody>
      </p:sp>
      <p:sp>
        <p:nvSpPr>
          <p:cNvPr id="6" name="フッター プレースホルダー 5">
            <a:extLst>
              <a:ext uri="{FF2B5EF4-FFF2-40B4-BE49-F238E27FC236}">
                <a16:creationId xmlns:a16="http://schemas.microsoft.com/office/drawing/2014/main" id="{7EE5F521-EC20-A7F3-7ABB-19DD9CE2814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D251F57-FCCA-D1A7-9EBB-60C2FB0FB219}"/>
              </a:ext>
            </a:extLst>
          </p:cNvPr>
          <p:cNvSpPr>
            <a:spLocks noGrp="1"/>
          </p:cNvSpPr>
          <p:nvPr>
            <p:ph type="sldNum" sz="quarter" idx="12"/>
          </p:nvPr>
        </p:nvSpPr>
        <p:spPr/>
        <p:txBody>
          <a:bodyPr/>
          <a:lstStyle/>
          <a:p>
            <a:fld id="{2037DA62-0F64-45F8-9709-7586B95E1243}" type="slidenum">
              <a:rPr kumimoji="1" lang="ja-JP" altLang="en-US" smtClean="0"/>
              <a:t>‹#›</a:t>
            </a:fld>
            <a:endParaRPr kumimoji="1" lang="ja-JP" altLang="en-US"/>
          </a:p>
        </p:txBody>
      </p:sp>
    </p:spTree>
    <p:extLst>
      <p:ext uri="{BB962C8B-B14F-4D97-AF65-F5344CB8AC3E}">
        <p14:creationId xmlns:p14="http://schemas.microsoft.com/office/powerpoint/2010/main" val="2287978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F1AD36-1064-66E3-9C13-ED9CA6D4475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E62EA7A-D9B4-FDDC-C12F-41CCCFB14E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F23E18A-2B1C-01B8-CF43-C6B28DDD20B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FF92D8A-5AD4-4E32-DDCA-5832146803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F8C30A3-2E3F-6D4A-FCBE-BF680D3DCCEE}"/>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779C7A4-23A4-9BE1-27B4-A48825BAB79E}"/>
              </a:ext>
            </a:extLst>
          </p:cNvPr>
          <p:cNvSpPr>
            <a:spLocks noGrp="1"/>
          </p:cNvSpPr>
          <p:nvPr>
            <p:ph type="dt" sz="half" idx="10"/>
          </p:nvPr>
        </p:nvSpPr>
        <p:spPr/>
        <p:txBody>
          <a:bodyPr/>
          <a:lstStyle/>
          <a:p>
            <a:fld id="{2A95FD96-9232-4034-84B3-F3BE6273FC2A}" type="datetimeFigureOut">
              <a:rPr kumimoji="1" lang="ja-JP" altLang="en-US" smtClean="0"/>
              <a:t>2024/4/24</a:t>
            </a:fld>
            <a:endParaRPr kumimoji="1" lang="ja-JP" altLang="en-US"/>
          </a:p>
        </p:txBody>
      </p:sp>
      <p:sp>
        <p:nvSpPr>
          <p:cNvPr id="8" name="フッター プレースホルダー 7">
            <a:extLst>
              <a:ext uri="{FF2B5EF4-FFF2-40B4-BE49-F238E27FC236}">
                <a16:creationId xmlns:a16="http://schemas.microsoft.com/office/drawing/2014/main" id="{6A9A4972-AB99-CB28-ECDC-282743CE878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F1F1BBB-67FE-5E0C-70FE-1C7EC08A6CC7}"/>
              </a:ext>
            </a:extLst>
          </p:cNvPr>
          <p:cNvSpPr>
            <a:spLocks noGrp="1"/>
          </p:cNvSpPr>
          <p:nvPr>
            <p:ph type="sldNum" sz="quarter" idx="12"/>
          </p:nvPr>
        </p:nvSpPr>
        <p:spPr/>
        <p:txBody>
          <a:bodyPr/>
          <a:lstStyle/>
          <a:p>
            <a:fld id="{2037DA62-0F64-45F8-9709-7586B95E1243}" type="slidenum">
              <a:rPr kumimoji="1" lang="ja-JP" altLang="en-US" smtClean="0"/>
              <a:t>‹#›</a:t>
            </a:fld>
            <a:endParaRPr kumimoji="1" lang="ja-JP" altLang="en-US"/>
          </a:p>
        </p:txBody>
      </p:sp>
    </p:spTree>
    <p:extLst>
      <p:ext uri="{BB962C8B-B14F-4D97-AF65-F5344CB8AC3E}">
        <p14:creationId xmlns:p14="http://schemas.microsoft.com/office/powerpoint/2010/main" val="2819029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66EC43-87EC-E1A5-E01C-93ADD289D11D}"/>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71D3647-32EF-5E92-2563-07EFF931C798}"/>
              </a:ext>
            </a:extLst>
          </p:cNvPr>
          <p:cNvSpPr>
            <a:spLocks noGrp="1"/>
          </p:cNvSpPr>
          <p:nvPr>
            <p:ph type="dt" sz="half" idx="10"/>
          </p:nvPr>
        </p:nvSpPr>
        <p:spPr/>
        <p:txBody>
          <a:bodyPr/>
          <a:lstStyle/>
          <a:p>
            <a:fld id="{2A95FD96-9232-4034-84B3-F3BE6273FC2A}" type="datetimeFigureOut">
              <a:rPr kumimoji="1" lang="ja-JP" altLang="en-US" smtClean="0"/>
              <a:t>2024/4/24</a:t>
            </a:fld>
            <a:endParaRPr kumimoji="1" lang="ja-JP" altLang="en-US"/>
          </a:p>
        </p:txBody>
      </p:sp>
      <p:sp>
        <p:nvSpPr>
          <p:cNvPr id="4" name="フッター プレースホルダー 3">
            <a:extLst>
              <a:ext uri="{FF2B5EF4-FFF2-40B4-BE49-F238E27FC236}">
                <a16:creationId xmlns:a16="http://schemas.microsoft.com/office/drawing/2014/main" id="{6B97DC15-B654-1B2E-C3CB-6E883F13A9E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0765E9B-0F10-1EC7-03BE-DF6A08C8D13A}"/>
              </a:ext>
            </a:extLst>
          </p:cNvPr>
          <p:cNvSpPr>
            <a:spLocks noGrp="1"/>
          </p:cNvSpPr>
          <p:nvPr>
            <p:ph type="sldNum" sz="quarter" idx="12"/>
          </p:nvPr>
        </p:nvSpPr>
        <p:spPr/>
        <p:txBody>
          <a:bodyPr/>
          <a:lstStyle/>
          <a:p>
            <a:fld id="{2037DA62-0F64-45F8-9709-7586B95E1243}" type="slidenum">
              <a:rPr kumimoji="1" lang="ja-JP" altLang="en-US" smtClean="0"/>
              <a:t>‹#›</a:t>
            </a:fld>
            <a:endParaRPr kumimoji="1" lang="ja-JP" altLang="en-US"/>
          </a:p>
        </p:txBody>
      </p:sp>
    </p:spTree>
    <p:extLst>
      <p:ext uri="{BB962C8B-B14F-4D97-AF65-F5344CB8AC3E}">
        <p14:creationId xmlns:p14="http://schemas.microsoft.com/office/powerpoint/2010/main" val="1283945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437017F-4C93-CF08-5A7E-978BF5758445}"/>
              </a:ext>
            </a:extLst>
          </p:cNvPr>
          <p:cNvSpPr>
            <a:spLocks noGrp="1"/>
          </p:cNvSpPr>
          <p:nvPr>
            <p:ph type="dt" sz="half" idx="10"/>
          </p:nvPr>
        </p:nvSpPr>
        <p:spPr/>
        <p:txBody>
          <a:bodyPr/>
          <a:lstStyle/>
          <a:p>
            <a:fld id="{2A95FD96-9232-4034-84B3-F3BE6273FC2A}" type="datetimeFigureOut">
              <a:rPr kumimoji="1" lang="ja-JP" altLang="en-US" smtClean="0"/>
              <a:t>2024/4/24</a:t>
            </a:fld>
            <a:endParaRPr kumimoji="1" lang="ja-JP" altLang="en-US"/>
          </a:p>
        </p:txBody>
      </p:sp>
      <p:sp>
        <p:nvSpPr>
          <p:cNvPr id="3" name="フッター プレースホルダー 2">
            <a:extLst>
              <a:ext uri="{FF2B5EF4-FFF2-40B4-BE49-F238E27FC236}">
                <a16:creationId xmlns:a16="http://schemas.microsoft.com/office/drawing/2014/main" id="{CD9F76AA-6CCB-D410-4FDC-FC1F6D4A3DD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1903CB5-96ED-2961-EBD5-F4FC47C39C75}"/>
              </a:ext>
            </a:extLst>
          </p:cNvPr>
          <p:cNvSpPr>
            <a:spLocks noGrp="1"/>
          </p:cNvSpPr>
          <p:nvPr>
            <p:ph type="sldNum" sz="quarter" idx="12"/>
          </p:nvPr>
        </p:nvSpPr>
        <p:spPr/>
        <p:txBody>
          <a:bodyPr/>
          <a:lstStyle/>
          <a:p>
            <a:fld id="{2037DA62-0F64-45F8-9709-7586B95E1243}" type="slidenum">
              <a:rPr kumimoji="1" lang="ja-JP" altLang="en-US" smtClean="0"/>
              <a:t>‹#›</a:t>
            </a:fld>
            <a:endParaRPr kumimoji="1" lang="ja-JP" altLang="en-US"/>
          </a:p>
        </p:txBody>
      </p:sp>
    </p:spTree>
    <p:extLst>
      <p:ext uri="{BB962C8B-B14F-4D97-AF65-F5344CB8AC3E}">
        <p14:creationId xmlns:p14="http://schemas.microsoft.com/office/powerpoint/2010/main" val="577282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824FF5-A032-5411-9139-3CB47EA836F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EAB433E-01FC-E187-BB37-735D4CAB78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608FFB6-EEBA-2D32-1C39-E8330EEF1B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6878E5A-E04C-9F4B-5A60-B41680475871}"/>
              </a:ext>
            </a:extLst>
          </p:cNvPr>
          <p:cNvSpPr>
            <a:spLocks noGrp="1"/>
          </p:cNvSpPr>
          <p:nvPr>
            <p:ph type="dt" sz="half" idx="10"/>
          </p:nvPr>
        </p:nvSpPr>
        <p:spPr/>
        <p:txBody>
          <a:bodyPr/>
          <a:lstStyle/>
          <a:p>
            <a:fld id="{2A95FD96-9232-4034-84B3-F3BE6273FC2A}" type="datetimeFigureOut">
              <a:rPr kumimoji="1" lang="ja-JP" altLang="en-US" smtClean="0"/>
              <a:t>2024/4/24</a:t>
            </a:fld>
            <a:endParaRPr kumimoji="1" lang="ja-JP" altLang="en-US"/>
          </a:p>
        </p:txBody>
      </p:sp>
      <p:sp>
        <p:nvSpPr>
          <p:cNvPr id="6" name="フッター プレースホルダー 5">
            <a:extLst>
              <a:ext uri="{FF2B5EF4-FFF2-40B4-BE49-F238E27FC236}">
                <a16:creationId xmlns:a16="http://schemas.microsoft.com/office/drawing/2014/main" id="{71B250D3-099A-AC60-0B6D-958D401F45E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DC0AADF-F1F8-19B9-A700-32EC037AFEAB}"/>
              </a:ext>
            </a:extLst>
          </p:cNvPr>
          <p:cNvSpPr>
            <a:spLocks noGrp="1"/>
          </p:cNvSpPr>
          <p:nvPr>
            <p:ph type="sldNum" sz="quarter" idx="12"/>
          </p:nvPr>
        </p:nvSpPr>
        <p:spPr/>
        <p:txBody>
          <a:bodyPr/>
          <a:lstStyle/>
          <a:p>
            <a:fld id="{2037DA62-0F64-45F8-9709-7586B95E1243}" type="slidenum">
              <a:rPr kumimoji="1" lang="ja-JP" altLang="en-US" smtClean="0"/>
              <a:t>‹#›</a:t>
            </a:fld>
            <a:endParaRPr kumimoji="1" lang="ja-JP" altLang="en-US"/>
          </a:p>
        </p:txBody>
      </p:sp>
    </p:spTree>
    <p:extLst>
      <p:ext uri="{BB962C8B-B14F-4D97-AF65-F5344CB8AC3E}">
        <p14:creationId xmlns:p14="http://schemas.microsoft.com/office/powerpoint/2010/main" val="1224387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FDB4ED-D6BE-A56F-D73F-486CD78DEAB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46CB867-5389-EF29-F082-926D1F2890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704038F-D784-D4E6-04F6-336D5A35B8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B94E390-7790-BF24-FCA9-89FB5FF544C3}"/>
              </a:ext>
            </a:extLst>
          </p:cNvPr>
          <p:cNvSpPr>
            <a:spLocks noGrp="1"/>
          </p:cNvSpPr>
          <p:nvPr>
            <p:ph type="dt" sz="half" idx="10"/>
          </p:nvPr>
        </p:nvSpPr>
        <p:spPr/>
        <p:txBody>
          <a:bodyPr/>
          <a:lstStyle/>
          <a:p>
            <a:fld id="{2A95FD96-9232-4034-84B3-F3BE6273FC2A}" type="datetimeFigureOut">
              <a:rPr kumimoji="1" lang="ja-JP" altLang="en-US" smtClean="0"/>
              <a:t>2024/4/24</a:t>
            </a:fld>
            <a:endParaRPr kumimoji="1" lang="ja-JP" altLang="en-US"/>
          </a:p>
        </p:txBody>
      </p:sp>
      <p:sp>
        <p:nvSpPr>
          <p:cNvPr id="6" name="フッター プレースホルダー 5">
            <a:extLst>
              <a:ext uri="{FF2B5EF4-FFF2-40B4-BE49-F238E27FC236}">
                <a16:creationId xmlns:a16="http://schemas.microsoft.com/office/drawing/2014/main" id="{39FFF82F-BFDF-A387-212F-9B30BDE7557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E42A2C7-78BF-ABB2-BCE0-0BD18C04527E}"/>
              </a:ext>
            </a:extLst>
          </p:cNvPr>
          <p:cNvSpPr>
            <a:spLocks noGrp="1"/>
          </p:cNvSpPr>
          <p:nvPr>
            <p:ph type="sldNum" sz="quarter" idx="12"/>
          </p:nvPr>
        </p:nvSpPr>
        <p:spPr/>
        <p:txBody>
          <a:bodyPr/>
          <a:lstStyle/>
          <a:p>
            <a:fld id="{2037DA62-0F64-45F8-9709-7586B95E1243}" type="slidenum">
              <a:rPr kumimoji="1" lang="ja-JP" altLang="en-US" smtClean="0"/>
              <a:t>‹#›</a:t>
            </a:fld>
            <a:endParaRPr kumimoji="1" lang="ja-JP" altLang="en-US"/>
          </a:p>
        </p:txBody>
      </p:sp>
    </p:spTree>
    <p:extLst>
      <p:ext uri="{BB962C8B-B14F-4D97-AF65-F5344CB8AC3E}">
        <p14:creationId xmlns:p14="http://schemas.microsoft.com/office/powerpoint/2010/main" val="4250774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B144720-368C-C908-5368-A56117591B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CDA903B-9DAD-90CB-8348-AF6F6A97AB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74ED0CF-68FB-B168-108A-8AFAB2561E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95FD96-9232-4034-84B3-F3BE6273FC2A}" type="datetimeFigureOut">
              <a:rPr kumimoji="1" lang="ja-JP" altLang="en-US" smtClean="0"/>
              <a:t>2024/4/24</a:t>
            </a:fld>
            <a:endParaRPr kumimoji="1" lang="ja-JP" altLang="en-US"/>
          </a:p>
        </p:txBody>
      </p:sp>
      <p:sp>
        <p:nvSpPr>
          <p:cNvPr id="5" name="フッター プレースホルダー 4">
            <a:extLst>
              <a:ext uri="{FF2B5EF4-FFF2-40B4-BE49-F238E27FC236}">
                <a16:creationId xmlns:a16="http://schemas.microsoft.com/office/drawing/2014/main" id="{7FEF8C06-AAE9-FD64-CE1F-51535A2CB8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3B2690D-16E0-3D27-8ED3-EBCBC72ED3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37DA62-0F64-45F8-9709-7586B95E1243}" type="slidenum">
              <a:rPr kumimoji="1" lang="ja-JP" altLang="en-US" smtClean="0"/>
              <a:t>‹#›</a:t>
            </a:fld>
            <a:endParaRPr kumimoji="1" lang="ja-JP" altLang="en-US"/>
          </a:p>
        </p:txBody>
      </p:sp>
    </p:spTree>
    <p:extLst>
      <p:ext uri="{BB962C8B-B14F-4D97-AF65-F5344CB8AC3E}">
        <p14:creationId xmlns:p14="http://schemas.microsoft.com/office/powerpoint/2010/main" val="2629112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6173025-08BA-69CD-F584-1B2E9A6CE2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540EDEA-0543-5C13-9B86-7C7322BB84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FDE1475-925E-48C5-9831-38C8B26CB9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893178-67EA-4104-96CC-27530BFB0F9F}" type="datetime1">
              <a:rPr kumimoji="1" lang="ja-JP" altLang="en-US" smtClean="0"/>
              <a:t>2024/4/24</a:t>
            </a:fld>
            <a:endParaRPr kumimoji="1" lang="ja-JP" altLang="en-US"/>
          </a:p>
        </p:txBody>
      </p:sp>
      <p:sp>
        <p:nvSpPr>
          <p:cNvPr id="5" name="フッター プレースホルダー 4">
            <a:extLst>
              <a:ext uri="{FF2B5EF4-FFF2-40B4-BE49-F238E27FC236}">
                <a16:creationId xmlns:a16="http://schemas.microsoft.com/office/drawing/2014/main" id="{F69CFA24-645B-3522-C7AF-F1CE63FC42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zh-TW" altLang="en-US"/>
              <a:t>地盤防災工学研究室</a:t>
            </a:r>
            <a:endParaRPr kumimoji="1" lang="ja-JP" altLang="en-US"/>
          </a:p>
        </p:txBody>
      </p:sp>
      <p:sp>
        <p:nvSpPr>
          <p:cNvPr id="6" name="スライド番号プレースホルダー 5">
            <a:extLst>
              <a:ext uri="{FF2B5EF4-FFF2-40B4-BE49-F238E27FC236}">
                <a16:creationId xmlns:a16="http://schemas.microsoft.com/office/drawing/2014/main" id="{5CDAE00F-00BE-EC66-884A-B6D2201E3A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10075A-628D-4B53-98BF-13495C1AAAF4}" type="slidenum">
              <a:rPr kumimoji="1" lang="ja-JP" altLang="en-US" smtClean="0"/>
              <a:t>‹#›</a:t>
            </a:fld>
            <a:endParaRPr kumimoji="1" lang="ja-JP" altLang="en-US"/>
          </a:p>
        </p:txBody>
      </p:sp>
    </p:spTree>
    <p:extLst>
      <p:ext uri="{BB962C8B-B14F-4D97-AF65-F5344CB8AC3E}">
        <p14:creationId xmlns:p14="http://schemas.microsoft.com/office/powerpoint/2010/main" val="29024731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A5C46B-6B6F-AC36-D2AE-C888B3E50DFC}"/>
              </a:ext>
            </a:extLst>
          </p:cNvPr>
          <p:cNvSpPr>
            <a:spLocks noGrp="1"/>
          </p:cNvSpPr>
          <p:nvPr>
            <p:ph type="ctrTitle"/>
          </p:nvPr>
        </p:nvSpPr>
        <p:spPr>
          <a:xfrm>
            <a:off x="0" y="2347546"/>
            <a:ext cx="12191999" cy="2162908"/>
          </a:xfrm>
        </p:spPr>
        <p:txBody>
          <a:bodyPr>
            <a:noAutofit/>
          </a:bodyPr>
          <a:lstStyle/>
          <a:p>
            <a:r>
              <a:rPr kumimoji="1" lang="en-US" altLang="ja-JP" sz="7200" dirty="0">
                <a:latin typeface="ＭＳ ゴシック" panose="020B0609070205080204" pitchFamily="49" charset="-128"/>
                <a:ea typeface="ＭＳ ゴシック" panose="020B0609070205080204" pitchFamily="49" charset="-128"/>
              </a:rPr>
              <a:t>SF2023</a:t>
            </a:r>
            <a:r>
              <a:rPr kumimoji="1" lang="ja-JP" altLang="en-US" sz="7200" dirty="0">
                <a:latin typeface="ＭＳ ゴシック" panose="020B0609070205080204" pitchFamily="49" charset="-128"/>
                <a:ea typeface="ＭＳ ゴシック" panose="020B0609070205080204" pitchFamily="49" charset="-128"/>
              </a:rPr>
              <a:t>完全読破チャレンジ </a:t>
            </a:r>
            <a:r>
              <a:rPr kumimoji="1" lang="en-US" altLang="ja-JP" sz="7200" dirty="0">
                <a:latin typeface="ＭＳ ゴシック" panose="020B0609070205080204" pitchFamily="49" charset="-128"/>
                <a:ea typeface="ＭＳ ゴシック" panose="020B0609070205080204" pitchFamily="49" charset="-128"/>
              </a:rPr>
              <a:t>week2</a:t>
            </a:r>
            <a:endParaRPr kumimoji="1" lang="ja-JP" altLang="en-US" sz="7200" dirty="0">
              <a:latin typeface="ＭＳ ゴシック" panose="020B0609070205080204" pitchFamily="49" charset="-128"/>
              <a:ea typeface="ＭＳ ゴシック" panose="020B0609070205080204" pitchFamily="49" charset="-128"/>
            </a:endParaRPr>
          </a:p>
        </p:txBody>
      </p:sp>
      <p:sp>
        <p:nvSpPr>
          <p:cNvPr id="3" name="字幕 2">
            <a:extLst>
              <a:ext uri="{FF2B5EF4-FFF2-40B4-BE49-F238E27FC236}">
                <a16:creationId xmlns:a16="http://schemas.microsoft.com/office/drawing/2014/main" id="{1D36CC32-8834-34BF-746F-CBACA652E227}"/>
              </a:ext>
            </a:extLst>
          </p:cNvPr>
          <p:cNvSpPr>
            <a:spLocks noGrp="1"/>
          </p:cNvSpPr>
          <p:nvPr>
            <p:ph type="subTitle" idx="1"/>
          </p:nvPr>
        </p:nvSpPr>
        <p:spPr>
          <a:xfrm>
            <a:off x="1524000" y="4745038"/>
            <a:ext cx="9144000" cy="1365616"/>
          </a:xfrm>
        </p:spPr>
        <p:txBody>
          <a:bodyPr>
            <a:normAutofit/>
          </a:bodyPr>
          <a:lstStyle/>
          <a:p>
            <a:r>
              <a:rPr kumimoji="1" lang="ja-JP" altLang="en-US" dirty="0">
                <a:latin typeface="ＭＳ ゴシック" panose="020B0609070205080204" pitchFamily="49" charset="-128"/>
                <a:ea typeface="ＭＳ ゴシック" panose="020B0609070205080204" pitchFamily="49" charset="-128"/>
              </a:rPr>
              <a:t>関西大学大学院　理工学研究科</a:t>
            </a:r>
            <a:endParaRPr kumimoji="1" lang="en-US" altLang="ja-JP" dirty="0">
              <a:latin typeface="ＭＳ ゴシック" panose="020B0609070205080204" pitchFamily="49" charset="-128"/>
              <a:ea typeface="ＭＳ ゴシック" panose="020B0609070205080204" pitchFamily="49" charset="-128"/>
            </a:endParaRPr>
          </a:p>
          <a:p>
            <a:r>
              <a:rPr lang="ja-JP" altLang="en-US" dirty="0">
                <a:latin typeface="ＭＳ ゴシック" panose="020B0609070205080204" pitchFamily="49" charset="-128"/>
                <a:ea typeface="ＭＳ ゴシック" panose="020B0609070205080204" pitchFamily="49" charset="-128"/>
              </a:rPr>
              <a:t>地盤防災工学研究室</a:t>
            </a:r>
            <a:endParaRPr lang="en-US" altLang="ja-JP" dirty="0">
              <a:latin typeface="ＭＳ ゴシック" panose="020B0609070205080204" pitchFamily="49" charset="-128"/>
              <a:ea typeface="ＭＳ ゴシック" panose="020B0609070205080204" pitchFamily="49" charset="-128"/>
            </a:endParaRPr>
          </a:p>
          <a:p>
            <a:r>
              <a:rPr kumimoji="1" lang="en-US" altLang="ja-JP" dirty="0">
                <a:latin typeface="ＭＳ ゴシック" panose="020B0609070205080204" pitchFamily="49" charset="-128"/>
                <a:ea typeface="ＭＳ ゴシック" panose="020B0609070205080204" pitchFamily="49" charset="-128"/>
              </a:rPr>
              <a:t>23M6505</a:t>
            </a:r>
            <a:r>
              <a:rPr kumimoji="1" lang="ja-JP" altLang="en-US" dirty="0">
                <a:latin typeface="ＭＳ ゴシック" panose="020B0609070205080204" pitchFamily="49" charset="-128"/>
                <a:ea typeface="ＭＳ ゴシック" panose="020B0609070205080204" pitchFamily="49" charset="-128"/>
              </a:rPr>
              <a:t>　板木拳志朗</a:t>
            </a:r>
          </a:p>
        </p:txBody>
      </p:sp>
    </p:spTree>
    <p:extLst>
      <p:ext uri="{BB962C8B-B14F-4D97-AF65-F5344CB8AC3E}">
        <p14:creationId xmlns:p14="http://schemas.microsoft.com/office/powerpoint/2010/main" val="2854717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4F0AFB-B99F-B5EC-8C5D-E4A4F8210819}"/>
              </a:ext>
            </a:extLst>
          </p:cNvPr>
          <p:cNvSpPr>
            <a:spLocks noGrp="1"/>
          </p:cNvSpPr>
          <p:nvPr>
            <p:ph type="title"/>
          </p:nvPr>
        </p:nvSpPr>
        <p:spPr>
          <a:xfrm>
            <a:off x="130628" y="366322"/>
            <a:ext cx="10974057" cy="369333"/>
          </a:xfrm>
        </p:spPr>
        <p:txBody>
          <a:bodyPr>
            <a:noAutofit/>
          </a:bodyPr>
          <a:lstStyle/>
          <a:p>
            <a:r>
              <a:rPr kumimoji="1" lang="en-US" altLang="ja-JP" sz="1600" b="1" u="sng" dirty="0">
                <a:latin typeface="+mn-lt"/>
              </a:rPr>
              <a:t>Centrifuge modeling of pile-supported embankment on soft soil base for highway widening</a:t>
            </a:r>
            <a:endParaRPr kumimoji="1" lang="ja-JP" altLang="en-US" sz="1600" b="1" u="sng" dirty="0">
              <a:latin typeface="+mn-lt"/>
            </a:endParaRPr>
          </a:p>
        </p:txBody>
      </p:sp>
      <p:sp>
        <p:nvSpPr>
          <p:cNvPr id="4" name="フッター プレースホルダー 3">
            <a:extLst>
              <a:ext uri="{FF2B5EF4-FFF2-40B4-BE49-F238E27FC236}">
                <a16:creationId xmlns:a16="http://schemas.microsoft.com/office/drawing/2014/main" id="{D8211673-97B5-F7E0-3685-908B2700701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tint val="75000"/>
                  </a:prstClr>
                </a:solidFill>
                <a:effectLst/>
                <a:uLnTx/>
                <a:uFillTx/>
                <a:latin typeface="Times New Roman"/>
                <a:ea typeface="ＭＳ ゴシック"/>
                <a:cs typeface="+mn-cs"/>
              </a:rPr>
              <a:t>地盤防災工学研究室</a:t>
            </a:r>
            <a:endParaRPr kumimoji="1" lang="ja-JP" altLang="en-US" sz="1200" b="0" i="0" u="none" strike="noStrike" kern="1200" cap="none" spc="0" normalizeH="0" baseline="0" noProof="0" dirty="0">
              <a:ln>
                <a:noFill/>
              </a:ln>
              <a:solidFill>
                <a:prstClr val="black">
                  <a:tint val="75000"/>
                </a:prstClr>
              </a:solidFill>
              <a:effectLst/>
              <a:uLnTx/>
              <a:uFillTx/>
              <a:latin typeface="Times New Roman"/>
              <a:ea typeface="ＭＳ ゴシック"/>
              <a:cs typeface="+mn-cs"/>
            </a:endParaRPr>
          </a:p>
        </p:txBody>
      </p:sp>
      <p:sp>
        <p:nvSpPr>
          <p:cNvPr id="5" name="スライド番号プレースホルダー 4">
            <a:extLst>
              <a:ext uri="{FF2B5EF4-FFF2-40B4-BE49-F238E27FC236}">
                <a16:creationId xmlns:a16="http://schemas.microsoft.com/office/drawing/2014/main" id="{B76CBEDD-2E7D-AEA3-BE4C-02F36329A00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10075A-628D-4B53-98BF-13495C1AAAF4}" type="slidenum">
              <a:rPr kumimoji="1" lang="ja-JP" altLang="en-US" sz="1200" b="0" i="0" u="none" strike="noStrike" kern="1200" cap="none" spc="0" normalizeH="0" baseline="0" noProof="0" smtClean="0">
                <a:ln>
                  <a:noFill/>
                </a:ln>
                <a:solidFill>
                  <a:prstClr val="black">
                    <a:tint val="75000"/>
                  </a:prstClr>
                </a:solidFill>
                <a:effectLst/>
                <a:uLnTx/>
                <a:uFillTx/>
                <a:latin typeface="Times New Roman"/>
                <a:ea typeface="ＭＳ ゴシック"/>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1" lang="ja-JP" altLang="en-US" sz="1200" b="0" i="0" u="none" strike="noStrike" kern="1200" cap="none" spc="0" normalizeH="0" baseline="0" noProof="0" dirty="0">
              <a:ln>
                <a:noFill/>
              </a:ln>
              <a:solidFill>
                <a:prstClr val="black">
                  <a:tint val="75000"/>
                </a:prstClr>
              </a:solidFill>
              <a:effectLst/>
              <a:uLnTx/>
              <a:uFillTx/>
              <a:latin typeface="Times New Roman"/>
              <a:ea typeface="ＭＳ ゴシック"/>
              <a:cs typeface="+mn-cs"/>
            </a:endParaRPr>
          </a:p>
        </p:txBody>
      </p:sp>
      <p:sp>
        <p:nvSpPr>
          <p:cNvPr id="6" name="テキスト ボックス 5">
            <a:extLst>
              <a:ext uri="{FF2B5EF4-FFF2-40B4-BE49-F238E27FC236}">
                <a16:creationId xmlns:a16="http://schemas.microsoft.com/office/drawing/2014/main" id="{C09FD57F-3E12-C157-1803-61DACBA7AC02}"/>
              </a:ext>
            </a:extLst>
          </p:cNvPr>
          <p:cNvSpPr txBox="1"/>
          <p:nvPr/>
        </p:nvSpPr>
        <p:spPr>
          <a:xfrm>
            <a:off x="130629" y="1090995"/>
            <a:ext cx="1193074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err="1">
                <a:ln>
                  <a:noFill/>
                </a:ln>
                <a:solidFill>
                  <a:prstClr val="black"/>
                </a:solidFill>
                <a:effectLst/>
                <a:uLnTx/>
                <a:uFillTx/>
                <a:latin typeface="Times New Roman"/>
                <a:ea typeface="ＭＳ ゴシック"/>
                <a:cs typeface="+mn-cs"/>
              </a:rPr>
              <a:t>Tianyi</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 Chen</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 Ga Zhang</a:t>
            </a:r>
            <a:endPar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endParaRPr>
          </a:p>
        </p:txBody>
      </p:sp>
      <p:sp>
        <p:nvSpPr>
          <p:cNvPr id="3" name="テキスト ボックス 2">
            <a:extLst>
              <a:ext uri="{FF2B5EF4-FFF2-40B4-BE49-F238E27FC236}">
                <a16:creationId xmlns:a16="http://schemas.microsoft.com/office/drawing/2014/main" id="{27AC8C99-7416-5F15-C1EB-BED49E9B5645}"/>
              </a:ext>
            </a:extLst>
          </p:cNvPr>
          <p:cNvSpPr txBox="1"/>
          <p:nvPr/>
        </p:nvSpPr>
        <p:spPr>
          <a:xfrm>
            <a:off x="10680048" y="-3010"/>
            <a:ext cx="1367682"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Kenshiro </a:t>
            </a:r>
            <a:r>
              <a:rPr kumimoji="1" lang="en-US" altLang="ja-JP" sz="1600" b="0" i="0" u="none" strike="noStrike" kern="1200" cap="none" spc="0" normalizeH="0" baseline="0" noProof="0" dirty="0" err="1">
                <a:ln>
                  <a:noFill/>
                </a:ln>
                <a:solidFill>
                  <a:prstClr val="black"/>
                </a:solidFill>
                <a:effectLst/>
                <a:uLnTx/>
                <a:uFillTx/>
                <a:latin typeface="Times New Roman"/>
                <a:ea typeface="ＭＳ ゴシック"/>
                <a:cs typeface="+mn-cs"/>
              </a:rPr>
              <a:t>Itaki</a:t>
            </a:r>
            <a:endPar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endParaRPr>
          </a:p>
        </p:txBody>
      </p:sp>
      <p:sp>
        <p:nvSpPr>
          <p:cNvPr id="10" name="テキスト ボックス 9">
            <a:extLst>
              <a:ext uri="{FF2B5EF4-FFF2-40B4-BE49-F238E27FC236}">
                <a16:creationId xmlns:a16="http://schemas.microsoft.com/office/drawing/2014/main" id="{7A51E776-4967-57B0-9190-957C4395B5B6}"/>
              </a:ext>
            </a:extLst>
          </p:cNvPr>
          <p:cNvSpPr txBox="1"/>
          <p:nvPr/>
        </p:nvSpPr>
        <p:spPr>
          <a:xfrm>
            <a:off x="130629" y="-3010"/>
            <a:ext cx="1193074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DOI: </a:t>
            </a:r>
            <a:r>
              <a:rPr kumimoji="1" lang="en-US" altLang="ja-JP" sz="1600" b="0" i="0" u="none" strike="noStrike" kern="1200" cap="none" spc="0" normalizeH="0" baseline="0" noProof="0" dirty="0">
                <a:ln>
                  <a:noFill/>
                </a:ln>
                <a:solidFill>
                  <a:srgbClr val="0080AE"/>
                </a:solidFill>
                <a:effectLst/>
                <a:uLnTx/>
                <a:uFillTx/>
                <a:latin typeface="Times New Roman"/>
                <a:ea typeface="ＭＳ ゴシック"/>
                <a:cs typeface="+mn-cs"/>
              </a:rPr>
              <a:t>https://doi.org/10.1016/j.sandf.2023.101422</a:t>
            </a:r>
            <a:endPar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endParaRPr>
          </a:p>
        </p:txBody>
      </p:sp>
      <p:sp>
        <p:nvSpPr>
          <p:cNvPr id="7" name="タイトル 1">
            <a:extLst>
              <a:ext uri="{FF2B5EF4-FFF2-40B4-BE49-F238E27FC236}">
                <a16:creationId xmlns:a16="http://schemas.microsoft.com/office/drawing/2014/main" id="{F8E070B1-3698-60BF-535C-30899885C5AF}"/>
              </a:ext>
            </a:extLst>
          </p:cNvPr>
          <p:cNvSpPr txBox="1">
            <a:spLocks/>
          </p:cNvSpPr>
          <p:nvPr/>
        </p:nvSpPr>
        <p:spPr>
          <a:xfrm>
            <a:off x="130629" y="721662"/>
            <a:ext cx="11930742" cy="3693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ja-JP" altLang="en-US" sz="1600" b="1" u="sng" dirty="0">
                <a:solidFill>
                  <a:prstClr val="black"/>
                </a:solidFill>
                <a:latin typeface="Times New Roman"/>
                <a:ea typeface="ＭＳ ゴシック"/>
              </a:rPr>
              <a:t>高速道路拡幅のための軟弱地盤上での杭支持式盛土の遠心模型実験</a:t>
            </a:r>
            <a:r>
              <a:rPr kumimoji="1" lang="en-US" altLang="ja-JP" sz="1600" b="1" i="0" u="sng" strike="noStrike" kern="1200" cap="none" spc="0" normalizeH="0" baseline="0" noProof="0" dirty="0">
                <a:ln>
                  <a:noFill/>
                </a:ln>
                <a:solidFill>
                  <a:prstClr val="black"/>
                </a:solidFill>
                <a:effectLst/>
                <a:uLnTx/>
                <a:uFillTx/>
                <a:latin typeface="Times New Roman"/>
                <a:ea typeface="ＭＳ ゴシック"/>
                <a:cs typeface="+mj-cs"/>
              </a:rPr>
              <a:t> </a:t>
            </a:r>
            <a:endParaRPr kumimoji="1" lang="ja-JP" altLang="en-US" sz="1600" b="1" i="0" u="sng" strike="noStrike" kern="1200" cap="none" spc="0" normalizeH="0" baseline="0" noProof="0" dirty="0">
              <a:ln>
                <a:noFill/>
              </a:ln>
              <a:solidFill>
                <a:prstClr val="black"/>
              </a:solidFill>
              <a:effectLst/>
              <a:uLnTx/>
              <a:uFillTx/>
              <a:latin typeface="Times New Roman"/>
              <a:ea typeface="ＭＳ ゴシック"/>
              <a:cs typeface="+mj-cs"/>
            </a:endParaRPr>
          </a:p>
        </p:txBody>
      </p:sp>
      <p:sp>
        <p:nvSpPr>
          <p:cNvPr id="8" name="テキスト ボックス 7">
            <a:extLst>
              <a:ext uri="{FF2B5EF4-FFF2-40B4-BE49-F238E27FC236}">
                <a16:creationId xmlns:a16="http://schemas.microsoft.com/office/drawing/2014/main" id="{054799D1-7E84-22C7-67F9-772D378889DF}"/>
              </a:ext>
            </a:extLst>
          </p:cNvPr>
          <p:cNvSpPr txBox="1"/>
          <p:nvPr/>
        </p:nvSpPr>
        <p:spPr>
          <a:xfrm>
            <a:off x="130629" y="1358952"/>
            <a:ext cx="1193074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rPr>
              <a:t>清華大学</a:t>
            </a:r>
            <a:endParaRPr kumimoji="1" lang="ja-JP" altLang="en-US" sz="1600" b="0" i="0" u="none" strike="noStrike" kern="1200" cap="none" spc="0" normalizeH="0" baseline="30000" noProof="0" dirty="0">
              <a:ln>
                <a:noFill/>
              </a:ln>
              <a:solidFill>
                <a:prstClr val="black"/>
              </a:solidFill>
              <a:effectLst/>
              <a:uLnTx/>
              <a:uFillTx/>
              <a:latin typeface="Times New Roman"/>
              <a:ea typeface="ＭＳ ゴシック"/>
              <a:cs typeface="+mn-cs"/>
            </a:endParaRPr>
          </a:p>
        </p:txBody>
      </p:sp>
      <p:sp>
        <p:nvSpPr>
          <p:cNvPr id="15" name="コンテンツ プレースホルダー 2">
            <a:extLst>
              <a:ext uri="{FF2B5EF4-FFF2-40B4-BE49-F238E27FC236}">
                <a16:creationId xmlns:a16="http://schemas.microsoft.com/office/drawing/2014/main" id="{41C715B4-C235-4D09-6E2D-908E89B69160}"/>
              </a:ext>
            </a:extLst>
          </p:cNvPr>
          <p:cNvSpPr>
            <a:spLocks noGrp="1"/>
          </p:cNvSpPr>
          <p:nvPr>
            <p:ph idx="1"/>
          </p:nvPr>
        </p:nvSpPr>
        <p:spPr>
          <a:xfrm>
            <a:off x="130629" y="1697506"/>
            <a:ext cx="6448301" cy="5162779"/>
          </a:xfrm>
        </p:spPr>
        <p:txBody>
          <a:bodyPr>
            <a:noAutofit/>
          </a:bodyPr>
          <a:lstStyle/>
          <a:p>
            <a:pPr marL="0" indent="0">
              <a:buNone/>
            </a:pPr>
            <a:r>
              <a:rPr kumimoji="1" lang="ja-JP" altLang="en-US" sz="1500" b="1" dirty="0"/>
              <a:t>概要</a:t>
            </a:r>
            <a:endParaRPr kumimoji="1" lang="en-US" altLang="ja-JP" sz="1500" b="1" dirty="0"/>
          </a:p>
          <a:p>
            <a:r>
              <a:rPr lang="ja-JP" altLang="en-US" sz="1500" dirty="0"/>
              <a:t>拡幅盛土と旧盛土間には大きな不同沈下が生じる．</a:t>
            </a:r>
            <a:endParaRPr lang="en-US" altLang="ja-JP" sz="1500" dirty="0"/>
          </a:p>
          <a:p>
            <a:r>
              <a:rPr lang="ja-JP" altLang="en-US" sz="1500" dirty="0"/>
              <a:t>既往の研究では，拡幅地盤の異なる部分間の相互作用メカニズムは明らかにされていない．</a:t>
            </a:r>
            <a:endParaRPr lang="en-US" altLang="ja-JP" sz="1500" dirty="0"/>
          </a:p>
          <a:p>
            <a:r>
              <a:rPr lang="ja-JP" altLang="en-US" sz="1500" dirty="0"/>
              <a:t>相互作用のメカニズムの重要性に鑑み，軟弱地盤上に杭支持式盛土によって拡幅された地盤に対し，遠心模型実験を実施</a:t>
            </a:r>
            <a:endParaRPr lang="en-US" altLang="ja-JP" sz="1500" dirty="0"/>
          </a:p>
          <a:p>
            <a:pPr marL="0" indent="0">
              <a:buNone/>
            </a:pPr>
            <a:r>
              <a:rPr lang="ja-JP" altLang="en-US" sz="1500" b="1" dirty="0"/>
              <a:t>手法・結果</a:t>
            </a:r>
            <a:endParaRPr lang="en-US" altLang="ja-JP" sz="1500" b="1" dirty="0"/>
          </a:p>
          <a:p>
            <a:r>
              <a:rPr kumimoji="1" lang="en-US" altLang="ja-JP" sz="1500" dirty="0"/>
              <a:t>60g</a:t>
            </a:r>
            <a:r>
              <a:rPr kumimoji="1" lang="ja-JP" altLang="en-US" sz="1500" dirty="0"/>
              <a:t>下で，軟弱地盤上に杭支持式盛土により拡幅された地盤における遠心模型実験を実施</a:t>
            </a:r>
            <a:endParaRPr kumimoji="1" lang="en-US" altLang="ja-JP" sz="1500" dirty="0"/>
          </a:p>
          <a:p>
            <a:r>
              <a:rPr lang="ja-JP" altLang="en-US" sz="1500" dirty="0"/>
              <a:t>杭配置の異なる</a:t>
            </a:r>
            <a:r>
              <a:rPr lang="en-US" altLang="ja-JP" sz="1500" dirty="0"/>
              <a:t>3</a:t>
            </a:r>
            <a:r>
              <a:rPr lang="ja-JP" altLang="en-US" sz="1500" dirty="0"/>
              <a:t>つの盛土（</a:t>
            </a:r>
            <a:r>
              <a:rPr lang="en-US" altLang="ja-JP" sz="1500" dirty="0"/>
              <a:t>P9, P7, P5</a:t>
            </a:r>
            <a:r>
              <a:rPr lang="ja-JP" altLang="en-US" sz="1500" dirty="0"/>
              <a:t>）と杭無しの盛土で実験</a:t>
            </a:r>
            <a:endParaRPr lang="en-US" altLang="ja-JP" sz="1500" dirty="0"/>
          </a:p>
          <a:p>
            <a:r>
              <a:rPr kumimoji="1" lang="ja-JP" altLang="en-US" sz="1500" dirty="0"/>
              <a:t>盛土の変位は、基本的には下部の軟弱地盤の変形によって誘発され、主に鉛直下方に生じた．</a:t>
            </a:r>
            <a:endParaRPr kumimoji="1" lang="en-US" altLang="ja-JP" sz="1500" dirty="0"/>
          </a:p>
          <a:p>
            <a:r>
              <a:rPr kumimoji="1" lang="ja-JP" altLang="en-US" sz="1500" dirty="0"/>
              <a:t>盛土による軟弱地盤の鉛直変位は、盛土の影響により、斜面表面に向かう方向に順に鉛直変位が増減する</a:t>
            </a:r>
            <a:endParaRPr kumimoji="1" lang="en-US" altLang="ja-JP" sz="1500" dirty="0"/>
          </a:p>
          <a:p>
            <a:r>
              <a:rPr kumimoji="1" lang="ja-JP" altLang="en-US" sz="1500" dirty="0"/>
              <a:t>杭は盛土の上方で支持効果を発揮し、地盤の上下動を制限し，杭の本数を増やすと支持効果が強まる．</a:t>
            </a:r>
            <a:endParaRPr kumimoji="1" lang="en-US" altLang="ja-JP" sz="1500" dirty="0"/>
          </a:p>
          <a:p>
            <a:r>
              <a:rPr kumimoji="1" lang="ja-JP" altLang="en-US" sz="1500" dirty="0"/>
              <a:t>杭が軟弱地盤の鉛直変形に影響を与える領域（杭の影響範囲）は、杭の本数が増えるにつれて拡大する</a:t>
            </a:r>
            <a:endParaRPr kumimoji="1" lang="en-US" altLang="ja-JP" sz="1500" dirty="0"/>
          </a:p>
        </p:txBody>
      </p:sp>
      <p:sp>
        <p:nvSpPr>
          <p:cNvPr id="16" name="コンテンツ プレースホルダー 2">
            <a:extLst>
              <a:ext uri="{FF2B5EF4-FFF2-40B4-BE49-F238E27FC236}">
                <a16:creationId xmlns:a16="http://schemas.microsoft.com/office/drawing/2014/main" id="{E36DA592-1459-119D-5B63-C6288259B0D7}"/>
              </a:ext>
            </a:extLst>
          </p:cNvPr>
          <p:cNvSpPr txBox="1">
            <a:spLocks/>
          </p:cNvSpPr>
          <p:nvPr/>
        </p:nvSpPr>
        <p:spPr>
          <a:xfrm>
            <a:off x="7291449" y="5047905"/>
            <a:ext cx="4900550" cy="14529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ja-JP" altLang="en-US" sz="1600" b="1" i="0" u="none" strike="noStrike" kern="1200" cap="none" spc="0" normalizeH="0" baseline="0" noProof="0" dirty="0">
                <a:ln>
                  <a:noFill/>
                </a:ln>
                <a:solidFill>
                  <a:prstClr val="black"/>
                </a:solidFill>
                <a:effectLst/>
                <a:uLnTx/>
                <a:uFillTx/>
                <a:latin typeface="Times New Roman"/>
                <a:ea typeface="ＭＳ ゴシック"/>
                <a:cs typeface="+mn-cs"/>
              </a:rPr>
              <a:t>コメント</a:t>
            </a:r>
            <a:endParaRPr kumimoji="1" lang="en-US" altLang="ja-JP" sz="1600" b="1" i="0" u="none" strike="noStrike" kern="1200" cap="none" spc="0" normalizeH="0" baseline="0" noProof="0" dirty="0">
              <a:ln>
                <a:noFill/>
              </a:ln>
              <a:solidFill>
                <a:prstClr val="black"/>
              </a:solidFill>
              <a:effectLst/>
              <a:uLnTx/>
              <a:uFillTx/>
              <a:latin typeface="Times New Roman"/>
              <a:ea typeface="ＭＳ ゴシック"/>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rPr>
              <a:t>図</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16</a:t>
            </a:r>
            <a:r>
              <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rPr>
              <a:t>（</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b</a:t>
            </a:r>
            <a:r>
              <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rPr>
              <a:t>）では杭が既設盛土の下に打ち込まれている</a:t>
            </a:r>
            <a:r>
              <a:rPr kumimoji="1" lang="ja-JP" altLang="en-US" sz="1600" b="0" i="0" u="none" strike="noStrike" kern="1200" cap="none" spc="0" normalizeH="0" baseline="0" noProof="0">
                <a:ln>
                  <a:noFill/>
                </a:ln>
                <a:solidFill>
                  <a:prstClr val="black"/>
                </a:solidFill>
                <a:effectLst/>
                <a:uLnTx/>
                <a:uFillTx/>
                <a:latin typeface="Times New Roman"/>
                <a:ea typeface="ＭＳ ゴシック"/>
                <a:cs typeface="+mn-cs"/>
              </a:rPr>
              <a:t>が，可能</a:t>
            </a:r>
            <a:r>
              <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rPr>
              <a:t>なのか？</a:t>
            </a: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endParaRPr>
          </a:p>
        </p:txBody>
      </p:sp>
      <p:pic>
        <p:nvPicPr>
          <p:cNvPr id="11" name="図 10">
            <a:extLst>
              <a:ext uri="{FF2B5EF4-FFF2-40B4-BE49-F238E27FC236}">
                <a16:creationId xmlns:a16="http://schemas.microsoft.com/office/drawing/2014/main" id="{4FCE1454-ABFA-84A5-F8F4-08BD733816DE}"/>
              </a:ext>
            </a:extLst>
          </p:cNvPr>
          <p:cNvPicPr>
            <a:picLocks noChangeAspect="1"/>
          </p:cNvPicPr>
          <p:nvPr/>
        </p:nvPicPr>
        <p:blipFill>
          <a:blip r:embed="rId3"/>
          <a:stretch>
            <a:fillRect/>
          </a:stretch>
        </p:blipFill>
        <p:spPr>
          <a:xfrm>
            <a:off x="6578930" y="1118356"/>
            <a:ext cx="5587416" cy="3392097"/>
          </a:xfrm>
          <a:prstGeom prst="rect">
            <a:avLst/>
          </a:prstGeom>
        </p:spPr>
      </p:pic>
    </p:spTree>
    <p:extLst>
      <p:ext uri="{BB962C8B-B14F-4D97-AF65-F5344CB8AC3E}">
        <p14:creationId xmlns:p14="http://schemas.microsoft.com/office/powerpoint/2010/main" val="392889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4F0AFB-B99F-B5EC-8C5D-E4A4F8210819}"/>
              </a:ext>
            </a:extLst>
          </p:cNvPr>
          <p:cNvSpPr>
            <a:spLocks noGrp="1"/>
          </p:cNvSpPr>
          <p:nvPr>
            <p:ph type="title"/>
          </p:nvPr>
        </p:nvSpPr>
        <p:spPr>
          <a:xfrm>
            <a:off x="130629" y="366322"/>
            <a:ext cx="12260424" cy="369333"/>
          </a:xfrm>
        </p:spPr>
        <p:txBody>
          <a:bodyPr>
            <a:noAutofit/>
          </a:bodyPr>
          <a:lstStyle/>
          <a:p>
            <a:r>
              <a:rPr kumimoji="1" lang="en-US" altLang="ja-JP" sz="1600" b="1" u="sng" dirty="0">
                <a:latin typeface="+mn-lt"/>
              </a:rPr>
              <a:t>Critical application zone of the jet grouting piles in the vicinity of existing high-speed railway bridge in deep soft soil with medium sensibility</a:t>
            </a:r>
            <a:endParaRPr kumimoji="1" lang="ja-JP" altLang="en-US" sz="1600" b="1" u="sng" dirty="0">
              <a:latin typeface="+mn-lt"/>
            </a:endParaRPr>
          </a:p>
        </p:txBody>
      </p:sp>
      <p:sp>
        <p:nvSpPr>
          <p:cNvPr id="4" name="フッター プレースホルダー 3">
            <a:extLst>
              <a:ext uri="{FF2B5EF4-FFF2-40B4-BE49-F238E27FC236}">
                <a16:creationId xmlns:a16="http://schemas.microsoft.com/office/drawing/2014/main" id="{D8211673-97B5-F7E0-3685-908B2700701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tint val="75000"/>
                  </a:prstClr>
                </a:solidFill>
                <a:effectLst/>
                <a:uLnTx/>
                <a:uFillTx/>
                <a:latin typeface="Times New Roman"/>
                <a:ea typeface="ＭＳ ゴシック"/>
                <a:cs typeface="+mn-cs"/>
              </a:rPr>
              <a:t>地盤防災工学研究室</a:t>
            </a:r>
            <a:endParaRPr kumimoji="1" lang="ja-JP" altLang="en-US" sz="1200" b="0" i="0" u="none" strike="noStrike" kern="1200" cap="none" spc="0" normalizeH="0" baseline="0" noProof="0" dirty="0">
              <a:ln>
                <a:noFill/>
              </a:ln>
              <a:solidFill>
                <a:prstClr val="black">
                  <a:tint val="75000"/>
                </a:prstClr>
              </a:solidFill>
              <a:effectLst/>
              <a:uLnTx/>
              <a:uFillTx/>
              <a:latin typeface="Times New Roman"/>
              <a:ea typeface="ＭＳ ゴシック"/>
              <a:cs typeface="+mn-cs"/>
            </a:endParaRPr>
          </a:p>
        </p:txBody>
      </p:sp>
      <p:sp>
        <p:nvSpPr>
          <p:cNvPr id="5" name="スライド番号プレースホルダー 4">
            <a:extLst>
              <a:ext uri="{FF2B5EF4-FFF2-40B4-BE49-F238E27FC236}">
                <a16:creationId xmlns:a16="http://schemas.microsoft.com/office/drawing/2014/main" id="{B76CBEDD-2E7D-AEA3-BE4C-02F36329A00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10075A-628D-4B53-98BF-13495C1AAAF4}" type="slidenum">
              <a:rPr kumimoji="1" lang="ja-JP" altLang="en-US" sz="1200" b="0" i="0" u="none" strike="noStrike" kern="1200" cap="none" spc="0" normalizeH="0" baseline="0" noProof="0" smtClean="0">
                <a:ln>
                  <a:noFill/>
                </a:ln>
                <a:solidFill>
                  <a:prstClr val="black">
                    <a:tint val="75000"/>
                  </a:prstClr>
                </a:solidFill>
                <a:effectLst/>
                <a:uLnTx/>
                <a:uFillTx/>
                <a:latin typeface="Times New Roman"/>
                <a:ea typeface="ＭＳ ゴシック"/>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1" lang="ja-JP" altLang="en-US" sz="1200" b="0" i="0" u="none" strike="noStrike" kern="1200" cap="none" spc="0" normalizeH="0" baseline="0" noProof="0" dirty="0">
              <a:ln>
                <a:noFill/>
              </a:ln>
              <a:solidFill>
                <a:prstClr val="black">
                  <a:tint val="75000"/>
                </a:prstClr>
              </a:solidFill>
              <a:effectLst/>
              <a:uLnTx/>
              <a:uFillTx/>
              <a:latin typeface="Times New Roman"/>
              <a:ea typeface="ＭＳ ゴシック"/>
              <a:cs typeface="+mn-cs"/>
            </a:endParaRPr>
          </a:p>
        </p:txBody>
      </p:sp>
      <p:sp>
        <p:nvSpPr>
          <p:cNvPr id="6" name="テキスト ボックス 5">
            <a:extLst>
              <a:ext uri="{FF2B5EF4-FFF2-40B4-BE49-F238E27FC236}">
                <a16:creationId xmlns:a16="http://schemas.microsoft.com/office/drawing/2014/main" id="{C09FD57F-3E12-C157-1803-61DACBA7AC02}"/>
              </a:ext>
            </a:extLst>
          </p:cNvPr>
          <p:cNvSpPr txBox="1"/>
          <p:nvPr/>
        </p:nvSpPr>
        <p:spPr>
          <a:xfrm>
            <a:off x="130629" y="1090995"/>
            <a:ext cx="1193074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Yao Shan</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a, b</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 Jun Luo</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c</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 </a:t>
            </a:r>
            <a:r>
              <a:rPr kumimoji="1" lang="en-US" altLang="ja-JP" sz="1600" b="0" i="0" u="none" strike="noStrike" kern="1200" cap="none" spc="0" normalizeH="0" baseline="0" noProof="0" dirty="0" err="1">
                <a:ln>
                  <a:noFill/>
                </a:ln>
                <a:solidFill>
                  <a:prstClr val="black"/>
                </a:solidFill>
                <a:effectLst/>
                <a:uLnTx/>
                <a:uFillTx/>
                <a:latin typeface="Times New Roman"/>
                <a:ea typeface="ＭＳ ゴシック"/>
                <a:cs typeface="+mn-cs"/>
              </a:rPr>
              <a:t>Binglong</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 Wang</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a, b</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 </a:t>
            </a:r>
            <a:r>
              <a:rPr lang="en-US" altLang="ja-JP" sz="1600" dirty="0" err="1">
                <a:solidFill>
                  <a:prstClr val="black"/>
                </a:solidFill>
                <a:latin typeface="Times New Roman"/>
                <a:ea typeface="ＭＳ ゴシック"/>
              </a:rPr>
              <a:t>Shunhua</a:t>
            </a:r>
            <a:r>
              <a:rPr lang="en-US" altLang="ja-JP" sz="1600" dirty="0">
                <a:solidFill>
                  <a:prstClr val="black"/>
                </a:solidFill>
                <a:latin typeface="Times New Roman"/>
                <a:ea typeface="ＭＳ ゴシック"/>
              </a:rPr>
              <a:t> Zhou</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a, b</a:t>
            </a:r>
            <a:r>
              <a:rPr kumimoji="1" lang="en-US" altLang="ja-JP" sz="1600" b="0" i="0" u="none" strike="noStrike" kern="1200" cap="none" spc="0" normalizeH="0" noProof="0" dirty="0">
                <a:ln>
                  <a:noFill/>
                </a:ln>
                <a:solidFill>
                  <a:prstClr val="black"/>
                </a:solidFill>
                <a:effectLst/>
                <a:uLnTx/>
                <a:uFillTx/>
                <a:latin typeface="Times New Roman"/>
                <a:ea typeface="ＭＳ ゴシック"/>
                <a:cs typeface="+mn-cs"/>
              </a:rPr>
              <a:t>, Bo </a:t>
            </a:r>
            <a:r>
              <a:rPr kumimoji="1" lang="en-US" altLang="ja-JP" sz="1600" b="0" i="0" u="none" strike="noStrike" kern="1200" cap="none" spc="0" normalizeH="0" noProof="0" dirty="0" err="1">
                <a:ln>
                  <a:noFill/>
                </a:ln>
                <a:solidFill>
                  <a:prstClr val="black"/>
                </a:solidFill>
                <a:effectLst/>
                <a:uLnTx/>
                <a:uFillTx/>
                <a:latin typeface="Times New Roman"/>
                <a:ea typeface="ＭＳ ゴシック"/>
                <a:cs typeface="+mn-cs"/>
              </a:rPr>
              <a:t>Zhang</a:t>
            </a:r>
            <a:r>
              <a:rPr kumimoji="1" lang="en-US" altLang="ja-JP" sz="1600" b="0" i="0" u="none" strike="noStrike" kern="1200" cap="none" spc="0" normalizeH="0" baseline="30000" noProof="0" dirty="0" err="1">
                <a:ln>
                  <a:noFill/>
                </a:ln>
                <a:solidFill>
                  <a:prstClr val="black"/>
                </a:solidFill>
                <a:effectLst/>
                <a:uLnTx/>
                <a:uFillTx/>
                <a:latin typeface="Times New Roman"/>
                <a:ea typeface="ＭＳ ゴシック"/>
                <a:cs typeface="+mn-cs"/>
              </a:rPr>
              <a:t>d</a:t>
            </a:r>
            <a:endPar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endParaRPr>
          </a:p>
        </p:txBody>
      </p:sp>
      <p:sp>
        <p:nvSpPr>
          <p:cNvPr id="3" name="テキスト ボックス 2">
            <a:extLst>
              <a:ext uri="{FF2B5EF4-FFF2-40B4-BE49-F238E27FC236}">
                <a16:creationId xmlns:a16="http://schemas.microsoft.com/office/drawing/2014/main" id="{27AC8C99-7416-5F15-C1EB-BED49E9B5645}"/>
              </a:ext>
            </a:extLst>
          </p:cNvPr>
          <p:cNvSpPr txBox="1"/>
          <p:nvPr/>
        </p:nvSpPr>
        <p:spPr>
          <a:xfrm>
            <a:off x="10680048" y="-3010"/>
            <a:ext cx="1367682"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Kenshiro </a:t>
            </a:r>
            <a:r>
              <a:rPr kumimoji="1" lang="en-US" altLang="ja-JP" sz="1600" b="0" i="0" u="none" strike="noStrike" kern="1200" cap="none" spc="0" normalizeH="0" baseline="0" noProof="0" dirty="0" err="1">
                <a:ln>
                  <a:noFill/>
                </a:ln>
                <a:solidFill>
                  <a:prstClr val="black"/>
                </a:solidFill>
                <a:effectLst/>
                <a:uLnTx/>
                <a:uFillTx/>
                <a:latin typeface="Times New Roman"/>
                <a:ea typeface="ＭＳ ゴシック"/>
                <a:cs typeface="+mn-cs"/>
              </a:rPr>
              <a:t>Itaki</a:t>
            </a:r>
            <a:endPar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endParaRPr>
          </a:p>
        </p:txBody>
      </p:sp>
      <p:sp>
        <p:nvSpPr>
          <p:cNvPr id="10" name="テキスト ボックス 9">
            <a:extLst>
              <a:ext uri="{FF2B5EF4-FFF2-40B4-BE49-F238E27FC236}">
                <a16:creationId xmlns:a16="http://schemas.microsoft.com/office/drawing/2014/main" id="{7A51E776-4967-57B0-9190-957C4395B5B6}"/>
              </a:ext>
            </a:extLst>
          </p:cNvPr>
          <p:cNvSpPr txBox="1"/>
          <p:nvPr/>
        </p:nvSpPr>
        <p:spPr>
          <a:xfrm>
            <a:off x="130629" y="-3010"/>
            <a:ext cx="1193074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DOI: </a:t>
            </a:r>
            <a:r>
              <a:rPr kumimoji="1" lang="en-US" altLang="ja-JP" sz="1600" b="0" i="0" u="none" strike="noStrike" kern="1200" cap="none" spc="0" normalizeH="0" baseline="0" noProof="0" dirty="0">
                <a:ln>
                  <a:noFill/>
                </a:ln>
                <a:solidFill>
                  <a:srgbClr val="0080AE"/>
                </a:solidFill>
                <a:effectLst/>
                <a:uLnTx/>
                <a:uFillTx/>
                <a:latin typeface="Times New Roman"/>
                <a:ea typeface="ＭＳ ゴシック"/>
                <a:cs typeface="+mn-cs"/>
              </a:rPr>
              <a:t>https://doi.org/10.1016/j.sandf.2023.101407</a:t>
            </a:r>
            <a:endPar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endParaRPr>
          </a:p>
        </p:txBody>
      </p:sp>
      <p:sp>
        <p:nvSpPr>
          <p:cNvPr id="7" name="タイトル 1">
            <a:extLst>
              <a:ext uri="{FF2B5EF4-FFF2-40B4-BE49-F238E27FC236}">
                <a16:creationId xmlns:a16="http://schemas.microsoft.com/office/drawing/2014/main" id="{F8E070B1-3698-60BF-535C-30899885C5AF}"/>
              </a:ext>
            </a:extLst>
          </p:cNvPr>
          <p:cNvSpPr txBox="1">
            <a:spLocks/>
          </p:cNvSpPr>
          <p:nvPr/>
        </p:nvSpPr>
        <p:spPr>
          <a:xfrm>
            <a:off x="130629" y="721662"/>
            <a:ext cx="11930742" cy="3693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ja-JP" altLang="en-US" sz="1600" b="1" i="0" u="sng" strike="noStrike" kern="1200" cap="none" spc="0" normalizeH="0" baseline="0" noProof="0" dirty="0">
                <a:ln>
                  <a:noFill/>
                </a:ln>
                <a:solidFill>
                  <a:prstClr val="black"/>
                </a:solidFill>
                <a:effectLst/>
                <a:uLnTx/>
                <a:uFillTx/>
                <a:latin typeface="Times New Roman"/>
                <a:ea typeface="ＭＳ ゴシック"/>
                <a:cs typeface="+mj-cs"/>
              </a:rPr>
              <a:t>深い軟弱地盤で中程度の鋭敏性を持つ既設高速鉄道橋梁周辺における</a:t>
            </a:r>
            <a:r>
              <a:rPr lang="ja-JP" altLang="en-US" sz="1600" b="1" u="sng" dirty="0"/>
              <a:t>ジェットグラウチングパイル</a:t>
            </a:r>
            <a:r>
              <a:rPr kumimoji="1" lang="ja-JP" altLang="en-US" sz="1600" b="1" i="0" u="sng" strike="noStrike" kern="1200" cap="none" spc="0" normalizeH="0" baseline="0" noProof="0" dirty="0">
                <a:ln>
                  <a:noFill/>
                </a:ln>
                <a:solidFill>
                  <a:prstClr val="black"/>
                </a:solidFill>
                <a:effectLst/>
                <a:uLnTx/>
                <a:uFillTx/>
                <a:latin typeface="Times New Roman"/>
                <a:ea typeface="ＭＳ ゴシック"/>
                <a:cs typeface="+mj-cs"/>
              </a:rPr>
              <a:t>の適用領域</a:t>
            </a:r>
            <a:r>
              <a:rPr kumimoji="1" lang="en-US" altLang="ja-JP" sz="1600" b="1" i="0" u="sng" strike="noStrike" kern="1200" cap="none" spc="0" normalizeH="0" baseline="0" noProof="0" dirty="0">
                <a:ln>
                  <a:noFill/>
                </a:ln>
                <a:solidFill>
                  <a:prstClr val="black"/>
                </a:solidFill>
                <a:effectLst/>
                <a:uLnTx/>
                <a:uFillTx/>
                <a:latin typeface="Times New Roman"/>
                <a:ea typeface="ＭＳ ゴシック"/>
                <a:cs typeface="+mj-cs"/>
              </a:rPr>
              <a:t> </a:t>
            </a:r>
            <a:endParaRPr kumimoji="1" lang="ja-JP" altLang="en-US" sz="1600" b="1" i="0" u="sng" strike="noStrike" kern="1200" cap="none" spc="0" normalizeH="0" baseline="0" noProof="0" dirty="0">
              <a:ln>
                <a:noFill/>
              </a:ln>
              <a:solidFill>
                <a:prstClr val="black"/>
              </a:solidFill>
              <a:effectLst/>
              <a:uLnTx/>
              <a:uFillTx/>
              <a:latin typeface="Times New Roman"/>
              <a:ea typeface="ＭＳ ゴシック"/>
              <a:cs typeface="+mj-cs"/>
            </a:endParaRPr>
          </a:p>
        </p:txBody>
      </p:sp>
      <p:sp>
        <p:nvSpPr>
          <p:cNvPr id="8" name="テキスト ボックス 7">
            <a:extLst>
              <a:ext uri="{FF2B5EF4-FFF2-40B4-BE49-F238E27FC236}">
                <a16:creationId xmlns:a16="http://schemas.microsoft.com/office/drawing/2014/main" id="{054799D1-7E84-22C7-67F9-772D378889DF}"/>
              </a:ext>
            </a:extLst>
          </p:cNvPr>
          <p:cNvSpPr txBox="1"/>
          <p:nvPr/>
        </p:nvSpPr>
        <p:spPr>
          <a:xfrm>
            <a:off x="130629" y="1454655"/>
            <a:ext cx="11930742" cy="584775"/>
          </a:xfrm>
          <a:prstGeom prst="rect">
            <a:avLst/>
          </a:prstGeom>
          <a:noFill/>
        </p:spPr>
        <p:txBody>
          <a:bodyPr wrap="square" rtlCol="0">
            <a:spAutoFit/>
          </a:bodyPr>
          <a:lstStyle/>
          <a:p>
            <a:pPr lvl="0"/>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a</a:t>
            </a:r>
            <a:r>
              <a:rPr lang="ja-JP" altLang="en-US" sz="1600" dirty="0">
                <a:solidFill>
                  <a:prstClr val="black"/>
                </a:solidFill>
                <a:latin typeface="Times New Roman"/>
                <a:ea typeface="ＭＳ ゴシック"/>
              </a:rPr>
              <a:t>同済大学</a:t>
            </a:r>
            <a:r>
              <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rPr>
              <a:t>，</a:t>
            </a:r>
            <a:r>
              <a:rPr lang="en-US" altLang="ja-JP" sz="1600" baseline="30000" dirty="0" err="1">
                <a:solidFill>
                  <a:prstClr val="black"/>
                </a:solidFill>
              </a:rPr>
              <a:t>b</a:t>
            </a:r>
            <a:r>
              <a:rPr lang="en-US" altLang="ja-JP" sz="1600" dirty="0" err="1">
                <a:solidFill>
                  <a:prstClr val="black"/>
                </a:solidFill>
              </a:rPr>
              <a:t>Shanghai</a:t>
            </a:r>
            <a:r>
              <a:rPr lang="en-US" altLang="ja-JP" sz="1600" dirty="0">
                <a:solidFill>
                  <a:prstClr val="black"/>
                </a:solidFill>
              </a:rPr>
              <a:t> Key Laboratory of Rail Infrastructure Durability and System Safety</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a:t>
            </a:r>
            <a:r>
              <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rPr>
              <a:t>，</a:t>
            </a:r>
            <a:r>
              <a:rPr kumimoji="1" lang="en-US" altLang="ja-JP" sz="1600" b="0" i="0" u="none" strike="noStrike" kern="1200" cap="none" spc="0" normalizeH="0" baseline="30000" noProof="0" dirty="0" err="1">
                <a:ln>
                  <a:noFill/>
                </a:ln>
                <a:solidFill>
                  <a:prstClr val="black"/>
                </a:solidFill>
                <a:effectLst/>
                <a:uLnTx/>
                <a:uFillTx/>
                <a:latin typeface="Times New Roman"/>
                <a:ea typeface="ＭＳ ゴシック"/>
                <a:cs typeface="+mn-cs"/>
              </a:rPr>
              <a:t>c</a:t>
            </a:r>
            <a:r>
              <a:rPr kumimoji="1" lang="en-US" altLang="ja-JP" sz="1600" b="0" i="0" u="none" strike="noStrike" kern="1200" cap="none" spc="0" normalizeH="0" baseline="0" noProof="0" dirty="0" err="1">
                <a:ln>
                  <a:noFill/>
                </a:ln>
                <a:solidFill>
                  <a:prstClr val="black"/>
                </a:solidFill>
                <a:effectLst/>
                <a:uLnTx/>
                <a:uFillTx/>
                <a:latin typeface="Times New Roman"/>
                <a:ea typeface="ＭＳ ゴシック"/>
                <a:cs typeface="+mn-cs"/>
              </a:rPr>
              <a:t>China</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 Railway </a:t>
            </a:r>
            <a:r>
              <a:rPr kumimoji="1" lang="en-US" altLang="ja-JP" sz="1600" b="0" i="0" u="none" strike="noStrike" kern="1200" cap="none" spc="0" normalizeH="0" baseline="0" noProof="0" dirty="0" err="1">
                <a:ln>
                  <a:noFill/>
                </a:ln>
                <a:solidFill>
                  <a:prstClr val="black"/>
                </a:solidFill>
                <a:effectLst/>
                <a:uLnTx/>
                <a:uFillTx/>
                <a:latin typeface="Times New Roman"/>
                <a:ea typeface="ＭＳ ゴシック"/>
                <a:cs typeface="+mn-cs"/>
              </a:rPr>
              <a:t>Eryuan</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 Engineering Group East China Survey and Design Co., Ltd.</a:t>
            </a:r>
            <a:r>
              <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rPr>
              <a:t>，</a:t>
            </a:r>
            <a:r>
              <a:rPr lang="en-US" altLang="ja-JP" sz="1600" baseline="30000" dirty="0" err="1">
                <a:solidFill>
                  <a:prstClr val="black"/>
                </a:solidFill>
              </a:rPr>
              <a:t>d</a:t>
            </a:r>
            <a:r>
              <a:rPr lang="en-US" altLang="ja-JP" sz="1600" dirty="0" err="1">
                <a:solidFill>
                  <a:prstClr val="black"/>
                </a:solidFill>
              </a:rPr>
              <a:t>Fujian</a:t>
            </a:r>
            <a:r>
              <a:rPr lang="en-US" altLang="ja-JP" sz="1600" dirty="0">
                <a:solidFill>
                  <a:prstClr val="black"/>
                </a:solidFill>
              </a:rPr>
              <a:t> Provincial Expressway Technology Consulting Co., Ltd.</a:t>
            </a:r>
            <a:endParaRPr kumimoji="1" lang="ja-JP" altLang="en-US" sz="1600" b="0" i="0" u="none" strike="noStrike" kern="1200" cap="none" spc="0" normalizeH="0" noProof="0" dirty="0">
              <a:ln>
                <a:noFill/>
              </a:ln>
              <a:solidFill>
                <a:prstClr val="black"/>
              </a:solidFill>
              <a:effectLst/>
              <a:uLnTx/>
              <a:uFillTx/>
              <a:latin typeface="Times New Roman"/>
              <a:ea typeface="ＭＳ ゴシック"/>
              <a:cs typeface="+mn-cs"/>
            </a:endParaRPr>
          </a:p>
        </p:txBody>
      </p:sp>
      <p:sp>
        <p:nvSpPr>
          <p:cNvPr id="15" name="コンテンツ プレースホルダー 2">
            <a:extLst>
              <a:ext uri="{FF2B5EF4-FFF2-40B4-BE49-F238E27FC236}">
                <a16:creationId xmlns:a16="http://schemas.microsoft.com/office/drawing/2014/main" id="{41C715B4-C235-4D09-6E2D-908E89B69160}"/>
              </a:ext>
            </a:extLst>
          </p:cNvPr>
          <p:cNvSpPr>
            <a:spLocks noGrp="1"/>
          </p:cNvSpPr>
          <p:nvPr>
            <p:ph idx="1"/>
          </p:nvPr>
        </p:nvSpPr>
        <p:spPr>
          <a:xfrm>
            <a:off x="130629" y="2039429"/>
            <a:ext cx="6448301" cy="4818569"/>
          </a:xfrm>
        </p:spPr>
        <p:txBody>
          <a:bodyPr>
            <a:noAutofit/>
          </a:bodyPr>
          <a:lstStyle/>
          <a:p>
            <a:pPr marL="0" indent="0">
              <a:buNone/>
            </a:pPr>
            <a:r>
              <a:rPr kumimoji="1" lang="ja-JP" altLang="en-US" sz="1600" b="1" dirty="0"/>
              <a:t>概要</a:t>
            </a:r>
            <a:endParaRPr kumimoji="1" lang="en-US" altLang="ja-JP" sz="1600" b="1" dirty="0"/>
          </a:p>
          <a:p>
            <a:r>
              <a:rPr lang="ja-JP" altLang="en-US" sz="1600" dirty="0"/>
              <a:t>ジェットグラウチングパイルは既設高速鉄道橋梁の水平変位に悪影響を及ぼすことが懸念される．</a:t>
            </a:r>
            <a:endParaRPr lang="en-US" altLang="ja-JP" sz="1600" dirty="0"/>
          </a:p>
          <a:p>
            <a:r>
              <a:rPr lang="ja-JP" altLang="en-US" sz="1600" dirty="0"/>
              <a:t>中程度の鋭敏性を持つ深部軟弱地盤において</a:t>
            </a:r>
            <a:r>
              <a:rPr lang="ja-JP" altLang="en-US" sz="1600"/>
              <a:t>，ジェットグラウチングパイルと</a:t>
            </a:r>
            <a:r>
              <a:rPr lang="ja-JP" altLang="en-US" sz="1600" dirty="0"/>
              <a:t>既設高速鉄道橋梁の合理的な離隔距離を見出すために，実験室及び原位置試験を実施した．</a:t>
            </a:r>
            <a:endParaRPr lang="en-US" altLang="ja-JP" sz="1600" dirty="0"/>
          </a:p>
          <a:p>
            <a:pPr marL="0" indent="0">
              <a:buNone/>
            </a:pPr>
            <a:r>
              <a:rPr lang="ja-JP" altLang="en-US" sz="1600" b="1" dirty="0"/>
              <a:t>手法・結果</a:t>
            </a:r>
            <a:endParaRPr lang="en-US" altLang="ja-JP" sz="1600" b="1" dirty="0"/>
          </a:p>
          <a:p>
            <a:r>
              <a:rPr kumimoji="1" lang="ja-JP" altLang="en-US" sz="1600" dirty="0"/>
              <a:t>原位置試験（載荷試験，標準貫入試験）及び，室内試験（せん断試験，三軸試験）を実施した</a:t>
            </a:r>
            <a:r>
              <a:rPr lang="ja-JP" altLang="en-US" sz="1600" dirty="0"/>
              <a:t>．</a:t>
            </a:r>
            <a:endParaRPr lang="en-US" altLang="ja-JP" sz="1600" dirty="0"/>
          </a:p>
          <a:p>
            <a:r>
              <a:rPr kumimoji="1" lang="ja-JP" altLang="en-US" sz="1600" dirty="0"/>
              <a:t>泥質粘土層の厚さが</a:t>
            </a:r>
            <a:r>
              <a:rPr kumimoji="1" lang="en-US" altLang="ja-JP" sz="1600" dirty="0"/>
              <a:t>10~12m</a:t>
            </a:r>
            <a:r>
              <a:rPr kumimoji="1" lang="ja-JP" altLang="en-US" sz="1600" dirty="0"/>
              <a:t>の深部軟弱地盤では，</a:t>
            </a:r>
            <a:r>
              <a:rPr lang="ja-JP" altLang="en-US" sz="1600" dirty="0"/>
              <a:t>ジェットグラウチングパイル</a:t>
            </a:r>
            <a:r>
              <a:rPr kumimoji="1" lang="en-US" altLang="ja-JP" sz="1600" dirty="0"/>
              <a:t>1</a:t>
            </a:r>
            <a:r>
              <a:rPr kumimoji="1" lang="ja-JP" altLang="en-US" sz="1600" dirty="0"/>
              <a:t>本の臨界距離は杭長の</a:t>
            </a:r>
            <a:r>
              <a:rPr kumimoji="1" lang="en-US" altLang="ja-JP" sz="1600" dirty="0"/>
              <a:t>50</a:t>
            </a:r>
            <a:r>
              <a:rPr kumimoji="1" lang="ja-JP" altLang="en-US" sz="1600" dirty="0"/>
              <a:t>％から</a:t>
            </a:r>
            <a:r>
              <a:rPr kumimoji="1" lang="en-US" altLang="ja-JP" sz="1600" dirty="0"/>
              <a:t>80</a:t>
            </a:r>
            <a:r>
              <a:rPr kumimoji="1" lang="ja-JP" altLang="en-US" sz="1600" dirty="0"/>
              <a:t>％の範囲にある．</a:t>
            </a:r>
            <a:endParaRPr kumimoji="1" lang="en-US" altLang="ja-JP" sz="1600" dirty="0"/>
          </a:p>
          <a:p>
            <a:r>
              <a:rPr lang="ja-JP" altLang="en-US" sz="1600" dirty="0"/>
              <a:t>グループ化されたジェットグラウチングパイルの臨界影響距離は，杭長の</a:t>
            </a:r>
            <a:r>
              <a:rPr lang="en-US" altLang="ja-JP" sz="1600" dirty="0"/>
              <a:t>175</a:t>
            </a:r>
            <a:r>
              <a:rPr lang="ja-JP" altLang="en-US" sz="1600" dirty="0"/>
              <a:t>％から</a:t>
            </a:r>
            <a:r>
              <a:rPr lang="en-US" altLang="ja-JP" sz="1600" dirty="0"/>
              <a:t>185</a:t>
            </a:r>
            <a:r>
              <a:rPr lang="ja-JP" altLang="en-US" sz="1600" dirty="0"/>
              <a:t>％の範囲にある．</a:t>
            </a:r>
            <a:endParaRPr lang="en-US" altLang="ja-JP" sz="1600" dirty="0"/>
          </a:p>
          <a:p>
            <a:r>
              <a:rPr kumimoji="1" lang="ja-JP" altLang="en-US" sz="1600" dirty="0"/>
              <a:t>既存高速鉄道橋梁からの</a:t>
            </a:r>
            <a:r>
              <a:rPr lang="ja-JP" altLang="en-US" sz="1600" dirty="0"/>
              <a:t>ジェットグラウチングパイル</a:t>
            </a:r>
            <a:r>
              <a:rPr kumimoji="1" lang="ja-JP" altLang="en-US" sz="1600" dirty="0"/>
              <a:t>の限界距離は，杭長の</a:t>
            </a:r>
            <a:r>
              <a:rPr kumimoji="1" lang="en-US" altLang="ja-JP" sz="1600" dirty="0"/>
              <a:t>2</a:t>
            </a:r>
            <a:r>
              <a:rPr kumimoji="1" lang="ja-JP" altLang="en-US" sz="1600" dirty="0"/>
              <a:t>倍以上でなければならない．</a:t>
            </a:r>
            <a:endParaRPr kumimoji="1" lang="en-US" altLang="ja-JP" sz="1600" dirty="0"/>
          </a:p>
          <a:p>
            <a:endParaRPr kumimoji="1" lang="en-US" altLang="ja-JP" sz="1600" dirty="0"/>
          </a:p>
        </p:txBody>
      </p:sp>
      <p:sp>
        <p:nvSpPr>
          <p:cNvPr id="16" name="コンテンツ プレースホルダー 2">
            <a:extLst>
              <a:ext uri="{FF2B5EF4-FFF2-40B4-BE49-F238E27FC236}">
                <a16:creationId xmlns:a16="http://schemas.microsoft.com/office/drawing/2014/main" id="{E36DA592-1459-119D-5B63-C6288259B0D7}"/>
              </a:ext>
            </a:extLst>
          </p:cNvPr>
          <p:cNvSpPr txBox="1">
            <a:spLocks/>
          </p:cNvSpPr>
          <p:nvPr/>
        </p:nvSpPr>
        <p:spPr>
          <a:xfrm>
            <a:off x="6913984" y="5001208"/>
            <a:ext cx="5278015" cy="14996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ja-JP" altLang="en-US" sz="1600" b="1" i="0" u="none" strike="noStrike" kern="1200" cap="none" spc="0" normalizeH="0" baseline="0" noProof="0" dirty="0">
                <a:ln>
                  <a:noFill/>
                </a:ln>
                <a:solidFill>
                  <a:prstClr val="black"/>
                </a:solidFill>
                <a:effectLst/>
                <a:uLnTx/>
                <a:uFillTx/>
                <a:latin typeface="Times New Roman"/>
                <a:ea typeface="ＭＳ ゴシック"/>
                <a:cs typeface="+mn-cs"/>
              </a:rPr>
              <a:t>コメント</a:t>
            </a:r>
            <a:endParaRPr kumimoji="1" lang="en-US" altLang="ja-JP" sz="1600" b="1" i="0" u="none" strike="noStrike" kern="1200" cap="none" spc="0" normalizeH="0" baseline="0" noProof="0" dirty="0">
              <a:ln>
                <a:noFill/>
              </a:ln>
              <a:solidFill>
                <a:prstClr val="black"/>
              </a:solidFill>
              <a:effectLst/>
              <a:uLnTx/>
              <a:uFillTx/>
              <a:latin typeface="Times New Roman"/>
              <a:ea typeface="ＭＳ ゴシック"/>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ja-JP" altLang="en-US" sz="1600" dirty="0"/>
              <a:t>ジェットグラウチングパイル</a:t>
            </a:r>
            <a:r>
              <a:rPr lang="ja-JP" altLang="en-US" sz="1600" dirty="0">
                <a:solidFill>
                  <a:prstClr val="black"/>
                </a:solidFill>
                <a:latin typeface="Times New Roman"/>
                <a:ea typeface="ＭＳ ゴシック"/>
              </a:rPr>
              <a:t>は低コストで施工が容易である一方でデメリットもある．そのデメリットの影響を受けない範囲の距離を示している点が本論文が採用された理由であると考える．</a:t>
            </a: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endParaRPr>
          </a:p>
        </p:txBody>
      </p:sp>
      <p:pic>
        <p:nvPicPr>
          <p:cNvPr id="11" name="図 10">
            <a:extLst>
              <a:ext uri="{FF2B5EF4-FFF2-40B4-BE49-F238E27FC236}">
                <a16:creationId xmlns:a16="http://schemas.microsoft.com/office/drawing/2014/main" id="{7EC98A0C-CD54-2440-9422-5870AAC74321}"/>
              </a:ext>
            </a:extLst>
          </p:cNvPr>
          <p:cNvPicPr>
            <a:picLocks noChangeAspect="1"/>
          </p:cNvPicPr>
          <p:nvPr/>
        </p:nvPicPr>
        <p:blipFill>
          <a:blip r:embed="rId3"/>
          <a:stretch>
            <a:fillRect/>
          </a:stretch>
        </p:blipFill>
        <p:spPr>
          <a:xfrm>
            <a:off x="6578929" y="2137963"/>
            <a:ext cx="5538425" cy="2559087"/>
          </a:xfrm>
          <a:prstGeom prst="rect">
            <a:avLst/>
          </a:prstGeom>
        </p:spPr>
      </p:pic>
    </p:spTree>
    <p:extLst>
      <p:ext uri="{BB962C8B-B14F-4D97-AF65-F5344CB8AC3E}">
        <p14:creationId xmlns:p14="http://schemas.microsoft.com/office/powerpoint/2010/main" val="3685662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4F0AFB-B99F-B5EC-8C5D-E4A4F8210819}"/>
              </a:ext>
            </a:extLst>
          </p:cNvPr>
          <p:cNvSpPr>
            <a:spLocks noGrp="1"/>
          </p:cNvSpPr>
          <p:nvPr>
            <p:ph type="title"/>
          </p:nvPr>
        </p:nvSpPr>
        <p:spPr>
          <a:xfrm>
            <a:off x="130629" y="366322"/>
            <a:ext cx="12260424" cy="369333"/>
          </a:xfrm>
        </p:spPr>
        <p:txBody>
          <a:bodyPr>
            <a:noAutofit/>
          </a:bodyPr>
          <a:lstStyle/>
          <a:p>
            <a:r>
              <a:rPr kumimoji="1" lang="en-US" altLang="ja-JP" sz="1600" b="1" u="sng" dirty="0">
                <a:latin typeface="+mn-lt"/>
              </a:rPr>
              <a:t>Elastic wave velocities during triaxial shearing influenced by particle morphology</a:t>
            </a:r>
            <a:endParaRPr kumimoji="1" lang="ja-JP" altLang="en-US" sz="1600" b="1" u="sng" dirty="0">
              <a:latin typeface="+mn-lt"/>
            </a:endParaRPr>
          </a:p>
        </p:txBody>
      </p:sp>
      <p:sp>
        <p:nvSpPr>
          <p:cNvPr id="4" name="フッター プレースホルダー 3">
            <a:extLst>
              <a:ext uri="{FF2B5EF4-FFF2-40B4-BE49-F238E27FC236}">
                <a16:creationId xmlns:a16="http://schemas.microsoft.com/office/drawing/2014/main" id="{D8211673-97B5-F7E0-3685-908B2700701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tint val="75000"/>
                  </a:prstClr>
                </a:solidFill>
                <a:effectLst/>
                <a:uLnTx/>
                <a:uFillTx/>
                <a:latin typeface="Times New Roman"/>
                <a:ea typeface="ＭＳ ゴシック"/>
                <a:cs typeface="+mn-cs"/>
              </a:rPr>
              <a:t>地盤防災工学研究室</a:t>
            </a:r>
            <a:endParaRPr kumimoji="1" lang="ja-JP" altLang="en-US" sz="1200" b="0" i="0" u="none" strike="noStrike" kern="1200" cap="none" spc="0" normalizeH="0" baseline="0" noProof="0" dirty="0">
              <a:ln>
                <a:noFill/>
              </a:ln>
              <a:solidFill>
                <a:prstClr val="black">
                  <a:tint val="75000"/>
                </a:prstClr>
              </a:solidFill>
              <a:effectLst/>
              <a:uLnTx/>
              <a:uFillTx/>
              <a:latin typeface="Times New Roman"/>
              <a:ea typeface="ＭＳ ゴシック"/>
              <a:cs typeface="+mn-cs"/>
            </a:endParaRPr>
          </a:p>
        </p:txBody>
      </p:sp>
      <p:sp>
        <p:nvSpPr>
          <p:cNvPr id="5" name="スライド番号プレースホルダー 4">
            <a:extLst>
              <a:ext uri="{FF2B5EF4-FFF2-40B4-BE49-F238E27FC236}">
                <a16:creationId xmlns:a16="http://schemas.microsoft.com/office/drawing/2014/main" id="{B76CBEDD-2E7D-AEA3-BE4C-02F36329A00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10075A-628D-4B53-98BF-13495C1AAAF4}" type="slidenum">
              <a:rPr kumimoji="1" lang="ja-JP" altLang="en-US" sz="1200" b="0" i="0" u="none" strike="noStrike" kern="1200" cap="none" spc="0" normalizeH="0" baseline="0" noProof="0" smtClean="0">
                <a:ln>
                  <a:noFill/>
                </a:ln>
                <a:solidFill>
                  <a:prstClr val="black">
                    <a:tint val="75000"/>
                  </a:prstClr>
                </a:solidFill>
                <a:effectLst/>
                <a:uLnTx/>
                <a:uFillTx/>
                <a:latin typeface="Times New Roman"/>
                <a:ea typeface="ＭＳ ゴシック"/>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1" lang="ja-JP" altLang="en-US" sz="1200" b="0" i="0" u="none" strike="noStrike" kern="1200" cap="none" spc="0" normalizeH="0" baseline="0" noProof="0" dirty="0">
              <a:ln>
                <a:noFill/>
              </a:ln>
              <a:solidFill>
                <a:prstClr val="black">
                  <a:tint val="75000"/>
                </a:prstClr>
              </a:solidFill>
              <a:effectLst/>
              <a:uLnTx/>
              <a:uFillTx/>
              <a:latin typeface="Times New Roman"/>
              <a:ea typeface="ＭＳ ゴシック"/>
              <a:cs typeface="+mn-cs"/>
            </a:endParaRPr>
          </a:p>
        </p:txBody>
      </p:sp>
      <p:sp>
        <p:nvSpPr>
          <p:cNvPr id="6" name="テキスト ボックス 5">
            <a:extLst>
              <a:ext uri="{FF2B5EF4-FFF2-40B4-BE49-F238E27FC236}">
                <a16:creationId xmlns:a16="http://schemas.microsoft.com/office/drawing/2014/main" id="{C09FD57F-3E12-C157-1803-61DACBA7AC02}"/>
              </a:ext>
            </a:extLst>
          </p:cNvPr>
          <p:cNvSpPr txBox="1"/>
          <p:nvPr/>
        </p:nvSpPr>
        <p:spPr>
          <a:xfrm>
            <a:off x="130629" y="1090995"/>
            <a:ext cx="1193074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Yang Li</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a</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 Masahide </a:t>
            </a:r>
            <a:r>
              <a:rPr kumimoji="1" lang="en-US" altLang="ja-JP" sz="1600" b="0" i="0" u="none" strike="noStrike" kern="1200" cap="none" spc="0" normalizeH="0" baseline="0" noProof="0" dirty="0" err="1">
                <a:ln>
                  <a:noFill/>
                </a:ln>
                <a:solidFill>
                  <a:prstClr val="black"/>
                </a:solidFill>
                <a:effectLst/>
                <a:uLnTx/>
                <a:uFillTx/>
                <a:latin typeface="Times New Roman"/>
                <a:ea typeface="ＭＳ ゴシック"/>
                <a:cs typeface="+mn-cs"/>
              </a:rPr>
              <a:t>Otsubo</a:t>
            </a:r>
            <a:r>
              <a:rPr kumimoji="1" lang="en-US" altLang="ja-JP" sz="1600" b="0" i="0" u="none" strike="noStrike" kern="1200" cap="none" spc="0" normalizeH="0" baseline="30000" noProof="0" dirty="0" err="1">
                <a:ln>
                  <a:noFill/>
                </a:ln>
                <a:solidFill>
                  <a:prstClr val="black"/>
                </a:solidFill>
                <a:effectLst/>
                <a:uLnTx/>
                <a:uFillTx/>
                <a:latin typeface="Times New Roman"/>
                <a:ea typeface="ＭＳ ゴシック"/>
                <a:cs typeface="+mn-cs"/>
              </a:rPr>
              <a:t>a</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c</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 Reiko </a:t>
            </a:r>
            <a:r>
              <a:rPr kumimoji="1" lang="en-US" altLang="ja-JP" sz="1600" b="0" i="0" u="none" strike="noStrike" kern="1200" cap="none" spc="0" normalizeH="0" baseline="0" noProof="0" dirty="0" err="1">
                <a:ln>
                  <a:noFill/>
                </a:ln>
                <a:solidFill>
                  <a:prstClr val="black"/>
                </a:solidFill>
                <a:effectLst/>
                <a:uLnTx/>
                <a:uFillTx/>
                <a:latin typeface="Times New Roman"/>
                <a:ea typeface="ＭＳ ゴシック"/>
                <a:cs typeface="+mn-cs"/>
              </a:rPr>
              <a:t>Kuwano</a:t>
            </a:r>
            <a:r>
              <a:rPr lang="en-US" altLang="ja-JP" sz="1600" baseline="30000" dirty="0">
                <a:solidFill>
                  <a:prstClr val="black"/>
                </a:solidFill>
                <a:latin typeface="Times New Roman"/>
                <a:ea typeface="ＭＳ ゴシック"/>
              </a:rPr>
              <a:t>a</a:t>
            </a:r>
            <a:endPar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endParaRPr>
          </a:p>
        </p:txBody>
      </p:sp>
      <p:sp>
        <p:nvSpPr>
          <p:cNvPr id="3" name="テキスト ボックス 2">
            <a:extLst>
              <a:ext uri="{FF2B5EF4-FFF2-40B4-BE49-F238E27FC236}">
                <a16:creationId xmlns:a16="http://schemas.microsoft.com/office/drawing/2014/main" id="{27AC8C99-7416-5F15-C1EB-BED49E9B5645}"/>
              </a:ext>
            </a:extLst>
          </p:cNvPr>
          <p:cNvSpPr txBox="1"/>
          <p:nvPr/>
        </p:nvSpPr>
        <p:spPr>
          <a:xfrm>
            <a:off x="10680048" y="-3010"/>
            <a:ext cx="1367682"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Kenshiro </a:t>
            </a:r>
            <a:r>
              <a:rPr kumimoji="1" lang="en-US" altLang="ja-JP" sz="1600" b="0" i="0" u="none" strike="noStrike" kern="1200" cap="none" spc="0" normalizeH="0" baseline="0" noProof="0" dirty="0" err="1">
                <a:ln>
                  <a:noFill/>
                </a:ln>
                <a:solidFill>
                  <a:prstClr val="black"/>
                </a:solidFill>
                <a:effectLst/>
                <a:uLnTx/>
                <a:uFillTx/>
                <a:latin typeface="Times New Roman"/>
                <a:ea typeface="ＭＳ ゴシック"/>
                <a:cs typeface="+mn-cs"/>
              </a:rPr>
              <a:t>Itaki</a:t>
            </a:r>
            <a:endPar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endParaRPr>
          </a:p>
        </p:txBody>
      </p:sp>
      <p:sp>
        <p:nvSpPr>
          <p:cNvPr id="10" name="テキスト ボックス 9">
            <a:extLst>
              <a:ext uri="{FF2B5EF4-FFF2-40B4-BE49-F238E27FC236}">
                <a16:creationId xmlns:a16="http://schemas.microsoft.com/office/drawing/2014/main" id="{7A51E776-4967-57B0-9190-957C4395B5B6}"/>
              </a:ext>
            </a:extLst>
          </p:cNvPr>
          <p:cNvSpPr txBox="1"/>
          <p:nvPr/>
        </p:nvSpPr>
        <p:spPr>
          <a:xfrm>
            <a:off x="130629" y="-3010"/>
            <a:ext cx="1193074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DOI: </a:t>
            </a:r>
            <a:r>
              <a:rPr kumimoji="1" lang="en-US" altLang="ja-JP" sz="1600" b="0" i="0" u="none" strike="noStrike" kern="1200" cap="none" spc="0" normalizeH="0" baseline="0" noProof="0" dirty="0">
                <a:ln>
                  <a:noFill/>
                </a:ln>
                <a:solidFill>
                  <a:srgbClr val="0080AE"/>
                </a:solidFill>
                <a:effectLst/>
                <a:uLnTx/>
                <a:uFillTx/>
                <a:latin typeface="Times New Roman"/>
                <a:ea typeface="ＭＳ ゴシック"/>
                <a:cs typeface="+mn-cs"/>
              </a:rPr>
              <a:t>https://doi.org/10.1016/j.sandf.2024.101443</a:t>
            </a:r>
            <a:endPar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endParaRPr>
          </a:p>
        </p:txBody>
      </p:sp>
      <p:sp>
        <p:nvSpPr>
          <p:cNvPr id="7" name="タイトル 1">
            <a:extLst>
              <a:ext uri="{FF2B5EF4-FFF2-40B4-BE49-F238E27FC236}">
                <a16:creationId xmlns:a16="http://schemas.microsoft.com/office/drawing/2014/main" id="{F8E070B1-3698-60BF-535C-30899885C5AF}"/>
              </a:ext>
            </a:extLst>
          </p:cNvPr>
          <p:cNvSpPr txBox="1">
            <a:spLocks/>
          </p:cNvSpPr>
          <p:nvPr/>
        </p:nvSpPr>
        <p:spPr>
          <a:xfrm>
            <a:off x="130629" y="721662"/>
            <a:ext cx="11930742" cy="3693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ja-JP" altLang="en-US" sz="1600" b="1" u="sng" dirty="0">
                <a:solidFill>
                  <a:prstClr val="black"/>
                </a:solidFill>
                <a:latin typeface="Times New Roman"/>
                <a:ea typeface="ＭＳ ゴシック"/>
              </a:rPr>
              <a:t>三軸せん断中の粒子形態の影響を受ける</a:t>
            </a:r>
            <a:r>
              <a:rPr kumimoji="1" lang="ja-JP" altLang="en-US" sz="1600" b="1" i="0" u="sng" strike="noStrike" kern="1200" cap="none" spc="0" normalizeH="0" baseline="0" noProof="0" dirty="0">
                <a:ln>
                  <a:noFill/>
                </a:ln>
                <a:solidFill>
                  <a:prstClr val="black"/>
                </a:solidFill>
                <a:effectLst/>
                <a:uLnTx/>
                <a:uFillTx/>
                <a:latin typeface="Times New Roman"/>
                <a:ea typeface="ＭＳ ゴシック"/>
                <a:cs typeface="+mj-cs"/>
              </a:rPr>
              <a:t>弾性波速度</a:t>
            </a:r>
          </a:p>
        </p:txBody>
      </p:sp>
      <p:sp>
        <p:nvSpPr>
          <p:cNvPr id="8" name="テキスト ボックス 7">
            <a:extLst>
              <a:ext uri="{FF2B5EF4-FFF2-40B4-BE49-F238E27FC236}">
                <a16:creationId xmlns:a16="http://schemas.microsoft.com/office/drawing/2014/main" id="{054799D1-7E84-22C7-67F9-772D378889DF}"/>
              </a:ext>
            </a:extLst>
          </p:cNvPr>
          <p:cNvSpPr txBox="1"/>
          <p:nvPr/>
        </p:nvSpPr>
        <p:spPr>
          <a:xfrm>
            <a:off x="130629" y="1454655"/>
            <a:ext cx="1193074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a</a:t>
            </a:r>
            <a:r>
              <a:rPr lang="ja-JP" altLang="en-US" sz="1600" dirty="0">
                <a:solidFill>
                  <a:prstClr val="black"/>
                </a:solidFill>
                <a:latin typeface="Times New Roman"/>
                <a:ea typeface="ＭＳ ゴシック"/>
              </a:rPr>
              <a:t>東京大学</a:t>
            </a:r>
            <a:r>
              <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rPr>
              <a:t>，</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b</a:t>
            </a:r>
            <a:r>
              <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rPr>
              <a:t>ノースウェスタン大学，</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c</a:t>
            </a:r>
            <a:r>
              <a:rPr kumimoji="1" lang="ja-JP" altLang="en-US" sz="1600" b="0" i="0" u="none" strike="noStrike" kern="1200" cap="none" spc="0" normalizeH="0" noProof="0" dirty="0">
                <a:ln>
                  <a:noFill/>
                </a:ln>
                <a:solidFill>
                  <a:prstClr val="black"/>
                </a:solidFill>
                <a:effectLst/>
                <a:uLnTx/>
                <a:uFillTx/>
                <a:latin typeface="Times New Roman"/>
                <a:ea typeface="ＭＳ ゴシック"/>
                <a:cs typeface="+mn-cs"/>
              </a:rPr>
              <a:t>国立研究開発法人土木研究所</a:t>
            </a:r>
            <a:endParaRPr kumimoji="1" lang="ja-JP" altLang="en-US" sz="1600" b="0" i="0" u="none" strike="noStrike" kern="1200" cap="none" spc="0" normalizeH="0" baseline="30000" noProof="0" dirty="0">
              <a:ln>
                <a:noFill/>
              </a:ln>
              <a:solidFill>
                <a:prstClr val="black"/>
              </a:solidFill>
              <a:effectLst/>
              <a:uLnTx/>
              <a:uFillTx/>
              <a:latin typeface="Times New Roman"/>
              <a:ea typeface="ＭＳ ゴシック"/>
              <a:cs typeface="+mn-cs"/>
            </a:endParaRPr>
          </a:p>
        </p:txBody>
      </p:sp>
      <p:sp>
        <p:nvSpPr>
          <p:cNvPr id="15" name="コンテンツ プレースホルダー 2">
            <a:extLst>
              <a:ext uri="{FF2B5EF4-FFF2-40B4-BE49-F238E27FC236}">
                <a16:creationId xmlns:a16="http://schemas.microsoft.com/office/drawing/2014/main" id="{41C715B4-C235-4D09-6E2D-908E89B69160}"/>
              </a:ext>
            </a:extLst>
          </p:cNvPr>
          <p:cNvSpPr>
            <a:spLocks noGrp="1"/>
          </p:cNvSpPr>
          <p:nvPr>
            <p:ph idx="1"/>
          </p:nvPr>
        </p:nvSpPr>
        <p:spPr>
          <a:xfrm>
            <a:off x="130629" y="1818313"/>
            <a:ext cx="6448301" cy="5039686"/>
          </a:xfrm>
        </p:spPr>
        <p:txBody>
          <a:bodyPr>
            <a:noAutofit/>
          </a:bodyPr>
          <a:lstStyle/>
          <a:p>
            <a:pPr marL="0" indent="0">
              <a:buNone/>
            </a:pPr>
            <a:r>
              <a:rPr kumimoji="1" lang="ja-JP" altLang="en-US" sz="1400" b="1" dirty="0"/>
              <a:t>概要</a:t>
            </a:r>
            <a:endParaRPr kumimoji="1" lang="en-US" altLang="ja-JP" sz="1400" b="1" dirty="0"/>
          </a:p>
          <a:p>
            <a:r>
              <a:rPr lang="ja-JP" altLang="en-US" sz="1400" dirty="0"/>
              <a:t>弾性波速度は実験室において様々な評価に用いられている．</a:t>
            </a:r>
            <a:endParaRPr lang="en-US" altLang="ja-JP" sz="1400" dirty="0"/>
          </a:p>
          <a:p>
            <a:r>
              <a:rPr kumimoji="1" lang="ja-JP" altLang="en-US" sz="1400" dirty="0"/>
              <a:t>粒状試料が応力異方性と塑性変形を経験した場合の弾性波速度の変化を検討した研究はほとんどない．</a:t>
            </a:r>
            <a:endParaRPr lang="en-US" altLang="ja-JP" sz="1400" dirty="0"/>
          </a:p>
          <a:p>
            <a:r>
              <a:rPr kumimoji="1" lang="ja-JP" altLang="en-US" sz="1400" dirty="0"/>
              <a:t>粒子形態が弾性波速度にどのような影響を与えるのかを調べた．</a:t>
            </a:r>
            <a:endParaRPr kumimoji="1" lang="en-US" altLang="ja-JP" sz="1400" dirty="0"/>
          </a:p>
          <a:p>
            <a:r>
              <a:rPr lang="ja-JP" altLang="en-US" sz="1400" dirty="0"/>
              <a:t>既往の研究の再検討を行い，マクロな波速度データと</a:t>
            </a:r>
            <a:r>
              <a:rPr lang="en-US" altLang="ja-JP" sz="1400" dirty="0"/>
              <a:t>DEM</a:t>
            </a:r>
            <a:r>
              <a:rPr lang="ja-JP" altLang="en-US" sz="1400" dirty="0"/>
              <a:t>により調査し，ミクロな土壌ファブリックを関連付ける．</a:t>
            </a:r>
            <a:endParaRPr kumimoji="1" lang="en-US" altLang="ja-JP" sz="1400" dirty="0"/>
          </a:p>
          <a:p>
            <a:pPr marL="0" indent="0">
              <a:buNone/>
            </a:pPr>
            <a:r>
              <a:rPr lang="ja-JP" altLang="en-US" sz="1400" b="1" dirty="0"/>
              <a:t>手法・結果</a:t>
            </a:r>
            <a:endParaRPr lang="en-US" altLang="ja-JP" sz="1400" b="1" dirty="0"/>
          </a:p>
          <a:p>
            <a:r>
              <a:rPr lang="ja-JP" altLang="en-US" sz="1400" dirty="0"/>
              <a:t>乾燥状態・排水状態での三軸せん断試験を実施．</a:t>
            </a:r>
            <a:endParaRPr lang="en-US" altLang="ja-JP" sz="1400" dirty="0"/>
          </a:p>
          <a:p>
            <a:r>
              <a:rPr kumimoji="1" lang="ja-JP" altLang="en-US" sz="1400" dirty="0"/>
              <a:t>弾性波は初期間隙比と線形関係を持ち，等方性拘束圧と指数関数的関係を持つことがわかった．</a:t>
            </a:r>
            <a:endParaRPr kumimoji="1" lang="en-US" altLang="ja-JP" sz="1400" dirty="0"/>
          </a:p>
          <a:p>
            <a:r>
              <a:rPr kumimoji="1" lang="ja-JP" altLang="en-US" sz="1400" dirty="0"/>
              <a:t>ある材料で</a:t>
            </a:r>
            <a:r>
              <a:rPr kumimoji="1" lang="en-US" altLang="ja-JP" sz="1400" dirty="0" err="1"/>
              <a:t>Vp</a:t>
            </a:r>
            <a:r>
              <a:rPr kumimoji="1" lang="ja-JP" altLang="en-US" sz="1400" dirty="0"/>
              <a:t>は軸方向ひずみに伴い急激に増加し，せん断が進むと緩やかに減少</a:t>
            </a:r>
            <a:r>
              <a:rPr lang="ja-JP" altLang="en-US" sz="1400" dirty="0"/>
              <a:t>し，</a:t>
            </a:r>
            <a:r>
              <a:rPr lang="en-US" altLang="ja-JP" sz="1400" dirty="0"/>
              <a:t>Vs</a:t>
            </a:r>
            <a:r>
              <a:rPr lang="ja-JP" altLang="en-US" sz="1400" dirty="0"/>
              <a:t>は初期に急激に増加し，軸方向ひずみにつれて減少し，最終的に初期間隙比に関係なく収束する傾向にあった．</a:t>
            </a:r>
            <a:endParaRPr lang="en-US" altLang="ja-JP" sz="1400" dirty="0"/>
          </a:p>
          <a:p>
            <a:r>
              <a:rPr lang="ja-JP" altLang="en-US" sz="1400" dirty="0"/>
              <a:t>丸みを帯びた素材では、剪断開始時に</a:t>
            </a:r>
            <a:r>
              <a:rPr lang="en-US" altLang="ja-JP" sz="1400" dirty="0" err="1"/>
              <a:t>Vp</a:t>
            </a:r>
            <a:r>
              <a:rPr lang="ja-JP" altLang="en-US" sz="1400" dirty="0"/>
              <a:t>がより急激に増加し，</a:t>
            </a:r>
            <a:r>
              <a:rPr lang="en-US" altLang="ja-JP" sz="1400" dirty="0"/>
              <a:t>Vs</a:t>
            </a:r>
            <a:r>
              <a:rPr lang="ja-JP" altLang="en-US" sz="1400" dirty="0"/>
              <a:t>が急速に低下する．角のある材料は、</a:t>
            </a:r>
            <a:r>
              <a:rPr lang="en-US" altLang="ja-JP" sz="1400" dirty="0" err="1"/>
              <a:t>Vp</a:t>
            </a:r>
            <a:r>
              <a:rPr lang="ja-JP" altLang="en-US" sz="1400" dirty="0"/>
              <a:t>がより緩やかに発達し，</a:t>
            </a:r>
            <a:r>
              <a:rPr lang="en-US" altLang="ja-JP" sz="1400" dirty="0"/>
              <a:t>Vs</a:t>
            </a:r>
            <a:r>
              <a:rPr lang="ja-JP" altLang="en-US" sz="1400" dirty="0"/>
              <a:t>の収束が遅れる．しかし，粒子形態が</a:t>
            </a:r>
            <a:r>
              <a:rPr lang="en-US" altLang="ja-JP" sz="1400" dirty="0" err="1"/>
              <a:t>Vp</a:t>
            </a:r>
            <a:r>
              <a:rPr lang="ja-JP" altLang="en-US" sz="1400" dirty="0"/>
              <a:t>と</a:t>
            </a:r>
            <a:r>
              <a:rPr lang="en-US" altLang="ja-JP" sz="1400" dirty="0"/>
              <a:t>Vs</a:t>
            </a:r>
            <a:r>
              <a:rPr lang="ja-JP" altLang="en-US" sz="1400" dirty="0"/>
              <a:t>の絶対値に及ぼす影響は複雑である．</a:t>
            </a:r>
            <a:endParaRPr lang="en-US" altLang="ja-JP" sz="1400" dirty="0"/>
          </a:p>
          <a:p>
            <a:r>
              <a:rPr lang="ja-JP" altLang="en-US" sz="1400" dirty="0"/>
              <a:t>より角ばった材料ほど，与えられた応力状態と充填密度に対してより大きな織物異方性を示す．</a:t>
            </a:r>
            <a:endParaRPr lang="en-US" altLang="ja-JP" sz="1400" dirty="0"/>
          </a:p>
        </p:txBody>
      </p:sp>
      <p:sp>
        <p:nvSpPr>
          <p:cNvPr id="16" name="コンテンツ プレースホルダー 2">
            <a:extLst>
              <a:ext uri="{FF2B5EF4-FFF2-40B4-BE49-F238E27FC236}">
                <a16:creationId xmlns:a16="http://schemas.microsoft.com/office/drawing/2014/main" id="{E36DA592-1459-119D-5B63-C6288259B0D7}"/>
              </a:ext>
            </a:extLst>
          </p:cNvPr>
          <p:cNvSpPr txBox="1">
            <a:spLocks/>
          </p:cNvSpPr>
          <p:nvPr/>
        </p:nvSpPr>
        <p:spPr>
          <a:xfrm>
            <a:off x="7291449" y="5047905"/>
            <a:ext cx="4900550" cy="14529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ja-JP" altLang="en-US" sz="1600" b="1" i="0" u="none" strike="noStrike" kern="1200" cap="none" spc="0" normalizeH="0" baseline="0" noProof="0" dirty="0">
                <a:ln>
                  <a:noFill/>
                </a:ln>
                <a:solidFill>
                  <a:prstClr val="black"/>
                </a:solidFill>
                <a:effectLst/>
                <a:uLnTx/>
                <a:uFillTx/>
                <a:latin typeface="Times New Roman"/>
                <a:ea typeface="ＭＳ ゴシック"/>
                <a:cs typeface="+mn-cs"/>
              </a:rPr>
              <a:t>コメント</a:t>
            </a:r>
            <a:endParaRPr kumimoji="1" lang="en-US" altLang="ja-JP" sz="1600" b="1" i="0" u="none" strike="noStrike" kern="1200" cap="none" spc="0" normalizeH="0" baseline="0" noProof="0" dirty="0">
              <a:ln>
                <a:noFill/>
              </a:ln>
              <a:solidFill>
                <a:prstClr val="black"/>
              </a:solidFill>
              <a:effectLst/>
              <a:uLnTx/>
              <a:uFillTx/>
              <a:latin typeface="Times New Roman"/>
              <a:ea typeface="ＭＳ ゴシック"/>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Introduction </a:t>
            </a:r>
            <a:r>
              <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rPr>
              <a:t>で弾性波速度の扱われ方が紹介されており，また，「粒子形状に対する影響がどのようになっているのか？」という疑問を解決するために研究を続けているということがわかる．</a:t>
            </a: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endParaRPr>
          </a:p>
        </p:txBody>
      </p:sp>
      <p:pic>
        <p:nvPicPr>
          <p:cNvPr id="11" name="図 10">
            <a:extLst>
              <a:ext uri="{FF2B5EF4-FFF2-40B4-BE49-F238E27FC236}">
                <a16:creationId xmlns:a16="http://schemas.microsoft.com/office/drawing/2014/main" id="{6754A168-8282-5C75-1155-6583B8BE3F0D}"/>
              </a:ext>
            </a:extLst>
          </p:cNvPr>
          <p:cNvPicPr>
            <a:picLocks noChangeAspect="1"/>
          </p:cNvPicPr>
          <p:nvPr/>
        </p:nvPicPr>
        <p:blipFill>
          <a:blip r:embed="rId3"/>
          <a:stretch>
            <a:fillRect/>
          </a:stretch>
        </p:blipFill>
        <p:spPr>
          <a:xfrm>
            <a:off x="6578930" y="1503789"/>
            <a:ext cx="5512207" cy="3420729"/>
          </a:xfrm>
          <a:prstGeom prst="rect">
            <a:avLst/>
          </a:prstGeom>
        </p:spPr>
      </p:pic>
    </p:spTree>
    <p:extLst>
      <p:ext uri="{BB962C8B-B14F-4D97-AF65-F5344CB8AC3E}">
        <p14:creationId xmlns:p14="http://schemas.microsoft.com/office/powerpoint/2010/main" val="1193048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4F0AFB-B99F-B5EC-8C5D-E4A4F8210819}"/>
              </a:ext>
            </a:extLst>
          </p:cNvPr>
          <p:cNvSpPr>
            <a:spLocks noGrp="1"/>
          </p:cNvSpPr>
          <p:nvPr>
            <p:ph type="title"/>
          </p:nvPr>
        </p:nvSpPr>
        <p:spPr>
          <a:xfrm>
            <a:off x="130629" y="366322"/>
            <a:ext cx="12260424" cy="369333"/>
          </a:xfrm>
        </p:spPr>
        <p:txBody>
          <a:bodyPr>
            <a:noAutofit/>
          </a:bodyPr>
          <a:lstStyle/>
          <a:p>
            <a:r>
              <a:rPr kumimoji="1" lang="en-US" altLang="ja-JP" sz="1600" b="1" u="sng" dirty="0">
                <a:latin typeface="+mn-lt"/>
              </a:rPr>
              <a:t>Evaluation of the effect of constant and non-constant Poisson’s ratio on reinforcement load of reinforced soil walls</a:t>
            </a:r>
            <a:endParaRPr kumimoji="1" lang="ja-JP" altLang="en-US" sz="1600" b="1" u="sng" dirty="0">
              <a:latin typeface="+mn-lt"/>
            </a:endParaRPr>
          </a:p>
        </p:txBody>
      </p:sp>
      <p:sp>
        <p:nvSpPr>
          <p:cNvPr id="4" name="フッター プレースホルダー 3">
            <a:extLst>
              <a:ext uri="{FF2B5EF4-FFF2-40B4-BE49-F238E27FC236}">
                <a16:creationId xmlns:a16="http://schemas.microsoft.com/office/drawing/2014/main" id="{D8211673-97B5-F7E0-3685-908B2700701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tint val="75000"/>
                  </a:prstClr>
                </a:solidFill>
                <a:effectLst/>
                <a:uLnTx/>
                <a:uFillTx/>
                <a:latin typeface="Times New Roman"/>
                <a:ea typeface="ＭＳ ゴシック"/>
                <a:cs typeface="+mn-cs"/>
              </a:rPr>
              <a:t>地盤防災工学研究室</a:t>
            </a:r>
            <a:endParaRPr kumimoji="1" lang="ja-JP" altLang="en-US" sz="1200" b="0" i="0" u="none" strike="noStrike" kern="1200" cap="none" spc="0" normalizeH="0" baseline="0" noProof="0" dirty="0">
              <a:ln>
                <a:noFill/>
              </a:ln>
              <a:solidFill>
                <a:prstClr val="black">
                  <a:tint val="75000"/>
                </a:prstClr>
              </a:solidFill>
              <a:effectLst/>
              <a:uLnTx/>
              <a:uFillTx/>
              <a:latin typeface="Times New Roman"/>
              <a:ea typeface="ＭＳ ゴシック"/>
              <a:cs typeface="+mn-cs"/>
            </a:endParaRPr>
          </a:p>
        </p:txBody>
      </p:sp>
      <p:sp>
        <p:nvSpPr>
          <p:cNvPr id="5" name="スライド番号プレースホルダー 4">
            <a:extLst>
              <a:ext uri="{FF2B5EF4-FFF2-40B4-BE49-F238E27FC236}">
                <a16:creationId xmlns:a16="http://schemas.microsoft.com/office/drawing/2014/main" id="{B76CBEDD-2E7D-AEA3-BE4C-02F36329A00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10075A-628D-4B53-98BF-13495C1AAAF4}" type="slidenum">
              <a:rPr kumimoji="1" lang="ja-JP" altLang="en-US" sz="1200" b="0" i="0" u="none" strike="noStrike" kern="1200" cap="none" spc="0" normalizeH="0" baseline="0" noProof="0" smtClean="0">
                <a:ln>
                  <a:noFill/>
                </a:ln>
                <a:solidFill>
                  <a:prstClr val="black">
                    <a:tint val="75000"/>
                  </a:prstClr>
                </a:solidFill>
                <a:effectLst/>
                <a:uLnTx/>
                <a:uFillTx/>
                <a:latin typeface="Times New Roman"/>
                <a:ea typeface="ＭＳ ゴシック"/>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1" lang="ja-JP" altLang="en-US" sz="1200" b="0" i="0" u="none" strike="noStrike" kern="1200" cap="none" spc="0" normalizeH="0" baseline="0" noProof="0" dirty="0">
              <a:ln>
                <a:noFill/>
              </a:ln>
              <a:solidFill>
                <a:prstClr val="black">
                  <a:tint val="75000"/>
                </a:prstClr>
              </a:solidFill>
              <a:effectLst/>
              <a:uLnTx/>
              <a:uFillTx/>
              <a:latin typeface="Times New Roman"/>
              <a:ea typeface="ＭＳ ゴシック"/>
              <a:cs typeface="+mn-cs"/>
            </a:endParaRPr>
          </a:p>
        </p:txBody>
      </p:sp>
      <p:sp>
        <p:nvSpPr>
          <p:cNvPr id="6" name="テキスト ボックス 5">
            <a:extLst>
              <a:ext uri="{FF2B5EF4-FFF2-40B4-BE49-F238E27FC236}">
                <a16:creationId xmlns:a16="http://schemas.microsoft.com/office/drawing/2014/main" id="{C09FD57F-3E12-C157-1803-61DACBA7AC02}"/>
              </a:ext>
            </a:extLst>
          </p:cNvPr>
          <p:cNvSpPr txBox="1"/>
          <p:nvPr/>
        </p:nvSpPr>
        <p:spPr>
          <a:xfrm>
            <a:off x="130629" y="1090995"/>
            <a:ext cx="1193074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pt-BR" altLang="ja-JP" sz="1600" b="0" i="0" u="none" strike="noStrike" kern="1200" cap="none" spc="0" normalizeH="0" baseline="0" noProof="0" dirty="0">
                <a:ln>
                  <a:noFill/>
                </a:ln>
                <a:solidFill>
                  <a:prstClr val="black"/>
                </a:solidFill>
                <a:effectLst/>
                <a:uLnTx/>
                <a:uFillTx/>
                <a:latin typeface="Times New Roman"/>
                <a:ea typeface="ＭＳ ゴシック"/>
                <a:cs typeface="+mn-cs"/>
              </a:rPr>
              <a:t>Mauricio Ehrlich</a:t>
            </a:r>
            <a:r>
              <a:rPr kumimoji="1" lang="pt-BR"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a</a:t>
            </a:r>
            <a:r>
              <a:rPr kumimoji="1" lang="pt-BR" altLang="ja-JP" sz="1600" b="0" i="0" u="none" strike="noStrike" kern="1200" cap="none" spc="0" normalizeH="0" baseline="0" noProof="0" dirty="0">
                <a:ln>
                  <a:noFill/>
                </a:ln>
                <a:solidFill>
                  <a:prstClr val="black"/>
                </a:solidFill>
                <a:effectLst/>
                <a:uLnTx/>
                <a:uFillTx/>
                <a:latin typeface="Times New Roman"/>
                <a:ea typeface="ＭＳ ゴシック"/>
                <a:cs typeface="+mn-cs"/>
              </a:rPr>
              <a:t>, Seyed Hamed Mirmoradi</a:t>
            </a:r>
            <a:r>
              <a:rPr kumimoji="1" lang="pt-BR"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a</a:t>
            </a:r>
            <a:r>
              <a:rPr kumimoji="1" lang="pt-BR" altLang="ja-JP" sz="1600" b="0" i="0" u="none" strike="noStrike" kern="1200" cap="none" spc="0" normalizeH="0" baseline="0" noProof="0" dirty="0">
                <a:ln>
                  <a:noFill/>
                </a:ln>
                <a:solidFill>
                  <a:prstClr val="black"/>
                </a:solidFill>
                <a:effectLst/>
                <a:uLnTx/>
                <a:uFillTx/>
                <a:latin typeface="Times New Roman"/>
                <a:ea typeface="ＭＳ ゴシック"/>
                <a:cs typeface="+mn-cs"/>
              </a:rPr>
              <a:t>, Gustavo Fonseca Silva</a:t>
            </a:r>
            <a:r>
              <a:rPr kumimoji="1" lang="pt-BR"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a</a:t>
            </a:r>
            <a:r>
              <a:rPr kumimoji="1" lang="pt-BR" altLang="ja-JP" sz="1600" b="0" i="0" u="none" strike="noStrike" kern="1200" cap="none" spc="0" normalizeH="0" baseline="0" noProof="0" dirty="0">
                <a:ln>
                  <a:noFill/>
                </a:ln>
                <a:solidFill>
                  <a:prstClr val="black"/>
                </a:solidFill>
                <a:effectLst/>
                <a:uLnTx/>
                <a:uFillTx/>
                <a:latin typeface="Times New Roman"/>
                <a:ea typeface="ＭＳ ゴシック"/>
                <a:cs typeface="+mn-cs"/>
              </a:rPr>
              <a:t>,</a:t>
            </a:r>
            <a:r>
              <a:rPr lang="ja-JP" altLang="en-US" sz="1600" dirty="0">
                <a:solidFill>
                  <a:prstClr val="black"/>
                </a:solidFill>
                <a:latin typeface="Times New Roman"/>
                <a:ea typeface="ＭＳ ゴシック"/>
              </a:rPr>
              <a:t> </a:t>
            </a:r>
            <a:r>
              <a:rPr kumimoji="1" lang="pt-BR" altLang="ja-JP" sz="1600" b="0" i="0" u="none" strike="noStrike" kern="1200" cap="none" spc="0" normalizeH="0" baseline="0" noProof="0" dirty="0">
                <a:ln>
                  <a:noFill/>
                </a:ln>
                <a:solidFill>
                  <a:prstClr val="black"/>
                </a:solidFill>
                <a:effectLst/>
                <a:uLnTx/>
                <a:uFillTx/>
                <a:latin typeface="Times New Roman"/>
                <a:ea typeface="ＭＳ ゴシック"/>
                <a:cs typeface="+mn-cs"/>
              </a:rPr>
              <a:t>Gabriel Nascimento</a:t>
            </a:r>
            <a:r>
              <a:rPr kumimoji="1" lang="pt-BR"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b</a:t>
            </a:r>
            <a:endParaRPr kumimoji="1" lang="ja-JP" altLang="en-US" sz="1600" b="0" i="0" u="none" strike="noStrike" kern="1200" cap="none" spc="0" normalizeH="0" baseline="30000" noProof="0" dirty="0">
              <a:ln>
                <a:noFill/>
              </a:ln>
              <a:solidFill>
                <a:prstClr val="black"/>
              </a:solidFill>
              <a:effectLst/>
              <a:uLnTx/>
              <a:uFillTx/>
              <a:latin typeface="Times New Roman"/>
              <a:ea typeface="ＭＳ ゴシック"/>
              <a:cs typeface="+mn-cs"/>
            </a:endParaRPr>
          </a:p>
        </p:txBody>
      </p:sp>
      <p:sp>
        <p:nvSpPr>
          <p:cNvPr id="3" name="テキスト ボックス 2">
            <a:extLst>
              <a:ext uri="{FF2B5EF4-FFF2-40B4-BE49-F238E27FC236}">
                <a16:creationId xmlns:a16="http://schemas.microsoft.com/office/drawing/2014/main" id="{27AC8C99-7416-5F15-C1EB-BED49E9B5645}"/>
              </a:ext>
            </a:extLst>
          </p:cNvPr>
          <p:cNvSpPr txBox="1"/>
          <p:nvPr/>
        </p:nvSpPr>
        <p:spPr>
          <a:xfrm>
            <a:off x="10680048" y="-3010"/>
            <a:ext cx="1367682"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Kenshiro </a:t>
            </a:r>
            <a:r>
              <a:rPr kumimoji="1" lang="en-US" altLang="ja-JP" sz="1600" b="0" i="0" u="none" strike="noStrike" kern="1200" cap="none" spc="0" normalizeH="0" baseline="0" noProof="0" dirty="0" err="1">
                <a:ln>
                  <a:noFill/>
                </a:ln>
                <a:solidFill>
                  <a:prstClr val="black"/>
                </a:solidFill>
                <a:effectLst/>
                <a:uLnTx/>
                <a:uFillTx/>
                <a:latin typeface="Times New Roman"/>
                <a:ea typeface="ＭＳ ゴシック"/>
                <a:cs typeface="+mn-cs"/>
              </a:rPr>
              <a:t>Itaki</a:t>
            </a:r>
            <a:endPar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endParaRPr>
          </a:p>
        </p:txBody>
      </p:sp>
      <p:sp>
        <p:nvSpPr>
          <p:cNvPr id="10" name="テキスト ボックス 9">
            <a:extLst>
              <a:ext uri="{FF2B5EF4-FFF2-40B4-BE49-F238E27FC236}">
                <a16:creationId xmlns:a16="http://schemas.microsoft.com/office/drawing/2014/main" id="{7A51E776-4967-57B0-9190-957C4395B5B6}"/>
              </a:ext>
            </a:extLst>
          </p:cNvPr>
          <p:cNvSpPr txBox="1"/>
          <p:nvPr/>
        </p:nvSpPr>
        <p:spPr>
          <a:xfrm>
            <a:off x="130629" y="-3010"/>
            <a:ext cx="1193074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DOI: </a:t>
            </a:r>
            <a:r>
              <a:rPr kumimoji="1" lang="en-US" altLang="ja-JP" sz="1600" b="0" i="0" u="none" strike="noStrike" kern="1200" cap="none" spc="0" normalizeH="0" baseline="0" noProof="0" dirty="0">
                <a:ln>
                  <a:noFill/>
                </a:ln>
                <a:solidFill>
                  <a:srgbClr val="0080AE"/>
                </a:solidFill>
                <a:effectLst/>
                <a:uLnTx/>
                <a:uFillTx/>
                <a:latin typeface="Times New Roman"/>
                <a:ea typeface="ＭＳ ゴシック"/>
                <a:cs typeface="+mn-cs"/>
              </a:rPr>
              <a:t>https://doi.org/10.1016/j.sandf.2023.101409</a:t>
            </a:r>
            <a:endPar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endParaRPr>
          </a:p>
        </p:txBody>
      </p:sp>
      <p:sp>
        <p:nvSpPr>
          <p:cNvPr id="7" name="タイトル 1">
            <a:extLst>
              <a:ext uri="{FF2B5EF4-FFF2-40B4-BE49-F238E27FC236}">
                <a16:creationId xmlns:a16="http://schemas.microsoft.com/office/drawing/2014/main" id="{F8E070B1-3698-60BF-535C-30899885C5AF}"/>
              </a:ext>
            </a:extLst>
          </p:cNvPr>
          <p:cNvSpPr txBox="1">
            <a:spLocks/>
          </p:cNvSpPr>
          <p:nvPr/>
        </p:nvSpPr>
        <p:spPr>
          <a:xfrm>
            <a:off x="130629" y="721662"/>
            <a:ext cx="11930742" cy="3693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ja-JP" altLang="en-US" sz="1600" b="1" u="sng" dirty="0">
                <a:solidFill>
                  <a:prstClr val="black"/>
                </a:solidFill>
                <a:latin typeface="Times New Roman"/>
                <a:ea typeface="ＭＳ ゴシック"/>
              </a:rPr>
              <a:t>補強土壁の補強荷重による一定・非一定ポアソン比の影響の評価</a:t>
            </a:r>
            <a:r>
              <a:rPr kumimoji="1" lang="en-US" altLang="ja-JP" sz="1600" b="1" i="0" u="sng" strike="noStrike" kern="1200" cap="none" spc="0" normalizeH="0" baseline="0" noProof="0" dirty="0">
                <a:ln>
                  <a:noFill/>
                </a:ln>
                <a:solidFill>
                  <a:prstClr val="black"/>
                </a:solidFill>
                <a:effectLst/>
                <a:uLnTx/>
                <a:uFillTx/>
                <a:latin typeface="Times New Roman"/>
                <a:ea typeface="ＭＳ ゴシック"/>
                <a:cs typeface="+mj-cs"/>
              </a:rPr>
              <a:t> </a:t>
            </a:r>
            <a:endParaRPr kumimoji="1" lang="ja-JP" altLang="en-US" sz="1600" b="1" i="0" u="sng" strike="noStrike" kern="1200" cap="none" spc="0" normalizeH="0" baseline="0" noProof="0" dirty="0">
              <a:ln>
                <a:noFill/>
              </a:ln>
              <a:solidFill>
                <a:prstClr val="black"/>
              </a:solidFill>
              <a:effectLst/>
              <a:uLnTx/>
              <a:uFillTx/>
              <a:latin typeface="Times New Roman"/>
              <a:ea typeface="ＭＳ ゴシック"/>
              <a:cs typeface="+mj-cs"/>
            </a:endParaRPr>
          </a:p>
        </p:txBody>
      </p:sp>
      <p:sp>
        <p:nvSpPr>
          <p:cNvPr id="8" name="テキスト ボックス 7">
            <a:extLst>
              <a:ext uri="{FF2B5EF4-FFF2-40B4-BE49-F238E27FC236}">
                <a16:creationId xmlns:a16="http://schemas.microsoft.com/office/drawing/2014/main" id="{054799D1-7E84-22C7-67F9-772D378889DF}"/>
              </a:ext>
            </a:extLst>
          </p:cNvPr>
          <p:cNvSpPr txBox="1"/>
          <p:nvPr/>
        </p:nvSpPr>
        <p:spPr>
          <a:xfrm>
            <a:off x="130629" y="1454655"/>
            <a:ext cx="1193074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a</a:t>
            </a:r>
            <a:r>
              <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rPr>
              <a:t>リオデジャネイロ連邦大学，</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b</a:t>
            </a:r>
            <a:r>
              <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rPr>
              <a:t>フルミネンセ連邦大学</a:t>
            </a:r>
            <a:endParaRPr kumimoji="1" lang="ja-JP" altLang="en-US" sz="1600" b="0" i="0" u="none" strike="noStrike" kern="1200" cap="none" spc="0" normalizeH="0" baseline="30000" noProof="0" dirty="0">
              <a:ln>
                <a:noFill/>
              </a:ln>
              <a:solidFill>
                <a:prstClr val="black"/>
              </a:solidFill>
              <a:effectLst/>
              <a:uLnTx/>
              <a:uFillTx/>
              <a:latin typeface="Times New Roman"/>
              <a:ea typeface="ＭＳ ゴシック"/>
              <a:cs typeface="+mn-cs"/>
            </a:endParaRPr>
          </a:p>
        </p:txBody>
      </p:sp>
      <p:sp>
        <p:nvSpPr>
          <p:cNvPr id="15" name="コンテンツ プレースホルダー 2">
            <a:extLst>
              <a:ext uri="{FF2B5EF4-FFF2-40B4-BE49-F238E27FC236}">
                <a16:creationId xmlns:a16="http://schemas.microsoft.com/office/drawing/2014/main" id="{41C715B4-C235-4D09-6E2D-908E89B69160}"/>
              </a:ext>
            </a:extLst>
          </p:cNvPr>
          <p:cNvSpPr>
            <a:spLocks noGrp="1"/>
          </p:cNvSpPr>
          <p:nvPr>
            <p:ph idx="1"/>
          </p:nvPr>
        </p:nvSpPr>
        <p:spPr>
          <a:xfrm>
            <a:off x="130629" y="1818313"/>
            <a:ext cx="6448301" cy="5039686"/>
          </a:xfrm>
        </p:spPr>
        <p:txBody>
          <a:bodyPr>
            <a:noAutofit/>
          </a:bodyPr>
          <a:lstStyle/>
          <a:p>
            <a:pPr marL="0" indent="0">
              <a:buNone/>
            </a:pPr>
            <a:r>
              <a:rPr kumimoji="1" lang="ja-JP" altLang="en-US" sz="1600" b="1" dirty="0"/>
              <a:t>概要</a:t>
            </a:r>
            <a:endParaRPr kumimoji="1" lang="en-US" altLang="ja-JP" sz="1600" b="1" dirty="0"/>
          </a:p>
          <a:p>
            <a:r>
              <a:rPr lang="ja-JP" altLang="en-US" sz="1600" dirty="0"/>
              <a:t>裏込め土のポアソン比を支配因子と組み合わせて考慮するアプローチは，補強構造物の性能に関してまだ，適切に扱われていない．</a:t>
            </a:r>
            <a:endParaRPr lang="en-US" altLang="ja-JP" sz="1600" dirty="0"/>
          </a:p>
          <a:p>
            <a:r>
              <a:rPr lang="ja-JP" altLang="en-US" sz="1600" dirty="0"/>
              <a:t>ポアソン比が一定・非一定でない場合の作用応力条件下で鉛直面を有する補強土壁の鉄筋にかかる最大荷重に及ぼす影響を解析的手法及び数値モデリングにより検討した．</a:t>
            </a:r>
            <a:endParaRPr lang="en-US" altLang="ja-JP" sz="1600" dirty="0"/>
          </a:p>
          <a:p>
            <a:pPr marL="0" indent="0">
              <a:buNone/>
            </a:pPr>
            <a:r>
              <a:rPr lang="ja-JP" altLang="en-US" sz="1600" b="1" dirty="0"/>
              <a:t>手法・結果</a:t>
            </a:r>
            <a:endParaRPr lang="en-US" altLang="ja-JP" sz="1600" b="1" dirty="0"/>
          </a:p>
          <a:p>
            <a:r>
              <a:rPr kumimoji="1" lang="ja-JP" altLang="en-US" sz="1600" dirty="0"/>
              <a:t>有限差分法（</a:t>
            </a:r>
            <a:r>
              <a:rPr kumimoji="1" lang="en-US" altLang="ja-JP" sz="1600" dirty="0"/>
              <a:t>FDM</a:t>
            </a:r>
            <a:r>
              <a:rPr kumimoji="1" lang="ja-JP" altLang="en-US" sz="1600" dirty="0"/>
              <a:t>）の</a:t>
            </a:r>
            <a:r>
              <a:rPr kumimoji="1" lang="en-US" altLang="ja-JP" sz="1600" dirty="0"/>
              <a:t>FLAC</a:t>
            </a:r>
            <a:r>
              <a:rPr kumimoji="1" lang="ja-JP" altLang="en-US" sz="1600" dirty="0"/>
              <a:t>を採用し解析を実施</a:t>
            </a:r>
            <a:endParaRPr kumimoji="1" lang="en-US" altLang="ja-JP" sz="1600" dirty="0"/>
          </a:p>
          <a:p>
            <a:r>
              <a:rPr lang="ja-JP" altLang="en-US" sz="1600" dirty="0"/>
              <a:t>補強剛性の影響の方がポアソン比を考慮するより支配的であった．</a:t>
            </a:r>
            <a:endParaRPr kumimoji="1" lang="en-US" altLang="ja-JP" sz="1600" dirty="0"/>
          </a:p>
          <a:p>
            <a:r>
              <a:rPr lang="ja-JP" altLang="en-US" sz="1600" dirty="0"/>
              <a:t>ポアソン比一定のケースと可変のケースでは</a:t>
            </a:r>
            <a:r>
              <a:rPr lang="en-US" altLang="ja-JP" sz="1600" dirty="0" err="1"/>
              <a:t>Tmax</a:t>
            </a:r>
            <a:r>
              <a:rPr lang="ja-JP" altLang="en-US" sz="1600" dirty="0"/>
              <a:t>の大きさの差は最大で</a:t>
            </a:r>
            <a:r>
              <a:rPr lang="en-US" altLang="ja-JP" sz="1600" dirty="0"/>
              <a:t>20%</a:t>
            </a:r>
            <a:r>
              <a:rPr lang="ja-JP" altLang="en-US" sz="1600" dirty="0"/>
              <a:t>であった．</a:t>
            </a:r>
            <a:endParaRPr lang="en-US" altLang="ja-JP" sz="1600" dirty="0"/>
          </a:p>
          <a:p>
            <a:r>
              <a:rPr lang="ja-JP" altLang="en-US" sz="1600" dirty="0"/>
              <a:t>補強剛性を増加させると，計算で可変ポアソン比を使用する手法の予測性が向上する．</a:t>
            </a:r>
            <a:endParaRPr lang="en-US" altLang="ja-JP" sz="1600" dirty="0"/>
          </a:p>
          <a:p>
            <a:r>
              <a:rPr kumimoji="1" lang="ja-JP" altLang="en-US" sz="1600" dirty="0"/>
              <a:t>一定のポアソン比を考慮する文献に見られる単純なアプローチを採用することが作業応力条件下での</a:t>
            </a:r>
            <a:r>
              <a:rPr kumimoji="1" lang="en-US" altLang="ja-JP" sz="1600" dirty="0" err="1"/>
              <a:t>T</a:t>
            </a:r>
            <a:r>
              <a:rPr lang="en-US" altLang="ja-JP" sz="1600" dirty="0" err="1"/>
              <a:t>max</a:t>
            </a:r>
            <a:r>
              <a:rPr lang="ja-JP" altLang="en-US" sz="1600" dirty="0"/>
              <a:t>の計算に適切である可能性が示唆される．</a:t>
            </a:r>
            <a:endParaRPr kumimoji="1" lang="en-US" altLang="ja-JP" sz="1600" dirty="0"/>
          </a:p>
        </p:txBody>
      </p:sp>
      <p:sp>
        <p:nvSpPr>
          <p:cNvPr id="16" name="コンテンツ プレースホルダー 2">
            <a:extLst>
              <a:ext uri="{FF2B5EF4-FFF2-40B4-BE49-F238E27FC236}">
                <a16:creationId xmlns:a16="http://schemas.microsoft.com/office/drawing/2014/main" id="{E36DA592-1459-119D-5B63-C6288259B0D7}"/>
              </a:ext>
            </a:extLst>
          </p:cNvPr>
          <p:cNvSpPr txBox="1">
            <a:spLocks/>
          </p:cNvSpPr>
          <p:nvPr/>
        </p:nvSpPr>
        <p:spPr>
          <a:xfrm>
            <a:off x="7291449" y="5089897"/>
            <a:ext cx="4900550" cy="14109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ja-JP" altLang="en-US" sz="1600" b="1" i="0" u="none" strike="noStrike" kern="1200" cap="none" spc="0" normalizeH="0" baseline="0" noProof="0" dirty="0">
                <a:ln>
                  <a:noFill/>
                </a:ln>
                <a:solidFill>
                  <a:prstClr val="black"/>
                </a:solidFill>
                <a:effectLst/>
                <a:uLnTx/>
                <a:uFillTx/>
                <a:latin typeface="Times New Roman"/>
                <a:ea typeface="ＭＳ ゴシック"/>
                <a:cs typeface="+mn-cs"/>
              </a:rPr>
              <a:t>コメント</a:t>
            </a:r>
            <a:endParaRPr kumimoji="1" lang="en-US" altLang="ja-JP" sz="1600" b="1" i="0" u="none" strike="noStrike" kern="1200" cap="none" spc="0" normalizeH="0" baseline="0" noProof="0" dirty="0">
              <a:ln>
                <a:noFill/>
              </a:ln>
              <a:solidFill>
                <a:prstClr val="black"/>
              </a:solidFill>
              <a:effectLst/>
              <a:uLnTx/>
              <a:uFillTx/>
              <a:latin typeface="Times New Roman"/>
              <a:ea typeface="ＭＳ ゴシック"/>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rPr>
              <a:t>様々な要因を考慮した解析により，既往の研究のアプローチにより，</a:t>
            </a:r>
            <a:r>
              <a:rPr kumimoji="1" lang="en-US" altLang="ja-JP" sz="1600" b="0" i="0" u="none" strike="noStrike" kern="1200" cap="none" spc="0" normalizeH="0" baseline="0" noProof="0" dirty="0" err="1">
                <a:ln>
                  <a:noFill/>
                </a:ln>
                <a:solidFill>
                  <a:prstClr val="black"/>
                </a:solidFill>
                <a:effectLst/>
                <a:uLnTx/>
                <a:uFillTx/>
                <a:latin typeface="Times New Roman"/>
                <a:ea typeface="ＭＳ ゴシック"/>
                <a:cs typeface="+mn-cs"/>
              </a:rPr>
              <a:t>Tmax</a:t>
            </a:r>
            <a:r>
              <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rPr>
              <a:t>を計算できることを示している．</a:t>
            </a: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endParaRPr>
          </a:p>
        </p:txBody>
      </p:sp>
      <p:pic>
        <p:nvPicPr>
          <p:cNvPr id="11" name="図 10">
            <a:extLst>
              <a:ext uri="{FF2B5EF4-FFF2-40B4-BE49-F238E27FC236}">
                <a16:creationId xmlns:a16="http://schemas.microsoft.com/office/drawing/2014/main" id="{9B327911-2518-F67E-8CF6-BF0575BEED02}"/>
              </a:ext>
            </a:extLst>
          </p:cNvPr>
          <p:cNvPicPr>
            <a:picLocks noChangeAspect="1"/>
          </p:cNvPicPr>
          <p:nvPr/>
        </p:nvPicPr>
        <p:blipFill rotWithShape="1">
          <a:blip r:embed="rId3"/>
          <a:srcRect l="2799"/>
          <a:stretch/>
        </p:blipFill>
        <p:spPr>
          <a:xfrm>
            <a:off x="6472360" y="1454655"/>
            <a:ext cx="5529139" cy="3610137"/>
          </a:xfrm>
          <a:prstGeom prst="rect">
            <a:avLst/>
          </a:prstGeom>
        </p:spPr>
      </p:pic>
    </p:spTree>
    <p:extLst>
      <p:ext uri="{BB962C8B-B14F-4D97-AF65-F5344CB8AC3E}">
        <p14:creationId xmlns:p14="http://schemas.microsoft.com/office/powerpoint/2010/main" val="1669360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4F0AFB-B99F-B5EC-8C5D-E4A4F8210819}"/>
              </a:ext>
            </a:extLst>
          </p:cNvPr>
          <p:cNvSpPr>
            <a:spLocks noGrp="1"/>
          </p:cNvSpPr>
          <p:nvPr>
            <p:ph type="title"/>
          </p:nvPr>
        </p:nvSpPr>
        <p:spPr>
          <a:xfrm>
            <a:off x="130629" y="320155"/>
            <a:ext cx="12260424" cy="369333"/>
          </a:xfrm>
        </p:spPr>
        <p:txBody>
          <a:bodyPr>
            <a:noAutofit/>
          </a:bodyPr>
          <a:lstStyle/>
          <a:p>
            <a:r>
              <a:rPr kumimoji="1" lang="en-US" altLang="ja-JP" sz="1600" b="1" u="sng" dirty="0">
                <a:latin typeface="+mn-lt"/>
              </a:rPr>
              <a:t>Mixture design for eco-friendly hybrid clay treated with two stabilizers based on water absorption and retention of stabilizers</a:t>
            </a:r>
            <a:endParaRPr kumimoji="1" lang="ja-JP" altLang="en-US" sz="1600" b="1" u="sng" dirty="0">
              <a:latin typeface="+mn-lt"/>
            </a:endParaRPr>
          </a:p>
        </p:txBody>
      </p:sp>
      <p:sp>
        <p:nvSpPr>
          <p:cNvPr id="4" name="フッター プレースホルダー 3">
            <a:extLst>
              <a:ext uri="{FF2B5EF4-FFF2-40B4-BE49-F238E27FC236}">
                <a16:creationId xmlns:a16="http://schemas.microsoft.com/office/drawing/2014/main" id="{D8211673-97B5-F7E0-3685-908B2700701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tint val="75000"/>
                  </a:prstClr>
                </a:solidFill>
                <a:effectLst/>
                <a:uLnTx/>
                <a:uFillTx/>
                <a:latin typeface="Times New Roman"/>
                <a:ea typeface="ＭＳ ゴシック"/>
                <a:cs typeface="+mn-cs"/>
              </a:rPr>
              <a:t>地盤防災工学研究室</a:t>
            </a:r>
            <a:endParaRPr kumimoji="1" lang="ja-JP" altLang="en-US" sz="1200" b="0" i="0" u="none" strike="noStrike" kern="1200" cap="none" spc="0" normalizeH="0" baseline="0" noProof="0" dirty="0">
              <a:ln>
                <a:noFill/>
              </a:ln>
              <a:solidFill>
                <a:prstClr val="black">
                  <a:tint val="75000"/>
                </a:prstClr>
              </a:solidFill>
              <a:effectLst/>
              <a:uLnTx/>
              <a:uFillTx/>
              <a:latin typeface="Times New Roman"/>
              <a:ea typeface="ＭＳ ゴシック"/>
              <a:cs typeface="+mn-cs"/>
            </a:endParaRPr>
          </a:p>
        </p:txBody>
      </p:sp>
      <p:sp>
        <p:nvSpPr>
          <p:cNvPr id="5" name="スライド番号プレースホルダー 4">
            <a:extLst>
              <a:ext uri="{FF2B5EF4-FFF2-40B4-BE49-F238E27FC236}">
                <a16:creationId xmlns:a16="http://schemas.microsoft.com/office/drawing/2014/main" id="{B76CBEDD-2E7D-AEA3-BE4C-02F36329A00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10075A-628D-4B53-98BF-13495C1AAAF4}" type="slidenum">
              <a:rPr kumimoji="1" lang="ja-JP" altLang="en-US" sz="1200" b="0" i="0" u="none" strike="noStrike" kern="1200" cap="none" spc="0" normalizeH="0" baseline="0" noProof="0" smtClean="0">
                <a:ln>
                  <a:noFill/>
                </a:ln>
                <a:solidFill>
                  <a:prstClr val="black">
                    <a:tint val="75000"/>
                  </a:prstClr>
                </a:solidFill>
                <a:effectLst/>
                <a:uLnTx/>
                <a:uFillTx/>
                <a:latin typeface="Times New Roman"/>
                <a:ea typeface="ＭＳ ゴシック"/>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1" lang="ja-JP" altLang="en-US" sz="1200" b="0" i="0" u="none" strike="noStrike" kern="1200" cap="none" spc="0" normalizeH="0" baseline="0" noProof="0" dirty="0">
              <a:ln>
                <a:noFill/>
              </a:ln>
              <a:solidFill>
                <a:prstClr val="black">
                  <a:tint val="75000"/>
                </a:prstClr>
              </a:solidFill>
              <a:effectLst/>
              <a:uLnTx/>
              <a:uFillTx/>
              <a:latin typeface="Times New Roman"/>
              <a:ea typeface="ＭＳ ゴシック"/>
              <a:cs typeface="+mn-cs"/>
            </a:endParaRPr>
          </a:p>
        </p:txBody>
      </p:sp>
      <p:sp>
        <p:nvSpPr>
          <p:cNvPr id="6" name="テキスト ボックス 5">
            <a:extLst>
              <a:ext uri="{FF2B5EF4-FFF2-40B4-BE49-F238E27FC236}">
                <a16:creationId xmlns:a16="http://schemas.microsoft.com/office/drawing/2014/main" id="{C09FD57F-3E12-C157-1803-61DACBA7AC02}"/>
              </a:ext>
            </a:extLst>
          </p:cNvPr>
          <p:cNvSpPr txBox="1"/>
          <p:nvPr/>
        </p:nvSpPr>
        <p:spPr>
          <a:xfrm>
            <a:off x="130629" y="1064804"/>
            <a:ext cx="1193074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Shafique Raihan </a:t>
            </a:r>
            <a:r>
              <a:rPr kumimoji="1" lang="en-US" altLang="ja-JP" sz="1600" b="0" i="0" u="none" strike="noStrike" kern="1200" cap="none" spc="0" normalizeH="0" baseline="0" noProof="0" dirty="0" err="1">
                <a:ln>
                  <a:noFill/>
                </a:ln>
                <a:solidFill>
                  <a:prstClr val="black"/>
                </a:solidFill>
                <a:effectLst/>
                <a:uLnTx/>
                <a:uFillTx/>
                <a:latin typeface="Times New Roman"/>
                <a:ea typeface="ＭＳ ゴシック"/>
                <a:cs typeface="+mn-cs"/>
              </a:rPr>
              <a:t>Shovon</a:t>
            </a:r>
            <a:r>
              <a:rPr kumimoji="1" lang="en-US" altLang="ja-JP" sz="1600" b="0" i="0" u="none" strike="noStrike" kern="1200" cap="none" spc="0" normalizeH="0" baseline="30000" noProof="0" dirty="0" err="1">
                <a:ln>
                  <a:noFill/>
                </a:ln>
                <a:solidFill>
                  <a:prstClr val="black"/>
                </a:solidFill>
                <a:effectLst/>
                <a:uLnTx/>
                <a:uFillTx/>
                <a:latin typeface="Times New Roman"/>
                <a:ea typeface="ＭＳ ゴシック"/>
                <a:cs typeface="+mn-cs"/>
              </a:rPr>
              <a:t>a</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 Alula </a:t>
            </a:r>
            <a:r>
              <a:rPr kumimoji="1" lang="en-US" altLang="ja-JP" sz="1600" b="0" i="0" u="none" strike="noStrike" kern="1200" cap="none" spc="0" normalizeH="0" baseline="0" noProof="0" dirty="0" err="1">
                <a:ln>
                  <a:noFill/>
                </a:ln>
                <a:solidFill>
                  <a:prstClr val="black"/>
                </a:solidFill>
                <a:effectLst/>
                <a:uLnTx/>
                <a:uFillTx/>
                <a:latin typeface="Times New Roman"/>
                <a:ea typeface="ＭＳ ゴシック"/>
                <a:cs typeface="+mn-cs"/>
              </a:rPr>
              <a:t>Kassa</a:t>
            </a:r>
            <a:r>
              <a:rPr kumimoji="1" lang="en-US" altLang="ja-JP" sz="1600" b="0" i="0" u="none" strike="noStrike" kern="1200" cap="none" spc="0" normalizeH="0" baseline="30000" noProof="0" dirty="0" err="1">
                <a:ln>
                  <a:noFill/>
                </a:ln>
                <a:solidFill>
                  <a:prstClr val="black"/>
                </a:solidFill>
                <a:effectLst/>
                <a:uLnTx/>
                <a:uFillTx/>
                <a:latin typeface="Times New Roman"/>
                <a:ea typeface="ＭＳ ゴシック"/>
                <a:cs typeface="+mn-cs"/>
              </a:rPr>
              <a:t>a</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 Ryo </a:t>
            </a:r>
            <a:r>
              <a:rPr kumimoji="1" lang="en-US" altLang="ja-JP" sz="1600" b="0" i="0" u="none" strike="noStrike" kern="1200" cap="none" spc="0" normalizeH="0" baseline="0" noProof="0" dirty="0" err="1">
                <a:ln>
                  <a:noFill/>
                </a:ln>
                <a:solidFill>
                  <a:prstClr val="black"/>
                </a:solidFill>
                <a:effectLst/>
                <a:uLnTx/>
                <a:uFillTx/>
                <a:latin typeface="Times New Roman"/>
                <a:ea typeface="ＭＳ ゴシック"/>
                <a:cs typeface="+mn-cs"/>
              </a:rPr>
              <a:t>Sekine</a:t>
            </a:r>
            <a:r>
              <a:rPr kumimoji="1" lang="en-US" altLang="ja-JP" sz="1600" b="0" i="0" u="none" strike="noStrike" kern="1200" cap="none" spc="0" normalizeH="0" baseline="30000" noProof="0" dirty="0" err="1">
                <a:ln>
                  <a:noFill/>
                </a:ln>
                <a:solidFill>
                  <a:prstClr val="black"/>
                </a:solidFill>
                <a:effectLst/>
                <a:uLnTx/>
                <a:uFillTx/>
                <a:latin typeface="Times New Roman"/>
                <a:ea typeface="ＭＳ ゴシック"/>
                <a:cs typeface="+mn-cs"/>
              </a:rPr>
              <a:t>a</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 </a:t>
            </a:r>
            <a:r>
              <a:rPr kumimoji="1" lang="en-US" altLang="ja-JP" sz="1600" b="0" i="0" u="none" strike="noStrike" kern="1200" cap="none" spc="0" normalizeH="0" baseline="0" noProof="0" dirty="0" err="1">
                <a:ln>
                  <a:noFill/>
                </a:ln>
                <a:solidFill>
                  <a:prstClr val="black"/>
                </a:solidFill>
                <a:effectLst/>
                <a:uLnTx/>
                <a:uFillTx/>
                <a:latin typeface="Times New Roman"/>
                <a:ea typeface="ＭＳ ゴシック"/>
                <a:cs typeface="+mn-cs"/>
              </a:rPr>
              <a:t>Kimitoshi</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 </a:t>
            </a:r>
            <a:r>
              <a:rPr kumimoji="1" lang="en-US" altLang="ja-JP" sz="1600" b="0" i="0" u="none" strike="noStrike" kern="1200" cap="none" spc="0" normalizeH="0" baseline="0" noProof="0" dirty="0" err="1">
                <a:ln>
                  <a:noFill/>
                </a:ln>
                <a:solidFill>
                  <a:prstClr val="black"/>
                </a:solidFill>
                <a:effectLst/>
                <a:uLnTx/>
                <a:uFillTx/>
                <a:latin typeface="Times New Roman"/>
                <a:ea typeface="ＭＳ ゴシック"/>
                <a:cs typeface="+mn-cs"/>
              </a:rPr>
              <a:t>Hayano</a:t>
            </a:r>
            <a:r>
              <a:rPr kumimoji="1" lang="en-US" altLang="ja-JP" sz="1600" b="0" i="0" u="none" strike="noStrike" kern="1200" cap="none" spc="0" normalizeH="0" baseline="30000" noProof="0" dirty="0" err="1">
                <a:ln>
                  <a:noFill/>
                </a:ln>
                <a:solidFill>
                  <a:prstClr val="black"/>
                </a:solidFill>
                <a:effectLst/>
                <a:uLnTx/>
                <a:uFillTx/>
                <a:latin typeface="Times New Roman"/>
                <a:ea typeface="ＭＳ ゴシック"/>
                <a:cs typeface="+mn-cs"/>
              </a:rPr>
              <a:t>b</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 </a:t>
            </a:r>
            <a:r>
              <a:rPr kumimoji="1" lang="en-US" altLang="ja-JP" sz="1600" b="0" i="0" u="none" strike="noStrike" kern="1200" cap="none" spc="0" normalizeH="0" baseline="0" noProof="0" dirty="0" err="1">
                <a:ln>
                  <a:noFill/>
                </a:ln>
                <a:solidFill>
                  <a:prstClr val="black"/>
                </a:solidFill>
                <a:effectLst/>
                <a:uLnTx/>
                <a:uFillTx/>
                <a:latin typeface="Times New Roman"/>
                <a:ea typeface="ＭＳ ゴシック"/>
                <a:cs typeface="+mn-cs"/>
              </a:rPr>
              <a:t>Yoshitoshi</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 </a:t>
            </a:r>
            <a:r>
              <a:rPr kumimoji="1" lang="en-US" altLang="ja-JP" sz="1600" b="0" i="0" u="none" strike="noStrike" kern="1200" cap="none" spc="0" normalizeH="0" baseline="0" noProof="0" dirty="0" err="1">
                <a:ln>
                  <a:noFill/>
                </a:ln>
                <a:solidFill>
                  <a:prstClr val="black"/>
                </a:solidFill>
                <a:effectLst/>
                <a:uLnTx/>
                <a:uFillTx/>
                <a:latin typeface="Times New Roman"/>
                <a:ea typeface="ＭＳ ゴシック"/>
                <a:cs typeface="+mn-cs"/>
              </a:rPr>
              <a:t>Mochizuki</a:t>
            </a:r>
            <a:r>
              <a:rPr kumimoji="1" lang="en-US" altLang="ja-JP" sz="1600" b="0" i="0" u="none" strike="noStrike" kern="1200" cap="none" spc="0" normalizeH="0" baseline="30000" noProof="0" dirty="0" err="1">
                <a:ln>
                  <a:noFill/>
                </a:ln>
                <a:solidFill>
                  <a:prstClr val="black"/>
                </a:solidFill>
                <a:effectLst/>
                <a:uLnTx/>
                <a:uFillTx/>
                <a:latin typeface="Times New Roman"/>
                <a:ea typeface="ＭＳ ゴシック"/>
                <a:cs typeface="+mn-cs"/>
              </a:rPr>
              <a:t>c</a:t>
            </a:r>
            <a:endParaRPr kumimoji="1" lang="ja-JP" altLang="en-US" sz="1600" b="0" i="0" u="none" strike="noStrike" kern="1200" cap="none" spc="0" normalizeH="0" baseline="30000" noProof="0" dirty="0">
              <a:ln>
                <a:noFill/>
              </a:ln>
              <a:solidFill>
                <a:prstClr val="black"/>
              </a:solidFill>
              <a:effectLst/>
              <a:uLnTx/>
              <a:uFillTx/>
              <a:latin typeface="Times New Roman"/>
              <a:ea typeface="ＭＳ ゴシック"/>
              <a:cs typeface="+mn-cs"/>
            </a:endParaRPr>
          </a:p>
        </p:txBody>
      </p:sp>
      <p:sp>
        <p:nvSpPr>
          <p:cNvPr id="3" name="テキスト ボックス 2">
            <a:extLst>
              <a:ext uri="{FF2B5EF4-FFF2-40B4-BE49-F238E27FC236}">
                <a16:creationId xmlns:a16="http://schemas.microsoft.com/office/drawing/2014/main" id="{27AC8C99-7416-5F15-C1EB-BED49E9B5645}"/>
              </a:ext>
            </a:extLst>
          </p:cNvPr>
          <p:cNvSpPr txBox="1"/>
          <p:nvPr/>
        </p:nvSpPr>
        <p:spPr>
          <a:xfrm>
            <a:off x="10680048" y="-3010"/>
            <a:ext cx="1367682"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Kenshiro </a:t>
            </a:r>
            <a:r>
              <a:rPr kumimoji="1" lang="en-US" altLang="ja-JP" sz="1600" b="0" i="0" u="none" strike="noStrike" kern="1200" cap="none" spc="0" normalizeH="0" baseline="0" noProof="0" dirty="0" err="1">
                <a:ln>
                  <a:noFill/>
                </a:ln>
                <a:solidFill>
                  <a:prstClr val="black"/>
                </a:solidFill>
                <a:effectLst/>
                <a:uLnTx/>
                <a:uFillTx/>
                <a:latin typeface="Times New Roman"/>
                <a:ea typeface="ＭＳ ゴシック"/>
                <a:cs typeface="+mn-cs"/>
              </a:rPr>
              <a:t>Itaki</a:t>
            </a:r>
            <a:endPar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endParaRPr>
          </a:p>
        </p:txBody>
      </p:sp>
      <p:sp>
        <p:nvSpPr>
          <p:cNvPr id="10" name="テキスト ボックス 9">
            <a:extLst>
              <a:ext uri="{FF2B5EF4-FFF2-40B4-BE49-F238E27FC236}">
                <a16:creationId xmlns:a16="http://schemas.microsoft.com/office/drawing/2014/main" id="{7A51E776-4967-57B0-9190-957C4395B5B6}"/>
              </a:ext>
            </a:extLst>
          </p:cNvPr>
          <p:cNvSpPr txBox="1"/>
          <p:nvPr/>
        </p:nvSpPr>
        <p:spPr>
          <a:xfrm>
            <a:off x="130629" y="-3010"/>
            <a:ext cx="1193074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DOI: </a:t>
            </a:r>
            <a:r>
              <a:rPr kumimoji="1" lang="en-US" altLang="ja-JP" sz="1600" b="0" i="0" u="none" strike="noStrike" kern="1200" cap="none" spc="0" normalizeH="0" baseline="0" noProof="0" dirty="0">
                <a:ln>
                  <a:noFill/>
                </a:ln>
                <a:solidFill>
                  <a:srgbClr val="0080AE"/>
                </a:solidFill>
                <a:effectLst/>
                <a:uLnTx/>
                <a:uFillTx/>
                <a:latin typeface="Times New Roman"/>
                <a:ea typeface="ＭＳ ゴシック"/>
                <a:cs typeface="+mn-cs"/>
              </a:rPr>
              <a:t>https://doi.org/10.1016/j.sandf.2024.101423</a:t>
            </a:r>
            <a:endPar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endParaRPr>
          </a:p>
        </p:txBody>
      </p:sp>
      <p:sp>
        <p:nvSpPr>
          <p:cNvPr id="7" name="タイトル 1">
            <a:extLst>
              <a:ext uri="{FF2B5EF4-FFF2-40B4-BE49-F238E27FC236}">
                <a16:creationId xmlns:a16="http://schemas.microsoft.com/office/drawing/2014/main" id="{F8E070B1-3698-60BF-535C-30899885C5AF}"/>
              </a:ext>
            </a:extLst>
          </p:cNvPr>
          <p:cNvSpPr txBox="1">
            <a:spLocks/>
          </p:cNvSpPr>
          <p:nvPr/>
        </p:nvSpPr>
        <p:spPr>
          <a:xfrm>
            <a:off x="130629" y="694363"/>
            <a:ext cx="11930742" cy="3693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ja-JP" altLang="en-US" sz="1600" b="1" u="sng" dirty="0">
                <a:solidFill>
                  <a:prstClr val="black"/>
                </a:solidFill>
                <a:latin typeface="Times New Roman"/>
                <a:ea typeface="ＭＳ ゴシック"/>
              </a:rPr>
              <a:t>二種類の安定剤で処理された環境にやさしいハイブリッド粘土の吸水性と保水性の安定剤に基づく混合デザイン</a:t>
            </a:r>
            <a:endParaRPr kumimoji="1" lang="ja-JP" altLang="en-US" sz="1600" b="1" i="0" u="sng" strike="noStrike" kern="1200" cap="none" spc="0" normalizeH="0" baseline="0" noProof="0" dirty="0">
              <a:ln>
                <a:noFill/>
              </a:ln>
              <a:solidFill>
                <a:prstClr val="black"/>
              </a:solidFill>
              <a:effectLst/>
              <a:uLnTx/>
              <a:uFillTx/>
              <a:latin typeface="Times New Roman"/>
              <a:ea typeface="ＭＳ ゴシック"/>
              <a:cs typeface="+mj-cs"/>
            </a:endParaRPr>
          </a:p>
        </p:txBody>
      </p:sp>
      <p:sp>
        <p:nvSpPr>
          <p:cNvPr id="8" name="テキスト ボックス 7">
            <a:extLst>
              <a:ext uri="{FF2B5EF4-FFF2-40B4-BE49-F238E27FC236}">
                <a16:creationId xmlns:a16="http://schemas.microsoft.com/office/drawing/2014/main" id="{054799D1-7E84-22C7-67F9-772D378889DF}"/>
              </a:ext>
            </a:extLst>
          </p:cNvPr>
          <p:cNvSpPr txBox="1"/>
          <p:nvPr/>
        </p:nvSpPr>
        <p:spPr>
          <a:xfrm>
            <a:off x="130629" y="1403358"/>
            <a:ext cx="1193074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a, b</a:t>
            </a:r>
            <a:r>
              <a:rPr lang="ja-JP" altLang="en-US" sz="1600" dirty="0">
                <a:solidFill>
                  <a:prstClr val="black"/>
                </a:solidFill>
                <a:latin typeface="Times New Roman"/>
                <a:ea typeface="ＭＳ ゴシック"/>
              </a:rPr>
              <a:t>横浜国立</a:t>
            </a:r>
            <a:r>
              <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rPr>
              <a:t>大学，</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a:t>
            </a:r>
            <a:r>
              <a:rPr kumimoji="1" lang="en-US" altLang="ja-JP" sz="1600" b="0" i="0" u="none" strike="noStrike" kern="1200" cap="none" spc="0" normalizeH="0" baseline="30000" noProof="0" dirty="0" err="1">
                <a:ln>
                  <a:noFill/>
                </a:ln>
                <a:solidFill>
                  <a:prstClr val="black"/>
                </a:solidFill>
                <a:effectLst/>
                <a:uLnTx/>
                <a:uFillTx/>
                <a:latin typeface="Times New Roman"/>
                <a:ea typeface="ＭＳ ゴシック"/>
                <a:cs typeface="+mn-cs"/>
              </a:rPr>
              <a:t>c</a:t>
            </a:r>
            <a:r>
              <a:rPr kumimoji="1" lang="en-US" altLang="ja-JP" sz="1600" b="0" i="0" u="none" strike="noStrike" kern="1200" cap="none" spc="0" normalizeH="0" baseline="0" noProof="0" dirty="0" err="1">
                <a:ln>
                  <a:noFill/>
                </a:ln>
                <a:solidFill>
                  <a:prstClr val="black"/>
                </a:solidFill>
                <a:effectLst/>
                <a:uLnTx/>
                <a:uFillTx/>
                <a:latin typeface="Times New Roman"/>
                <a:ea typeface="ＭＳ ゴシック"/>
                <a:cs typeface="+mn-cs"/>
              </a:rPr>
              <a:t>Sustainable</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 Eco Corp.</a:t>
            </a:r>
            <a:endParaRPr kumimoji="1" lang="ja-JP" altLang="en-US" sz="1600" b="0" i="0" u="none" strike="noStrike" kern="1200" cap="none" spc="0" normalizeH="0" baseline="30000" noProof="0" dirty="0">
              <a:ln>
                <a:noFill/>
              </a:ln>
              <a:solidFill>
                <a:prstClr val="black"/>
              </a:solidFill>
              <a:effectLst/>
              <a:uLnTx/>
              <a:uFillTx/>
              <a:latin typeface="Times New Roman"/>
              <a:ea typeface="ＭＳ ゴシック"/>
              <a:cs typeface="+mn-cs"/>
            </a:endParaRPr>
          </a:p>
        </p:txBody>
      </p:sp>
      <p:sp>
        <p:nvSpPr>
          <p:cNvPr id="15" name="コンテンツ プレースホルダー 2">
            <a:extLst>
              <a:ext uri="{FF2B5EF4-FFF2-40B4-BE49-F238E27FC236}">
                <a16:creationId xmlns:a16="http://schemas.microsoft.com/office/drawing/2014/main" id="{41C715B4-C235-4D09-6E2D-908E89B69160}"/>
              </a:ext>
            </a:extLst>
          </p:cNvPr>
          <p:cNvSpPr>
            <a:spLocks noGrp="1"/>
          </p:cNvSpPr>
          <p:nvPr>
            <p:ph idx="1"/>
          </p:nvPr>
        </p:nvSpPr>
        <p:spPr>
          <a:xfrm>
            <a:off x="130629" y="1677172"/>
            <a:ext cx="6569109" cy="4204418"/>
          </a:xfrm>
        </p:spPr>
        <p:txBody>
          <a:bodyPr>
            <a:noAutofit/>
          </a:bodyPr>
          <a:lstStyle/>
          <a:p>
            <a:pPr marL="0" indent="0">
              <a:buNone/>
            </a:pPr>
            <a:r>
              <a:rPr kumimoji="1" lang="ja-JP" altLang="en-US" sz="1600" b="1" dirty="0"/>
              <a:t>概要</a:t>
            </a:r>
            <a:endParaRPr kumimoji="1" lang="en-US" altLang="ja-JP" sz="1600" b="1" dirty="0"/>
          </a:p>
          <a:p>
            <a:pPr>
              <a:lnSpc>
                <a:spcPct val="100000"/>
              </a:lnSpc>
            </a:pPr>
            <a:r>
              <a:rPr lang="ja-JP" altLang="en-US" sz="1600" dirty="0"/>
              <a:t>高含水比粘土は建設資材として使用するには，問題がある．</a:t>
            </a:r>
            <a:endParaRPr lang="en-US" altLang="ja-JP" sz="1600" dirty="0"/>
          </a:p>
          <a:p>
            <a:pPr>
              <a:lnSpc>
                <a:spcPct val="100000"/>
              </a:lnSpc>
            </a:pPr>
            <a:r>
              <a:rPr lang="ja-JP" altLang="en-US" sz="1600" dirty="0"/>
              <a:t>セメントの使用は高アルカリ性や二酸化炭素の排出が懸念されるが，フライアッシュは弱アルカリ性で固化性がある．</a:t>
            </a:r>
            <a:endParaRPr lang="en-US" altLang="ja-JP" sz="1600" dirty="0"/>
          </a:p>
          <a:p>
            <a:pPr>
              <a:lnSpc>
                <a:spcPct val="100000"/>
              </a:lnSpc>
            </a:pPr>
            <a:r>
              <a:rPr lang="ja-JP" altLang="en-US" sz="1600" dirty="0"/>
              <a:t>竹チップは，余剰水を吸水・保持し，地盤の強度を向上させることができる．</a:t>
            </a:r>
            <a:endParaRPr lang="en-US" altLang="ja-JP" sz="1600" dirty="0"/>
          </a:p>
          <a:p>
            <a:pPr>
              <a:lnSpc>
                <a:spcPct val="100000"/>
              </a:lnSpc>
            </a:pPr>
            <a:r>
              <a:rPr lang="ja-JP" altLang="en-US" sz="1600" dirty="0"/>
              <a:t>竹チップ，フライアッシュといった費用対効果が高いかつ環境にやさしい材料の組み合わせで粘土の強度を向上させたい．</a:t>
            </a:r>
            <a:endParaRPr lang="en-US" altLang="ja-JP" sz="1600" dirty="0"/>
          </a:p>
          <a:p>
            <a:pPr>
              <a:lnSpc>
                <a:spcPct val="100000"/>
              </a:lnSpc>
            </a:pPr>
            <a:r>
              <a:rPr lang="ja-JP" altLang="en-US" sz="1600" dirty="0"/>
              <a:t>ハイブリッド処理粘土の有用性を評価</a:t>
            </a:r>
            <a:endParaRPr lang="en-US" altLang="ja-JP" sz="1600" dirty="0"/>
          </a:p>
          <a:p>
            <a:pPr marL="0" indent="0">
              <a:buNone/>
            </a:pPr>
            <a:r>
              <a:rPr lang="ja-JP" altLang="en-US" sz="1600" b="1" dirty="0"/>
              <a:t>手法・結果</a:t>
            </a:r>
            <a:endParaRPr lang="en-US" altLang="ja-JP" sz="1600" b="1" dirty="0"/>
          </a:p>
          <a:p>
            <a:r>
              <a:rPr kumimoji="1" lang="ja-JP" altLang="en-US" sz="1600" dirty="0"/>
              <a:t>竹チップの</a:t>
            </a:r>
            <a:r>
              <a:rPr kumimoji="1" lang="en-US" altLang="ja-JP" sz="1600" dirty="0" err="1"/>
              <a:t>Wab</a:t>
            </a:r>
            <a:r>
              <a:rPr kumimoji="1" lang="ja-JP" altLang="en-US" sz="1600" dirty="0"/>
              <a:t>はフライアッシュのそれよりも有意に高いことがわかった</a:t>
            </a:r>
            <a:endParaRPr kumimoji="1" lang="en-US" altLang="ja-JP" sz="1600" dirty="0"/>
          </a:p>
          <a:p>
            <a:r>
              <a:rPr kumimoji="1" lang="ja-JP" altLang="en-US" sz="1600" dirty="0"/>
              <a:t>コーン指数試験の結果から、提案した混合設計は、目標</a:t>
            </a:r>
            <a:r>
              <a:rPr kumimoji="1" lang="en-US" altLang="ja-JP" sz="1600" dirty="0"/>
              <a:t>qc</a:t>
            </a:r>
            <a:r>
              <a:rPr kumimoji="1" lang="ja-JP" altLang="en-US" sz="1600" dirty="0"/>
              <a:t>に到達するために添加すべき各安定化剤の量の組み合わせを最小限の偏差で予測できることが示された</a:t>
            </a:r>
            <a:endParaRPr kumimoji="1" lang="en-US" altLang="ja-JP" sz="1600" dirty="0"/>
          </a:p>
          <a:p>
            <a:r>
              <a:rPr kumimoji="1" lang="ja-JP" altLang="en-US" sz="1600" dirty="0"/>
              <a:t>ハイブリッド処理粘土はアルカリ溶出の可能性を低減することが示唆された．</a:t>
            </a:r>
            <a:endParaRPr kumimoji="1" lang="en-US" altLang="ja-JP" sz="1600" dirty="0"/>
          </a:p>
        </p:txBody>
      </p:sp>
      <p:sp>
        <p:nvSpPr>
          <p:cNvPr id="16" name="コンテンツ プレースホルダー 2">
            <a:extLst>
              <a:ext uri="{FF2B5EF4-FFF2-40B4-BE49-F238E27FC236}">
                <a16:creationId xmlns:a16="http://schemas.microsoft.com/office/drawing/2014/main" id="{E36DA592-1459-119D-5B63-C6288259B0D7}"/>
              </a:ext>
            </a:extLst>
          </p:cNvPr>
          <p:cNvSpPr txBox="1">
            <a:spLocks/>
          </p:cNvSpPr>
          <p:nvPr/>
        </p:nvSpPr>
        <p:spPr>
          <a:xfrm>
            <a:off x="7291449" y="5047905"/>
            <a:ext cx="4900550" cy="14529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ja-JP" altLang="en-US" sz="1600" b="1" i="0" u="none" strike="noStrike" kern="1200" cap="none" spc="0" normalizeH="0" baseline="0" noProof="0" dirty="0">
                <a:ln>
                  <a:noFill/>
                </a:ln>
                <a:solidFill>
                  <a:prstClr val="black"/>
                </a:solidFill>
                <a:effectLst/>
                <a:uLnTx/>
                <a:uFillTx/>
                <a:latin typeface="Times New Roman"/>
                <a:ea typeface="ＭＳ ゴシック"/>
                <a:cs typeface="+mn-cs"/>
              </a:rPr>
              <a:t>コメント</a:t>
            </a:r>
            <a:endParaRPr kumimoji="1" lang="en-US" altLang="ja-JP" sz="1600" b="1" i="0" u="none" strike="noStrike" kern="1200" cap="none" spc="0" normalizeH="0" baseline="0" noProof="0" dirty="0">
              <a:ln>
                <a:noFill/>
              </a:ln>
              <a:solidFill>
                <a:prstClr val="black"/>
              </a:solidFill>
              <a:effectLst/>
              <a:uLnTx/>
              <a:uFillTx/>
              <a:latin typeface="Times New Roman"/>
              <a:ea typeface="ＭＳ ゴシック"/>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rPr>
              <a:t>既往の研究の結果を組み合わせ，環境に配慮した処理粘土の有用性を示している．</a:t>
            </a: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endParaRPr>
          </a:p>
        </p:txBody>
      </p:sp>
      <p:pic>
        <p:nvPicPr>
          <p:cNvPr id="11" name="図 10">
            <a:extLst>
              <a:ext uri="{FF2B5EF4-FFF2-40B4-BE49-F238E27FC236}">
                <a16:creationId xmlns:a16="http://schemas.microsoft.com/office/drawing/2014/main" id="{4796D8F1-312D-5BDB-E2DF-E7411E29E4CA}"/>
              </a:ext>
            </a:extLst>
          </p:cNvPr>
          <p:cNvPicPr>
            <a:picLocks noChangeAspect="1"/>
          </p:cNvPicPr>
          <p:nvPr/>
        </p:nvPicPr>
        <p:blipFill>
          <a:blip r:embed="rId3"/>
          <a:stretch>
            <a:fillRect/>
          </a:stretch>
        </p:blipFill>
        <p:spPr>
          <a:xfrm>
            <a:off x="6578930" y="1575814"/>
            <a:ext cx="5613070" cy="3402418"/>
          </a:xfrm>
          <a:prstGeom prst="rect">
            <a:avLst/>
          </a:prstGeom>
        </p:spPr>
      </p:pic>
    </p:spTree>
    <p:extLst>
      <p:ext uri="{BB962C8B-B14F-4D97-AF65-F5344CB8AC3E}">
        <p14:creationId xmlns:p14="http://schemas.microsoft.com/office/powerpoint/2010/main" val="2814994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4F0AFB-B99F-B5EC-8C5D-E4A4F8210819}"/>
              </a:ext>
            </a:extLst>
          </p:cNvPr>
          <p:cNvSpPr>
            <a:spLocks noGrp="1"/>
          </p:cNvSpPr>
          <p:nvPr>
            <p:ph type="title"/>
          </p:nvPr>
        </p:nvSpPr>
        <p:spPr>
          <a:xfrm>
            <a:off x="130629" y="366322"/>
            <a:ext cx="12260424" cy="369333"/>
          </a:xfrm>
        </p:spPr>
        <p:txBody>
          <a:bodyPr>
            <a:noAutofit/>
          </a:bodyPr>
          <a:lstStyle/>
          <a:p>
            <a:r>
              <a:rPr kumimoji="1" lang="en-US" altLang="ja-JP" sz="1600" b="1" u="sng" dirty="0">
                <a:latin typeface="+mn-lt"/>
              </a:rPr>
              <a:t>Electroosmotic reinforcement mechanism and laboratory tests of pulsating direct current with a high energy efficiency ratio</a:t>
            </a:r>
            <a:endParaRPr kumimoji="1" lang="ja-JP" altLang="en-US" sz="1600" b="1" u="sng" dirty="0">
              <a:latin typeface="+mn-lt"/>
            </a:endParaRPr>
          </a:p>
        </p:txBody>
      </p:sp>
      <p:sp>
        <p:nvSpPr>
          <p:cNvPr id="4" name="フッター プレースホルダー 3">
            <a:extLst>
              <a:ext uri="{FF2B5EF4-FFF2-40B4-BE49-F238E27FC236}">
                <a16:creationId xmlns:a16="http://schemas.microsoft.com/office/drawing/2014/main" id="{D8211673-97B5-F7E0-3685-908B2700701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tint val="75000"/>
                  </a:prstClr>
                </a:solidFill>
                <a:effectLst/>
                <a:uLnTx/>
                <a:uFillTx/>
                <a:latin typeface="Times New Roman"/>
                <a:ea typeface="ＭＳ ゴシック"/>
                <a:cs typeface="+mn-cs"/>
              </a:rPr>
              <a:t>地盤防災工学研究室</a:t>
            </a:r>
            <a:endParaRPr kumimoji="1" lang="ja-JP" altLang="en-US" sz="1200" b="0" i="0" u="none" strike="noStrike" kern="1200" cap="none" spc="0" normalizeH="0" baseline="0" noProof="0" dirty="0">
              <a:ln>
                <a:noFill/>
              </a:ln>
              <a:solidFill>
                <a:prstClr val="black">
                  <a:tint val="75000"/>
                </a:prstClr>
              </a:solidFill>
              <a:effectLst/>
              <a:uLnTx/>
              <a:uFillTx/>
              <a:latin typeface="Times New Roman"/>
              <a:ea typeface="ＭＳ ゴシック"/>
              <a:cs typeface="+mn-cs"/>
            </a:endParaRPr>
          </a:p>
        </p:txBody>
      </p:sp>
      <p:sp>
        <p:nvSpPr>
          <p:cNvPr id="5" name="スライド番号プレースホルダー 4">
            <a:extLst>
              <a:ext uri="{FF2B5EF4-FFF2-40B4-BE49-F238E27FC236}">
                <a16:creationId xmlns:a16="http://schemas.microsoft.com/office/drawing/2014/main" id="{B76CBEDD-2E7D-AEA3-BE4C-02F36329A00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10075A-628D-4B53-98BF-13495C1AAAF4}" type="slidenum">
              <a:rPr kumimoji="1" lang="ja-JP" altLang="en-US" sz="1200" b="0" i="0" u="none" strike="noStrike" kern="1200" cap="none" spc="0" normalizeH="0" baseline="0" noProof="0" smtClean="0">
                <a:ln>
                  <a:noFill/>
                </a:ln>
                <a:solidFill>
                  <a:prstClr val="black">
                    <a:tint val="75000"/>
                  </a:prstClr>
                </a:solidFill>
                <a:effectLst/>
                <a:uLnTx/>
                <a:uFillTx/>
                <a:latin typeface="Times New Roman"/>
                <a:ea typeface="ＭＳ ゴシック"/>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1" lang="ja-JP" altLang="en-US" sz="1200" b="0" i="0" u="none" strike="noStrike" kern="1200" cap="none" spc="0" normalizeH="0" baseline="0" noProof="0" dirty="0">
              <a:ln>
                <a:noFill/>
              </a:ln>
              <a:solidFill>
                <a:prstClr val="black">
                  <a:tint val="75000"/>
                </a:prstClr>
              </a:solidFill>
              <a:effectLst/>
              <a:uLnTx/>
              <a:uFillTx/>
              <a:latin typeface="Times New Roman"/>
              <a:ea typeface="ＭＳ ゴシック"/>
              <a:cs typeface="+mn-cs"/>
            </a:endParaRPr>
          </a:p>
        </p:txBody>
      </p:sp>
      <p:sp>
        <p:nvSpPr>
          <p:cNvPr id="6" name="テキスト ボックス 5">
            <a:extLst>
              <a:ext uri="{FF2B5EF4-FFF2-40B4-BE49-F238E27FC236}">
                <a16:creationId xmlns:a16="http://schemas.microsoft.com/office/drawing/2014/main" id="{C09FD57F-3E12-C157-1803-61DACBA7AC02}"/>
              </a:ext>
            </a:extLst>
          </p:cNvPr>
          <p:cNvSpPr txBox="1"/>
          <p:nvPr/>
        </p:nvSpPr>
        <p:spPr>
          <a:xfrm>
            <a:off x="130629" y="1090995"/>
            <a:ext cx="1193074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err="1">
                <a:ln>
                  <a:noFill/>
                </a:ln>
                <a:solidFill>
                  <a:prstClr val="black"/>
                </a:solidFill>
                <a:effectLst/>
                <a:uLnTx/>
                <a:uFillTx/>
                <a:latin typeface="Times New Roman"/>
                <a:ea typeface="ＭＳ ゴシック"/>
                <a:cs typeface="+mn-cs"/>
              </a:rPr>
              <a:t>Xunli</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 </a:t>
            </a:r>
            <a:r>
              <a:rPr kumimoji="1" lang="en-US" altLang="ja-JP" sz="1600" b="0" i="0" u="none" strike="noStrike" kern="1200" cap="none" spc="0" normalizeH="0" baseline="0" noProof="0" dirty="0" err="1">
                <a:ln>
                  <a:noFill/>
                </a:ln>
                <a:solidFill>
                  <a:prstClr val="black"/>
                </a:solidFill>
                <a:effectLst/>
                <a:uLnTx/>
                <a:uFillTx/>
                <a:latin typeface="Times New Roman"/>
                <a:ea typeface="ＭＳ ゴシック"/>
                <a:cs typeface="+mn-cs"/>
              </a:rPr>
              <a:t>Zhang</a:t>
            </a:r>
            <a:r>
              <a:rPr kumimoji="1" lang="en-US" altLang="ja-JP" sz="1600" b="0" i="0" u="none" strike="noStrike" kern="1200" cap="none" spc="0" normalizeH="0" baseline="30000" noProof="0" dirty="0" err="1">
                <a:ln>
                  <a:noFill/>
                </a:ln>
                <a:solidFill>
                  <a:prstClr val="black"/>
                </a:solidFill>
                <a:effectLst/>
                <a:uLnTx/>
                <a:uFillTx/>
                <a:latin typeface="Times New Roman"/>
                <a:ea typeface="ＭＳ ゴシック"/>
                <a:cs typeface="+mn-cs"/>
              </a:rPr>
              <a:t>a</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 </a:t>
            </a:r>
            <a:r>
              <a:rPr kumimoji="1" lang="en-US" altLang="ja-JP" sz="1600" b="0" i="0" u="none" strike="noStrike" kern="1200" cap="none" spc="0" normalizeH="0" baseline="0" noProof="0" dirty="0" err="1">
                <a:ln>
                  <a:noFill/>
                </a:ln>
                <a:solidFill>
                  <a:prstClr val="black"/>
                </a:solidFill>
                <a:effectLst/>
                <a:uLnTx/>
                <a:uFillTx/>
                <a:latin typeface="Times New Roman"/>
                <a:ea typeface="ＭＳ ゴシック"/>
                <a:cs typeface="+mn-cs"/>
              </a:rPr>
              <a:t>Lingwei</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 </a:t>
            </a:r>
            <a:r>
              <a:rPr kumimoji="1" lang="en-US" altLang="ja-JP" sz="1600" b="0" i="0" u="none" strike="noStrike" kern="1200" cap="none" spc="0" normalizeH="0" baseline="0" noProof="0" dirty="0" err="1">
                <a:ln>
                  <a:noFill/>
                </a:ln>
                <a:solidFill>
                  <a:prstClr val="black"/>
                </a:solidFill>
                <a:effectLst/>
                <a:uLnTx/>
                <a:uFillTx/>
                <a:latin typeface="Times New Roman"/>
                <a:ea typeface="ＭＳ ゴシック"/>
                <a:cs typeface="+mn-cs"/>
              </a:rPr>
              <a:t>Zheng</a:t>
            </a:r>
            <a:r>
              <a:rPr kumimoji="1" lang="en-US" altLang="ja-JP" sz="1600" b="0" i="0" u="none" strike="noStrike" kern="1200" cap="none" spc="0" normalizeH="0" baseline="30000" noProof="0" dirty="0" err="1">
                <a:ln>
                  <a:noFill/>
                </a:ln>
                <a:solidFill>
                  <a:prstClr val="black"/>
                </a:solidFill>
                <a:effectLst/>
                <a:uLnTx/>
                <a:uFillTx/>
                <a:latin typeface="Times New Roman"/>
                <a:ea typeface="ＭＳ ゴシック"/>
                <a:cs typeface="+mn-cs"/>
              </a:rPr>
              <a:t>b</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 </a:t>
            </a:r>
            <a:r>
              <a:rPr kumimoji="1" lang="en-US" altLang="ja-JP" sz="1600" b="0" i="0" u="none" strike="noStrike" kern="1200" cap="none" spc="0" normalizeH="0" baseline="0" noProof="0" dirty="0" err="1">
                <a:ln>
                  <a:noFill/>
                </a:ln>
                <a:solidFill>
                  <a:prstClr val="black"/>
                </a:solidFill>
                <a:effectLst/>
                <a:uLnTx/>
                <a:uFillTx/>
                <a:latin typeface="Times New Roman"/>
                <a:ea typeface="ＭＳ ゴシック"/>
                <a:cs typeface="+mn-cs"/>
              </a:rPr>
              <a:t>Shangqi</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 Ge</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a</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 </a:t>
            </a:r>
            <a:r>
              <a:rPr kumimoji="1" lang="en-US" altLang="ja-JP" sz="1600" b="0" i="0" u="none" strike="noStrike" kern="1200" cap="none" spc="0" normalizeH="0" baseline="0" noProof="0" dirty="0" err="1">
                <a:ln>
                  <a:noFill/>
                </a:ln>
                <a:solidFill>
                  <a:prstClr val="black"/>
                </a:solidFill>
                <a:effectLst/>
                <a:uLnTx/>
                <a:uFillTx/>
                <a:latin typeface="Times New Roman"/>
                <a:ea typeface="ＭＳ ゴシック"/>
                <a:cs typeface="+mn-cs"/>
              </a:rPr>
              <a:t>Xudong</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 </a:t>
            </a:r>
            <a:r>
              <a:rPr kumimoji="1" lang="en-US" altLang="ja-JP" sz="1600" b="0" i="0" u="none" strike="noStrike" kern="1200" cap="none" spc="0" normalizeH="0" baseline="0" noProof="0" dirty="0" err="1">
                <a:ln>
                  <a:noFill/>
                </a:ln>
                <a:solidFill>
                  <a:prstClr val="black"/>
                </a:solidFill>
                <a:effectLst/>
                <a:uLnTx/>
                <a:uFillTx/>
                <a:latin typeface="Times New Roman"/>
                <a:ea typeface="ＭＳ ゴシック"/>
                <a:cs typeface="+mn-cs"/>
              </a:rPr>
              <a:t>Zheng</a:t>
            </a:r>
            <a:r>
              <a:rPr kumimoji="1" lang="en-US" altLang="ja-JP" sz="1600" b="0" i="0" u="none" strike="noStrike" kern="1200" cap="none" spc="0" normalizeH="0" baseline="30000" noProof="0" dirty="0" err="1">
                <a:ln>
                  <a:noFill/>
                </a:ln>
                <a:solidFill>
                  <a:prstClr val="black"/>
                </a:solidFill>
                <a:effectLst/>
                <a:uLnTx/>
                <a:uFillTx/>
                <a:latin typeface="Times New Roman"/>
                <a:ea typeface="ＭＳ ゴシック"/>
                <a:cs typeface="+mn-cs"/>
              </a:rPr>
              <a:t>c</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 </a:t>
            </a:r>
            <a:r>
              <a:rPr kumimoji="1" lang="en-US" altLang="ja-JP" sz="1600" b="0" i="0" u="none" strike="noStrike" kern="1200" cap="none" spc="0" normalizeH="0" baseline="0" noProof="0" dirty="0" err="1">
                <a:ln>
                  <a:noFill/>
                </a:ln>
                <a:solidFill>
                  <a:prstClr val="black"/>
                </a:solidFill>
                <a:effectLst/>
                <a:uLnTx/>
                <a:uFillTx/>
                <a:latin typeface="Times New Roman"/>
                <a:ea typeface="ＭＳ ゴシック"/>
                <a:cs typeface="+mn-cs"/>
              </a:rPr>
              <a:t>Xinyu</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 </a:t>
            </a:r>
            <a:r>
              <a:rPr kumimoji="1" lang="en-US" altLang="ja-JP" sz="1600" b="0" i="0" u="none" strike="noStrike" kern="1200" cap="none" spc="0" normalizeH="0" baseline="0" noProof="0" dirty="0" err="1">
                <a:ln>
                  <a:noFill/>
                </a:ln>
                <a:solidFill>
                  <a:prstClr val="black"/>
                </a:solidFill>
                <a:effectLst/>
                <a:uLnTx/>
                <a:uFillTx/>
                <a:latin typeface="Times New Roman"/>
                <a:ea typeface="ＭＳ ゴシック"/>
                <a:cs typeface="+mn-cs"/>
              </a:rPr>
              <a:t>Xie</a:t>
            </a:r>
            <a:r>
              <a:rPr kumimoji="1" lang="en-US" altLang="ja-JP" sz="1600" b="0" i="0" u="none" strike="noStrike" kern="1200" cap="none" spc="0" normalizeH="0" baseline="30000" noProof="0" dirty="0" err="1">
                <a:ln>
                  <a:noFill/>
                </a:ln>
                <a:solidFill>
                  <a:prstClr val="black"/>
                </a:solidFill>
                <a:effectLst/>
                <a:uLnTx/>
                <a:uFillTx/>
                <a:latin typeface="Times New Roman"/>
                <a:ea typeface="ＭＳ ゴシック"/>
                <a:cs typeface="+mn-cs"/>
              </a:rPr>
              <a:t>a,c</a:t>
            </a:r>
            <a:endPar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endParaRPr>
          </a:p>
        </p:txBody>
      </p:sp>
      <p:sp>
        <p:nvSpPr>
          <p:cNvPr id="3" name="テキスト ボックス 2">
            <a:extLst>
              <a:ext uri="{FF2B5EF4-FFF2-40B4-BE49-F238E27FC236}">
                <a16:creationId xmlns:a16="http://schemas.microsoft.com/office/drawing/2014/main" id="{27AC8C99-7416-5F15-C1EB-BED49E9B5645}"/>
              </a:ext>
            </a:extLst>
          </p:cNvPr>
          <p:cNvSpPr txBox="1"/>
          <p:nvPr/>
        </p:nvSpPr>
        <p:spPr>
          <a:xfrm>
            <a:off x="10680048" y="-3010"/>
            <a:ext cx="1367682"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Kenshiro </a:t>
            </a:r>
            <a:r>
              <a:rPr kumimoji="1" lang="en-US" altLang="ja-JP" sz="1600" b="0" i="0" u="none" strike="noStrike" kern="1200" cap="none" spc="0" normalizeH="0" baseline="0" noProof="0" dirty="0" err="1">
                <a:ln>
                  <a:noFill/>
                </a:ln>
                <a:solidFill>
                  <a:prstClr val="black"/>
                </a:solidFill>
                <a:effectLst/>
                <a:uLnTx/>
                <a:uFillTx/>
                <a:latin typeface="Times New Roman"/>
                <a:ea typeface="ＭＳ ゴシック"/>
                <a:cs typeface="+mn-cs"/>
              </a:rPr>
              <a:t>Itaki</a:t>
            </a:r>
            <a:endPar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endParaRPr>
          </a:p>
        </p:txBody>
      </p:sp>
      <p:sp>
        <p:nvSpPr>
          <p:cNvPr id="10" name="テキスト ボックス 9">
            <a:extLst>
              <a:ext uri="{FF2B5EF4-FFF2-40B4-BE49-F238E27FC236}">
                <a16:creationId xmlns:a16="http://schemas.microsoft.com/office/drawing/2014/main" id="{7A51E776-4967-57B0-9190-957C4395B5B6}"/>
              </a:ext>
            </a:extLst>
          </p:cNvPr>
          <p:cNvSpPr txBox="1"/>
          <p:nvPr/>
        </p:nvSpPr>
        <p:spPr>
          <a:xfrm>
            <a:off x="130629" y="-3010"/>
            <a:ext cx="1193074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DOI: </a:t>
            </a:r>
            <a:r>
              <a:rPr kumimoji="1" lang="en-US" altLang="ja-JP" sz="1600" b="0" i="0" u="none" strike="noStrike" kern="1200" cap="none" spc="0" normalizeH="0" baseline="0" noProof="0" dirty="0">
                <a:ln>
                  <a:noFill/>
                </a:ln>
                <a:solidFill>
                  <a:srgbClr val="0080AE"/>
                </a:solidFill>
                <a:effectLst/>
                <a:uLnTx/>
                <a:uFillTx/>
                <a:latin typeface="Times New Roman"/>
                <a:ea typeface="ＭＳ ゴシック"/>
                <a:cs typeface="+mn-cs"/>
              </a:rPr>
              <a:t>https://doi.org/10.1016/j.sandf.2024.101423</a:t>
            </a:r>
            <a:endPar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endParaRPr>
          </a:p>
        </p:txBody>
      </p:sp>
      <p:sp>
        <p:nvSpPr>
          <p:cNvPr id="7" name="タイトル 1">
            <a:extLst>
              <a:ext uri="{FF2B5EF4-FFF2-40B4-BE49-F238E27FC236}">
                <a16:creationId xmlns:a16="http://schemas.microsoft.com/office/drawing/2014/main" id="{F8E070B1-3698-60BF-535C-30899885C5AF}"/>
              </a:ext>
            </a:extLst>
          </p:cNvPr>
          <p:cNvSpPr txBox="1">
            <a:spLocks/>
          </p:cNvSpPr>
          <p:nvPr/>
        </p:nvSpPr>
        <p:spPr>
          <a:xfrm>
            <a:off x="130629" y="721662"/>
            <a:ext cx="11930742" cy="3693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ja-JP" altLang="en-US" sz="1600" b="1" i="0" u="sng" strike="noStrike" kern="1200" cap="none" spc="0" normalizeH="0" baseline="0" noProof="0" dirty="0">
                <a:ln>
                  <a:noFill/>
                </a:ln>
                <a:solidFill>
                  <a:prstClr val="black"/>
                </a:solidFill>
                <a:effectLst/>
                <a:uLnTx/>
                <a:uFillTx/>
                <a:latin typeface="Times New Roman"/>
                <a:ea typeface="ＭＳ ゴシック"/>
                <a:cs typeface="+mj-cs"/>
              </a:rPr>
              <a:t>エネルギー効率比の高い脈流の電気浸透補強メカニズムと実験室試験</a:t>
            </a:r>
          </a:p>
        </p:txBody>
      </p:sp>
      <p:sp>
        <p:nvSpPr>
          <p:cNvPr id="8" name="テキスト ボックス 7">
            <a:extLst>
              <a:ext uri="{FF2B5EF4-FFF2-40B4-BE49-F238E27FC236}">
                <a16:creationId xmlns:a16="http://schemas.microsoft.com/office/drawing/2014/main" id="{054799D1-7E84-22C7-67F9-772D378889DF}"/>
              </a:ext>
            </a:extLst>
          </p:cNvPr>
          <p:cNvSpPr txBox="1"/>
          <p:nvPr/>
        </p:nvSpPr>
        <p:spPr>
          <a:xfrm>
            <a:off x="130629" y="1454655"/>
            <a:ext cx="1193074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a , c</a:t>
            </a:r>
            <a:r>
              <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rPr>
              <a:t>浙江大学，</a:t>
            </a:r>
            <a:r>
              <a:rPr kumimoji="1" lang="en-US" altLang="ja-JP" sz="1600" b="0" i="0" u="none" strike="noStrike" kern="1200" cap="none" spc="0" normalizeH="0" baseline="30000" noProof="0" dirty="0">
                <a:ln>
                  <a:noFill/>
                </a:ln>
                <a:solidFill>
                  <a:prstClr val="black"/>
                </a:solidFill>
                <a:effectLst/>
                <a:uLnTx/>
                <a:uFillTx/>
                <a:latin typeface="Times New Roman"/>
                <a:ea typeface="ＭＳ ゴシック"/>
                <a:cs typeface="+mn-cs"/>
              </a:rPr>
              <a:t> b</a:t>
            </a:r>
            <a:r>
              <a:rPr kumimoji="1" lang="zh-CN" altLang="en-US" sz="1600" b="0" i="0" u="none" strike="noStrike" kern="1200" cap="none" spc="0" normalizeH="0" baseline="0" noProof="0" dirty="0">
                <a:ln>
                  <a:noFill/>
                </a:ln>
                <a:solidFill>
                  <a:prstClr val="black"/>
                </a:solidFill>
                <a:effectLst/>
                <a:uLnTx/>
                <a:uFillTx/>
                <a:latin typeface="Times New Roman"/>
                <a:ea typeface="ＭＳ ゴシック"/>
                <a:cs typeface="+mn-cs"/>
              </a:rPr>
              <a:t>浙江大学寧波理工学院</a:t>
            </a:r>
            <a:endParaRPr kumimoji="1" lang="ja-JP" altLang="en-US" sz="1600" b="0" i="0" u="none" strike="noStrike" kern="1200" cap="none" spc="0" normalizeH="0" baseline="30000" noProof="0" dirty="0">
              <a:ln>
                <a:noFill/>
              </a:ln>
              <a:solidFill>
                <a:prstClr val="black"/>
              </a:solidFill>
              <a:effectLst/>
              <a:uLnTx/>
              <a:uFillTx/>
              <a:latin typeface="Times New Roman"/>
              <a:ea typeface="ＭＳ ゴシック"/>
              <a:cs typeface="+mn-cs"/>
            </a:endParaRPr>
          </a:p>
        </p:txBody>
      </p:sp>
      <p:sp>
        <p:nvSpPr>
          <p:cNvPr id="15" name="コンテンツ プレースホルダー 2">
            <a:extLst>
              <a:ext uri="{FF2B5EF4-FFF2-40B4-BE49-F238E27FC236}">
                <a16:creationId xmlns:a16="http://schemas.microsoft.com/office/drawing/2014/main" id="{41C715B4-C235-4D09-6E2D-908E89B69160}"/>
              </a:ext>
            </a:extLst>
          </p:cNvPr>
          <p:cNvSpPr>
            <a:spLocks noGrp="1"/>
          </p:cNvSpPr>
          <p:nvPr>
            <p:ph idx="1"/>
          </p:nvPr>
        </p:nvSpPr>
        <p:spPr>
          <a:xfrm>
            <a:off x="130629" y="1818313"/>
            <a:ext cx="6448301" cy="5039686"/>
          </a:xfrm>
        </p:spPr>
        <p:txBody>
          <a:bodyPr>
            <a:noAutofit/>
          </a:bodyPr>
          <a:lstStyle/>
          <a:p>
            <a:pPr marL="0" indent="0">
              <a:buNone/>
            </a:pPr>
            <a:r>
              <a:rPr kumimoji="1" lang="ja-JP" altLang="en-US" sz="1600" b="1" dirty="0"/>
              <a:t>概要</a:t>
            </a:r>
            <a:endParaRPr kumimoji="1" lang="en-US" altLang="ja-JP" sz="1600" b="1" dirty="0"/>
          </a:p>
          <a:p>
            <a:r>
              <a:rPr lang="ja-JP" altLang="en-US" sz="1600" dirty="0"/>
              <a:t>電気浸透法は近年活発に研究が進められている．</a:t>
            </a:r>
            <a:endParaRPr lang="en-US" altLang="ja-JP" sz="1600" dirty="0"/>
          </a:p>
          <a:p>
            <a:r>
              <a:rPr lang="ja-JP" altLang="en-US" sz="1600" dirty="0"/>
              <a:t>軟弱地盤における脈流</a:t>
            </a:r>
            <a:r>
              <a:rPr lang="en-US" altLang="ja-JP" sz="1600" dirty="0"/>
              <a:t>(PDC)</a:t>
            </a:r>
            <a:r>
              <a:rPr lang="ja-JP" altLang="en-US" sz="1600" dirty="0"/>
              <a:t>電気浸透の排水補強メカニズムに関する研究は少ない．</a:t>
            </a:r>
            <a:endParaRPr lang="en-US" altLang="ja-JP" sz="1600" dirty="0"/>
          </a:p>
          <a:p>
            <a:r>
              <a:rPr lang="ja-JP" altLang="en-US" sz="1600" dirty="0"/>
              <a:t>軟弱地盤内の</a:t>
            </a:r>
            <a:r>
              <a:rPr lang="en-US" altLang="ja-JP" sz="1600" dirty="0"/>
              <a:t>PDC</a:t>
            </a:r>
            <a:r>
              <a:rPr lang="ja-JP" altLang="en-US" sz="1600" dirty="0"/>
              <a:t>電気浸透における排水メカニズムと電気エネルギー消費の程度を調査した．</a:t>
            </a:r>
            <a:endParaRPr lang="en-US" altLang="ja-JP" sz="1600" dirty="0"/>
          </a:p>
          <a:p>
            <a:pPr marL="0" indent="0">
              <a:buNone/>
            </a:pPr>
            <a:r>
              <a:rPr lang="ja-JP" altLang="en-US" sz="1600" b="1" dirty="0"/>
              <a:t>手法・結果</a:t>
            </a:r>
            <a:endParaRPr lang="en-US" altLang="ja-JP" sz="1600" b="1" dirty="0"/>
          </a:p>
          <a:p>
            <a:r>
              <a:rPr kumimoji="1" lang="ja-JP" altLang="en-US" sz="1600" dirty="0"/>
              <a:t>電圧勾配を変化させた定直流</a:t>
            </a:r>
            <a:r>
              <a:rPr kumimoji="1" lang="en-US" altLang="ja-JP" sz="1600" dirty="0"/>
              <a:t>(CDC)</a:t>
            </a:r>
            <a:r>
              <a:rPr kumimoji="1" lang="ja-JP" altLang="en-US" sz="1600" dirty="0"/>
              <a:t>と</a:t>
            </a:r>
            <a:r>
              <a:rPr kumimoji="1" lang="en-US" altLang="ja-JP" sz="1600" dirty="0"/>
              <a:t>PDC</a:t>
            </a:r>
            <a:r>
              <a:rPr kumimoji="1" lang="ja-JP" altLang="en-US" sz="1600" dirty="0"/>
              <a:t>という異なる電圧負荷条件で地盤電気浸透排水補強試験を行った．</a:t>
            </a:r>
            <a:endParaRPr kumimoji="1" lang="en-US" altLang="ja-JP" sz="1600" dirty="0"/>
          </a:p>
          <a:p>
            <a:r>
              <a:rPr lang="ja-JP" altLang="en-US" sz="1600" dirty="0"/>
              <a:t>電気浸透の過程で，接触抵抗の大きさは電流の増加とともに指数関数的に減少していた．</a:t>
            </a:r>
            <a:r>
              <a:rPr lang="en-US" altLang="ja-JP" sz="1600" dirty="0"/>
              <a:t>PDC</a:t>
            </a:r>
            <a:r>
              <a:rPr lang="ja-JP" altLang="en-US" sz="1600" dirty="0"/>
              <a:t>の接触抵抗は電気浸透系内の電流強度の変化に伴い増減する．</a:t>
            </a:r>
            <a:endParaRPr lang="en-US" altLang="ja-JP" sz="1600" dirty="0"/>
          </a:p>
          <a:p>
            <a:r>
              <a:rPr kumimoji="1" lang="en-US" altLang="ja-JP" sz="1600" dirty="0"/>
              <a:t>PDC</a:t>
            </a:r>
            <a:r>
              <a:rPr lang="ja-JP" altLang="en-US" sz="1600" dirty="0"/>
              <a:t>の電圧が</a:t>
            </a:r>
            <a:r>
              <a:rPr lang="en-US" altLang="ja-JP" sz="1600" dirty="0"/>
              <a:t>1</a:t>
            </a:r>
            <a:r>
              <a:rPr lang="ja-JP" altLang="en-US" sz="1600" dirty="0"/>
              <a:t>サイクル内で最低電圧まで低下しても，地盤の電気浸透圧排水量は最大排水量の</a:t>
            </a:r>
            <a:r>
              <a:rPr lang="en-US" altLang="ja-JP" sz="1600" dirty="0"/>
              <a:t>30%</a:t>
            </a:r>
            <a:r>
              <a:rPr lang="ja-JP" altLang="en-US" sz="1600" dirty="0"/>
              <a:t>に達する．</a:t>
            </a:r>
            <a:endParaRPr lang="en-US" altLang="ja-JP" sz="1600" dirty="0"/>
          </a:p>
          <a:p>
            <a:r>
              <a:rPr kumimoji="1" lang="en-US" altLang="ja-JP" sz="1600" dirty="0"/>
              <a:t>P</a:t>
            </a:r>
            <a:r>
              <a:rPr lang="en-US" altLang="ja-JP" sz="1600" dirty="0"/>
              <a:t>DC</a:t>
            </a:r>
            <a:r>
              <a:rPr lang="ja-JP" altLang="en-US" sz="1600" dirty="0"/>
              <a:t>のエネルギー効率比は</a:t>
            </a:r>
            <a:r>
              <a:rPr lang="en-US" altLang="ja-JP" sz="1600" dirty="0"/>
              <a:t>CDC</a:t>
            </a:r>
            <a:r>
              <a:rPr lang="ja-JP" altLang="en-US" sz="1600" dirty="0"/>
              <a:t>を上回るということがわかった．</a:t>
            </a:r>
            <a:endParaRPr kumimoji="1" lang="en-US" altLang="ja-JP" sz="1600" dirty="0"/>
          </a:p>
        </p:txBody>
      </p:sp>
      <p:sp>
        <p:nvSpPr>
          <p:cNvPr id="16" name="コンテンツ プレースホルダー 2">
            <a:extLst>
              <a:ext uri="{FF2B5EF4-FFF2-40B4-BE49-F238E27FC236}">
                <a16:creationId xmlns:a16="http://schemas.microsoft.com/office/drawing/2014/main" id="{E36DA592-1459-119D-5B63-C6288259B0D7}"/>
              </a:ext>
            </a:extLst>
          </p:cNvPr>
          <p:cNvSpPr txBox="1">
            <a:spLocks/>
          </p:cNvSpPr>
          <p:nvPr/>
        </p:nvSpPr>
        <p:spPr>
          <a:xfrm>
            <a:off x="7291449" y="5047905"/>
            <a:ext cx="4900550" cy="14529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ja-JP" altLang="en-US" sz="1600" b="1" i="0" u="none" strike="noStrike" kern="1200" cap="none" spc="0" normalizeH="0" baseline="0" noProof="0" dirty="0">
                <a:ln>
                  <a:noFill/>
                </a:ln>
                <a:solidFill>
                  <a:prstClr val="black"/>
                </a:solidFill>
                <a:effectLst/>
                <a:uLnTx/>
                <a:uFillTx/>
                <a:latin typeface="Times New Roman"/>
                <a:ea typeface="ＭＳ ゴシック"/>
                <a:cs typeface="+mn-cs"/>
              </a:rPr>
              <a:t>コメント</a:t>
            </a:r>
            <a:endParaRPr kumimoji="1" lang="en-US" altLang="ja-JP" sz="1600" b="1" i="0" u="none" strike="noStrike" kern="1200" cap="none" spc="0" normalizeH="0" baseline="0" noProof="0" dirty="0">
              <a:ln>
                <a:noFill/>
              </a:ln>
              <a:solidFill>
                <a:prstClr val="black"/>
              </a:solidFill>
              <a:effectLst/>
              <a:uLnTx/>
              <a:uFillTx/>
              <a:latin typeface="Times New Roman"/>
              <a:ea typeface="ＭＳ ゴシック"/>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ja-JP" sz="1600" dirty="0">
                <a:solidFill>
                  <a:prstClr val="black"/>
                </a:solidFill>
                <a:latin typeface="Times New Roman"/>
                <a:ea typeface="ＭＳ ゴシック"/>
              </a:rPr>
              <a:t>PDC</a:t>
            </a:r>
            <a:r>
              <a:rPr lang="ja-JP" altLang="en-US" sz="1600" dirty="0">
                <a:solidFill>
                  <a:prstClr val="black"/>
                </a:solidFill>
                <a:latin typeface="Times New Roman"/>
                <a:ea typeface="ＭＳ ゴシック"/>
              </a:rPr>
              <a:t>と</a:t>
            </a:r>
            <a:r>
              <a:rPr lang="en-US" altLang="ja-JP" sz="1600" dirty="0">
                <a:solidFill>
                  <a:prstClr val="black"/>
                </a:solidFill>
                <a:latin typeface="Times New Roman"/>
                <a:ea typeface="ＭＳ ゴシック"/>
              </a:rPr>
              <a:t>CDC</a:t>
            </a:r>
            <a:r>
              <a:rPr lang="ja-JP" altLang="en-US" sz="1600" dirty="0">
                <a:solidFill>
                  <a:prstClr val="black"/>
                </a:solidFill>
                <a:latin typeface="Times New Roman"/>
                <a:ea typeface="ＭＳ ゴシック"/>
              </a:rPr>
              <a:t>の</a:t>
            </a:r>
            <a:r>
              <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rPr>
              <a:t>接触抵抗，排水量等を比較しながら</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Conclusion</a:t>
            </a:r>
            <a:r>
              <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rPr>
              <a:t>で議論していた．</a:t>
            </a: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ja-JP" sz="1600" dirty="0">
                <a:solidFill>
                  <a:prstClr val="black"/>
                </a:solidFill>
                <a:latin typeface="Times New Roman"/>
                <a:ea typeface="ＭＳ ゴシック"/>
              </a:rPr>
              <a:t>Introduction </a:t>
            </a:r>
            <a:r>
              <a:rPr lang="ja-JP" altLang="en-US" sz="1600">
                <a:solidFill>
                  <a:prstClr val="black"/>
                </a:solidFill>
                <a:latin typeface="Times New Roman"/>
                <a:ea typeface="ＭＳ ゴシック"/>
              </a:rPr>
              <a:t>で電気浸透圧法の歴史について述べられており，研究の流れがわかる．</a:t>
            </a: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endParaRPr>
          </a:p>
        </p:txBody>
      </p:sp>
      <p:pic>
        <p:nvPicPr>
          <p:cNvPr id="11" name="図 10">
            <a:extLst>
              <a:ext uri="{FF2B5EF4-FFF2-40B4-BE49-F238E27FC236}">
                <a16:creationId xmlns:a16="http://schemas.microsoft.com/office/drawing/2014/main" id="{25119F63-57DE-E83A-B5F5-26056A2622DD}"/>
              </a:ext>
            </a:extLst>
          </p:cNvPr>
          <p:cNvPicPr>
            <a:picLocks noChangeAspect="1"/>
          </p:cNvPicPr>
          <p:nvPr/>
        </p:nvPicPr>
        <p:blipFill>
          <a:blip r:embed="rId3"/>
          <a:stretch>
            <a:fillRect/>
          </a:stretch>
        </p:blipFill>
        <p:spPr>
          <a:xfrm>
            <a:off x="7458662" y="766433"/>
            <a:ext cx="3221386" cy="4076479"/>
          </a:xfrm>
          <a:prstGeom prst="rect">
            <a:avLst/>
          </a:prstGeom>
        </p:spPr>
      </p:pic>
    </p:spTree>
    <p:extLst>
      <p:ext uri="{BB962C8B-B14F-4D97-AF65-F5344CB8AC3E}">
        <p14:creationId xmlns:p14="http://schemas.microsoft.com/office/powerpoint/2010/main" val="2481673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4F0AFB-B99F-B5EC-8C5D-E4A4F8210819}"/>
              </a:ext>
            </a:extLst>
          </p:cNvPr>
          <p:cNvSpPr>
            <a:spLocks noGrp="1"/>
          </p:cNvSpPr>
          <p:nvPr>
            <p:ph type="title"/>
          </p:nvPr>
        </p:nvSpPr>
        <p:spPr>
          <a:xfrm>
            <a:off x="130629" y="366322"/>
            <a:ext cx="12260424" cy="369333"/>
          </a:xfrm>
        </p:spPr>
        <p:txBody>
          <a:bodyPr>
            <a:noAutofit/>
          </a:bodyPr>
          <a:lstStyle/>
          <a:p>
            <a:r>
              <a:rPr kumimoji="1" lang="en-US" altLang="ja-JP" sz="1600" b="1" u="sng" dirty="0">
                <a:latin typeface="+mn-lt"/>
              </a:rPr>
              <a:t>The shape of sand particles: Assessments of three-dimensional form and angularity</a:t>
            </a:r>
            <a:endParaRPr kumimoji="1" lang="ja-JP" altLang="en-US" sz="1600" b="1" u="sng" dirty="0">
              <a:latin typeface="+mn-lt"/>
            </a:endParaRPr>
          </a:p>
        </p:txBody>
      </p:sp>
      <p:sp>
        <p:nvSpPr>
          <p:cNvPr id="4" name="フッター プレースホルダー 3">
            <a:extLst>
              <a:ext uri="{FF2B5EF4-FFF2-40B4-BE49-F238E27FC236}">
                <a16:creationId xmlns:a16="http://schemas.microsoft.com/office/drawing/2014/main" id="{D8211673-97B5-F7E0-3685-908B2700701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tint val="75000"/>
                  </a:prstClr>
                </a:solidFill>
                <a:effectLst/>
                <a:uLnTx/>
                <a:uFillTx/>
                <a:latin typeface="Times New Roman"/>
                <a:ea typeface="ＭＳ ゴシック"/>
                <a:cs typeface="+mn-cs"/>
              </a:rPr>
              <a:t>地盤防災工学研究室</a:t>
            </a:r>
            <a:endParaRPr kumimoji="1" lang="ja-JP" altLang="en-US" sz="1200" b="0" i="0" u="none" strike="noStrike" kern="1200" cap="none" spc="0" normalizeH="0" baseline="0" noProof="0" dirty="0">
              <a:ln>
                <a:noFill/>
              </a:ln>
              <a:solidFill>
                <a:prstClr val="black">
                  <a:tint val="75000"/>
                </a:prstClr>
              </a:solidFill>
              <a:effectLst/>
              <a:uLnTx/>
              <a:uFillTx/>
              <a:latin typeface="Times New Roman"/>
              <a:ea typeface="ＭＳ ゴシック"/>
              <a:cs typeface="+mn-cs"/>
            </a:endParaRPr>
          </a:p>
        </p:txBody>
      </p:sp>
      <p:sp>
        <p:nvSpPr>
          <p:cNvPr id="5" name="スライド番号プレースホルダー 4">
            <a:extLst>
              <a:ext uri="{FF2B5EF4-FFF2-40B4-BE49-F238E27FC236}">
                <a16:creationId xmlns:a16="http://schemas.microsoft.com/office/drawing/2014/main" id="{B76CBEDD-2E7D-AEA3-BE4C-02F36329A00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10075A-628D-4B53-98BF-13495C1AAAF4}" type="slidenum">
              <a:rPr kumimoji="1" lang="ja-JP" altLang="en-US" sz="1200" b="0" i="0" u="none" strike="noStrike" kern="1200" cap="none" spc="0" normalizeH="0" baseline="0" noProof="0" smtClean="0">
                <a:ln>
                  <a:noFill/>
                </a:ln>
                <a:solidFill>
                  <a:prstClr val="black">
                    <a:tint val="75000"/>
                  </a:prstClr>
                </a:solidFill>
                <a:effectLst/>
                <a:uLnTx/>
                <a:uFillTx/>
                <a:latin typeface="Times New Roman"/>
                <a:ea typeface="ＭＳ ゴシック"/>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1" lang="ja-JP" altLang="en-US" sz="1200" b="0" i="0" u="none" strike="noStrike" kern="1200" cap="none" spc="0" normalizeH="0" baseline="0" noProof="0" dirty="0">
              <a:ln>
                <a:noFill/>
              </a:ln>
              <a:solidFill>
                <a:prstClr val="black">
                  <a:tint val="75000"/>
                </a:prstClr>
              </a:solidFill>
              <a:effectLst/>
              <a:uLnTx/>
              <a:uFillTx/>
              <a:latin typeface="Times New Roman"/>
              <a:ea typeface="ＭＳ ゴシック"/>
              <a:cs typeface="+mn-cs"/>
            </a:endParaRPr>
          </a:p>
        </p:txBody>
      </p:sp>
      <p:sp>
        <p:nvSpPr>
          <p:cNvPr id="6" name="テキスト ボックス 5">
            <a:extLst>
              <a:ext uri="{FF2B5EF4-FFF2-40B4-BE49-F238E27FC236}">
                <a16:creationId xmlns:a16="http://schemas.microsoft.com/office/drawing/2014/main" id="{C09FD57F-3E12-C157-1803-61DACBA7AC02}"/>
              </a:ext>
            </a:extLst>
          </p:cNvPr>
          <p:cNvSpPr txBox="1"/>
          <p:nvPr/>
        </p:nvSpPr>
        <p:spPr>
          <a:xfrm>
            <a:off x="130629" y="1090995"/>
            <a:ext cx="1193074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A.W. Bezuidenhout, M. </a:t>
            </a:r>
            <a:r>
              <a:rPr kumimoji="1" lang="en-US" altLang="ja-JP" sz="1600" b="0" i="0" u="none" strike="noStrike" kern="1200" cap="none" spc="0" normalizeH="0" baseline="0" noProof="0" dirty="0" err="1">
                <a:ln>
                  <a:noFill/>
                </a:ln>
                <a:solidFill>
                  <a:prstClr val="black"/>
                </a:solidFill>
                <a:effectLst/>
                <a:uLnTx/>
                <a:uFillTx/>
                <a:latin typeface="Times New Roman"/>
                <a:ea typeface="ＭＳ ゴシック"/>
                <a:cs typeface="+mn-cs"/>
              </a:rPr>
              <a:t>Bodhania</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 L. </a:t>
            </a:r>
            <a:r>
              <a:rPr kumimoji="1" lang="en-US" altLang="ja-JP" sz="1600" b="0" i="0" u="none" strike="noStrike" kern="1200" cap="none" spc="0" normalizeH="0" baseline="0" noProof="0" dirty="0" err="1">
                <a:ln>
                  <a:noFill/>
                </a:ln>
                <a:solidFill>
                  <a:prstClr val="black"/>
                </a:solidFill>
                <a:effectLst/>
                <a:uLnTx/>
                <a:uFillTx/>
                <a:latin typeface="Times New Roman"/>
                <a:ea typeface="ＭＳ ゴシック"/>
                <a:cs typeface="+mn-cs"/>
              </a:rPr>
              <a:t>Tiroyabone</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 C. </a:t>
            </a:r>
            <a:r>
              <a:rPr kumimoji="1" lang="en-US" altLang="ja-JP" sz="1600" b="0" i="0" u="none" strike="noStrike" kern="1200" cap="none" spc="0" normalizeH="0" baseline="0" noProof="0" dirty="0" err="1">
                <a:ln>
                  <a:noFill/>
                </a:ln>
                <a:solidFill>
                  <a:prstClr val="black"/>
                </a:solidFill>
                <a:effectLst/>
                <a:uLnTx/>
                <a:uFillTx/>
                <a:latin typeface="Times New Roman"/>
                <a:ea typeface="ＭＳ ゴシック"/>
                <a:cs typeface="+mn-cs"/>
              </a:rPr>
              <a:t>Eddey</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 L.A. Torres-Cruz </a:t>
            </a:r>
            <a:endPar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endParaRPr>
          </a:p>
        </p:txBody>
      </p:sp>
      <p:sp>
        <p:nvSpPr>
          <p:cNvPr id="3" name="テキスト ボックス 2">
            <a:extLst>
              <a:ext uri="{FF2B5EF4-FFF2-40B4-BE49-F238E27FC236}">
                <a16:creationId xmlns:a16="http://schemas.microsoft.com/office/drawing/2014/main" id="{27AC8C99-7416-5F15-C1EB-BED49E9B5645}"/>
              </a:ext>
            </a:extLst>
          </p:cNvPr>
          <p:cNvSpPr txBox="1"/>
          <p:nvPr/>
        </p:nvSpPr>
        <p:spPr>
          <a:xfrm>
            <a:off x="10680048" y="-3010"/>
            <a:ext cx="1367682"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Kenshiro </a:t>
            </a:r>
            <a:r>
              <a:rPr kumimoji="1" lang="en-US" altLang="ja-JP" sz="1600" b="0" i="0" u="none" strike="noStrike" kern="1200" cap="none" spc="0" normalizeH="0" baseline="0" noProof="0" dirty="0" err="1">
                <a:ln>
                  <a:noFill/>
                </a:ln>
                <a:solidFill>
                  <a:prstClr val="black"/>
                </a:solidFill>
                <a:effectLst/>
                <a:uLnTx/>
                <a:uFillTx/>
                <a:latin typeface="Times New Roman"/>
                <a:ea typeface="ＭＳ ゴシック"/>
                <a:cs typeface="+mn-cs"/>
              </a:rPr>
              <a:t>Itaki</a:t>
            </a:r>
            <a:endPar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endParaRPr>
          </a:p>
        </p:txBody>
      </p:sp>
      <p:sp>
        <p:nvSpPr>
          <p:cNvPr id="10" name="テキスト ボックス 9">
            <a:extLst>
              <a:ext uri="{FF2B5EF4-FFF2-40B4-BE49-F238E27FC236}">
                <a16:creationId xmlns:a16="http://schemas.microsoft.com/office/drawing/2014/main" id="{7A51E776-4967-57B0-9190-957C4395B5B6}"/>
              </a:ext>
            </a:extLst>
          </p:cNvPr>
          <p:cNvSpPr txBox="1"/>
          <p:nvPr/>
        </p:nvSpPr>
        <p:spPr>
          <a:xfrm>
            <a:off x="130629" y="-3010"/>
            <a:ext cx="1193074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DOI: </a:t>
            </a:r>
            <a:r>
              <a:rPr kumimoji="1" lang="en-US" altLang="ja-JP" sz="1600" b="0" i="0" u="none" strike="noStrike" kern="1200" cap="none" spc="0" normalizeH="0" baseline="0" noProof="0" dirty="0">
                <a:ln>
                  <a:noFill/>
                </a:ln>
                <a:solidFill>
                  <a:srgbClr val="0080AE"/>
                </a:solidFill>
                <a:effectLst/>
                <a:uLnTx/>
                <a:uFillTx/>
                <a:latin typeface="Times New Roman"/>
                <a:ea typeface="ＭＳ ゴシック"/>
                <a:cs typeface="+mn-cs"/>
              </a:rPr>
              <a:t>https://doi.org/10.1016/j.sandf.2024.101437</a:t>
            </a:r>
            <a:endPar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endParaRPr>
          </a:p>
        </p:txBody>
      </p:sp>
      <p:sp>
        <p:nvSpPr>
          <p:cNvPr id="7" name="タイトル 1">
            <a:extLst>
              <a:ext uri="{FF2B5EF4-FFF2-40B4-BE49-F238E27FC236}">
                <a16:creationId xmlns:a16="http://schemas.microsoft.com/office/drawing/2014/main" id="{F8E070B1-3698-60BF-535C-30899885C5AF}"/>
              </a:ext>
            </a:extLst>
          </p:cNvPr>
          <p:cNvSpPr txBox="1">
            <a:spLocks/>
          </p:cNvSpPr>
          <p:nvPr/>
        </p:nvSpPr>
        <p:spPr>
          <a:xfrm>
            <a:off x="130629" y="721662"/>
            <a:ext cx="11930742" cy="3693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ja-JP" altLang="en-US" sz="1600" b="1" i="0" u="sng" strike="noStrike" kern="1200" cap="none" spc="0" normalizeH="0" baseline="0" noProof="0" dirty="0">
                <a:ln>
                  <a:noFill/>
                </a:ln>
                <a:solidFill>
                  <a:prstClr val="black"/>
                </a:solidFill>
                <a:effectLst/>
                <a:uLnTx/>
                <a:uFillTx/>
                <a:latin typeface="Times New Roman"/>
                <a:ea typeface="ＭＳ ゴシック"/>
                <a:cs typeface="+mj-cs"/>
              </a:rPr>
              <a:t>砂粒子の形状：三次元形状と角度の評価</a:t>
            </a:r>
            <a:r>
              <a:rPr kumimoji="1" lang="en-US" altLang="ja-JP" sz="1600" b="1" i="0" u="sng" strike="noStrike" kern="1200" cap="none" spc="0" normalizeH="0" baseline="0" noProof="0" dirty="0">
                <a:ln>
                  <a:noFill/>
                </a:ln>
                <a:solidFill>
                  <a:prstClr val="black"/>
                </a:solidFill>
                <a:effectLst/>
                <a:uLnTx/>
                <a:uFillTx/>
                <a:latin typeface="Times New Roman"/>
                <a:ea typeface="ＭＳ ゴシック"/>
                <a:cs typeface="+mj-cs"/>
              </a:rPr>
              <a:t> </a:t>
            </a:r>
            <a:endParaRPr kumimoji="1" lang="ja-JP" altLang="en-US" sz="1600" b="1" i="0" u="sng" strike="noStrike" kern="1200" cap="none" spc="0" normalizeH="0" baseline="0" noProof="0" dirty="0">
              <a:ln>
                <a:noFill/>
              </a:ln>
              <a:solidFill>
                <a:prstClr val="black"/>
              </a:solidFill>
              <a:effectLst/>
              <a:uLnTx/>
              <a:uFillTx/>
              <a:latin typeface="Times New Roman"/>
              <a:ea typeface="ＭＳ ゴシック"/>
              <a:cs typeface="+mj-cs"/>
            </a:endParaRPr>
          </a:p>
        </p:txBody>
      </p:sp>
      <p:sp>
        <p:nvSpPr>
          <p:cNvPr id="8" name="テキスト ボックス 7">
            <a:extLst>
              <a:ext uri="{FF2B5EF4-FFF2-40B4-BE49-F238E27FC236}">
                <a16:creationId xmlns:a16="http://schemas.microsoft.com/office/drawing/2014/main" id="{054799D1-7E84-22C7-67F9-772D378889DF}"/>
              </a:ext>
            </a:extLst>
          </p:cNvPr>
          <p:cNvSpPr txBox="1"/>
          <p:nvPr/>
        </p:nvSpPr>
        <p:spPr>
          <a:xfrm>
            <a:off x="116988" y="1479759"/>
            <a:ext cx="1193074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dirty="0">
                <a:solidFill>
                  <a:prstClr val="black"/>
                </a:solidFill>
                <a:latin typeface="Times New Roman"/>
                <a:ea typeface="ＭＳ ゴシック"/>
              </a:rPr>
              <a:t>ウィットウォーターズランド</a:t>
            </a:r>
            <a:r>
              <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rPr>
              <a:t>ー大学</a:t>
            </a:r>
            <a:endParaRPr kumimoji="1" lang="ja-JP" altLang="en-US" sz="1600" b="0" i="0" u="none" strike="noStrike" kern="1200" cap="none" spc="0" normalizeH="0" baseline="30000" noProof="0" dirty="0">
              <a:ln>
                <a:noFill/>
              </a:ln>
              <a:solidFill>
                <a:prstClr val="black"/>
              </a:solidFill>
              <a:effectLst/>
              <a:uLnTx/>
              <a:uFillTx/>
              <a:latin typeface="Times New Roman"/>
              <a:ea typeface="ＭＳ ゴシック"/>
              <a:cs typeface="+mn-cs"/>
            </a:endParaRPr>
          </a:p>
        </p:txBody>
      </p:sp>
      <p:sp>
        <p:nvSpPr>
          <p:cNvPr id="15" name="コンテンツ プレースホルダー 2">
            <a:extLst>
              <a:ext uri="{FF2B5EF4-FFF2-40B4-BE49-F238E27FC236}">
                <a16:creationId xmlns:a16="http://schemas.microsoft.com/office/drawing/2014/main" id="{41C715B4-C235-4D09-6E2D-908E89B69160}"/>
              </a:ext>
            </a:extLst>
          </p:cNvPr>
          <p:cNvSpPr>
            <a:spLocks noGrp="1"/>
          </p:cNvSpPr>
          <p:nvPr>
            <p:ph idx="1"/>
          </p:nvPr>
        </p:nvSpPr>
        <p:spPr>
          <a:xfrm>
            <a:off x="130629" y="1818313"/>
            <a:ext cx="6448301" cy="5039686"/>
          </a:xfrm>
        </p:spPr>
        <p:txBody>
          <a:bodyPr>
            <a:noAutofit/>
          </a:bodyPr>
          <a:lstStyle/>
          <a:p>
            <a:pPr marL="0" indent="0">
              <a:buNone/>
            </a:pPr>
            <a:r>
              <a:rPr kumimoji="1" lang="ja-JP" altLang="en-US" sz="1600" b="1" dirty="0"/>
              <a:t>概要</a:t>
            </a:r>
            <a:endParaRPr kumimoji="1" lang="en-US" altLang="ja-JP" sz="1600" b="1" dirty="0"/>
          </a:p>
          <a:p>
            <a:r>
              <a:rPr lang="ja-JP" altLang="en-US" sz="1600" dirty="0"/>
              <a:t>砂粒子の形と角度の特徴を調べる．</a:t>
            </a:r>
            <a:endParaRPr lang="en-US" altLang="ja-JP" sz="1600" dirty="0"/>
          </a:p>
          <a:p>
            <a:r>
              <a:rPr lang="en-US" altLang="ja-JP" sz="1600" dirty="0"/>
              <a:t>3</a:t>
            </a:r>
            <a:r>
              <a:rPr lang="ja-JP" altLang="en-US" sz="1600" dirty="0"/>
              <a:t>次元で砂粒子の形状を特徴づける手法として従来の楕円度パラメータの使用を検討．</a:t>
            </a:r>
            <a:endParaRPr lang="en-US" altLang="ja-JP" sz="1600" dirty="0"/>
          </a:p>
          <a:p>
            <a:r>
              <a:rPr lang="ja-JP" altLang="en-US" sz="1600" dirty="0"/>
              <a:t>楕円度と粒子形状の相関を調べ，様々な種類の砂の角度性を特徴づける楕円度の適合性を調べた．</a:t>
            </a:r>
            <a:endParaRPr lang="en-US" altLang="ja-JP" sz="1600" dirty="0"/>
          </a:p>
          <a:p>
            <a:pPr marL="0" indent="0">
              <a:buNone/>
            </a:pPr>
            <a:r>
              <a:rPr lang="ja-JP" altLang="en-US" sz="1600" b="1" dirty="0"/>
              <a:t>手法・結果</a:t>
            </a:r>
            <a:endParaRPr lang="en-US" altLang="ja-JP" sz="1600" b="1" dirty="0"/>
          </a:p>
          <a:p>
            <a:r>
              <a:rPr kumimoji="1" lang="ja-JP" altLang="en-US" sz="1600"/>
              <a:t>複合（複眼）顕微鏡</a:t>
            </a:r>
            <a:r>
              <a:rPr kumimoji="1" lang="ja-JP" altLang="en-US" sz="1600" dirty="0"/>
              <a:t>の限られた被写界深度を利用し，横方向から観察することなく粒子の高さを測定する焦点移動法の検証を拡張した．</a:t>
            </a:r>
            <a:endParaRPr kumimoji="1" lang="en-US" altLang="ja-JP" sz="1600" dirty="0"/>
          </a:p>
          <a:p>
            <a:r>
              <a:rPr kumimoji="1" lang="ja-JP" altLang="en-US" sz="1600" dirty="0"/>
              <a:t>粒子の高さの測定により，</a:t>
            </a:r>
            <a:r>
              <a:rPr kumimoji="1" lang="en-US" altLang="ja-JP" sz="1600" dirty="0"/>
              <a:t>6</a:t>
            </a:r>
            <a:r>
              <a:rPr kumimoji="1" lang="ja-JP" altLang="en-US" sz="1600" dirty="0"/>
              <a:t>種類の砂サイズの物質の形状を評価．</a:t>
            </a:r>
            <a:endParaRPr kumimoji="1" lang="en-US" altLang="ja-JP" sz="1600" dirty="0"/>
          </a:p>
          <a:p>
            <a:r>
              <a:rPr kumimoji="1" lang="en-US" altLang="ja-JP" sz="1600" dirty="0"/>
              <a:t>6</a:t>
            </a:r>
            <a:r>
              <a:rPr lang="ja-JP" altLang="en-US" sz="1600" dirty="0"/>
              <a:t>種類の粒子に対し，焦点移動法による粒子高さの測定に成功</a:t>
            </a:r>
            <a:br>
              <a:rPr lang="en-US" altLang="ja-JP" sz="1600" dirty="0"/>
            </a:br>
            <a:r>
              <a:rPr lang="ja-JP" altLang="en-US" sz="1600" dirty="0"/>
              <a:t>→様々な種類の粒子に適用が可能であるとわかった．</a:t>
            </a:r>
            <a:endParaRPr lang="en-US" altLang="ja-JP" sz="1600" dirty="0"/>
          </a:p>
          <a:p>
            <a:r>
              <a:rPr lang="ja-JP" altLang="en-US" sz="1600" dirty="0"/>
              <a:t>形状比には大きなばらつきがあり，粒子形状と粒径との間の相関は見られなかった．→既往の研究の仮定と矛盾が生じた．</a:t>
            </a:r>
            <a:endParaRPr lang="en-US" altLang="ja-JP" sz="1600" dirty="0"/>
          </a:p>
          <a:p>
            <a:r>
              <a:rPr kumimoji="1" lang="ja-JP" altLang="en-US" sz="1600" dirty="0"/>
              <a:t>真円度と楕円度には相関はなく，丸みを帯びた粒子と角ばった粒子の区別ができた．しかし，ほぼ丸い粒子を区別できたのは真円度のみであった．</a:t>
            </a:r>
            <a:endParaRPr kumimoji="1" lang="en-US" altLang="ja-JP" sz="1600" dirty="0"/>
          </a:p>
          <a:p>
            <a:endParaRPr kumimoji="1" lang="en-US" altLang="ja-JP" sz="1600" dirty="0"/>
          </a:p>
        </p:txBody>
      </p:sp>
      <p:sp>
        <p:nvSpPr>
          <p:cNvPr id="16" name="コンテンツ プレースホルダー 2">
            <a:extLst>
              <a:ext uri="{FF2B5EF4-FFF2-40B4-BE49-F238E27FC236}">
                <a16:creationId xmlns:a16="http://schemas.microsoft.com/office/drawing/2014/main" id="{E36DA592-1459-119D-5B63-C6288259B0D7}"/>
              </a:ext>
            </a:extLst>
          </p:cNvPr>
          <p:cNvSpPr txBox="1">
            <a:spLocks/>
          </p:cNvSpPr>
          <p:nvPr/>
        </p:nvSpPr>
        <p:spPr>
          <a:xfrm>
            <a:off x="7291449" y="5072463"/>
            <a:ext cx="4900550" cy="142841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ja-JP" altLang="en-US" sz="1600" b="1" i="0" u="none" strike="noStrike" kern="1200" cap="none" spc="0" normalizeH="0" baseline="0" noProof="0" dirty="0">
                <a:ln>
                  <a:noFill/>
                </a:ln>
                <a:solidFill>
                  <a:prstClr val="black"/>
                </a:solidFill>
                <a:effectLst/>
                <a:uLnTx/>
                <a:uFillTx/>
                <a:latin typeface="Times New Roman"/>
                <a:ea typeface="ＭＳ ゴシック"/>
                <a:cs typeface="+mn-cs"/>
              </a:rPr>
              <a:t>コメント</a:t>
            </a:r>
            <a:endParaRPr kumimoji="1" lang="en-US" altLang="ja-JP" sz="1600" b="1" i="0" u="none" strike="noStrike" kern="1200" cap="none" spc="0" normalizeH="0" baseline="0" noProof="0" dirty="0">
              <a:ln>
                <a:noFill/>
              </a:ln>
              <a:solidFill>
                <a:prstClr val="black"/>
              </a:solidFill>
              <a:effectLst/>
              <a:uLnTx/>
              <a:uFillTx/>
              <a:latin typeface="Times New Roman"/>
              <a:ea typeface="ＭＳ ゴシック"/>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rPr>
              <a:t>今まで評価が難しかった</a:t>
            </a:r>
            <a:r>
              <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rPr>
              <a:t>3</a:t>
            </a:r>
            <a:r>
              <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rPr>
              <a:t>次元での粒子判別が焦点移動法により，可能になった．</a:t>
            </a: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rPr>
              <a:t>研究における手順は地質学者だけでなく実務者が扱えるようになっている．</a:t>
            </a: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en-US" altLang="ja-JP" sz="1600" b="0" i="0" u="none" strike="noStrike" kern="1200" cap="none" spc="0" normalizeH="0" baseline="0" noProof="0" dirty="0">
              <a:ln>
                <a:noFill/>
              </a:ln>
              <a:solidFill>
                <a:prstClr val="black"/>
              </a:solidFill>
              <a:effectLst/>
              <a:uLnTx/>
              <a:uFillTx/>
              <a:latin typeface="Times New Roman"/>
              <a:ea typeface="ＭＳ ゴシック"/>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ja-JP" altLang="en-US" sz="1600" b="0" i="0" u="none" strike="noStrike" kern="1200" cap="none" spc="0" normalizeH="0" baseline="0" noProof="0" dirty="0">
              <a:ln>
                <a:noFill/>
              </a:ln>
              <a:solidFill>
                <a:prstClr val="black"/>
              </a:solidFill>
              <a:effectLst/>
              <a:uLnTx/>
              <a:uFillTx/>
              <a:latin typeface="Times New Roman"/>
              <a:ea typeface="ＭＳ ゴシック"/>
              <a:cs typeface="+mn-cs"/>
            </a:endParaRPr>
          </a:p>
        </p:txBody>
      </p:sp>
      <p:pic>
        <p:nvPicPr>
          <p:cNvPr id="11" name="図 10">
            <a:extLst>
              <a:ext uri="{FF2B5EF4-FFF2-40B4-BE49-F238E27FC236}">
                <a16:creationId xmlns:a16="http://schemas.microsoft.com/office/drawing/2014/main" id="{EDCC6106-13CB-EA29-F12B-D88AAF597CF5}"/>
              </a:ext>
            </a:extLst>
          </p:cNvPr>
          <p:cNvPicPr>
            <a:picLocks noChangeAspect="1"/>
          </p:cNvPicPr>
          <p:nvPr/>
        </p:nvPicPr>
        <p:blipFill>
          <a:blip r:embed="rId3"/>
          <a:stretch>
            <a:fillRect/>
          </a:stretch>
        </p:blipFill>
        <p:spPr>
          <a:xfrm>
            <a:off x="7389457" y="735655"/>
            <a:ext cx="4118686" cy="4336809"/>
          </a:xfrm>
          <a:prstGeom prst="rect">
            <a:avLst/>
          </a:prstGeom>
        </p:spPr>
      </p:pic>
    </p:spTree>
    <p:extLst>
      <p:ext uri="{BB962C8B-B14F-4D97-AF65-F5344CB8AC3E}">
        <p14:creationId xmlns:p14="http://schemas.microsoft.com/office/powerpoint/2010/main" val="390216261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ＭＳ ゴシック"/>
        <a:ea typeface="ＭＳ ゴシック"/>
        <a:cs typeface=""/>
      </a:majorFont>
      <a:minorFont>
        <a:latin typeface="Times New Roman"/>
        <a:ea typeface="ＭＳ 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817</TotalTime>
  <Words>3240</Words>
  <Application>Microsoft Office PowerPoint</Application>
  <PresentationFormat>ワイド画面</PresentationFormat>
  <Paragraphs>220</Paragraphs>
  <Slides>8</Slides>
  <Notes>7</Notes>
  <HiddenSlides>0</HiddenSlides>
  <MMClips>0</MMClips>
  <ScaleCrop>false</ScaleCrop>
  <HeadingPairs>
    <vt:vector size="6" baseType="variant">
      <vt:variant>
        <vt:lpstr>使用されているフォント</vt:lpstr>
      </vt:variant>
      <vt:variant>
        <vt:i4>5</vt:i4>
      </vt:variant>
      <vt:variant>
        <vt:lpstr>テーマ</vt:lpstr>
      </vt:variant>
      <vt:variant>
        <vt:i4>2</vt:i4>
      </vt:variant>
      <vt:variant>
        <vt:lpstr>スライド タイトル</vt:lpstr>
      </vt:variant>
      <vt:variant>
        <vt:i4>8</vt:i4>
      </vt:variant>
    </vt:vector>
  </HeadingPairs>
  <TitlesOfParts>
    <vt:vector size="15" baseType="lpstr">
      <vt:lpstr>ＭＳ ゴシック</vt:lpstr>
      <vt:lpstr>游ゴシック</vt:lpstr>
      <vt:lpstr>游ゴシック Light</vt:lpstr>
      <vt:lpstr>Arial</vt:lpstr>
      <vt:lpstr>Times New Roman</vt:lpstr>
      <vt:lpstr>Office テーマ</vt:lpstr>
      <vt:lpstr>1_Office テーマ</vt:lpstr>
      <vt:lpstr>SF2023完全読破チャレンジ week2</vt:lpstr>
      <vt:lpstr>Centrifuge modeling of pile-supported embankment on soft soil base for highway widening</vt:lpstr>
      <vt:lpstr>Critical application zone of the jet grouting piles in the vicinity of existing high-speed railway bridge in deep soft soil with medium sensibility</vt:lpstr>
      <vt:lpstr>Elastic wave velocities during triaxial shearing influenced by particle morphology</vt:lpstr>
      <vt:lpstr>Evaluation of the effect of constant and non-constant Poisson’s ratio on reinforcement load of reinforced soil walls</vt:lpstr>
      <vt:lpstr>Mixture design for eco-friendly hybrid clay treated with two stabilizers based on water absorption and retention of stabilizers</vt:lpstr>
      <vt:lpstr>Electroosmotic reinforcement mechanism and laboratory tests of pulsating direct current with a high energy efficiency ratio</vt:lpstr>
      <vt:lpstr>The shape of sand particles: Assessments of three-dimensional form and angularity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SF2023完全読破チャレンジ week2</dc:title>
  <dc:creator>ITAKI Kenshiro</dc:creator>
  <cp:lastModifiedBy>ITAKI Kenshiro</cp:lastModifiedBy>
  <cp:revision>75</cp:revision>
  <dcterms:created xsi:type="dcterms:W3CDTF">2024-04-14T05:43:17Z</dcterms:created>
  <dcterms:modified xsi:type="dcterms:W3CDTF">2024-04-24T03:38:57Z</dcterms:modified>
</cp:coreProperties>
</file>