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8" r:id="rId4"/>
    <p:sldId id="268" r:id="rId5"/>
    <p:sldId id="260" r:id="rId6"/>
    <p:sldId id="265" r:id="rId7"/>
    <p:sldId id="266" r:id="rId8"/>
    <p:sldId id="267" r:id="rId9"/>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34" autoAdjust="0"/>
    <p:restoredTop sz="84561" autoAdjust="0"/>
  </p:normalViewPr>
  <p:slideViewPr>
    <p:cSldViewPr snapToGrid="0">
      <p:cViewPr varScale="1">
        <p:scale>
          <a:sx n="109" d="100"/>
          <a:sy n="109" d="100"/>
        </p:scale>
        <p:origin x="9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8C0303C-B1BC-4B3F-9E54-4A537E207B38}" type="datetimeFigureOut">
              <a:rPr kumimoji="1" lang="ja-JP" altLang="en-US" smtClean="0"/>
              <a:t>2024/4/17</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887EC75-3F29-472A-A7E0-1CBAEEA1F136}" type="slidenum">
              <a:rPr kumimoji="1" lang="ja-JP" altLang="en-US" smtClean="0"/>
              <a:t>‹#›</a:t>
            </a:fld>
            <a:endParaRPr kumimoji="1" lang="ja-JP" altLang="en-US"/>
          </a:p>
        </p:txBody>
      </p:sp>
    </p:spTree>
    <p:extLst>
      <p:ext uri="{BB962C8B-B14F-4D97-AF65-F5344CB8AC3E}">
        <p14:creationId xmlns:p14="http://schemas.microsoft.com/office/powerpoint/2010/main" val="2442613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a:t>
            </a:r>
            <a:r>
              <a:rPr kumimoji="1" lang="ja-JP" altLang="en-US" dirty="0"/>
              <a:t>曲線：杭の設計で用いられる．縦軸は載荷強度，横軸は横方向のたわみ</a:t>
            </a:r>
            <a:endParaRPr kumimoji="1" lang="en-US" altLang="ja-JP" dirty="0"/>
          </a:p>
          <a:p>
            <a:r>
              <a:rPr kumimoji="1" lang="en-US" altLang="ja-JP" dirty="0"/>
              <a:t>Winkler</a:t>
            </a:r>
            <a:r>
              <a:rPr kumimoji="1" lang="ja-JP" altLang="en-US" dirty="0"/>
              <a:t>ばね：隣り合うばねと相互作用しない独立したばね，杭の水平荷重による応力算定の際のモデル化に用いる．土の連続性は無視される．</a:t>
            </a:r>
            <a:endParaRPr kumimoji="1" lang="en-US" altLang="ja-JP" dirty="0"/>
          </a:p>
          <a:p>
            <a:r>
              <a:rPr kumimoji="1" lang="en-US" altLang="ja-JP" dirty="0"/>
              <a:t>New p-y</a:t>
            </a:r>
            <a:r>
              <a:rPr kumimoji="1" lang="ja-JP" altLang="en-US" dirty="0"/>
              <a:t>モデルは初期剛性，土の抵抗の極限，非線形度のパラメータが含まれている．</a:t>
            </a:r>
            <a:endParaRPr kumimoji="1" lang="en-US" altLang="ja-JP" dirty="0"/>
          </a:p>
          <a:p>
            <a:r>
              <a:rPr kumimoji="1" lang="en-US" altLang="ja-JP" sz="1200" dirty="0"/>
              <a:t>FLACK</a:t>
            </a:r>
            <a:r>
              <a:rPr kumimoji="1" lang="en-US" altLang="ja-JP" sz="1200" baseline="30000" dirty="0"/>
              <a:t>3D </a:t>
            </a:r>
            <a:r>
              <a:rPr kumimoji="1" lang="ja-JP" altLang="en-US" sz="1200" baseline="0" dirty="0"/>
              <a:t>有限差分法を用いた塑性大変形を含む種々の解析に対応可能なプログラム</a:t>
            </a:r>
            <a:endParaRPr kumimoji="1" lang="en-US" altLang="ja-JP" sz="1200" baseline="0" dirty="0"/>
          </a:p>
          <a:p>
            <a:r>
              <a:rPr kumimoji="1" lang="en-US" altLang="ja-JP" dirty="0"/>
              <a:t>https://www.engineering-eye.com/FLAC/</a:t>
            </a:r>
            <a:r>
              <a:rPr kumimoji="1" lang="ja-JP" altLang="en-US" sz="1200" baseline="0" dirty="0"/>
              <a:t>　，伊藤忠テクノソリューションズの科学・工学系サイト，プロダクト一覧，“</a:t>
            </a:r>
            <a:r>
              <a:rPr kumimoji="1" lang="en-US" altLang="ja-JP" sz="1200" baseline="0" dirty="0"/>
              <a:t>FLACK/FLACK3D</a:t>
            </a:r>
            <a:r>
              <a:rPr kumimoji="1" lang="ja-JP" altLang="en-US" sz="1200" baseline="0" dirty="0"/>
              <a:t>”，</a:t>
            </a:r>
            <a:r>
              <a:rPr kumimoji="1" lang="en-US" altLang="ja-JP" sz="1200" baseline="0" dirty="0"/>
              <a:t>2024</a:t>
            </a:r>
            <a:r>
              <a:rPr kumimoji="1" lang="ja-JP" altLang="en-US" sz="1200" baseline="0" dirty="0"/>
              <a:t>年</a:t>
            </a:r>
            <a:r>
              <a:rPr kumimoji="1" lang="en-US" altLang="ja-JP" sz="1200" baseline="0" dirty="0"/>
              <a:t>4</a:t>
            </a:r>
            <a:r>
              <a:rPr kumimoji="1" lang="ja-JP" altLang="en-US" sz="1200" baseline="0" dirty="0"/>
              <a:t>月</a:t>
            </a:r>
            <a:r>
              <a:rPr kumimoji="1" lang="en-US" altLang="ja-JP" sz="1200" baseline="0" dirty="0"/>
              <a:t>9</a:t>
            </a:r>
            <a:r>
              <a:rPr kumimoji="1" lang="ja-JP" altLang="en-US" sz="1200" baseline="0" dirty="0"/>
              <a:t>日閲覧</a:t>
            </a:r>
            <a:endParaRPr kumimoji="1" lang="en-US" altLang="ja-JP" sz="1200" baseline="0" dirty="0"/>
          </a:p>
          <a:p>
            <a:r>
              <a:rPr kumimoji="1" lang="en-US" altLang="ja-JP" sz="1200" baseline="0" dirty="0"/>
              <a:t>HS-Small</a:t>
            </a:r>
            <a:r>
              <a:rPr kumimoji="1" lang="ja-JP" altLang="en-US" sz="1200" baseline="0" dirty="0"/>
              <a:t>モデルは初期剛性と剛性の劣化の</a:t>
            </a:r>
            <a:r>
              <a:rPr kumimoji="1" lang="en-US" altLang="ja-JP" sz="1200" baseline="0" dirty="0"/>
              <a:t>2</a:t>
            </a:r>
            <a:r>
              <a:rPr kumimoji="1" lang="ja-JP" altLang="en-US" sz="1200" baseline="0" dirty="0"/>
              <a:t>つの剛性モデルを作用することでモールクーロンの欠点を補った．</a:t>
            </a:r>
            <a:endParaRPr kumimoji="1" lang="en-US" altLang="ja-JP" sz="1200" baseline="0" dirty="0"/>
          </a:p>
          <a:p>
            <a:r>
              <a:rPr kumimoji="1" lang="ja-JP" altLang="en-US" dirty="0"/>
              <a:t>参考文献の式が正確に決定されていれば解析結果は完全に一致していた可能性がある．論文内ではおおむね一致している．</a:t>
            </a:r>
            <a:endParaRPr kumimoji="1" lang="en-US" altLang="ja-JP" dirty="0"/>
          </a:p>
          <a:p>
            <a:r>
              <a:rPr kumimoji="1" lang="en-US" altLang="ja-JP" dirty="0"/>
              <a:t>P-y</a:t>
            </a:r>
            <a:r>
              <a:rPr kumimoji="1" lang="ja-JP" altLang="en-US" dirty="0"/>
              <a:t>曲線は深さ</a:t>
            </a:r>
            <a:r>
              <a:rPr kumimoji="1" lang="en-US" altLang="ja-JP" dirty="0"/>
              <a:t>0.5</a:t>
            </a:r>
            <a:r>
              <a:rPr kumimoji="1" lang="ja-JP" altLang="en-US" dirty="0"/>
              <a:t>ｍの時解析と実験結果の土の極限抵抗値が一致した．より深い箇所では解析が大きな</a:t>
            </a:r>
            <a:r>
              <a:rPr kumimoji="1" lang="en-US" altLang="ja-JP" dirty="0" err="1"/>
              <a:t>pu</a:t>
            </a:r>
            <a:r>
              <a:rPr kumimoji="1" lang="ja-JP" altLang="en-US" dirty="0"/>
              <a:t>値を出した．→原位置では最大地面変位が</a:t>
            </a:r>
            <a:r>
              <a:rPr kumimoji="1" lang="en-US" altLang="ja-JP" dirty="0"/>
              <a:t>0.05</a:t>
            </a:r>
            <a:r>
              <a:rPr kumimoji="1" lang="ja-JP" altLang="en-US" dirty="0"/>
              <a:t>ｍであり，深部における土の極限水平抵抗に達するには不十分であったため．</a:t>
            </a:r>
            <a:endParaRPr kumimoji="1" lang="en-US" altLang="ja-JP" dirty="0"/>
          </a:p>
          <a:p>
            <a:r>
              <a:rPr kumimoji="1" lang="ja-JP" altLang="en-US" dirty="0"/>
              <a:t>解析は，大きな水平変位が発生したので現場と異なった結果が出ている．</a:t>
            </a:r>
            <a:endParaRPr kumimoji="1" lang="en-US" altLang="ja-JP" dirty="0"/>
          </a:p>
          <a:p>
            <a:r>
              <a:rPr kumimoji="1" lang="ja-JP" altLang="en-US" dirty="0"/>
              <a:t>極限抵抗値は杭の直径に対して敏感である．→杭の直径が大きくなると土の極限抵抗値に達するのに必要な水平変位も大きくなる．</a:t>
            </a:r>
            <a:endParaRPr kumimoji="1" lang="en-US" altLang="ja-JP" dirty="0"/>
          </a:p>
          <a:p>
            <a:r>
              <a:rPr kumimoji="1" lang="ja-JP" altLang="en-US" dirty="0"/>
              <a:t>杭の直径が小さい場合縦横比は</a:t>
            </a:r>
            <a:r>
              <a:rPr kumimoji="1" lang="en-US" altLang="ja-JP" dirty="0" err="1"/>
              <a:t>pu</a:t>
            </a:r>
            <a:r>
              <a:rPr kumimoji="1" lang="ja-JP" altLang="en-US" dirty="0"/>
              <a:t>値に対して影響を与えるが直径が大きい場合は影響がほとんどない．→実務では重要な差ではない．</a:t>
            </a:r>
            <a:endParaRPr kumimoji="1" lang="en-US" altLang="ja-JP" dirty="0"/>
          </a:p>
          <a:p>
            <a:r>
              <a:rPr kumimoji="1" lang="ja-JP" altLang="en-US" dirty="0"/>
              <a:t>土の相対密度が大きくなると</a:t>
            </a:r>
            <a:r>
              <a:rPr kumimoji="1" lang="en-US" altLang="ja-JP" dirty="0" err="1"/>
              <a:t>pu</a:t>
            </a:r>
            <a:r>
              <a:rPr kumimoji="1" lang="ja-JP" altLang="en-US" dirty="0"/>
              <a:t>値は著しく増加する</a:t>
            </a:r>
            <a:endParaRPr kumimoji="1" lang="en-US" altLang="ja-JP" dirty="0"/>
          </a:p>
          <a:p>
            <a:r>
              <a:rPr kumimoji="1" lang="ja-JP" altLang="en-US" dirty="0"/>
              <a:t>予測の精度を向上させるには土壌特性をより正確に推定する必要がある．</a:t>
            </a:r>
            <a:endParaRPr kumimoji="1" lang="en-US" altLang="ja-JP" dirty="0"/>
          </a:p>
          <a:p>
            <a:r>
              <a:rPr kumimoji="1" lang="ja-JP" altLang="en-US" dirty="0"/>
              <a:t>静的</a:t>
            </a:r>
            <a:r>
              <a:rPr kumimoji="1" lang="en-US" altLang="ja-JP" dirty="0"/>
              <a:t>p-y</a:t>
            </a:r>
            <a:r>
              <a:rPr kumimoji="1" lang="ja-JP" altLang="en-US" dirty="0"/>
              <a:t>曲線は非線形効果をより包括的に考慮すると，大きな荷重下で変位を予測する際，著しい向上をもたらすが非常に小さい場合は</a:t>
            </a:r>
            <a:r>
              <a:rPr kumimoji="1" lang="en-US" altLang="ja-JP" dirty="0"/>
              <a:t>API</a:t>
            </a:r>
            <a:r>
              <a:rPr kumimoji="1" lang="ja-JP" altLang="en-US"/>
              <a:t>の方が優れた応答を示している．</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2</a:t>
            </a:fld>
            <a:endParaRPr kumimoji="1" lang="ja-JP" altLang="en-US"/>
          </a:p>
        </p:txBody>
      </p:sp>
    </p:spTree>
    <p:extLst>
      <p:ext uri="{BB962C8B-B14F-4D97-AF65-F5344CB8AC3E}">
        <p14:creationId xmlns:p14="http://schemas.microsoft.com/office/powerpoint/2010/main" val="234883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PRF</a:t>
            </a:r>
            <a:r>
              <a:rPr kumimoji="1" lang="ja-JP" altLang="en-US" dirty="0"/>
              <a:t>（パイルドラフト基礎）：経済的な基礎として，長く認識されている．</a:t>
            </a:r>
            <a:endParaRPr kumimoji="1" lang="en-US" altLang="ja-JP" dirty="0"/>
          </a:p>
          <a:p>
            <a:r>
              <a:rPr kumimoji="1" lang="ja-JP" altLang="en-US" dirty="0"/>
              <a:t>　　　　　　　　　　　　　　　　　　ラフトは大きな剛性と載荷能力の一部を提供，杭は，基礎の沈下と不等沈下を減少させるために重要な要素となっている．</a:t>
            </a:r>
            <a:endParaRPr kumimoji="1" lang="en-US" altLang="ja-JP" dirty="0"/>
          </a:p>
          <a:p>
            <a:r>
              <a:rPr kumimoji="1" lang="ja-JP" altLang="en-US" dirty="0"/>
              <a:t>ラフトの中央に小さな群杭を設置することで不等沈下を最小限に抑えることができると報告された．→杭に作用する荷重が小さくてもラフトの不等沈下を大幅に減少できた．</a:t>
            </a:r>
            <a:endParaRPr kumimoji="1" lang="en-US" altLang="ja-JP" dirty="0"/>
          </a:p>
          <a:p>
            <a:r>
              <a:rPr kumimoji="1" lang="en-US" altLang="ja-JP" dirty="0"/>
              <a:t>PRF</a:t>
            </a:r>
            <a:r>
              <a:rPr kumimoji="1" lang="ja-JP" altLang="en-US" dirty="0"/>
              <a:t>の荷重分担に影響を与える主な要因は「作用する荷重の大きさ」，「構造ー基礎システムの剛性」</a:t>
            </a:r>
            <a:endParaRPr kumimoji="1" lang="en-US" altLang="ja-JP" dirty="0"/>
          </a:p>
          <a:p>
            <a:r>
              <a:rPr lang="en-US" altLang="ja-JP" sz="1800" dirty="0">
                <a:effectLst/>
                <a:latin typeface="Times New Roman" panose="02020603050405020304" pitchFamily="18" charset="0"/>
                <a:ea typeface="ＭＳ 明朝" panose="02020609040205080304" pitchFamily="17" charset="-128"/>
              </a:rPr>
              <a:t>PRF</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が飽和した粘土地盤に適用される場合、建設荷重の下で圧密過程が発生する可能性があ</a:t>
            </a:r>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る</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→ラフトとパイルの荷重分担比率が時間とともに変化する可能性がある</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土地盤に</a:t>
            </a:r>
            <a:r>
              <a:rPr lang="en-US" altLang="ja-JP" sz="1800" dirty="0">
                <a:effectLst/>
                <a:latin typeface="Times New Roman" panose="02020603050405020304" pitchFamily="18" charset="0"/>
                <a:ea typeface="ＭＳ 明朝" panose="02020609040205080304" pitchFamily="17" charset="-128"/>
              </a:rPr>
              <a:t>PRF</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を設計する際には、時間依存的な沈下を制御し、基礎の荷重分担挙動を理解することが重要</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en-US" altLang="ja-JP" sz="1200" dirty="0">
                <a:effectLst/>
                <a:latin typeface="Times New Roman" panose="02020603050405020304" pitchFamily="18" charset="0"/>
                <a:ea typeface="ＭＳ 明朝" panose="02020609040205080304" pitchFamily="17" charset="-128"/>
              </a:rPr>
              <a:t>P</a:t>
            </a:r>
            <a:r>
              <a:rPr lang="en-US" altLang="ja-JP" sz="1200" baseline="-25000" dirty="0">
                <a:effectLst/>
                <a:latin typeface="Times New Roman" panose="02020603050405020304" pitchFamily="18" charset="0"/>
                <a:ea typeface="ＭＳ 明朝" panose="02020609040205080304" pitchFamily="17" charset="-128"/>
              </a:rPr>
              <a:t>PG, ult</a:t>
            </a:r>
            <a:r>
              <a:rPr lang="ja-JP" altLang="en-US" sz="1200" baseline="0" dirty="0">
                <a:effectLst/>
                <a:latin typeface="Times New Roman" panose="02020603050405020304" pitchFamily="18" charset="0"/>
                <a:ea typeface="ＭＳ 明朝" panose="02020609040205080304" pitchFamily="17" charset="-128"/>
              </a:rPr>
              <a:t>：群杭の限界許容荷重</a:t>
            </a:r>
            <a:endParaRPr kumimoji="1" lang="en-US" altLang="ja-JP"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3</a:t>
            </a:fld>
            <a:endParaRPr kumimoji="1" lang="ja-JP" altLang="en-US"/>
          </a:p>
        </p:txBody>
      </p:sp>
    </p:spTree>
    <p:extLst>
      <p:ext uri="{BB962C8B-B14F-4D97-AF65-F5344CB8AC3E}">
        <p14:creationId xmlns:p14="http://schemas.microsoft.com/office/powerpoint/2010/main" val="29729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閾値砂利含有量</a:t>
            </a:r>
            <a:r>
              <a:rPr lang="en-US" altLang="ja-JP" sz="1800" dirty="0">
                <a:effectLst/>
                <a:latin typeface="Times New Roman" panose="02020603050405020304" pitchFamily="18" charset="0"/>
                <a:ea typeface="ＭＳ 明朝" panose="02020609040205080304" pitchFamily="17" charset="-128"/>
              </a:rPr>
              <a:t>-GC(</a:t>
            </a:r>
            <a:r>
              <a:rPr lang="en-US" altLang="ja-JP" sz="1800" dirty="0" err="1">
                <a:effectLst/>
                <a:latin typeface="Times New Roman" panose="02020603050405020304" pitchFamily="18" charset="0"/>
                <a:ea typeface="ＭＳ 明朝" panose="02020609040205080304" pitchFamily="17" charset="-128"/>
              </a:rPr>
              <a:t>th</a:t>
            </a:r>
            <a:r>
              <a:rPr lang="en-US" altLang="ja-JP" sz="1800" dirty="0">
                <a:effectLst/>
                <a:latin typeface="Times New Roman" panose="02020603050405020304" pitchFamily="18" charset="0"/>
                <a:ea typeface="ＭＳ 明朝" panose="02020609040205080304" pitchFamily="17" charset="-128"/>
              </a:rPr>
              <a:t>)</a:t>
            </a:r>
          </a:p>
          <a:p>
            <a:r>
              <a:rPr kumimoji="1" lang="ja-JP" altLang="en-US" sz="1800" dirty="0">
                <a:effectLst/>
                <a:latin typeface="Times New Roman" panose="02020603050405020304" pitchFamily="18" charset="0"/>
                <a:ea typeface="ＭＳ 明朝" panose="02020609040205080304" pitchFamily="17" charset="-128"/>
              </a:rPr>
              <a:t>閾値：</a:t>
            </a:r>
            <a:r>
              <a:rPr lang="ja-JP" altLang="en-US" b="0" i="0" dirty="0">
                <a:solidFill>
                  <a:srgbClr val="BDC1C6"/>
                </a:solidFill>
                <a:effectLst/>
                <a:latin typeface="arial" panose="020B0604020202020204" pitchFamily="34" charset="0"/>
              </a:rPr>
              <a:t>感覚や反応や興奮を起こさせるのに必要な、最小の強度や刺激などの（物理）量</a:t>
            </a:r>
            <a:endParaRPr kumimoji="1" lang="ja-JP" altLang="en-US"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4</a:t>
            </a:fld>
            <a:endParaRPr kumimoji="1" lang="ja-JP" altLang="en-US"/>
          </a:p>
        </p:txBody>
      </p:sp>
    </p:spTree>
    <p:extLst>
      <p:ext uri="{BB962C8B-B14F-4D97-AF65-F5344CB8AC3E}">
        <p14:creationId xmlns:p14="http://schemas.microsoft.com/office/powerpoint/2010/main" val="21362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不攪乱膨張性粘土は構造が典型的なもので，水力，力学的挙動は再構成された膨張性粘土とは大きく異なる．</a:t>
            </a:r>
            <a:endParaRPr kumimoji="1" lang="en-US" altLang="ja-JP" dirty="0"/>
          </a:p>
          <a:p>
            <a:r>
              <a:rPr kumimoji="1" lang="ja-JP" altLang="en-US" dirty="0"/>
              <a:t>直径</a:t>
            </a:r>
            <a:r>
              <a:rPr kumimoji="1" lang="en-US" altLang="ja-JP" dirty="0"/>
              <a:t>38mm</a:t>
            </a:r>
            <a:r>
              <a:rPr kumimoji="1" lang="ja-JP" altLang="en-US" dirty="0"/>
              <a:t>高さ</a:t>
            </a:r>
            <a:r>
              <a:rPr kumimoji="1" lang="en-US" altLang="ja-JP" dirty="0"/>
              <a:t>10mm</a:t>
            </a:r>
            <a:r>
              <a:rPr kumimoji="1" lang="ja-JP" altLang="en-US" dirty="0"/>
              <a:t>の</a:t>
            </a:r>
            <a:r>
              <a:rPr kumimoji="1" lang="en-US" altLang="ja-JP" dirty="0"/>
              <a:t>84</a:t>
            </a:r>
            <a:r>
              <a:rPr kumimoji="1" lang="ja-JP" altLang="en-US" dirty="0"/>
              <a:t>個の不攪乱資料を土ブロックから抽出された．</a:t>
            </a:r>
            <a:endParaRPr kumimoji="1" lang="en-US" altLang="ja-JP" dirty="0"/>
          </a:p>
          <a:p>
            <a:r>
              <a:rPr kumimoji="1" lang="ja-JP" altLang="en-US" dirty="0"/>
              <a:t>初期質量と吸引力の結果から質量または吸引力の誤差が</a:t>
            </a:r>
            <a:r>
              <a:rPr kumimoji="1" lang="en-US" altLang="ja-JP" dirty="0"/>
              <a:t>±5</a:t>
            </a:r>
            <a:r>
              <a:rPr kumimoji="1" lang="ja-JP" altLang="en-US" dirty="0"/>
              <a:t>％を超える資料は廃棄</a:t>
            </a:r>
            <a:endParaRPr kumimoji="1" lang="en-US" altLang="ja-JP" dirty="0"/>
          </a:p>
          <a:p>
            <a:r>
              <a:rPr kumimoji="1" lang="en-US" altLang="ja-JP" dirty="0" err="1"/>
              <a:t>Ew</a:t>
            </a:r>
            <a:r>
              <a:rPr kumimoji="1" lang="en-US" altLang="ja-JP" dirty="0"/>
              <a:t>=</a:t>
            </a:r>
            <a:r>
              <a:rPr kumimoji="1" lang="en-US" altLang="ja-JP" dirty="0" err="1"/>
              <a:t>eSr</a:t>
            </a:r>
            <a:r>
              <a:rPr kumimoji="1" lang="en-US" altLang="ja-JP" dirty="0"/>
              <a:t>=</a:t>
            </a:r>
            <a:r>
              <a:rPr kumimoji="1" lang="en-US" altLang="ja-JP" dirty="0" err="1"/>
              <a:t>wGs</a:t>
            </a:r>
            <a:r>
              <a:rPr kumimoji="1" lang="en-US" altLang="ja-JP" dirty="0"/>
              <a:t>(water ratio)=</a:t>
            </a:r>
            <a:r>
              <a:rPr kumimoji="1" lang="en-US" altLang="ja-JP" dirty="0" err="1"/>
              <a:t>Vw</a:t>
            </a:r>
            <a:r>
              <a:rPr kumimoji="1" lang="en-US" altLang="ja-JP" dirty="0"/>
              <a:t>/Vs(</a:t>
            </a:r>
            <a:r>
              <a:rPr kumimoji="1" lang="ja-JP" altLang="en-US" dirty="0"/>
              <a:t>砂の体積に対する水の体積の比</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5</a:t>
            </a:fld>
            <a:endParaRPr kumimoji="1" lang="ja-JP" altLang="en-US"/>
          </a:p>
        </p:txBody>
      </p:sp>
    </p:spTree>
    <p:extLst>
      <p:ext uri="{BB962C8B-B14F-4D97-AF65-F5344CB8AC3E}">
        <p14:creationId xmlns:p14="http://schemas.microsoft.com/office/powerpoint/2010/main" val="408535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過去に提案された補修対策は本震時に効果を発揮したが余震時にはほとんど効果がなかった．</a:t>
            </a:r>
            <a:endParaRPr kumimoji="1" lang="en-US" altLang="ja-JP" dirty="0"/>
          </a:p>
          <a:p>
            <a:endParaRPr kumimoji="1" lang="en-US" altLang="ja-JP" dirty="0"/>
          </a:p>
          <a:p>
            <a:endParaRPr kumimoji="1" lang="en-US" altLang="ja-JP" dirty="0"/>
          </a:p>
          <a:p>
            <a:r>
              <a:rPr kumimoji="1" lang="ja-JP" altLang="en-US" dirty="0"/>
              <a:t>マンホールの基礎透水性を高める対策は透水性杭を使用する場合，マンホールの隆起を解消するための手段となり得る．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6</a:t>
            </a:fld>
            <a:endParaRPr kumimoji="1" lang="ja-JP" altLang="en-US"/>
          </a:p>
        </p:txBody>
      </p:sp>
    </p:spTree>
    <p:extLst>
      <p:ext uri="{BB962C8B-B14F-4D97-AF65-F5344CB8AC3E}">
        <p14:creationId xmlns:p14="http://schemas.microsoft.com/office/powerpoint/2010/main" val="43277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事後分布：尤度の反対．例えば</a:t>
            </a:r>
            <a:r>
              <a:rPr kumimoji="1" lang="en-US" altLang="ja-JP" dirty="0" err="1"/>
              <a:t>Pr</a:t>
            </a:r>
            <a:r>
              <a:rPr kumimoji="1" lang="en-US" altLang="ja-JP" dirty="0"/>
              <a:t>(y</a:t>
            </a:r>
            <a:r>
              <a:rPr kumimoji="1" lang="ja-JP" altLang="en-US" dirty="0"/>
              <a:t>｜</a:t>
            </a:r>
            <a:r>
              <a:rPr kumimoji="1" lang="en-US" altLang="ja-JP" dirty="0"/>
              <a:t>p)</a:t>
            </a:r>
            <a:r>
              <a:rPr kumimoji="1" lang="ja-JP" altLang="en-US" dirty="0"/>
              <a:t>は</a:t>
            </a:r>
            <a:r>
              <a:rPr kumimoji="1" lang="en-US" altLang="ja-JP" dirty="0"/>
              <a:t>p</a:t>
            </a:r>
            <a:r>
              <a:rPr kumimoji="1" lang="ja-JP" altLang="en-US" dirty="0"/>
              <a:t>が与えられた場合の</a:t>
            </a:r>
            <a:r>
              <a:rPr kumimoji="1" lang="en-US" altLang="ja-JP" dirty="0"/>
              <a:t>y</a:t>
            </a:r>
            <a:r>
              <a:rPr kumimoji="1" lang="ja-JP" altLang="en-US" dirty="0"/>
              <a:t>の条件付確率で尤度といい，</a:t>
            </a:r>
            <a:r>
              <a:rPr kumimoji="1" lang="en-US" altLang="ja-JP" dirty="0" err="1"/>
              <a:t>Pr</a:t>
            </a:r>
            <a:r>
              <a:rPr kumimoji="1" lang="en-US" altLang="ja-JP" dirty="0"/>
              <a:t>(p</a:t>
            </a:r>
            <a:r>
              <a:rPr kumimoji="1" lang="ja-JP" altLang="en-US" dirty="0"/>
              <a:t>｜</a:t>
            </a:r>
            <a:r>
              <a:rPr kumimoji="1" lang="en-US" altLang="ja-JP" dirty="0"/>
              <a:t>y)</a:t>
            </a:r>
            <a:r>
              <a:rPr kumimoji="1" lang="ja-JP" altLang="en-US" dirty="0"/>
              <a:t>は</a:t>
            </a:r>
            <a:r>
              <a:rPr kumimoji="1" lang="en-US" altLang="ja-JP" dirty="0"/>
              <a:t>y</a:t>
            </a:r>
            <a:r>
              <a:rPr kumimoji="1" lang="ja-JP" altLang="en-US" dirty="0"/>
              <a:t>が与えられた場合の</a:t>
            </a:r>
            <a:r>
              <a:rPr kumimoji="1" lang="en-US" altLang="ja-JP" dirty="0"/>
              <a:t>p</a:t>
            </a:r>
            <a:r>
              <a:rPr kumimoji="1" lang="ja-JP" altLang="en-US" dirty="0"/>
              <a:t>の条件付確率を事後分布という</a:t>
            </a:r>
            <a:endParaRPr kumimoji="1" lang="en-US" altLang="ja-JP" dirty="0"/>
          </a:p>
          <a:p>
            <a:r>
              <a:rPr kumimoji="1" lang="ja-JP" altLang="en-US" dirty="0"/>
              <a:t>モンテカルロシミュレーション：</a:t>
            </a:r>
            <a:r>
              <a:rPr lang="ja-JP" altLang="en-US" b="0" i="0" dirty="0">
                <a:solidFill>
                  <a:srgbClr val="161616"/>
                </a:solidFill>
                <a:effectLst/>
                <a:latin typeface="IBM Plex Sans JP"/>
              </a:rPr>
              <a:t>ある不確実な事象について起こりうる結果を推定するために使用される、数学的技法です</a:t>
            </a:r>
            <a:endParaRPr kumimoji="1" lang="en-US" altLang="ja-JP" dirty="0"/>
          </a:p>
          <a:p>
            <a:r>
              <a:rPr kumimoji="1" lang="ja-JP" altLang="en-US" dirty="0"/>
              <a:t>豪雨によって引き起こされる斜面災害は，世界中で発生しており，多くの被害と土木構造物の破損を引き起こす．</a:t>
            </a:r>
            <a:endParaRPr kumimoji="1" lang="en-US" altLang="ja-JP" dirty="0"/>
          </a:p>
          <a:p>
            <a:r>
              <a:rPr kumimoji="1" lang="ja-JP" altLang="en-US" dirty="0"/>
              <a:t>日本でも毎年，豪雨による表層崩壊が起こっている．</a:t>
            </a:r>
            <a:endParaRPr kumimoji="1" lang="en-US" altLang="ja-JP" dirty="0"/>
          </a:p>
          <a:p>
            <a:r>
              <a:rPr kumimoji="1" lang="ja-JP" altLang="en-US" dirty="0"/>
              <a:t>斜面に構造的な対策を施すのは現実的ではない．</a:t>
            </a:r>
            <a:endParaRPr kumimoji="1" lang="en-US" altLang="ja-JP" dirty="0"/>
          </a:p>
          <a:p>
            <a:r>
              <a:rPr kumimoji="1" lang="ja-JP" altLang="en-US" dirty="0"/>
              <a:t>表層崩壊のリスクを適切にリアルタイムで評価し，ひょうそうほうかいが発生する前の早期警告が望ましい．</a:t>
            </a:r>
            <a:endParaRPr kumimoji="1" lang="en-US" altLang="ja-JP" dirty="0"/>
          </a:p>
          <a:p>
            <a:r>
              <a:rPr kumimoji="1" lang="ja-JP" altLang="en-US" dirty="0"/>
              <a:t>現場計測だけでは非構造的な対策システムを作成するのは不十分</a:t>
            </a:r>
            <a:endParaRPr kumimoji="1" lang="en-US" altLang="ja-JP" dirty="0"/>
          </a:p>
          <a:p>
            <a:r>
              <a:rPr kumimoji="1" lang="ja-JP" altLang="en-US" dirty="0"/>
              <a:t>粒子数が</a:t>
            </a:r>
            <a:r>
              <a:rPr kumimoji="1" lang="en-US" altLang="ja-JP" dirty="0"/>
              <a:t>7</a:t>
            </a:r>
            <a:r>
              <a:rPr kumimoji="1" lang="ja-JP" altLang="en-US" dirty="0"/>
              <a:t>の場合の</a:t>
            </a:r>
            <a:r>
              <a:rPr kumimoji="1" lang="en-US" altLang="ja-JP" dirty="0"/>
              <a:t>MPF</a:t>
            </a:r>
            <a:r>
              <a:rPr kumimoji="1" lang="ja-JP" altLang="en-US" dirty="0"/>
              <a:t>計算手順が本スライドの図である．</a:t>
            </a:r>
            <a:endParaRPr kumimoji="1" lang="en-US" altLang="ja-JP" dirty="0"/>
          </a:p>
          <a:p>
            <a:r>
              <a:rPr kumimoji="1" lang="en-US" altLang="ja-JP" dirty="0"/>
              <a:t>MPF</a:t>
            </a:r>
            <a:r>
              <a:rPr kumimoji="1" lang="ja-JP" altLang="en-US" dirty="0"/>
              <a:t>は</a:t>
            </a:r>
            <a:r>
              <a:rPr kumimoji="1" lang="en-US" altLang="ja-JP" dirty="0"/>
              <a:t>4</a:t>
            </a:r>
            <a:r>
              <a:rPr kumimoji="1" lang="ja-JP" altLang="en-US" dirty="0"/>
              <a:t>つのステップで構成されている．→予測，フィルタリング，リサンプリング，マージング</a:t>
            </a:r>
            <a:endParaRPr kumimoji="1" lang="en-US" altLang="ja-JP" dirty="0"/>
          </a:p>
          <a:p>
            <a:r>
              <a:rPr kumimoji="1" lang="ja-JP" altLang="en-US" dirty="0"/>
              <a:t>予測ステップ（</a:t>
            </a:r>
            <a:r>
              <a:rPr kumimoji="1" lang="en-US" altLang="ja-JP" dirty="0"/>
              <a:t>a</a:t>
            </a:r>
            <a:r>
              <a:rPr kumimoji="1" lang="ja-JP" altLang="en-US" dirty="0"/>
              <a:t>）では，異なる道パラメータを各粒子に適用し，</a:t>
            </a:r>
            <a:r>
              <a:rPr kumimoji="1" lang="en-US" altLang="ja-JP" dirty="0"/>
              <a:t>t-1</a:t>
            </a:r>
            <a:r>
              <a:rPr kumimoji="1" lang="ja-JP" altLang="en-US" dirty="0"/>
              <a:t>から</a:t>
            </a:r>
            <a:r>
              <a:rPr kumimoji="1" lang="en-US" altLang="ja-JP" dirty="0"/>
              <a:t>t</a:t>
            </a:r>
            <a:r>
              <a:rPr kumimoji="1" lang="ja-JP" altLang="en-US" dirty="0"/>
              <a:t>までシミュレーションを実施．</a:t>
            </a:r>
            <a:endParaRPr kumimoji="1" lang="en-US" altLang="ja-JP" dirty="0"/>
          </a:p>
          <a:p>
            <a:r>
              <a:rPr kumimoji="1" lang="ja-JP" altLang="en-US" dirty="0"/>
              <a:t>フィルタリングステップ</a:t>
            </a:r>
            <a:r>
              <a:rPr kumimoji="1" lang="en-US" altLang="ja-JP" dirty="0"/>
              <a:t>(b)</a:t>
            </a:r>
            <a:r>
              <a:rPr kumimoji="1" lang="ja-JP" altLang="en-US" dirty="0"/>
              <a:t>では，観測データとシミュレーション結果を比較し，各粒子の尤度を計算する．</a:t>
            </a:r>
            <a:endParaRPr kumimoji="1" lang="en-US" altLang="ja-JP" dirty="0"/>
          </a:p>
          <a:p>
            <a:r>
              <a:rPr kumimoji="1" lang="en-US" altLang="ja-JP" dirty="0"/>
              <a:t>(b)</a:t>
            </a:r>
            <a:r>
              <a:rPr kumimoji="1" lang="ja-JP" altLang="en-US" dirty="0"/>
              <a:t>の後に粒子がリサンプリング</a:t>
            </a:r>
            <a:r>
              <a:rPr kumimoji="1" lang="en-US" altLang="ja-JP" dirty="0"/>
              <a:t>(c)</a:t>
            </a:r>
            <a:r>
              <a:rPr kumimoji="1" lang="ja-JP" altLang="en-US" dirty="0"/>
              <a:t>される．低い尤度をもつサンプルは減少する．</a:t>
            </a:r>
            <a:endParaRPr kumimoji="1" lang="en-US" altLang="ja-JP" dirty="0"/>
          </a:p>
          <a:p>
            <a:r>
              <a:rPr kumimoji="1" lang="ja-JP" altLang="en-US" dirty="0"/>
              <a:t>最後に新しい粒子がマージング</a:t>
            </a:r>
            <a:r>
              <a:rPr kumimoji="1" lang="en-US" altLang="ja-JP" dirty="0"/>
              <a:t>(d)</a:t>
            </a:r>
            <a:r>
              <a:rPr kumimoji="1" lang="ja-JP" altLang="en-US" dirty="0"/>
              <a:t>される．</a:t>
            </a:r>
            <a:endParaRPr kumimoji="1" lang="en-US" altLang="ja-JP" dirty="0"/>
          </a:p>
          <a:p>
            <a:r>
              <a:rPr kumimoji="1" lang="ja-JP" altLang="en-US" dirty="0"/>
              <a:t>上記</a:t>
            </a:r>
            <a:r>
              <a:rPr kumimoji="1" lang="en-US" altLang="ja-JP" dirty="0"/>
              <a:t>(a)~(d)</a:t>
            </a:r>
            <a:r>
              <a:rPr kumimoji="1" lang="ja-JP" altLang="en-US" dirty="0"/>
              <a:t>を各離散的な時点で反復することで</a:t>
            </a:r>
            <a:r>
              <a:rPr kumimoji="1" lang="en-US" altLang="ja-JP" dirty="0"/>
              <a:t>MPF</a:t>
            </a:r>
            <a:r>
              <a:rPr kumimoji="1" lang="ja-JP" altLang="en-US" dirty="0"/>
              <a:t>は計測データに基づいてシミュレーションモデルを修正する．</a:t>
            </a:r>
            <a:endParaRPr kumimoji="1" lang="en-US" altLang="ja-JP" dirty="0"/>
          </a:p>
          <a:p>
            <a:r>
              <a:rPr kumimoji="1" lang="en-US" altLang="ja-JP" dirty="0"/>
              <a:t>PF</a:t>
            </a:r>
            <a:r>
              <a:rPr kumimoji="1" lang="ja-JP" altLang="en-US" dirty="0"/>
              <a:t>はマージングステップを踏まない．</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7</a:t>
            </a:fld>
            <a:endParaRPr kumimoji="1" lang="ja-JP" altLang="en-US"/>
          </a:p>
        </p:txBody>
      </p:sp>
    </p:spTree>
    <p:extLst>
      <p:ext uri="{BB962C8B-B14F-4D97-AF65-F5344CB8AC3E}">
        <p14:creationId xmlns:p14="http://schemas.microsoft.com/office/powerpoint/2010/main" val="190610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ドライスタッキングは，安全性が高く，既存の地形をより小さくする必要があるため，大規模な貯水池でのスラリー鉱滓貯蔵に関する欠点を克服する代替案．</a:t>
            </a:r>
            <a:endParaRPr kumimoji="1" lang="en-US" altLang="ja-JP" dirty="0"/>
          </a:p>
          <a:p>
            <a:r>
              <a:rPr kumimoji="1" lang="ja-JP" altLang="en-US" dirty="0"/>
              <a:t>高層ドライスタッキング鉱滓貯蔵施設を安全に設計するためには，広い範囲の拘束圧におけるより密で脱水された物質の応答を理解する必要がある．</a:t>
            </a:r>
            <a:endParaRPr kumimoji="1" lang="en-US" altLang="ja-JP" dirty="0"/>
          </a:p>
          <a:p>
            <a:r>
              <a:rPr kumimoji="1" lang="ja-JP" altLang="en-US" dirty="0"/>
              <a:t>三軸試験を実施し，圧縮された鉄鉱鉱滓の力学挙動を評価する．</a:t>
            </a:r>
            <a:endParaRPr kumimoji="1" lang="en-US" altLang="ja-JP" dirty="0"/>
          </a:p>
          <a:p>
            <a:r>
              <a:rPr kumimoji="1" lang="ja-JP" altLang="en-US" dirty="0"/>
              <a:t>圧縮・引張非排水・排水三軸試験は，粒子破壊の発生と影響を確認するため，広範囲の拘束圧（</a:t>
            </a:r>
            <a:r>
              <a:rPr kumimoji="1" lang="en-US" altLang="ja-JP" dirty="0"/>
              <a:t>σ’3</a:t>
            </a:r>
            <a:r>
              <a:rPr kumimoji="1" lang="ja-JP" altLang="en-US" dirty="0"/>
              <a:t>が</a:t>
            </a:r>
            <a:r>
              <a:rPr kumimoji="1" lang="en-US" altLang="ja-JP" dirty="0"/>
              <a:t>75~8000kPa</a:t>
            </a:r>
            <a:r>
              <a:rPr kumimoji="1" lang="ja-JP" altLang="en-US" dirty="0"/>
              <a:t>）で実施</a:t>
            </a:r>
            <a:endParaRPr kumimoji="1" lang="en-US" altLang="ja-JP" dirty="0"/>
          </a:p>
          <a:p>
            <a:r>
              <a:rPr kumimoji="1" lang="ja-JP" altLang="en-US" dirty="0"/>
              <a:t>乾燥単位体積重量で成形した供試体を用いたため，圧縮による初期密度の影響も評価．</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887EC75-3F29-472A-A7E0-1CBAEEA1F136}" type="slidenum">
              <a:rPr kumimoji="1" lang="ja-JP" altLang="en-US" smtClean="0"/>
              <a:t>8</a:t>
            </a:fld>
            <a:endParaRPr kumimoji="1" lang="ja-JP" altLang="en-US"/>
          </a:p>
        </p:txBody>
      </p:sp>
    </p:spTree>
    <p:extLst>
      <p:ext uri="{BB962C8B-B14F-4D97-AF65-F5344CB8AC3E}">
        <p14:creationId xmlns:p14="http://schemas.microsoft.com/office/powerpoint/2010/main" val="202107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21731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52325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47035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219495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41864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43460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71482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3616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67761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7406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01416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5622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5C46B-6B6F-AC36-D2AE-C888B3E50DFC}"/>
              </a:ext>
            </a:extLst>
          </p:cNvPr>
          <p:cNvSpPr>
            <a:spLocks noGrp="1"/>
          </p:cNvSpPr>
          <p:nvPr>
            <p:ph type="ctrTitle"/>
          </p:nvPr>
        </p:nvSpPr>
        <p:spPr>
          <a:xfrm>
            <a:off x="0" y="2347546"/>
            <a:ext cx="12191999" cy="2162908"/>
          </a:xfrm>
        </p:spPr>
        <p:txBody>
          <a:bodyPr>
            <a:noAutofit/>
          </a:bodyPr>
          <a:lstStyle/>
          <a:p>
            <a:r>
              <a:rPr kumimoji="1" lang="en-US" altLang="ja-JP" sz="7200" dirty="0">
                <a:latin typeface="ＭＳ ゴシック" panose="020B0609070205080204" pitchFamily="49" charset="-128"/>
                <a:ea typeface="ＭＳ ゴシック" panose="020B0609070205080204" pitchFamily="49" charset="-128"/>
              </a:rPr>
              <a:t>SF2023</a:t>
            </a:r>
            <a:r>
              <a:rPr kumimoji="1" lang="ja-JP" altLang="en-US" sz="7200" dirty="0">
                <a:latin typeface="ＭＳ ゴシック" panose="020B0609070205080204" pitchFamily="49" charset="-128"/>
                <a:ea typeface="ＭＳ ゴシック" panose="020B0609070205080204" pitchFamily="49" charset="-128"/>
              </a:rPr>
              <a:t>完全読破チャレンジ </a:t>
            </a:r>
            <a:r>
              <a:rPr kumimoji="1" lang="en-US" altLang="ja-JP" sz="7200" dirty="0">
                <a:latin typeface="ＭＳ ゴシック" panose="020B0609070205080204" pitchFamily="49" charset="-128"/>
                <a:ea typeface="ＭＳ ゴシック" panose="020B0609070205080204" pitchFamily="49" charset="-128"/>
              </a:rPr>
              <a:t>week1</a:t>
            </a:r>
            <a:endParaRPr kumimoji="1" lang="ja-JP" altLang="en-US" sz="72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1D36CC32-8834-34BF-746F-CBACA652E227}"/>
              </a:ext>
            </a:extLst>
          </p:cNvPr>
          <p:cNvSpPr>
            <a:spLocks noGrp="1"/>
          </p:cNvSpPr>
          <p:nvPr>
            <p:ph type="subTitle" idx="1"/>
          </p:nvPr>
        </p:nvSpPr>
        <p:spPr>
          <a:xfrm>
            <a:off x="1524000" y="4745038"/>
            <a:ext cx="9144000" cy="1365616"/>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関西大学大学院　理工学研究科</a:t>
            </a:r>
            <a:endParaRPr kumimoji="1" lang="en-US" altLang="ja-JP"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地盤防災工学研究室</a:t>
            </a:r>
            <a:endParaRPr lang="en-US" altLang="ja-JP" dirty="0">
              <a:latin typeface="ＭＳ ゴシック" panose="020B0609070205080204" pitchFamily="49" charset="-128"/>
              <a:ea typeface="ＭＳ ゴシック" panose="020B0609070205080204" pitchFamily="49" charset="-128"/>
            </a:endParaRPr>
          </a:p>
          <a:p>
            <a:r>
              <a:rPr kumimoji="1" lang="en-US" altLang="ja-JP" dirty="0">
                <a:latin typeface="ＭＳ ゴシック" panose="020B0609070205080204" pitchFamily="49" charset="-128"/>
                <a:ea typeface="ＭＳ ゴシック" panose="020B0609070205080204" pitchFamily="49" charset="-128"/>
              </a:rPr>
              <a:t>23M6505</a:t>
            </a:r>
            <a:r>
              <a:rPr kumimoji="1" lang="ja-JP" altLang="en-US" dirty="0">
                <a:latin typeface="ＭＳ ゴシック" panose="020B0609070205080204" pitchFamily="49" charset="-128"/>
                <a:ea typeface="ＭＳ ゴシック" panose="020B0609070205080204" pitchFamily="49" charset="-128"/>
              </a:rPr>
              <a:t>　板木拳志朗</a:t>
            </a:r>
          </a:p>
        </p:txBody>
      </p:sp>
    </p:spTree>
    <p:extLst>
      <p:ext uri="{BB962C8B-B14F-4D97-AF65-F5344CB8AC3E}">
        <p14:creationId xmlns:p14="http://schemas.microsoft.com/office/powerpoint/2010/main" val="28547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4D6A5-E61A-2B2F-8462-6A3CA59EB3B9}"/>
              </a:ext>
            </a:extLst>
          </p:cNvPr>
          <p:cNvSpPr>
            <a:spLocks noGrp="1"/>
          </p:cNvSpPr>
          <p:nvPr>
            <p:ph type="title"/>
          </p:nvPr>
        </p:nvSpPr>
        <p:spPr>
          <a:xfrm>
            <a:off x="130629" y="646237"/>
            <a:ext cx="11930742" cy="591455"/>
          </a:xfrm>
        </p:spPr>
        <p:txBody>
          <a:bodyPr>
            <a:noAutofit/>
          </a:bodyPr>
          <a:lstStyle/>
          <a:p>
            <a:r>
              <a:rPr kumimoji="1" lang="en-US" altLang="ja-JP" sz="2000" b="1" u="sng" dirty="0">
                <a:latin typeface="+mn-lt"/>
              </a:rPr>
              <a:t>A new p-y model for soil-pile interaction analyses in cohesionless soil under monotonic loading</a:t>
            </a:r>
            <a:endParaRPr kumimoji="1" lang="ja-JP" altLang="en-US" sz="2000" b="1" u="sng" dirty="0">
              <a:latin typeface="+mn-lt"/>
            </a:endParaRPr>
          </a:p>
        </p:txBody>
      </p:sp>
      <p:sp>
        <p:nvSpPr>
          <p:cNvPr id="4" name="テキスト ボックス 3">
            <a:extLst>
              <a:ext uri="{FF2B5EF4-FFF2-40B4-BE49-F238E27FC236}">
                <a16:creationId xmlns:a16="http://schemas.microsoft.com/office/drawing/2014/main" id="{48126498-A685-D2FF-9ECF-DA4BF6067C36}"/>
              </a:ext>
            </a:extLst>
          </p:cNvPr>
          <p:cNvSpPr txBox="1"/>
          <p:nvPr/>
        </p:nvSpPr>
        <p:spPr>
          <a:xfrm>
            <a:off x="130629" y="1237695"/>
            <a:ext cx="11930742" cy="338554"/>
          </a:xfrm>
          <a:prstGeom prst="rect">
            <a:avLst/>
          </a:prstGeom>
          <a:noFill/>
        </p:spPr>
        <p:txBody>
          <a:bodyPr wrap="square" rtlCol="0">
            <a:spAutoFit/>
          </a:bodyPr>
          <a:lstStyle/>
          <a:p>
            <a:r>
              <a:rPr kumimoji="1" lang="en-US" altLang="ja-JP" sz="1600" dirty="0" err="1"/>
              <a:t>Ozna</a:t>
            </a:r>
            <a:r>
              <a:rPr kumimoji="1" lang="en-US" altLang="ja-JP" sz="1600" dirty="0"/>
              <a:t> </a:t>
            </a:r>
            <a:r>
              <a:rPr kumimoji="1" lang="en-US" altLang="ja-JP" sz="1600" dirty="0" err="1"/>
              <a:t>Alver</a:t>
            </a:r>
            <a:r>
              <a:rPr kumimoji="1" lang="en-US" altLang="ja-JP" sz="1600" dirty="0"/>
              <a:t>, </a:t>
            </a:r>
            <a:r>
              <a:rPr kumimoji="1" lang="en-US" altLang="ja-JP" sz="1600" dirty="0" err="1"/>
              <a:t>E.Ece</a:t>
            </a:r>
            <a:r>
              <a:rPr kumimoji="1" lang="en-US" altLang="ja-JP" sz="1600" dirty="0"/>
              <a:t> </a:t>
            </a:r>
            <a:r>
              <a:rPr kumimoji="1" lang="en-US" altLang="ja-JP" sz="1600" dirty="0" err="1"/>
              <a:t>Eseller</a:t>
            </a:r>
            <a:r>
              <a:rPr kumimoji="1" lang="en-US" altLang="ja-JP" sz="1600" dirty="0"/>
              <a:t>-Bayat</a:t>
            </a:r>
            <a:endParaRPr kumimoji="1" lang="ja-JP" altLang="en-US" sz="1600" dirty="0"/>
          </a:p>
        </p:txBody>
      </p:sp>
      <p:sp>
        <p:nvSpPr>
          <p:cNvPr id="5" name="フッター プレースホルダー 4">
            <a:extLst>
              <a:ext uri="{FF2B5EF4-FFF2-40B4-BE49-F238E27FC236}">
                <a16:creationId xmlns:a16="http://schemas.microsoft.com/office/drawing/2014/main" id="{D41939E3-1B17-C42D-A0FC-9E41293892B9}"/>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6" name="スライド番号プレースホルダー 5">
            <a:extLst>
              <a:ext uri="{FF2B5EF4-FFF2-40B4-BE49-F238E27FC236}">
                <a16:creationId xmlns:a16="http://schemas.microsoft.com/office/drawing/2014/main" id="{538EDD53-29DE-2EF3-1215-E1112CAC0B6A}"/>
              </a:ext>
            </a:extLst>
          </p:cNvPr>
          <p:cNvSpPr>
            <a:spLocks noGrp="1"/>
          </p:cNvSpPr>
          <p:nvPr>
            <p:ph type="sldNum" sz="quarter" idx="12"/>
          </p:nvPr>
        </p:nvSpPr>
        <p:spPr/>
        <p:txBody>
          <a:bodyPr/>
          <a:lstStyle/>
          <a:p>
            <a:fld id="{B410075A-628D-4B53-98BF-13495C1AAAF4}" type="slidenum">
              <a:rPr kumimoji="1" lang="ja-JP" altLang="en-US" smtClean="0"/>
              <a:t>2</a:t>
            </a:fld>
            <a:endParaRPr kumimoji="1" lang="ja-JP" altLang="en-US" dirty="0"/>
          </a:p>
        </p:txBody>
      </p:sp>
      <p:sp>
        <p:nvSpPr>
          <p:cNvPr id="7" name="テキスト ボックス 6">
            <a:extLst>
              <a:ext uri="{FF2B5EF4-FFF2-40B4-BE49-F238E27FC236}">
                <a16:creationId xmlns:a16="http://schemas.microsoft.com/office/drawing/2014/main" id="{329A7C74-B700-87C6-CDD7-AE19B491D6F4}"/>
              </a:ext>
            </a:extLst>
          </p:cNvPr>
          <p:cNvSpPr txBox="1"/>
          <p:nvPr/>
        </p:nvSpPr>
        <p:spPr>
          <a:xfrm>
            <a:off x="130629" y="276906"/>
            <a:ext cx="11930742" cy="369332"/>
          </a:xfrm>
          <a:prstGeom prst="rect">
            <a:avLst/>
          </a:prstGeom>
          <a:noFill/>
        </p:spPr>
        <p:txBody>
          <a:bodyPr wrap="square" rtlCol="0">
            <a:spAutoFit/>
          </a:bodyPr>
          <a:lstStyle/>
          <a:p>
            <a:r>
              <a:rPr lang="en-US" altLang="ja-JP" sz="1600" dirty="0"/>
              <a:t>DOI: </a:t>
            </a:r>
            <a:r>
              <a:rPr lang="en-US" altLang="ja-JP" sz="1800" b="0" i="0" u="none" strike="noStrike" baseline="0" dirty="0">
                <a:solidFill>
                  <a:srgbClr val="0080AE"/>
                </a:solidFill>
              </a:rPr>
              <a:t>https://doi.org/10.1016/j.sandf.2024.101441</a:t>
            </a:r>
            <a:endParaRPr kumimoji="1" lang="ja-JP" altLang="en-US" sz="1600" dirty="0"/>
          </a:p>
        </p:txBody>
      </p:sp>
      <p:sp>
        <p:nvSpPr>
          <p:cNvPr id="8" name="テキスト ボックス 7">
            <a:extLst>
              <a:ext uri="{FF2B5EF4-FFF2-40B4-BE49-F238E27FC236}">
                <a16:creationId xmlns:a16="http://schemas.microsoft.com/office/drawing/2014/main" id="{4FF37D46-7E0C-C40B-36B2-66FC9ADA3382}"/>
              </a:ext>
            </a:extLst>
          </p:cNvPr>
          <p:cNvSpPr txBox="1"/>
          <p:nvPr/>
        </p:nvSpPr>
        <p:spPr>
          <a:xfrm>
            <a:off x="10680048" y="-3010"/>
            <a:ext cx="1511952" cy="369332"/>
          </a:xfrm>
          <a:prstGeom prst="rect">
            <a:avLst/>
          </a:prstGeom>
          <a:noFill/>
        </p:spPr>
        <p:txBody>
          <a:bodyPr wrap="none" rtlCol="0">
            <a:spAutoFit/>
          </a:bodyPr>
          <a:lstStyle/>
          <a:p>
            <a:r>
              <a:rPr kumimoji="1" lang="en-US" altLang="ja-JP" dirty="0"/>
              <a:t>Kenshiro </a:t>
            </a:r>
            <a:r>
              <a:rPr kumimoji="1" lang="en-US" altLang="ja-JP" dirty="0" err="1"/>
              <a:t>Itaki</a:t>
            </a:r>
            <a:endParaRPr kumimoji="1" lang="ja-JP" altLang="en-US" dirty="0"/>
          </a:p>
        </p:txBody>
      </p:sp>
      <p:sp>
        <p:nvSpPr>
          <p:cNvPr id="12" name="コンテンツ プレースホルダー 2">
            <a:extLst>
              <a:ext uri="{FF2B5EF4-FFF2-40B4-BE49-F238E27FC236}">
                <a16:creationId xmlns:a16="http://schemas.microsoft.com/office/drawing/2014/main" id="{20A86124-BDE5-C9A8-3247-B3B35C3215D2}"/>
              </a:ext>
            </a:extLst>
          </p:cNvPr>
          <p:cNvSpPr txBox="1">
            <a:spLocks/>
          </p:cNvSpPr>
          <p:nvPr/>
        </p:nvSpPr>
        <p:spPr>
          <a:xfrm>
            <a:off x="6409592" y="4651131"/>
            <a:ext cx="5782408" cy="189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dirty="0"/>
              <a:t>コメント</a:t>
            </a:r>
            <a:endParaRPr lang="en-US" altLang="ja-JP" sz="2000" b="1" dirty="0"/>
          </a:p>
          <a:p>
            <a:r>
              <a:rPr lang="ja-JP" altLang="en-US" sz="1600" dirty="0"/>
              <a:t>提案されたモデルは，強調した条件を見ても全体の挙動を合理的な精度で捉えていた．</a:t>
            </a:r>
            <a:endParaRPr lang="en-US" altLang="ja-JP" sz="1600" dirty="0"/>
          </a:p>
          <a:p>
            <a:r>
              <a:rPr lang="ja-JP" altLang="en-US" sz="1600" dirty="0"/>
              <a:t>提案されたモデルと現場試験及び遠心実験の結果を比較していたため，妥当性がわかる．</a:t>
            </a:r>
            <a:endParaRPr lang="en-US" altLang="ja-JP" sz="1600" dirty="0"/>
          </a:p>
          <a:p>
            <a:endParaRPr lang="en-US" altLang="ja-JP" sz="1600" dirty="0"/>
          </a:p>
          <a:p>
            <a:endParaRPr lang="en-US" altLang="ja-JP" sz="1600" dirty="0"/>
          </a:p>
          <a:p>
            <a:pPr marL="0" indent="0">
              <a:buFont typeface="Arial" panose="020B0604020202020204" pitchFamily="34" charset="0"/>
              <a:buNone/>
            </a:pPr>
            <a:endParaRPr lang="en-US" altLang="ja-JP" sz="2000" dirty="0"/>
          </a:p>
          <a:p>
            <a:pPr marL="0" indent="0">
              <a:buFont typeface="Arial" panose="020B0604020202020204" pitchFamily="34" charset="0"/>
              <a:buNone/>
            </a:pPr>
            <a:endParaRPr lang="en-US" altLang="ja-JP" sz="2000" dirty="0"/>
          </a:p>
          <a:p>
            <a:pPr marL="0" indent="0">
              <a:buFont typeface="Arial" panose="020B0604020202020204" pitchFamily="34" charset="0"/>
              <a:buNone/>
            </a:pPr>
            <a:endParaRPr lang="ja-JP" altLang="en-US" sz="1600" dirty="0"/>
          </a:p>
        </p:txBody>
      </p:sp>
      <p:sp>
        <p:nvSpPr>
          <p:cNvPr id="13" name="コンテンツ プレースホルダー 2">
            <a:extLst>
              <a:ext uri="{FF2B5EF4-FFF2-40B4-BE49-F238E27FC236}">
                <a16:creationId xmlns:a16="http://schemas.microsoft.com/office/drawing/2014/main" id="{286E02EB-0074-0DBA-42C3-4B68FCEBF46B}"/>
              </a:ext>
            </a:extLst>
          </p:cNvPr>
          <p:cNvSpPr>
            <a:spLocks noGrp="1"/>
          </p:cNvSpPr>
          <p:nvPr>
            <p:ph idx="1"/>
          </p:nvPr>
        </p:nvSpPr>
        <p:spPr>
          <a:xfrm>
            <a:off x="130630" y="1576251"/>
            <a:ext cx="5965370" cy="5281748"/>
          </a:xfrm>
        </p:spPr>
        <p:txBody>
          <a:bodyPr>
            <a:normAutofit fontScale="92500" lnSpcReduction="10000"/>
          </a:bodyPr>
          <a:lstStyle/>
          <a:p>
            <a:pPr marL="0" indent="0">
              <a:buNone/>
            </a:pPr>
            <a:r>
              <a:rPr kumimoji="1" lang="ja-JP" altLang="en-US" sz="2000" b="1" dirty="0"/>
              <a:t>概要</a:t>
            </a:r>
            <a:endParaRPr kumimoji="1" lang="en-US" altLang="ja-JP" sz="2000" b="1" dirty="0"/>
          </a:p>
          <a:p>
            <a:r>
              <a:rPr lang="en-US" altLang="ja-JP" sz="1700" dirty="0"/>
              <a:t>p-y</a:t>
            </a:r>
            <a:r>
              <a:rPr lang="ja-JP" altLang="en-US" sz="1700" dirty="0"/>
              <a:t>曲線の非線形式の提案はあるが，土の非線形性の寄与に関する研究は十分ではなかった．</a:t>
            </a:r>
            <a:endParaRPr lang="en-US" altLang="ja-JP" sz="1700" dirty="0"/>
          </a:p>
          <a:p>
            <a:r>
              <a:rPr lang="ja-JP" altLang="en-US" sz="1700" dirty="0"/>
              <a:t>数値解析により，単調載荷時の杭の挙動に対する新たな</a:t>
            </a:r>
            <a:r>
              <a:rPr lang="en-US" altLang="ja-JP" sz="1700" dirty="0"/>
              <a:t>p-y</a:t>
            </a:r>
            <a:r>
              <a:rPr lang="ja-JP" altLang="en-US" sz="1700" dirty="0"/>
              <a:t>モデルが提案されている．</a:t>
            </a:r>
            <a:endParaRPr lang="en-US" altLang="ja-JP" sz="1700" dirty="0"/>
          </a:p>
          <a:p>
            <a:r>
              <a:rPr lang="ja-JP" altLang="en-US" sz="1700" dirty="0"/>
              <a:t>モデルの妥当性は遠心実験と原位置試験により妥当性が検討されている．</a:t>
            </a:r>
            <a:endParaRPr lang="en-US" altLang="ja-JP" sz="1700" dirty="0"/>
          </a:p>
          <a:p>
            <a:r>
              <a:rPr lang="ja-JP" altLang="en-US" sz="1700" dirty="0"/>
              <a:t>新たに提案されたモデルは，土の非線形性を正確に考慮し，横方向の変位の推定を大幅に改善することができる</a:t>
            </a:r>
            <a:r>
              <a:rPr lang="ja-JP" altLang="en-US" sz="1600" dirty="0"/>
              <a:t>．</a:t>
            </a:r>
            <a:endParaRPr lang="en-US" altLang="ja-JP" sz="1600" dirty="0"/>
          </a:p>
          <a:p>
            <a:pPr marL="0" indent="0">
              <a:buNone/>
            </a:pPr>
            <a:r>
              <a:rPr lang="ja-JP" altLang="en-US" sz="2000" b="1" dirty="0"/>
              <a:t>手法・結果</a:t>
            </a:r>
            <a:endParaRPr lang="en-US" altLang="ja-JP" sz="2000" b="1" dirty="0"/>
          </a:p>
          <a:p>
            <a:r>
              <a:rPr kumimoji="1" lang="en-US" altLang="ja-JP" sz="1700" dirty="0"/>
              <a:t>FLAC</a:t>
            </a:r>
            <a:r>
              <a:rPr kumimoji="1" lang="en-US" altLang="ja-JP" sz="1700" baseline="30000" dirty="0"/>
              <a:t>3D</a:t>
            </a:r>
            <a:r>
              <a:rPr kumimoji="1" lang="en-US" altLang="ja-JP" sz="1700" dirty="0"/>
              <a:t>(Itasca Consulting Group, 2019)</a:t>
            </a:r>
            <a:r>
              <a:rPr kumimoji="1" lang="ja-JP" altLang="en-US" sz="1700" dirty="0"/>
              <a:t>での数値解析を実施</a:t>
            </a:r>
            <a:endParaRPr kumimoji="1" lang="en-US" altLang="ja-JP" sz="1700" dirty="0"/>
          </a:p>
          <a:p>
            <a:r>
              <a:rPr kumimoji="1" lang="en-US" altLang="ja-JP" sz="1700" dirty="0"/>
              <a:t>HS-Small</a:t>
            </a:r>
            <a:r>
              <a:rPr kumimoji="1" lang="ja-JP" altLang="en-US" sz="1700" dirty="0"/>
              <a:t>モデルを用い土の非線形性を表現した</a:t>
            </a:r>
            <a:endParaRPr kumimoji="1" lang="en-US" altLang="ja-JP" sz="1700" dirty="0"/>
          </a:p>
          <a:p>
            <a:r>
              <a:rPr kumimoji="1" lang="ja-JP" altLang="en-US" sz="1700" dirty="0"/>
              <a:t>パラメータは実験室及び現場試験によって決定する．</a:t>
            </a:r>
            <a:endParaRPr kumimoji="1" lang="en-US" altLang="ja-JP" sz="1700" dirty="0"/>
          </a:p>
          <a:p>
            <a:r>
              <a:rPr kumimoji="1" lang="ja-JP" altLang="en-US" sz="1700" dirty="0"/>
              <a:t>荷重</a:t>
            </a:r>
            <a:r>
              <a:rPr kumimoji="1" lang="en-US" altLang="ja-JP" sz="1700" dirty="0"/>
              <a:t>-</a:t>
            </a:r>
            <a:r>
              <a:rPr kumimoji="1" lang="ja-JP" altLang="en-US" sz="1700" dirty="0"/>
              <a:t>変位挙動が試験結果と一致した．</a:t>
            </a:r>
            <a:endParaRPr kumimoji="1" lang="en-US" altLang="ja-JP" sz="1700" dirty="0"/>
          </a:p>
          <a:p>
            <a:r>
              <a:rPr lang="ja-JP" altLang="en-US" sz="1700" dirty="0"/>
              <a:t>杭の直径，土の相対密度は</a:t>
            </a:r>
            <a:r>
              <a:rPr lang="en-US" altLang="ja-JP" sz="1700" dirty="0" err="1"/>
              <a:t>p</a:t>
            </a:r>
            <a:r>
              <a:rPr lang="en-US" altLang="ja-JP" sz="1700" baseline="-25000" dirty="0" err="1"/>
              <a:t>u</a:t>
            </a:r>
            <a:r>
              <a:rPr lang="ja-JP" altLang="en-US" sz="1700" dirty="0"/>
              <a:t>値の増加に影響を与えたが，縦横比はあまり影響を与えなかった．</a:t>
            </a:r>
            <a:endParaRPr kumimoji="1" lang="en-US" altLang="ja-JP" sz="1700" dirty="0"/>
          </a:p>
          <a:p>
            <a:r>
              <a:rPr kumimoji="1" lang="en-US" altLang="ja-JP" sz="1700" dirty="0"/>
              <a:t>Winkler </a:t>
            </a:r>
            <a:r>
              <a:rPr kumimoji="1" lang="ja-JP" altLang="en-US" sz="1700" dirty="0"/>
              <a:t>ばね法の効率を向上させ，大きな土の非線形性を確認できる．</a:t>
            </a:r>
            <a:endParaRPr kumimoji="1" lang="en-US" altLang="ja-JP" sz="1700" dirty="0"/>
          </a:p>
          <a:p>
            <a:endParaRPr kumimoji="1" lang="ja-JP" altLang="en-US" sz="1600" dirty="0"/>
          </a:p>
        </p:txBody>
      </p:sp>
      <p:pic>
        <p:nvPicPr>
          <p:cNvPr id="15" name="図 14">
            <a:extLst>
              <a:ext uri="{FF2B5EF4-FFF2-40B4-BE49-F238E27FC236}">
                <a16:creationId xmlns:a16="http://schemas.microsoft.com/office/drawing/2014/main" id="{CEC5042D-41F2-A603-22C6-D72A54DAE88F}"/>
              </a:ext>
            </a:extLst>
          </p:cNvPr>
          <p:cNvPicPr>
            <a:picLocks noChangeAspect="1"/>
          </p:cNvPicPr>
          <p:nvPr/>
        </p:nvPicPr>
        <p:blipFill>
          <a:blip r:embed="rId3"/>
          <a:stretch>
            <a:fillRect/>
          </a:stretch>
        </p:blipFill>
        <p:spPr>
          <a:xfrm>
            <a:off x="6096000" y="1324082"/>
            <a:ext cx="6096000" cy="3166182"/>
          </a:xfrm>
          <a:prstGeom prst="rect">
            <a:avLst/>
          </a:prstGeom>
        </p:spPr>
      </p:pic>
    </p:spTree>
    <p:extLst>
      <p:ext uri="{BB962C8B-B14F-4D97-AF65-F5344CB8AC3E}">
        <p14:creationId xmlns:p14="http://schemas.microsoft.com/office/powerpoint/2010/main" val="235468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D0FE5-6ABA-3CEB-46FA-2BCB46424CD2}"/>
              </a:ext>
            </a:extLst>
          </p:cNvPr>
          <p:cNvSpPr>
            <a:spLocks noGrp="1"/>
          </p:cNvSpPr>
          <p:nvPr>
            <p:ph type="title"/>
          </p:nvPr>
        </p:nvSpPr>
        <p:spPr>
          <a:xfrm>
            <a:off x="130629" y="615462"/>
            <a:ext cx="11930742" cy="572408"/>
          </a:xfrm>
        </p:spPr>
        <p:txBody>
          <a:bodyPr>
            <a:noAutofit/>
          </a:bodyPr>
          <a:lstStyle/>
          <a:p>
            <a:r>
              <a:rPr kumimoji="1" lang="en-US" altLang="ja-JP" sz="2000" b="1" u="sng" dirty="0">
                <a:latin typeface="+mn-lt"/>
              </a:rPr>
              <a:t>Effect of pile arrangement on long-term settlement and load distribution in piled raft foundation models supported by jacked-in piles in saturated clay</a:t>
            </a:r>
            <a:endParaRPr kumimoji="1" lang="ja-JP" altLang="en-US" sz="2000" b="1" u="sng" dirty="0">
              <a:latin typeface="+mn-lt"/>
            </a:endParaRPr>
          </a:p>
        </p:txBody>
      </p:sp>
      <p:sp>
        <p:nvSpPr>
          <p:cNvPr id="4" name="フッター プレースホルダー 3">
            <a:extLst>
              <a:ext uri="{FF2B5EF4-FFF2-40B4-BE49-F238E27FC236}">
                <a16:creationId xmlns:a16="http://schemas.microsoft.com/office/drawing/2014/main" id="{CB769CB3-EF62-B9F8-CA22-7FAF4D524763}"/>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969BCF86-D2A9-7007-6743-4F324D99750F}"/>
              </a:ext>
            </a:extLst>
          </p:cNvPr>
          <p:cNvSpPr>
            <a:spLocks noGrp="1"/>
          </p:cNvSpPr>
          <p:nvPr>
            <p:ph type="sldNum" sz="quarter" idx="12"/>
          </p:nvPr>
        </p:nvSpPr>
        <p:spPr/>
        <p:txBody>
          <a:bodyPr/>
          <a:lstStyle/>
          <a:p>
            <a:fld id="{B410075A-628D-4B53-98BF-13495C1AAAF4}" type="slidenum">
              <a:rPr kumimoji="1" lang="ja-JP" altLang="en-US" smtClean="0"/>
              <a:t>3</a:t>
            </a:fld>
            <a:endParaRPr kumimoji="1" lang="ja-JP" altLang="en-US" dirty="0"/>
          </a:p>
        </p:txBody>
      </p:sp>
      <p:sp>
        <p:nvSpPr>
          <p:cNvPr id="6" name="テキスト ボックス 5">
            <a:extLst>
              <a:ext uri="{FF2B5EF4-FFF2-40B4-BE49-F238E27FC236}">
                <a16:creationId xmlns:a16="http://schemas.microsoft.com/office/drawing/2014/main" id="{DBFDD7AF-2616-AAD8-9F42-7074DDD976C7}"/>
              </a:ext>
            </a:extLst>
          </p:cNvPr>
          <p:cNvSpPr txBox="1"/>
          <p:nvPr/>
        </p:nvSpPr>
        <p:spPr>
          <a:xfrm>
            <a:off x="130629" y="1237695"/>
            <a:ext cx="11930742" cy="338554"/>
          </a:xfrm>
          <a:prstGeom prst="rect">
            <a:avLst/>
          </a:prstGeom>
          <a:noFill/>
        </p:spPr>
        <p:txBody>
          <a:bodyPr wrap="square" rtlCol="0">
            <a:spAutoFit/>
          </a:bodyPr>
          <a:lstStyle/>
          <a:p>
            <a:r>
              <a:rPr lang="en-US" altLang="ja-JP" sz="1600" dirty="0"/>
              <a:t>Luna </a:t>
            </a:r>
            <a:r>
              <a:rPr lang="en-US" altLang="ja-JP" sz="1600" dirty="0" err="1"/>
              <a:t>Thi</a:t>
            </a:r>
            <a:r>
              <a:rPr lang="en-US" altLang="ja-JP" sz="1600" dirty="0"/>
              <a:t> Hoang, Xi Xiong, </a:t>
            </a:r>
            <a:r>
              <a:rPr lang="en-US" altLang="ja-JP" sz="1600" dirty="0" err="1"/>
              <a:t>Tatsunori</a:t>
            </a:r>
            <a:r>
              <a:rPr lang="en-US" altLang="ja-JP" sz="1600" dirty="0"/>
              <a:t> Matsumoto</a:t>
            </a:r>
            <a:endParaRPr kumimoji="1" lang="ja-JP" altLang="en-US" sz="1600" dirty="0"/>
          </a:p>
        </p:txBody>
      </p:sp>
      <p:sp>
        <p:nvSpPr>
          <p:cNvPr id="7" name="コンテンツ プレースホルダー 2">
            <a:extLst>
              <a:ext uri="{FF2B5EF4-FFF2-40B4-BE49-F238E27FC236}">
                <a16:creationId xmlns:a16="http://schemas.microsoft.com/office/drawing/2014/main" id="{1A8E1327-3D8F-49AE-0512-50BF4618B78B}"/>
              </a:ext>
            </a:extLst>
          </p:cNvPr>
          <p:cNvSpPr>
            <a:spLocks noGrp="1"/>
          </p:cNvSpPr>
          <p:nvPr>
            <p:ph idx="1"/>
          </p:nvPr>
        </p:nvSpPr>
        <p:spPr>
          <a:xfrm>
            <a:off x="130630" y="1576251"/>
            <a:ext cx="5965370" cy="5004844"/>
          </a:xfrm>
        </p:spPr>
        <p:txBody>
          <a:bodyPr>
            <a:normAutofit/>
          </a:bodyPr>
          <a:lstStyle/>
          <a:p>
            <a:pPr marL="0" indent="0">
              <a:buNone/>
            </a:pPr>
            <a:r>
              <a:rPr kumimoji="1" lang="ja-JP" altLang="en-US" sz="2000" b="1" dirty="0"/>
              <a:t>概要</a:t>
            </a:r>
            <a:endParaRPr kumimoji="1" lang="en-US" altLang="ja-JP" sz="2000" b="1" dirty="0"/>
          </a:p>
          <a:p>
            <a:r>
              <a:rPr lang="ja-JP" altLang="en-US" sz="1600" dirty="0"/>
              <a:t>粘性土に</a:t>
            </a:r>
            <a:r>
              <a:rPr lang="en-US" altLang="ja-JP" sz="1600" dirty="0"/>
              <a:t>PRF</a:t>
            </a:r>
            <a:r>
              <a:rPr lang="ja-JP" altLang="en-US" sz="1600" dirty="0"/>
              <a:t>を設計する場合，時間依存性挙動を理解しなければならないが，ほとんど関心を持たれていない．</a:t>
            </a:r>
            <a:endParaRPr lang="en-US" altLang="ja-JP" sz="1600" dirty="0"/>
          </a:p>
          <a:p>
            <a:r>
              <a:rPr lang="ja-JP" altLang="en-US" sz="1600" dirty="0"/>
              <a:t>小規模な物理模型実験に基づき，飽和粘性土地盤上で杭配置の異なる</a:t>
            </a:r>
            <a:r>
              <a:rPr lang="en-US" altLang="ja-JP" sz="1600" dirty="0"/>
              <a:t>PRF</a:t>
            </a:r>
            <a:r>
              <a:rPr lang="ja-JP" altLang="en-US" sz="1600" dirty="0"/>
              <a:t>の長期挙動について検討している．</a:t>
            </a:r>
            <a:endParaRPr lang="en-US" altLang="ja-JP" sz="1600" dirty="0"/>
          </a:p>
          <a:p>
            <a:r>
              <a:rPr lang="ja-JP" altLang="en-US" sz="1600" dirty="0"/>
              <a:t>作用する荷重が大きい場合，一部荷重が間隙水圧により支えられていたため，建設中に適切に考慮すべきである．</a:t>
            </a:r>
            <a:endParaRPr lang="en-US" altLang="ja-JP" sz="1600" dirty="0"/>
          </a:p>
          <a:p>
            <a:pPr marL="0" indent="0">
              <a:buNone/>
            </a:pPr>
            <a:endParaRPr lang="en-US" altLang="ja-JP" sz="1600" dirty="0"/>
          </a:p>
          <a:p>
            <a:pPr marL="0" indent="0">
              <a:buNone/>
            </a:pPr>
            <a:r>
              <a:rPr lang="ja-JP" altLang="en-US" sz="2000" b="1" dirty="0"/>
              <a:t>手法・結果</a:t>
            </a:r>
            <a:endParaRPr lang="en-US" altLang="ja-JP" sz="2000" b="1" dirty="0"/>
          </a:p>
          <a:p>
            <a:r>
              <a:rPr kumimoji="1" lang="ja-JP" altLang="en-US" sz="1600" dirty="0">
                <a:latin typeface="+mn-ea"/>
              </a:rPr>
              <a:t>杭基礎の載荷試験は</a:t>
            </a:r>
            <a:r>
              <a:rPr kumimoji="1" lang="en-US" altLang="ja-JP" sz="1600" dirty="0"/>
              <a:t>4</a:t>
            </a:r>
            <a:r>
              <a:rPr kumimoji="1" lang="ja-JP" altLang="en-US" sz="1600" dirty="0">
                <a:latin typeface="+mn-ea"/>
              </a:rPr>
              <a:t>本，</a:t>
            </a:r>
            <a:r>
              <a:rPr kumimoji="1" lang="en-US" altLang="ja-JP" sz="1600" dirty="0"/>
              <a:t>9</a:t>
            </a:r>
            <a:r>
              <a:rPr lang="ja-JP" altLang="en-US" sz="1600" dirty="0">
                <a:latin typeface="+mn-ea"/>
              </a:rPr>
              <a:t>本，</a:t>
            </a:r>
            <a:r>
              <a:rPr lang="en-US" altLang="ja-JP" sz="1600" dirty="0"/>
              <a:t>16</a:t>
            </a:r>
            <a:r>
              <a:rPr lang="ja-JP" altLang="en-US" sz="1600" dirty="0">
                <a:latin typeface="+mn-ea"/>
              </a:rPr>
              <a:t>本</a:t>
            </a:r>
            <a:r>
              <a:rPr kumimoji="1" lang="ja-JP" altLang="en-US" sz="1600" dirty="0">
                <a:latin typeface="+mn-ea"/>
              </a:rPr>
              <a:t>の杭基礎で</a:t>
            </a:r>
            <a:r>
              <a:rPr lang="ja-JP" altLang="en-US" sz="1600" dirty="0">
                <a:latin typeface="+mn-ea"/>
              </a:rPr>
              <a:t>行われた．</a:t>
            </a:r>
            <a:endParaRPr lang="en-US" altLang="ja-JP" sz="1600" dirty="0">
              <a:latin typeface="+mn-ea"/>
            </a:endParaRPr>
          </a:p>
          <a:p>
            <a:r>
              <a:rPr lang="ja-JP" altLang="en-US" sz="1600" dirty="0">
                <a:latin typeface="+mn-ea"/>
              </a:rPr>
              <a:t>異なる大きさの鉛直荷重での長期的な基礎の挙動を観測</a:t>
            </a:r>
            <a:endParaRPr lang="en-US" altLang="ja-JP" sz="1600" dirty="0">
              <a:latin typeface="+mn-ea"/>
            </a:endParaRPr>
          </a:p>
          <a:p>
            <a:r>
              <a:rPr lang="en-US" altLang="ja-JP" sz="1600" dirty="0">
                <a:effectLst/>
              </a:rPr>
              <a:t>P &lt;P</a:t>
            </a:r>
            <a:r>
              <a:rPr lang="en-US" altLang="ja-JP" sz="1600" baseline="-25000" dirty="0">
                <a:effectLst/>
              </a:rPr>
              <a:t>PG, ult</a:t>
            </a:r>
            <a:r>
              <a:rPr lang="ja-JP" altLang="ja-JP" sz="1600" dirty="0">
                <a:effectLst/>
                <a:latin typeface="+mn-ea"/>
                <a:cs typeface="Times New Roman" panose="02020603050405020304" pitchFamily="18" charset="0"/>
              </a:rPr>
              <a:t>では</a:t>
            </a:r>
            <a:r>
              <a:rPr lang="ja-JP" altLang="en-US" sz="1600" dirty="0">
                <a:effectLst/>
                <a:latin typeface="+mn-ea"/>
                <a:cs typeface="Times New Roman" panose="02020603050405020304" pitchFamily="18" charset="0"/>
              </a:rPr>
              <a:t>，杭が荷重を支え，基礎の沈下を抑制した．</a:t>
            </a:r>
            <a:endParaRPr lang="en-US" altLang="ja-JP" sz="1600" dirty="0">
              <a:latin typeface="+mn-ea"/>
            </a:endParaRPr>
          </a:p>
          <a:p>
            <a:r>
              <a:rPr lang="en-US" altLang="ja-JP" sz="1600" dirty="0">
                <a:effectLst/>
              </a:rPr>
              <a:t>P &gt;P</a:t>
            </a:r>
            <a:r>
              <a:rPr lang="en-US" altLang="ja-JP" sz="1600" baseline="-25000" dirty="0">
                <a:effectLst/>
              </a:rPr>
              <a:t>PG, ult</a:t>
            </a:r>
            <a:r>
              <a:rPr lang="ja-JP" altLang="ja-JP" sz="1600" dirty="0">
                <a:effectLst/>
                <a:latin typeface="+mn-ea"/>
                <a:cs typeface="Times New Roman" panose="02020603050405020304" pitchFamily="18" charset="0"/>
              </a:rPr>
              <a:t>では、</a:t>
            </a:r>
            <a:r>
              <a:rPr lang="ja-JP" altLang="en-US" sz="1600" dirty="0">
                <a:effectLst/>
                <a:latin typeface="+mn-ea"/>
                <a:cs typeface="Times New Roman" panose="02020603050405020304" pitchFamily="18" charset="0"/>
              </a:rPr>
              <a:t>ラフトが荷重を支え，</a:t>
            </a:r>
            <a:r>
              <a:rPr lang="en-US" altLang="ja-JP" sz="1600" dirty="0">
                <a:effectLst/>
                <a:latin typeface="+mn-ea"/>
              </a:rPr>
              <a:t>PRF</a:t>
            </a:r>
            <a:r>
              <a:rPr lang="ja-JP" altLang="en-US" sz="1600" dirty="0">
                <a:effectLst/>
                <a:latin typeface="+mn-ea"/>
                <a:cs typeface="Times New Roman" panose="02020603050405020304" pitchFamily="18" charset="0"/>
              </a:rPr>
              <a:t>は荷重増加期間で地盤の沈下を抑制した</a:t>
            </a:r>
            <a:r>
              <a:rPr lang="ja-JP" altLang="en-US" sz="1600">
                <a:effectLst/>
                <a:latin typeface="+mn-ea"/>
                <a:cs typeface="Times New Roman" panose="02020603050405020304" pitchFamily="18" charset="0"/>
              </a:rPr>
              <a:t>のに対し一次圧密期間</a:t>
            </a:r>
            <a:r>
              <a:rPr lang="ja-JP" altLang="ja-JP" sz="1600">
                <a:effectLst/>
                <a:latin typeface="+mn-ea"/>
                <a:cs typeface="Times New Roman" panose="02020603050405020304" pitchFamily="18" charset="0"/>
              </a:rPr>
              <a:t>に</a:t>
            </a:r>
            <a:r>
              <a:rPr lang="ja-JP" altLang="ja-JP" sz="1600" dirty="0">
                <a:effectLst/>
                <a:latin typeface="+mn-ea"/>
                <a:cs typeface="Times New Roman" panose="02020603050405020304" pitchFamily="18" charset="0"/>
              </a:rPr>
              <a:t>沈降した</a:t>
            </a:r>
            <a:r>
              <a:rPr lang="ja-JP" altLang="en-US" sz="1600" dirty="0">
                <a:effectLst/>
                <a:latin typeface="+mn-ea"/>
                <a:cs typeface="Times New Roman" panose="02020603050405020304" pitchFamily="18" charset="0"/>
              </a:rPr>
              <a:t>．</a:t>
            </a:r>
            <a:endParaRPr lang="en-US" altLang="ja-JP" sz="1600" dirty="0">
              <a:effectLst/>
              <a:latin typeface="+mn-ea"/>
              <a:cs typeface="Times New Roman" panose="02020603050405020304" pitchFamily="18" charset="0"/>
            </a:endParaRPr>
          </a:p>
          <a:p>
            <a:r>
              <a:rPr kumimoji="1" lang="ja-JP" altLang="en-US" sz="1600" dirty="0">
                <a:latin typeface="+mn-ea"/>
              </a:rPr>
              <a:t>杭が支持する荷重の割合は時間経過ごとに減少</a:t>
            </a:r>
            <a:br>
              <a:rPr kumimoji="1" lang="en-US" altLang="ja-JP" sz="1600" dirty="0">
                <a:latin typeface="+mn-ea"/>
              </a:rPr>
            </a:br>
            <a:r>
              <a:rPr kumimoji="1" lang="ja-JP" altLang="en-US" sz="1600" dirty="0">
                <a:latin typeface="+mn-ea"/>
              </a:rPr>
              <a:t>→</a:t>
            </a:r>
            <a:r>
              <a:rPr lang="ja-JP" altLang="en-US" sz="1600" dirty="0">
                <a:latin typeface="+mn-ea"/>
              </a:rPr>
              <a:t>ラフト中心部の</a:t>
            </a:r>
            <a:r>
              <a:rPr lang="en-US" altLang="ja-JP" sz="1600" dirty="0">
                <a:latin typeface="+mn-ea"/>
              </a:rPr>
              <a:t>cu</a:t>
            </a:r>
            <a:r>
              <a:rPr lang="ja-JP" altLang="en-US" sz="1600" dirty="0">
                <a:latin typeface="+mn-ea"/>
              </a:rPr>
              <a:t>が端部よりも大きくなることで変化した</a:t>
            </a:r>
            <a:endParaRPr lang="en-US" altLang="ja-JP" sz="1600" dirty="0">
              <a:latin typeface="+mn-ea"/>
            </a:endParaRPr>
          </a:p>
          <a:p>
            <a:endParaRPr kumimoji="1" lang="en-US" altLang="ja-JP" sz="1600" dirty="0"/>
          </a:p>
          <a:p>
            <a:endParaRPr kumimoji="1" lang="ja-JP" altLang="en-US" sz="1600" dirty="0"/>
          </a:p>
        </p:txBody>
      </p:sp>
      <p:sp>
        <p:nvSpPr>
          <p:cNvPr id="3" name="テキスト ボックス 2">
            <a:extLst>
              <a:ext uri="{FF2B5EF4-FFF2-40B4-BE49-F238E27FC236}">
                <a16:creationId xmlns:a16="http://schemas.microsoft.com/office/drawing/2014/main" id="{802B409D-22BF-7CD4-9D6F-421D35840611}"/>
              </a:ext>
            </a:extLst>
          </p:cNvPr>
          <p:cNvSpPr txBox="1"/>
          <p:nvPr/>
        </p:nvSpPr>
        <p:spPr>
          <a:xfrm>
            <a:off x="130629" y="276906"/>
            <a:ext cx="11930742" cy="369332"/>
          </a:xfrm>
          <a:prstGeom prst="rect">
            <a:avLst/>
          </a:prstGeom>
          <a:noFill/>
        </p:spPr>
        <p:txBody>
          <a:bodyPr wrap="square" rtlCol="0">
            <a:spAutoFit/>
          </a:bodyPr>
          <a:lstStyle/>
          <a:p>
            <a:r>
              <a:rPr lang="en-US" altLang="ja-JP" sz="1600" dirty="0"/>
              <a:t>DOI: </a:t>
            </a:r>
            <a:r>
              <a:rPr lang="en-US" altLang="ja-JP" sz="1800" b="0" i="0" u="none" strike="noStrike" baseline="0" dirty="0">
                <a:solidFill>
                  <a:srgbClr val="0080AE"/>
                </a:solidFill>
              </a:rPr>
              <a:t>https://doi.org/10.1016/j.sandf.2024.101426</a:t>
            </a:r>
            <a:endParaRPr kumimoji="1" lang="ja-JP" altLang="en-US" sz="1600" dirty="0"/>
          </a:p>
        </p:txBody>
      </p:sp>
      <p:sp>
        <p:nvSpPr>
          <p:cNvPr id="8" name="コンテンツ プレースホルダー 2">
            <a:extLst>
              <a:ext uri="{FF2B5EF4-FFF2-40B4-BE49-F238E27FC236}">
                <a16:creationId xmlns:a16="http://schemas.microsoft.com/office/drawing/2014/main" id="{2546CC31-408B-6196-648C-7EF65440D111}"/>
              </a:ext>
            </a:extLst>
          </p:cNvPr>
          <p:cNvSpPr txBox="1">
            <a:spLocks/>
          </p:cNvSpPr>
          <p:nvPr/>
        </p:nvSpPr>
        <p:spPr>
          <a:xfrm>
            <a:off x="6409592" y="4837179"/>
            <a:ext cx="5782408" cy="1705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dirty="0"/>
              <a:t>コメント</a:t>
            </a:r>
            <a:endParaRPr lang="en-US" altLang="ja-JP" sz="2000" b="1" dirty="0"/>
          </a:p>
          <a:p>
            <a:r>
              <a:rPr lang="en-US" altLang="ja-JP" sz="1600" dirty="0"/>
              <a:t>Introduction</a:t>
            </a:r>
            <a:r>
              <a:rPr lang="ja-JP" altLang="en-US" sz="1600" dirty="0"/>
              <a:t>には，</a:t>
            </a:r>
            <a:r>
              <a:rPr lang="en-US" altLang="ja-JP" sz="1600" dirty="0"/>
              <a:t>PRF</a:t>
            </a:r>
            <a:r>
              <a:rPr lang="ja-JP" altLang="en-US" sz="1600" dirty="0"/>
              <a:t>の有用性と過去の</a:t>
            </a:r>
            <a:r>
              <a:rPr lang="en-US" altLang="ja-JP" sz="1600" dirty="0"/>
              <a:t>PRF</a:t>
            </a:r>
            <a:r>
              <a:rPr lang="ja-JP" altLang="en-US" sz="1600" dirty="0"/>
              <a:t>に関する研究でどのような手法が用いられたのか最近のトレンドが書かれており理解できる．</a:t>
            </a:r>
            <a:endParaRPr lang="en-US" altLang="ja-JP" sz="1600" dirty="0"/>
          </a:p>
          <a:p>
            <a:r>
              <a:rPr lang="en-US" altLang="ja-JP" sz="1600" dirty="0"/>
              <a:t>PRF</a:t>
            </a:r>
            <a:r>
              <a:rPr lang="ja-JP" altLang="en-US" sz="1600" dirty="0"/>
              <a:t>建設時に考慮すべき項目がわかる．</a:t>
            </a:r>
            <a:endParaRPr lang="en-US" altLang="ja-JP" sz="1600" dirty="0"/>
          </a:p>
          <a:p>
            <a:endParaRPr lang="en-US" altLang="ja-JP" sz="1600" dirty="0"/>
          </a:p>
          <a:p>
            <a:endParaRPr lang="en-US" altLang="ja-JP" sz="1600" dirty="0"/>
          </a:p>
          <a:p>
            <a:pPr marL="0" indent="0">
              <a:buFont typeface="Arial" panose="020B0604020202020204" pitchFamily="34" charset="0"/>
              <a:buNone/>
            </a:pPr>
            <a:endParaRPr lang="en-US" altLang="ja-JP" sz="2000" dirty="0"/>
          </a:p>
          <a:p>
            <a:pPr marL="0" indent="0">
              <a:buFont typeface="Arial" panose="020B0604020202020204" pitchFamily="34" charset="0"/>
              <a:buNone/>
            </a:pPr>
            <a:endParaRPr lang="en-US" altLang="ja-JP" sz="2000" dirty="0"/>
          </a:p>
          <a:p>
            <a:pPr marL="0" indent="0">
              <a:buFont typeface="Arial" panose="020B0604020202020204" pitchFamily="34" charset="0"/>
              <a:buNone/>
            </a:pPr>
            <a:endParaRPr lang="ja-JP" altLang="en-US" sz="1600" dirty="0"/>
          </a:p>
        </p:txBody>
      </p:sp>
      <p:sp>
        <p:nvSpPr>
          <p:cNvPr id="9" name="テキスト ボックス 8">
            <a:extLst>
              <a:ext uri="{FF2B5EF4-FFF2-40B4-BE49-F238E27FC236}">
                <a16:creationId xmlns:a16="http://schemas.microsoft.com/office/drawing/2014/main" id="{68803D56-6292-4425-E450-CEE0D971FEF2}"/>
              </a:ext>
            </a:extLst>
          </p:cNvPr>
          <p:cNvSpPr txBox="1"/>
          <p:nvPr/>
        </p:nvSpPr>
        <p:spPr>
          <a:xfrm>
            <a:off x="10680048" y="-3010"/>
            <a:ext cx="1511952" cy="369332"/>
          </a:xfrm>
          <a:prstGeom prst="rect">
            <a:avLst/>
          </a:prstGeom>
          <a:noFill/>
        </p:spPr>
        <p:txBody>
          <a:bodyPr wrap="none" rtlCol="0">
            <a:spAutoFit/>
          </a:bodyPr>
          <a:lstStyle/>
          <a:p>
            <a:r>
              <a:rPr kumimoji="1" lang="en-US" altLang="ja-JP" dirty="0"/>
              <a:t>Kenshiro </a:t>
            </a:r>
            <a:r>
              <a:rPr kumimoji="1" lang="en-US" altLang="ja-JP" dirty="0" err="1"/>
              <a:t>Itaki</a:t>
            </a:r>
            <a:endParaRPr kumimoji="1" lang="ja-JP" altLang="en-US" dirty="0"/>
          </a:p>
        </p:txBody>
      </p:sp>
      <p:pic>
        <p:nvPicPr>
          <p:cNvPr id="12" name="図 11">
            <a:extLst>
              <a:ext uri="{FF2B5EF4-FFF2-40B4-BE49-F238E27FC236}">
                <a16:creationId xmlns:a16="http://schemas.microsoft.com/office/drawing/2014/main" id="{BC90C555-ADB0-993C-8B30-7D444E5EED7F}"/>
              </a:ext>
            </a:extLst>
          </p:cNvPr>
          <p:cNvPicPr>
            <a:picLocks noChangeAspect="1"/>
          </p:cNvPicPr>
          <p:nvPr/>
        </p:nvPicPr>
        <p:blipFill rotWithShape="1">
          <a:blip r:embed="rId3"/>
          <a:srcRect l="36670"/>
          <a:stretch/>
        </p:blipFill>
        <p:spPr>
          <a:xfrm rot="16200000">
            <a:off x="6022573" y="1505757"/>
            <a:ext cx="3813247" cy="2849596"/>
          </a:xfrm>
          <a:prstGeom prst="rect">
            <a:avLst/>
          </a:prstGeom>
        </p:spPr>
      </p:pic>
      <p:pic>
        <p:nvPicPr>
          <p:cNvPr id="13" name="図 12">
            <a:extLst>
              <a:ext uri="{FF2B5EF4-FFF2-40B4-BE49-F238E27FC236}">
                <a16:creationId xmlns:a16="http://schemas.microsoft.com/office/drawing/2014/main" id="{8DDA0B0B-18D1-5716-6FF2-AF6A2B4163F1}"/>
              </a:ext>
            </a:extLst>
          </p:cNvPr>
          <p:cNvPicPr>
            <a:picLocks noChangeAspect="1"/>
          </p:cNvPicPr>
          <p:nvPr/>
        </p:nvPicPr>
        <p:blipFill rotWithShape="1">
          <a:blip r:embed="rId4"/>
          <a:srcRect t="65189"/>
          <a:stretch/>
        </p:blipFill>
        <p:spPr>
          <a:xfrm>
            <a:off x="9237043" y="1023931"/>
            <a:ext cx="2847079" cy="2096848"/>
          </a:xfrm>
          <a:prstGeom prst="rect">
            <a:avLst/>
          </a:prstGeom>
        </p:spPr>
      </p:pic>
    </p:spTree>
    <p:extLst>
      <p:ext uri="{BB962C8B-B14F-4D97-AF65-F5344CB8AC3E}">
        <p14:creationId xmlns:p14="http://schemas.microsoft.com/office/powerpoint/2010/main" val="192379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Liquefaction characteristics of sand-gravel mixtures : Experimental observations and its assessment based on intergranular state concept</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fld id="{B410075A-628D-4B53-98BF-13495C1AAAF4}" type="slidenum">
              <a:rPr kumimoji="1" lang="ja-JP" altLang="en-US" smtClean="0"/>
              <a:t>4</a:t>
            </a:fld>
            <a:endParaRPr kumimoji="1" lang="ja-JP" altLang="en-US" dirty="0"/>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r>
              <a:rPr kumimoji="1" lang="en-US" altLang="ja-JP" sz="1600" dirty="0" err="1"/>
              <a:t>Abilash</a:t>
            </a:r>
            <a:r>
              <a:rPr kumimoji="1" lang="en-US" altLang="ja-JP" sz="1600" dirty="0"/>
              <a:t> </a:t>
            </a:r>
            <a:r>
              <a:rPr kumimoji="1" lang="en-US" altLang="ja-JP" sz="1600" dirty="0" err="1"/>
              <a:t>Pokhrel</a:t>
            </a:r>
            <a:r>
              <a:rPr kumimoji="1" lang="en-US" altLang="ja-JP" sz="1600" baseline="30000" dirty="0"/>
              <a:t> a</a:t>
            </a:r>
            <a:r>
              <a:rPr lang="en-US" altLang="ja-JP" sz="1600" dirty="0"/>
              <a:t>, Gabriele </a:t>
            </a:r>
            <a:r>
              <a:rPr lang="en-US" altLang="ja-JP" sz="1600" dirty="0" err="1"/>
              <a:t>Chiaro</a:t>
            </a:r>
            <a:r>
              <a:rPr kumimoji="1" lang="en-US" altLang="ja-JP" sz="1600" baseline="30000" dirty="0"/>
              <a:t> a</a:t>
            </a:r>
            <a:r>
              <a:rPr lang="en-US" altLang="ja-JP" sz="1600" dirty="0"/>
              <a:t>, Takashi Kiyota</a:t>
            </a:r>
            <a:r>
              <a:rPr kumimoji="1" lang="en-US" altLang="ja-JP" sz="1600" baseline="30000" dirty="0"/>
              <a:t> b</a:t>
            </a:r>
            <a:r>
              <a:rPr lang="en-US" altLang="ja-JP" sz="1600" dirty="0"/>
              <a:t>, Misako </a:t>
            </a:r>
            <a:r>
              <a:rPr lang="en-US" altLang="ja-JP" sz="1600" dirty="0" err="1"/>
              <a:t>Cubrinovski</a:t>
            </a:r>
            <a:r>
              <a:rPr kumimoji="1" lang="en-US" altLang="ja-JP" sz="1600" baseline="30000" dirty="0"/>
              <a:t> a</a:t>
            </a:r>
            <a:endParaRPr kumimoji="1" lang="ja-JP" altLang="en-US" sz="1600" dirty="0"/>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r>
              <a:rPr kumimoji="1" lang="en-US" altLang="ja-JP" sz="1600" dirty="0"/>
              <a:t>Kenshiro </a:t>
            </a:r>
            <a:r>
              <a:rPr kumimoji="1" lang="en-US" altLang="ja-JP" sz="1600" dirty="0" err="1"/>
              <a:t>Itaki</a:t>
            </a:r>
            <a:endParaRPr kumimoji="1" lang="ja-JP" altLang="en-US" sz="1600" dirty="0"/>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r>
              <a:rPr lang="en-US" altLang="ja-JP" sz="1600" dirty="0"/>
              <a:t>DOI: </a:t>
            </a:r>
            <a:r>
              <a:rPr lang="en-US" altLang="ja-JP" sz="1600" b="0" i="0" u="none" strike="noStrike" baseline="0" dirty="0">
                <a:solidFill>
                  <a:srgbClr val="0080AE"/>
                </a:solidFill>
              </a:rPr>
              <a:t>https://doi.org/10.1016/j.sandf.2024.101444</a:t>
            </a:r>
            <a:endParaRPr kumimoji="1" lang="ja-JP" altLang="en-US" sz="1600" dirty="0"/>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b="1" u="sng" dirty="0">
                <a:latin typeface="+mn-lt"/>
              </a:rPr>
              <a:t>砂</a:t>
            </a:r>
            <a:r>
              <a:rPr lang="en-US" altLang="ja-JP" sz="1600" b="1" u="sng" dirty="0">
                <a:latin typeface="+mn-lt"/>
              </a:rPr>
              <a:t>-</a:t>
            </a:r>
            <a:r>
              <a:rPr lang="ja-JP" altLang="en-US" sz="1600" b="1" u="sng" dirty="0">
                <a:latin typeface="+mn-lt"/>
              </a:rPr>
              <a:t>レキ混合物の液状化特性：粒子間状態概念に基づく実験観察とその評価</a:t>
            </a:r>
            <a:r>
              <a:rPr lang="en-US" altLang="ja-JP" sz="1600" b="1" u="sng" dirty="0">
                <a:latin typeface="+mn-lt"/>
              </a:rPr>
              <a:t> </a:t>
            </a:r>
            <a:endParaRPr lang="ja-JP" altLang="en-US" sz="1600" b="1" u="sng" dirty="0">
              <a:latin typeface="+mn-lt"/>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r>
              <a:rPr kumimoji="1" lang="en-US" altLang="ja-JP" sz="1600" baseline="30000" dirty="0"/>
              <a:t>a</a:t>
            </a:r>
            <a:r>
              <a:rPr lang="ja-JP" altLang="en-US" sz="1600" dirty="0"/>
              <a:t>カンタベリー大学</a:t>
            </a:r>
            <a:r>
              <a:rPr kumimoji="1" lang="ja-JP" altLang="en-US" sz="1600" dirty="0"/>
              <a:t>，</a:t>
            </a:r>
            <a:r>
              <a:rPr kumimoji="1" lang="en-US" altLang="ja-JP" sz="1600" baseline="30000" dirty="0"/>
              <a:t> b</a:t>
            </a:r>
            <a:r>
              <a:rPr kumimoji="1" lang="ja-JP" altLang="en-US" sz="1600" dirty="0"/>
              <a:t>東京大学</a:t>
            </a:r>
            <a:endParaRPr kumimoji="1" lang="ja-JP" altLang="en-US" sz="1600" baseline="30000" dirty="0"/>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レキ質土地域でも液状化が発生しているが，液状化ポテンシャルと繰返しひずみ蓄積特性の評価は大きな課題である．</a:t>
            </a:r>
            <a:endParaRPr lang="en-US" altLang="ja-JP" sz="1600" dirty="0"/>
          </a:p>
          <a:p>
            <a:r>
              <a:rPr lang="en-US" altLang="ja-JP" sz="1600" dirty="0"/>
              <a:t>SGM</a:t>
            </a:r>
            <a:r>
              <a:rPr lang="ja-JP" altLang="en-US" sz="1600" dirty="0"/>
              <a:t>（砂</a:t>
            </a:r>
            <a:r>
              <a:rPr lang="en-US" altLang="ja-JP" sz="1600" dirty="0"/>
              <a:t>-</a:t>
            </a:r>
            <a:r>
              <a:rPr lang="ja-JP" altLang="en-US" sz="1600" dirty="0"/>
              <a:t>レキ混合物）の</a:t>
            </a:r>
            <a:r>
              <a:rPr lang="en-US" altLang="ja-JP" sz="1600" dirty="0"/>
              <a:t>CRR</a:t>
            </a:r>
            <a:r>
              <a:rPr lang="ja-JP" altLang="en-US" sz="1600" dirty="0"/>
              <a:t>（液状化抵抗比）に対する等価間隙比の使用はまだない．</a:t>
            </a:r>
            <a:endParaRPr lang="en-US" altLang="ja-JP" sz="1600" dirty="0"/>
          </a:p>
          <a:p>
            <a:r>
              <a:rPr lang="ja-JP" altLang="en-US" sz="1600" dirty="0"/>
              <a:t>新しく有用な知見を提供するために</a:t>
            </a:r>
            <a:r>
              <a:rPr lang="en-US" altLang="ja-JP" sz="1600" dirty="0"/>
              <a:t>SGM</a:t>
            </a:r>
            <a:r>
              <a:rPr lang="ja-JP" altLang="en-US" sz="1600" dirty="0"/>
              <a:t>を対象とした応力制御繰返し非排水三軸試験を実施した．</a:t>
            </a:r>
            <a:endParaRPr lang="en-US" altLang="ja-JP" sz="1600" dirty="0"/>
          </a:p>
          <a:p>
            <a:r>
              <a:rPr lang="en-US" altLang="ja-JP" sz="1600" dirty="0"/>
              <a:t>Gc</a:t>
            </a:r>
            <a:r>
              <a:rPr lang="ja-JP" altLang="en-US" sz="1600" dirty="0"/>
              <a:t>（レキ含有率）と</a:t>
            </a:r>
            <a:r>
              <a:rPr lang="en-US" altLang="ja-JP" sz="1600" dirty="0"/>
              <a:t>Dr</a:t>
            </a:r>
            <a:r>
              <a:rPr lang="ja-JP" altLang="en-US" sz="1600" dirty="0"/>
              <a:t>（相対密度）が</a:t>
            </a:r>
            <a:r>
              <a:rPr lang="en-US" altLang="ja-JP" sz="1600" dirty="0"/>
              <a:t>CRR</a:t>
            </a:r>
            <a:r>
              <a:rPr lang="ja-JP" altLang="en-US" sz="1600" dirty="0"/>
              <a:t>へ影響を与えることため，組合わせてに考慮する必要性がある．</a:t>
            </a:r>
            <a:endParaRPr lang="en-US" altLang="ja-JP" sz="1600" dirty="0"/>
          </a:p>
          <a:p>
            <a:pPr marL="0" indent="0">
              <a:buNone/>
            </a:pPr>
            <a:r>
              <a:rPr lang="ja-JP" altLang="en-US" sz="1600" b="1" dirty="0"/>
              <a:t>手法・結果</a:t>
            </a:r>
            <a:endParaRPr lang="en-US" altLang="ja-JP" sz="1600" b="1" dirty="0"/>
          </a:p>
          <a:p>
            <a:r>
              <a:rPr kumimoji="1" lang="en-US" altLang="ja-JP" sz="1600" dirty="0"/>
              <a:t>Gc</a:t>
            </a:r>
            <a:r>
              <a:rPr kumimoji="1" lang="ja-JP" altLang="en-US" sz="1600" dirty="0"/>
              <a:t>の異なる</a:t>
            </a:r>
            <a:r>
              <a:rPr kumimoji="1" lang="en-US" altLang="ja-JP" sz="1600" dirty="0"/>
              <a:t>4</a:t>
            </a:r>
            <a:r>
              <a:rPr kumimoji="1" lang="ja-JP" altLang="en-US" sz="1600" dirty="0"/>
              <a:t>パターンの</a:t>
            </a:r>
            <a:r>
              <a:rPr kumimoji="1" lang="en-US" altLang="ja-JP" sz="1600" dirty="0"/>
              <a:t>SGM</a:t>
            </a:r>
            <a:r>
              <a:rPr kumimoji="1" lang="ja-JP" altLang="en-US" sz="1600" dirty="0"/>
              <a:t>を</a:t>
            </a:r>
            <a:r>
              <a:rPr lang="ja-JP" altLang="en-US" sz="1600" dirty="0"/>
              <a:t>対象に応力制御繰返し非排水三軸試験を実施</a:t>
            </a:r>
            <a:endParaRPr lang="en-US" altLang="ja-JP" sz="1600" dirty="0"/>
          </a:p>
          <a:p>
            <a:r>
              <a:rPr lang="en-US" altLang="ja-JP" sz="1600" dirty="0"/>
              <a:t>Dr</a:t>
            </a:r>
            <a:r>
              <a:rPr lang="ja-JP" altLang="en-US" sz="1600" dirty="0"/>
              <a:t>≈</a:t>
            </a:r>
            <a:r>
              <a:rPr lang="en-US" altLang="ja-JP" sz="1600" dirty="0"/>
              <a:t>47%-54%</a:t>
            </a:r>
            <a:r>
              <a:rPr lang="ja-JP" altLang="en-US" sz="1600" dirty="0"/>
              <a:t>の試料の</a:t>
            </a:r>
            <a:r>
              <a:rPr lang="en-US" altLang="ja-JP" sz="1600" dirty="0"/>
              <a:t>CRR</a:t>
            </a:r>
            <a:r>
              <a:rPr lang="ja-JP" altLang="en-US" sz="1600" dirty="0"/>
              <a:t>は</a:t>
            </a:r>
            <a:r>
              <a:rPr kumimoji="1" lang="en-US" altLang="ja-JP" sz="1600" dirty="0"/>
              <a:t>Dr</a:t>
            </a:r>
            <a:r>
              <a:rPr kumimoji="1" lang="ja-JP" altLang="en-US" sz="1600" dirty="0"/>
              <a:t>≈</a:t>
            </a:r>
            <a:r>
              <a:rPr kumimoji="1" lang="en-US" altLang="ja-JP" sz="1600" dirty="0"/>
              <a:t>27%-33%</a:t>
            </a:r>
            <a:r>
              <a:rPr kumimoji="1" lang="ja-JP" altLang="en-US" sz="1600" dirty="0"/>
              <a:t>より</a:t>
            </a:r>
            <a:r>
              <a:rPr kumimoji="1" lang="en-US" altLang="ja-JP" sz="1600" dirty="0"/>
              <a:t>50~60%</a:t>
            </a:r>
            <a:r>
              <a:rPr kumimoji="1" lang="ja-JP" altLang="en-US" sz="1600" dirty="0"/>
              <a:t>高い</a:t>
            </a:r>
            <a:endParaRPr kumimoji="1" lang="en-US" altLang="ja-JP" sz="1600" dirty="0"/>
          </a:p>
          <a:p>
            <a:r>
              <a:rPr lang="en-US" altLang="ja-JP" sz="1600" dirty="0"/>
              <a:t>Gc&gt;23</a:t>
            </a:r>
            <a:r>
              <a:rPr lang="ja-JP" altLang="en-US" sz="1600" dirty="0"/>
              <a:t>％（</a:t>
            </a:r>
            <a:r>
              <a:rPr lang="en-US" altLang="ja-JP" sz="1600" dirty="0"/>
              <a:t>Gc(</a:t>
            </a:r>
            <a:r>
              <a:rPr lang="en-US" altLang="ja-JP" sz="1600" dirty="0" err="1"/>
              <a:t>lim</a:t>
            </a:r>
            <a:r>
              <a:rPr lang="en-US" altLang="ja-JP" sz="1600" dirty="0"/>
              <a:t>)</a:t>
            </a:r>
            <a:r>
              <a:rPr lang="ja-JP" altLang="en-US" sz="1600" dirty="0"/>
              <a:t>）の時，</a:t>
            </a:r>
            <a:r>
              <a:rPr lang="en-US" altLang="ja-JP" sz="1600" dirty="0"/>
              <a:t>SGM</a:t>
            </a:r>
            <a:r>
              <a:rPr lang="ja-JP" altLang="en-US" sz="1600" dirty="0"/>
              <a:t>の</a:t>
            </a:r>
            <a:r>
              <a:rPr lang="en-US" altLang="ja-JP" sz="1600" dirty="0"/>
              <a:t>CRR</a:t>
            </a:r>
            <a:r>
              <a:rPr lang="ja-JP" altLang="en-US" sz="1600" dirty="0"/>
              <a:t>により大きな影響を与える．</a:t>
            </a:r>
            <a:endParaRPr lang="en-US" altLang="ja-JP" sz="1600" dirty="0"/>
          </a:p>
          <a:p>
            <a:r>
              <a:rPr lang="ja-JP" altLang="en-US" sz="1600" dirty="0"/>
              <a:t>等価間隙比と等価相対密度は</a:t>
            </a:r>
            <a:r>
              <a:rPr lang="en-US" altLang="ja-JP" sz="1600" dirty="0"/>
              <a:t>Gc</a:t>
            </a:r>
            <a:r>
              <a:rPr lang="ja-JP" altLang="en-US" sz="1600" dirty="0"/>
              <a:t>が</a:t>
            </a:r>
            <a:r>
              <a:rPr lang="en-US" altLang="ja-JP" sz="1600" dirty="0"/>
              <a:t>Gc(</a:t>
            </a:r>
            <a:r>
              <a:rPr lang="en-US" altLang="ja-JP" sz="1600" dirty="0" err="1"/>
              <a:t>th</a:t>
            </a:r>
            <a:r>
              <a:rPr lang="en-US" altLang="ja-JP" sz="1600" dirty="0"/>
              <a:t>)</a:t>
            </a:r>
            <a:r>
              <a:rPr lang="ja-JP" altLang="en-US" sz="1600" dirty="0"/>
              <a:t>と</a:t>
            </a:r>
            <a:r>
              <a:rPr lang="en-US" altLang="ja-JP" sz="1600" dirty="0"/>
              <a:t>Gc(</a:t>
            </a:r>
            <a:r>
              <a:rPr lang="en-US" altLang="ja-JP" sz="1600" dirty="0" err="1"/>
              <a:t>lim</a:t>
            </a:r>
            <a:r>
              <a:rPr lang="en-US" altLang="ja-JP" sz="1600" dirty="0"/>
              <a:t>)</a:t>
            </a:r>
            <a:r>
              <a:rPr lang="ja-JP" altLang="en-US" sz="1600" dirty="0"/>
              <a:t>の間の時</a:t>
            </a:r>
            <a:r>
              <a:rPr lang="en-US" altLang="ja-JP" sz="1600" dirty="0"/>
              <a:t>Gc</a:t>
            </a:r>
            <a:r>
              <a:rPr lang="ja-JP" altLang="en-US" sz="1600" dirty="0"/>
              <a:t>と</a:t>
            </a:r>
            <a:r>
              <a:rPr lang="en-US" altLang="ja-JP" sz="1600" dirty="0"/>
              <a:t>Dr</a:t>
            </a:r>
            <a:r>
              <a:rPr lang="ja-JP" altLang="en-US" sz="1600" dirty="0"/>
              <a:t>の影響を同時に捉えることができるため，</a:t>
            </a:r>
            <a:r>
              <a:rPr lang="en-US" altLang="ja-JP" sz="1600" dirty="0"/>
              <a:t>SGM</a:t>
            </a:r>
            <a:r>
              <a:rPr lang="ja-JP" altLang="en-US" sz="1600" dirty="0"/>
              <a:t>の</a:t>
            </a:r>
            <a:r>
              <a:rPr lang="en-US" altLang="ja-JP" sz="1600" dirty="0"/>
              <a:t>CRR</a:t>
            </a:r>
            <a:r>
              <a:rPr lang="ja-JP" altLang="en-US" sz="1600" dirty="0"/>
              <a:t>をより正確に評価するための適切なパラメータである．</a:t>
            </a:r>
            <a:endParaRPr lang="en-US" altLang="ja-JP" sz="1600" dirty="0"/>
          </a:p>
          <a:p>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b="1" dirty="0"/>
              <a:t>コメント</a:t>
            </a:r>
            <a:endParaRPr lang="en-US" altLang="ja-JP" sz="1600" b="1" dirty="0"/>
          </a:p>
          <a:p>
            <a:r>
              <a:rPr lang="ja-JP" altLang="en-US" sz="1600" dirty="0"/>
              <a:t>砂</a:t>
            </a:r>
            <a:r>
              <a:rPr lang="en-US" altLang="ja-JP" sz="1600" dirty="0"/>
              <a:t>-</a:t>
            </a:r>
            <a:r>
              <a:rPr lang="ja-JP" altLang="en-US" sz="1600" dirty="0"/>
              <a:t>シルト混合物で用いられている手法を粒径の大きい</a:t>
            </a:r>
            <a:r>
              <a:rPr lang="en-US" altLang="ja-JP" sz="1600" dirty="0"/>
              <a:t>SGM</a:t>
            </a:r>
            <a:r>
              <a:rPr lang="ja-JP" altLang="en-US" sz="1600" dirty="0"/>
              <a:t>に適応し，</a:t>
            </a:r>
            <a:r>
              <a:rPr lang="en-US" altLang="ja-JP" sz="1600" dirty="0"/>
              <a:t>Gc</a:t>
            </a:r>
            <a:r>
              <a:rPr lang="ja-JP" altLang="en-US" sz="1600" dirty="0"/>
              <a:t>が</a:t>
            </a:r>
            <a:r>
              <a:rPr lang="en-US" altLang="ja-JP" sz="1600" dirty="0"/>
              <a:t>CRR</a:t>
            </a:r>
            <a:r>
              <a:rPr lang="ja-JP" altLang="en-US" sz="1600" dirty="0"/>
              <a:t>に与える影響を評価できている．</a:t>
            </a:r>
            <a:endParaRPr lang="en-US" altLang="ja-JP" sz="1600" dirty="0"/>
          </a:p>
          <a:p>
            <a:endParaRPr lang="en-US" altLang="ja-JP" sz="1600" dirty="0"/>
          </a:p>
          <a:p>
            <a:pPr marL="0" indent="0">
              <a:buNone/>
            </a:pPr>
            <a:endParaRPr lang="en-US" altLang="ja-JP" sz="1600" dirty="0"/>
          </a:p>
          <a:p>
            <a:endParaRPr lang="en-US" altLang="ja-JP" sz="1600" dirty="0"/>
          </a:p>
          <a:p>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ja-JP" altLang="en-US" sz="1600" dirty="0"/>
          </a:p>
        </p:txBody>
      </p:sp>
      <p:pic>
        <p:nvPicPr>
          <p:cNvPr id="12" name="図 11">
            <a:extLst>
              <a:ext uri="{FF2B5EF4-FFF2-40B4-BE49-F238E27FC236}">
                <a16:creationId xmlns:a16="http://schemas.microsoft.com/office/drawing/2014/main" id="{C1195C86-BE92-21EA-476F-C1D72EA2AD7D}"/>
              </a:ext>
            </a:extLst>
          </p:cNvPr>
          <p:cNvPicPr>
            <a:picLocks noChangeAspect="1"/>
          </p:cNvPicPr>
          <p:nvPr/>
        </p:nvPicPr>
        <p:blipFill rotWithShape="1">
          <a:blip r:embed="rId3"/>
          <a:srcRect l="2928"/>
          <a:stretch/>
        </p:blipFill>
        <p:spPr>
          <a:xfrm>
            <a:off x="6578930" y="1853520"/>
            <a:ext cx="5613070" cy="2594813"/>
          </a:xfrm>
          <a:prstGeom prst="rect">
            <a:avLst/>
          </a:prstGeom>
        </p:spPr>
      </p:pic>
    </p:spTree>
    <p:extLst>
      <p:ext uri="{BB962C8B-B14F-4D97-AF65-F5344CB8AC3E}">
        <p14:creationId xmlns:p14="http://schemas.microsoft.com/office/powerpoint/2010/main" val="3928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コンテンツ プレースホルダー 2">
            <a:extLst>
              <a:ext uri="{FF2B5EF4-FFF2-40B4-BE49-F238E27FC236}">
                <a16:creationId xmlns:a16="http://schemas.microsoft.com/office/drawing/2014/main" id="{2A7F5470-FE1E-ABE5-FC03-29F516DB37EA}"/>
              </a:ext>
            </a:extLst>
          </p:cNvPr>
          <p:cNvSpPr>
            <a:spLocks noGrp="1"/>
          </p:cNvSpPr>
          <p:nvPr>
            <p:ph idx="1"/>
          </p:nvPr>
        </p:nvSpPr>
        <p:spPr>
          <a:xfrm>
            <a:off x="130629" y="1815667"/>
            <a:ext cx="7623110" cy="4727030"/>
          </a:xfrm>
        </p:spPr>
        <p:txBody>
          <a:bodyPr>
            <a:noAutofit/>
          </a:bodyPr>
          <a:lstStyle/>
          <a:p>
            <a:pPr marL="0" indent="0">
              <a:buNone/>
            </a:pPr>
            <a:r>
              <a:rPr kumimoji="1" lang="ja-JP" altLang="en-US" sz="1600" b="1" dirty="0"/>
              <a:t>概要</a:t>
            </a:r>
            <a:endParaRPr kumimoji="1" lang="en-US" altLang="ja-JP" sz="1600" b="1" dirty="0"/>
          </a:p>
          <a:p>
            <a:r>
              <a:rPr lang="ja-JP" altLang="en-US" sz="1600" dirty="0"/>
              <a:t>粘性土の水分保持挙動はヒステリシス現象を示す．</a:t>
            </a:r>
            <a:endParaRPr lang="en-US" altLang="ja-JP" sz="1600" dirty="0"/>
          </a:p>
          <a:p>
            <a:r>
              <a:rPr lang="ja-JP" altLang="en-US" sz="1600" dirty="0"/>
              <a:t>膨張土は湿潤と乾燥経路に沿って顕著な微細構造の変化が観察できるということが既往の研究からわかっている．</a:t>
            </a:r>
            <a:endParaRPr lang="en-US" altLang="ja-JP" sz="1600" dirty="0"/>
          </a:p>
          <a:p>
            <a:r>
              <a:rPr lang="ja-JP" altLang="en-US" sz="1600" dirty="0"/>
              <a:t>不攪乱試料に対する研究はほとんど行われていない．</a:t>
            </a:r>
            <a:endParaRPr lang="en-US" altLang="ja-JP" sz="1600" dirty="0"/>
          </a:p>
          <a:p>
            <a:r>
              <a:rPr lang="ja-JP" altLang="en-US" sz="1600" dirty="0"/>
              <a:t>中国のマイル粘土（不攪乱膨張性粘土）の保水ヒステリシス現象に及ぼす微細構造変化の影響を調べた．</a:t>
            </a:r>
            <a:endParaRPr lang="en-US" altLang="ja-JP" sz="1600" dirty="0"/>
          </a:p>
          <a:p>
            <a:r>
              <a:rPr lang="ja-JP" altLang="en-US" sz="1600" dirty="0"/>
              <a:t>マイル粘土の水分特性曲線を主要な湿潤・乾燥経路に沿って決定をした．</a:t>
            </a:r>
            <a:endParaRPr lang="en-US" altLang="ja-JP" sz="1600" dirty="0"/>
          </a:p>
          <a:p>
            <a:pPr marL="0" indent="0">
              <a:buNone/>
            </a:pPr>
            <a:r>
              <a:rPr lang="ja-JP" altLang="en-US" sz="1600" b="1" dirty="0"/>
              <a:t>手法・結果</a:t>
            </a:r>
            <a:endParaRPr lang="en-US" altLang="ja-JP" sz="1600" b="1" dirty="0"/>
          </a:p>
          <a:p>
            <a:r>
              <a:rPr lang="ja-JP" altLang="en-US" sz="1600" dirty="0"/>
              <a:t>サクションが</a:t>
            </a:r>
            <a:r>
              <a:rPr lang="en-US" altLang="ja-JP" sz="1600" dirty="0"/>
              <a:t>40kPa</a:t>
            </a:r>
            <a:r>
              <a:rPr lang="ja-JP" altLang="en-US" sz="1600" dirty="0"/>
              <a:t>から</a:t>
            </a:r>
            <a:r>
              <a:rPr lang="en-US" altLang="ja-JP" sz="1600" dirty="0"/>
              <a:t>15kPa</a:t>
            </a:r>
            <a:r>
              <a:rPr lang="ja-JP" altLang="en-US" sz="1600" dirty="0"/>
              <a:t>の間で強いヒステリシス現象を確認した．</a:t>
            </a:r>
            <a:endParaRPr kumimoji="1" lang="en-US" altLang="ja-JP" sz="1600" dirty="0"/>
          </a:p>
          <a:p>
            <a:r>
              <a:rPr lang="ja-JP" altLang="en-US" sz="1600" dirty="0"/>
              <a:t>マイル粘土に対し，水銀圧入試験（</a:t>
            </a:r>
            <a:r>
              <a:rPr lang="en-US" altLang="ja-JP" sz="1600" dirty="0"/>
              <a:t>MIP</a:t>
            </a:r>
            <a:r>
              <a:rPr lang="ja-JP" altLang="en-US" sz="1600" dirty="0"/>
              <a:t>）を実施</a:t>
            </a:r>
            <a:br>
              <a:rPr lang="en-US" altLang="ja-JP" sz="1600" dirty="0"/>
            </a:br>
            <a:r>
              <a:rPr lang="ja-JP" altLang="en-US" sz="1600" dirty="0"/>
              <a:t>→</a:t>
            </a:r>
            <a:r>
              <a:rPr kumimoji="1" lang="ja-JP" altLang="en-US" sz="1600" dirty="0"/>
              <a:t>保水挙動に毛細管現象が関与している場合，ヒステリシス現象を確認された．</a:t>
            </a:r>
            <a:endParaRPr kumimoji="1" lang="en-US" altLang="ja-JP" sz="1600" dirty="0"/>
          </a:p>
          <a:p>
            <a:r>
              <a:rPr kumimoji="1" lang="ja-JP" altLang="en-US" sz="1600" dirty="0"/>
              <a:t>高い</a:t>
            </a:r>
            <a:r>
              <a:rPr lang="ja-JP" altLang="en-US" sz="1600" dirty="0"/>
              <a:t>サクションでは，同程度の</a:t>
            </a:r>
            <a:r>
              <a:rPr lang="en-US" altLang="ja-JP" sz="1600" dirty="0" err="1"/>
              <a:t>ew</a:t>
            </a:r>
            <a:r>
              <a:rPr lang="ja-JP" altLang="en-US" sz="1600" dirty="0"/>
              <a:t>で間隙径が異なっても対応するサクションは同程度であった．</a:t>
            </a:r>
            <a:endParaRPr lang="en-US" altLang="ja-JP" sz="1600" dirty="0"/>
          </a:p>
          <a:p>
            <a:r>
              <a:rPr kumimoji="1" lang="ja-JP" altLang="en-US" sz="1600" dirty="0"/>
              <a:t>低いサクションでは同程度の</a:t>
            </a:r>
            <a:r>
              <a:rPr kumimoji="1" lang="en-US" altLang="ja-JP" sz="1600" dirty="0" err="1"/>
              <a:t>ew</a:t>
            </a:r>
            <a:r>
              <a:rPr kumimoji="1" lang="ja-JP" altLang="en-US" sz="1600" dirty="0"/>
              <a:t>でわずかに異なる</a:t>
            </a:r>
            <a:r>
              <a:rPr lang="ja-JP" altLang="en-US" sz="1600" dirty="0"/>
              <a:t>間隙</a:t>
            </a:r>
            <a:r>
              <a:rPr kumimoji="1" lang="ja-JP" altLang="en-US" sz="1600" dirty="0"/>
              <a:t>径分布を確認した．</a:t>
            </a:r>
          </a:p>
        </p:txBody>
      </p:sp>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1930742" cy="369333"/>
          </a:xfrm>
        </p:spPr>
        <p:txBody>
          <a:bodyPr>
            <a:normAutofit/>
          </a:bodyPr>
          <a:lstStyle/>
          <a:p>
            <a:r>
              <a:rPr kumimoji="1" lang="en-US" altLang="ja-JP" sz="1600" b="1" u="sng" dirty="0">
                <a:latin typeface="+mn-lt"/>
              </a:rPr>
              <a:t>Microstructural insight into the hysteretic water retention behavior of intact Mile expansive clay </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fld id="{B410075A-628D-4B53-98BF-13495C1AAAF4}" type="slidenum">
              <a:rPr kumimoji="1" lang="ja-JP" altLang="en-US" smtClean="0"/>
              <a:t>5</a:t>
            </a:fld>
            <a:endParaRPr kumimoji="1" lang="ja-JP" altLang="en-US" dirty="0"/>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r>
              <a:rPr kumimoji="1" lang="en-US" altLang="ja-JP" sz="1600" dirty="0"/>
              <a:t>Gao-feng </a:t>
            </a:r>
            <a:r>
              <a:rPr kumimoji="1" lang="en-US" altLang="ja-JP" sz="1600" dirty="0" err="1"/>
              <a:t>Pan</a:t>
            </a:r>
            <a:r>
              <a:rPr lang="en-US" altLang="ja-JP" sz="1600" baseline="30000" dirty="0" err="1"/>
              <a:t>a,b</a:t>
            </a:r>
            <a:r>
              <a:rPr kumimoji="1" lang="en-US" altLang="ja-JP" sz="1600" dirty="0"/>
              <a:t>, Yi-</a:t>
            </a:r>
            <a:r>
              <a:rPr kumimoji="1" lang="en-US" altLang="ja-JP" sz="1600" dirty="0" err="1"/>
              <a:t>xuan</a:t>
            </a:r>
            <a:r>
              <a:rPr kumimoji="1" lang="en-US" altLang="ja-JP" sz="1600" dirty="0"/>
              <a:t> Zheng</a:t>
            </a:r>
            <a:r>
              <a:rPr lang="en-US" altLang="ja-JP" sz="1600" baseline="30000" dirty="0"/>
              <a:t> b</a:t>
            </a:r>
            <a:r>
              <a:rPr kumimoji="1" lang="en-US" altLang="ja-JP" sz="1600" dirty="0"/>
              <a:t>, Sheng-yang Yuan</a:t>
            </a:r>
            <a:r>
              <a:rPr lang="en-US" altLang="ja-JP" sz="1600" baseline="30000" dirty="0"/>
              <a:t> b</a:t>
            </a:r>
            <a:r>
              <a:rPr kumimoji="1" lang="en-US" altLang="ja-JP" sz="1600" dirty="0"/>
              <a:t>, Dan-xi Sun</a:t>
            </a:r>
            <a:r>
              <a:rPr lang="en-US" altLang="ja-JP" sz="1600" baseline="30000" dirty="0"/>
              <a:t> c</a:t>
            </a:r>
            <a:r>
              <a:rPr kumimoji="1" lang="en-US" altLang="ja-JP" sz="1600" dirty="0"/>
              <a:t>, Olivier Buzzi</a:t>
            </a:r>
            <a:r>
              <a:rPr lang="en-US" altLang="ja-JP" sz="1600" baseline="30000" dirty="0"/>
              <a:t> d</a:t>
            </a:r>
            <a:r>
              <a:rPr kumimoji="1" lang="en-US" altLang="ja-JP" sz="1600" dirty="0"/>
              <a:t>, Guan-</a:t>
            </a:r>
            <a:r>
              <a:rPr kumimoji="1" lang="en-US" altLang="ja-JP" sz="1600" dirty="0" err="1"/>
              <a:t>lu</a:t>
            </a:r>
            <a:r>
              <a:rPr kumimoji="1" lang="en-US" altLang="ja-JP" sz="1600" dirty="0"/>
              <a:t> Jiang</a:t>
            </a:r>
            <a:r>
              <a:rPr lang="en-US" altLang="ja-JP" sz="1600" baseline="30000" dirty="0"/>
              <a:t> b</a:t>
            </a:r>
            <a:r>
              <a:rPr kumimoji="1" lang="en-US" altLang="ja-JP" sz="1600" dirty="0"/>
              <a:t>, Xian-feng Liu</a:t>
            </a:r>
            <a:r>
              <a:rPr lang="en-US" altLang="ja-JP" sz="1600" baseline="30000" dirty="0"/>
              <a:t> </a:t>
            </a:r>
            <a:r>
              <a:rPr lang="en-US" altLang="ja-JP" sz="1600" baseline="30000" dirty="0" err="1"/>
              <a:t>b,e</a:t>
            </a:r>
            <a:endParaRPr kumimoji="1" lang="ja-JP" altLang="en-US" sz="1600" dirty="0"/>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r>
              <a:rPr kumimoji="1" lang="en-US" altLang="ja-JP" sz="1600" dirty="0"/>
              <a:t>Kenshiro </a:t>
            </a:r>
            <a:r>
              <a:rPr kumimoji="1" lang="en-US" altLang="ja-JP" sz="1600" dirty="0" err="1"/>
              <a:t>Itaki</a:t>
            </a:r>
            <a:endParaRPr kumimoji="1" lang="ja-JP" altLang="en-US" sz="1600" dirty="0"/>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r>
              <a:rPr lang="en-US" altLang="ja-JP" sz="1600" dirty="0"/>
              <a:t>DOI: </a:t>
            </a:r>
            <a:r>
              <a:rPr lang="en-US" altLang="ja-JP" sz="1600" b="0" i="0" u="none" strike="noStrike" baseline="0" dirty="0">
                <a:solidFill>
                  <a:srgbClr val="0080AE"/>
                </a:solidFill>
              </a:rPr>
              <a:t>https://doi.org/10.1016/j.sandf.2024.101427</a:t>
            </a:r>
            <a:endParaRPr kumimoji="1" lang="ja-JP" altLang="en-US" sz="1600" dirty="0"/>
          </a:p>
        </p:txBody>
      </p:sp>
      <p:sp>
        <p:nvSpPr>
          <p:cNvPr id="12" name="コンテンツ プレースホルダー 2">
            <a:extLst>
              <a:ext uri="{FF2B5EF4-FFF2-40B4-BE49-F238E27FC236}">
                <a16:creationId xmlns:a16="http://schemas.microsoft.com/office/drawing/2014/main" id="{FAA3E825-443A-01BB-92E6-B77FFEC76FD1}"/>
              </a:ext>
            </a:extLst>
          </p:cNvPr>
          <p:cNvSpPr txBox="1">
            <a:spLocks/>
          </p:cNvSpPr>
          <p:nvPr/>
        </p:nvSpPr>
        <p:spPr>
          <a:xfrm>
            <a:off x="8416212" y="4553339"/>
            <a:ext cx="3775788" cy="1989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b="1" dirty="0"/>
              <a:t>コメント</a:t>
            </a:r>
            <a:endParaRPr lang="en-US" altLang="ja-JP" sz="1600" b="1" dirty="0"/>
          </a:p>
          <a:p>
            <a:r>
              <a:rPr lang="ja-JP" altLang="en-US" sz="1600" dirty="0"/>
              <a:t>不攪乱膨張性粘土にフォーカスした研究がほとんどなく，中国のマイル土を対象としたことが新規性として考えられる．</a:t>
            </a:r>
            <a:endParaRPr lang="en-US" altLang="ja-JP" sz="1600" dirty="0"/>
          </a:p>
          <a:p>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ja-JP" altLang="en-US" sz="1600" dirty="0"/>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b="1" u="sng" dirty="0">
                <a:latin typeface="+mn-lt"/>
              </a:rPr>
              <a:t>不撹乱</a:t>
            </a:r>
            <a:r>
              <a:rPr lang="en-US" altLang="ja-JP" sz="1600" b="1" u="sng" dirty="0">
                <a:latin typeface="+mn-lt"/>
              </a:rPr>
              <a:t>Mile</a:t>
            </a:r>
            <a:r>
              <a:rPr lang="ja-JP" altLang="en-US" sz="1600" b="1" u="sng" dirty="0">
                <a:latin typeface="+mn-lt"/>
              </a:rPr>
              <a:t>膨張性粘土の履歴保水挙動に対する微細構造の考察</a:t>
            </a:r>
            <a:r>
              <a:rPr lang="en-US" altLang="ja-JP" sz="1600" b="1" u="sng" dirty="0">
                <a:latin typeface="+mn-lt"/>
              </a:rPr>
              <a:t> </a:t>
            </a:r>
            <a:endParaRPr lang="ja-JP" altLang="en-US" sz="1600" b="1" u="sng" dirty="0">
              <a:latin typeface="+mn-lt"/>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r>
              <a:rPr kumimoji="1" lang="en-US" altLang="ja-JP" sz="1600" baseline="30000" dirty="0"/>
              <a:t>a</a:t>
            </a:r>
            <a:r>
              <a:rPr kumimoji="1" lang="ja-JP" altLang="en-US" sz="1600" dirty="0"/>
              <a:t>成都大学，</a:t>
            </a:r>
            <a:r>
              <a:rPr kumimoji="1" lang="en-US" altLang="ja-JP" sz="1600" baseline="30000" dirty="0"/>
              <a:t> b</a:t>
            </a:r>
            <a:r>
              <a:rPr kumimoji="1" lang="ja-JP" altLang="en-US" sz="1600" dirty="0"/>
              <a:t>西交通大学，</a:t>
            </a:r>
            <a:r>
              <a:rPr kumimoji="1" lang="en-US" altLang="ja-JP" sz="1600" baseline="30000" dirty="0"/>
              <a:t> c</a:t>
            </a:r>
            <a:r>
              <a:rPr kumimoji="1" lang="ja-JP" altLang="en-US" sz="1600" dirty="0"/>
              <a:t>早稲田大学，</a:t>
            </a:r>
            <a:r>
              <a:rPr kumimoji="1" lang="en-US" altLang="ja-JP" sz="1600" baseline="30000" dirty="0"/>
              <a:t> d</a:t>
            </a:r>
            <a:r>
              <a:rPr kumimoji="1" lang="ja-JP" altLang="en-US" sz="1600" dirty="0"/>
              <a:t>ニューカッスル大学，</a:t>
            </a:r>
            <a:r>
              <a:rPr kumimoji="1" lang="en-US" altLang="ja-JP" sz="1600" baseline="30000" dirty="0"/>
              <a:t> e</a:t>
            </a:r>
            <a:r>
              <a:rPr kumimoji="1" lang="zh-CN" altLang="en-US" sz="1600" dirty="0"/>
              <a:t>新疆工程学院</a:t>
            </a:r>
            <a:endParaRPr kumimoji="1" lang="ja-JP" altLang="en-US" sz="1600" baseline="30000" dirty="0"/>
          </a:p>
        </p:txBody>
      </p:sp>
      <p:pic>
        <p:nvPicPr>
          <p:cNvPr id="11" name="図 10">
            <a:extLst>
              <a:ext uri="{FF2B5EF4-FFF2-40B4-BE49-F238E27FC236}">
                <a16:creationId xmlns:a16="http://schemas.microsoft.com/office/drawing/2014/main" id="{13DA3EA5-0E56-D5EF-4BFC-4FC3ACBE22C2}"/>
              </a:ext>
            </a:extLst>
          </p:cNvPr>
          <p:cNvPicPr>
            <a:picLocks noChangeAspect="1"/>
          </p:cNvPicPr>
          <p:nvPr/>
        </p:nvPicPr>
        <p:blipFill>
          <a:blip r:embed="rId3"/>
          <a:stretch>
            <a:fillRect/>
          </a:stretch>
        </p:blipFill>
        <p:spPr>
          <a:xfrm>
            <a:off x="7609204" y="1592801"/>
            <a:ext cx="4582796" cy="2714768"/>
          </a:xfrm>
          <a:prstGeom prst="rect">
            <a:avLst/>
          </a:prstGeom>
        </p:spPr>
      </p:pic>
    </p:spTree>
    <p:extLst>
      <p:ext uri="{BB962C8B-B14F-4D97-AF65-F5344CB8AC3E}">
        <p14:creationId xmlns:p14="http://schemas.microsoft.com/office/powerpoint/2010/main" val="254640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1930742" cy="369333"/>
          </a:xfrm>
        </p:spPr>
        <p:txBody>
          <a:bodyPr>
            <a:normAutofit/>
          </a:bodyPr>
          <a:lstStyle/>
          <a:p>
            <a:r>
              <a:rPr kumimoji="1" lang="en-US" altLang="ja-JP" sz="1600" b="1" u="sng" dirty="0">
                <a:latin typeface="+mn-lt"/>
              </a:rPr>
              <a:t>Robustness of remediation measures against liquefaction induced manhole uplift under mainshock-aftershock sequence</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fld id="{B410075A-628D-4B53-98BF-13495C1AAAF4}" type="slidenum">
              <a:rPr kumimoji="1" lang="ja-JP" altLang="en-US" smtClean="0"/>
              <a:t>6</a:t>
            </a:fld>
            <a:endParaRPr kumimoji="1" lang="ja-JP" altLang="en-US" dirty="0"/>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r>
              <a:rPr kumimoji="1" lang="en-US" altLang="ja-JP" sz="1600" dirty="0" err="1"/>
              <a:t>Zhiyong</a:t>
            </a:r>
            <a:r>
              <a:rPr kumimoji="1" lang="en-US" altLang="ja-JP" sz="1600" dirty="0"/>
              <a:t> </a:t>
            </a:r>
            <a:r>
              <a:rPr kumimoji="1" lang="en-US" altLang="ja-JP" sz="1600" dirty="0" err="1"/>
              <a:t>Zhang</a:t>
            </a:r>
            <a:r>
              <a:rPr lang="en-US" altLang="ja-JP" sz="1600" baseline="30000" dirty="0" err="1"/>
              <a:t>a</a:t>
            </a:r>
            <a:r>
              <a:rPr kumimoji="1" lang="en-US" altLang="ja-JP" sz="1600" dirty="0" err="1"/>
              <a:t>,Siau</a:t>
            </a:r>
            <a:r>
              <a:rPr kumimoji="1" lang="en-US" altLang="ja-JP" sz="1600" dirty="0"/>
              <a:t> Chen </a:t>
            </a:r>
            <a:r>
              <a:rPr kumimoji="1" lang="en-US" altLang="ja-JP" sz="1600" dirty="0" err="1"/>
              <a:t>Chiba</a:t>
            </a:r>
            <a:r>
              <a:rPr lang="en-US" altLang="ja-JP" sz="1600" baseline="30000" dirty="0" err="1"/>
              <a:t>b</a:t>
            </a:r>
            <a:endParaRPr kumimoji="1" lang="ja-JP" altLang="en-US" sz="1600" dirty="0"/>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r>
              <a:rPr kumimoji="1" lang="en-US" altLang="ja-JP" sz="1600" dirty="0"/>
              <a:t>Kenshiro </a:t>
            </a:r>
            <a:r>
              <a:rPr kumimoji="1" lang="en-US" altLang="ja-JP" sz="1600" dirty="0" err="1"/>
              <a:t>Itaki</a:t>
            </a:r>
            <a:endParaRPr kumimoji="1" lang="ja-JP" altLang="en-US" sz="1600" dirty="0"/>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r>
              <a:rPr lang="en-US" altLang="ja-JP" sz="1600" dirty="0"/>
              <a:t>DOI: </a:t>
            </a:r>
            <a:r>
              <a:rPr lang="en-US" altLang="ja-JP" sz="1600" b="0" i="0" u="none" strike="noStrike" baseline="0" dirty="0">
                <a:solidFill>
                  <a:srgbClr val="0080AE"/>
                </a:solidFill>
              </a:rPr>
              <a:t>https://doi.org/10.1016/j.sandf.2024.101439</a:t>
            </a:r>
            <a:endParaRPr kumimoji="1" lang="ja-JP" altLang="en-US" sz="1600" dirty="0"/>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b="1" u="sng" dirty="0">
                <a:latin typeface="+mn-lt"/>
              </a:rPr>
              <a:t>本震</a:t>
            </a:r>
            <a:r>
              <a:rPr lang="en-US" altLang="ja-JP" sz="1600" b="1" u="sng" dirty="0">
                <a:latin typeface="+mn-lt"/>
              </a:rPr>
              <a:t>-</a:t>
            </a:r>
            <a:r>
              <a:rPr lang="ja-JP" altLang="en-US" sz="1600" b="1" u="sng" dirty="0">
                <a:latin typeface="+mn-lt"/>
              </a:rPr>
              <a:t>余震の連続における液状化によるマンホールの浮上</a:t>
            </a:r>
            <a:r>
              <a:rPr lang="ja-JP" altLang="en-US" sz="1600" b="1" u="sng">
                <a:latin typeface="+mn-lt"/>
              </a:rPr>
              <a:t>対策のロバストネス性</a:t>
            </a:r>
            <a:endParaRPr lang="ja-JP" altLang="en-US" sz="1600" b="1" u="sng" dirty="0">
              <a:latin typeface="+mn-lt"/>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r>
              <a:rPr kumimoji="1" lang="en-US" altLang="ja-JP" sz="1600" baseline="30000" dirty="0"/>
              <a:t>a</a:t>
            </a:r>
            <a:r>
              <a:rPr lang="ja-JP" altLang="en-US" sz="1600" dirty="0"/>
              <a:t>スルバナジュロンコンサルタンツ</a:t>
            </a:r>
            <a:r>
              <a:rPr kumimoji="1" lang="ja-JP" altLang="en-US" sz="1600" dirty="0"/>
              <a:t>，</a:t>
            </a:r>
            <a:r>
              <a:rPr kumimoji="1" lang="en-US" altLang="ja-JP" sz="1600" baseline="30000" dirty="0"/>
              <a:t> b</a:t>
            </a:r>
            <a:r>
              <a:rPr kumimoji="1" lang="ja-JP" altLang="en-US" sz="1600" dirty="0"/>
              <a:t>シンガポール国立大学</a:t>
            </a:r>
            <a:endParaRPr kumimoji="1" lang="ja-JP" altLang="en-US" sz="1600" baseline="30000" dirty="0"/>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30" y="1818313"/>
            <a:ext cx="6102220"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本震</a:t>
            </a:r>
            <a:r>
              <a:rPr lang="en-US" altLang="ja-JP" sz="1600" dirty="0"/>
              <a:t>-</a:t>
            </a:r>
            <a:r>
              <a:rPr lang="ja-JP" altLang="en-US" sz="1600" dirty="0"/>
              <a:t>余震の連続による地上構造への影響は広範囲に研究されているが，地下構造物への研究は十分になされていない．</a:t>
            </a:r>
            <a:endParaRPr lang="en-US" altLang="ja-JP" sz="1600" dirty="0"/>
          </a:p>
          <a:p>
            <a:r>
              <a:rPr lang="ja-JP" altLang="en-US" sz="1600" dirty="0"/>
              <a:t>液状化時の地下構造物の浮き上がりに対する補修対策のロバスト性が検証されるべき．</a:t>
            </a:r>
            <a:endParaRPr lang="en-US" altLang="ja-JP" sz="1600" dirty="0"/>
          </a:p>
          <a:p>
            <a:r>
              <a:rPr lang="ja-JP" altLang="en-US" sz="1600" dirty="0"/>
              <a:t>本震で液状化した地盤では，マンホールは余震に直面した際，より脆弱になることがわかった．</a:t>
            </a:r>
            <a:endParaRPr lang="en-US" altLang="ja-JP" sz="1600" dirty="0"/>
          </a:p>
          <a:p>
            <a:r>
              <a:rPr lang="ja-JP" altLang="en-US" sz="1600" dirty="0"/>
              <a:t>余震時，よりよい性能を発揮するマンホールの基礎透水性の向上を提案している．</a:t>
            </a:r>
            <a:endParaRPr lang="en-US" altLang="ja-JP" sz="1600" dirty="0"/>
          </a:p>
          <a:p>
            <a:pPr marL="0" indent="0">
              <a:buNone/>
            </a:pPr>
            <a:r>
              <a:rPr lang="ja-JP" altLang="en-US" sz="1600" b="1" dirty="0"/>
              <a:t>手法・結果</a:t>
            </a:r>
            <a:endParaRPr lang="en-US" altLang="ja-JP" sz="1600" b="1" dirty="0"/>
          </a:p>
          <a:p>
            <a:r>
              <a:rPr kumimoji="1" lang="ja-JP" altLang="en-US" sz="1600" dirty="0"/>
              <a:t>遠心模型実験を実施</a:t>
            </a:r>
            <a:endParaRPr kumimoji="1" lang="en-US" altLang="ja-JP" sz="1600" dirty="0"/>
          </a:p>
          <a:p>
            <a:r>
              <a:rPr lang="ja-JP" altLang="en-US" sz="1600" dirty="0"/>
              <a:t>マンホールの壁面の摩擦増加は本震</a:t>
            </a:r>
            <a:r>
              <a:rPr lang="en-US" altLang="ja-JP" sz="1600" dirty="0"/>
              <a:t>-</a:t>
            </a:r>
            <a:r>
              <a:rPr lang="ja-JP" altLang="en-US" sz="1600" dirty="0"/>
              <a:t>余震の連続でかなりの隆起を確認した．</a:t>
            </a:r>
            <a:endParaRPr lang="en-US" altLang="ja-JP" sz="1600" dirty="0"/>
          </a:p>
          <a:p>
            <a:r>
              <a:rPr lang="ja-JP" altLang="en-US" sz="1600" dirty="0"/>
              <a:t>マンホールの自重を増加した対策は余震時にはあまり効果を示さなかった．</a:t>
            </a:r>
            <a:endParaRPr kumimoji="1" lang="en-US" altLang="ja-JP" sz="1600" dirty="0"/>
          </a:p>
          <a:p>
            <a:r>
              <a:rPr kumimoji="1" lang="ja-JP" altLang="en-US" sz="1600" dirty="0"/>
              <a:t>マンホールの基礎透水性を高める対策は本震，余震両方でマンホールの隆起に対する強靭性をしめした．</a:t>
            </a:r>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6409592" y="5047905"/>
            <a:ext cx="5782408" cy="14529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b="1" dirty="0"/>
              <a:t>コメント</a:t>
            </a:r>
            <a:endParaRPr lang="en-US" altLang="ja-JP" sz="1600" b="1" dirty="0"/>
          </a:p>
          <a:p>
            <a:r>
              <a:rPr lang="ja-JP" altLang="en-US" sz="1600" dirty="0"/>
              <a:t>本震時，マンホールの浮き上がり対策として有効であった対策工法が余震時には，効果が薄いということを実験で示していた．</a:t>
            </a:r>
            <a:endParaRPr lang="en-US" altLang="ja-JP" sz="1600" dirty="0"/>
          </a:p>
          <a:p>
            <a:r>
              <a:rPr lang="ja-JP" altLang="en-US" sz="1600" dirty="0"/>
              <a:t>本震</a:t>
            </a:r>
            <a:r>
              <a:rPr lang="en-US" altLang="ja-JP" sz="1600" dirty="0"/>
              <a:t>-</a:t>
            </a:r>
            <a:r>
              <a:rPr lang="ja-JP" altLang="en-US" sz="1600" dirty="0"/>
              <a:t>余震の連続でも浮き上がりを抑制した工法を提案しており，これが採用された理由であると考えられる．</a:t>
            </a:r>
            <a:endParaRPr lang="en-US" altLang="ja-JP" sz="1600" dirty="0"/>
          </a:p>
          <a:p>
            <a:endParaRPr lang="en-US" altLang="ja-JP" sz="1600" dirty="0"/>
          </a:p>
          <a:p>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ja-JP" altLang="en-US" sz="1600" dirty="0"/>
          </a:p>
        </p:txBody>
      </p:sp>
      <p:pic>
        <p:nvPicPr>
          <p:cNvPr id="20" name="図 19">
            <a:extLst>
              <a:ext uri="{FF2B5EF4-FFF2-40B4-BE49-F238E27FC236}">
                <a16:creationId xmlns:a16="http://schemas.microsoft.com/office/drawing/2014/main" id="{2036F6D1-BC0C-A7CC-DD53-DB4CD96289AD}"/>
              </a:ext>
            </a:extLst>
          </p:cNvPr>
          <p:cNvPicPr>
            <a:picLocks noChangeAspect="1"/>
          </p:cNvPicPr>
          <p:nvPr/>
        </p:nvPicPr>
        <p:blipFill>
          <a:blip r:embed="rId3"/>
          <a:stretch>
            <a:fillRect/>
          </a:stretch>
        </p:blipFill>
        <p:spPr>
          <a:xfrm>
            <a:off x="6232850" y="1404739"/>
            <a:ext cx="5647497" cy="3643166"/>
          </a:xfrm>
          <a:prstGeom prst="rect">
            <a:avLst/>
          </a:prstGeom>
        </p:spPr>
      </p:pic>
    </p:spTree>
    <p:extLst>
      <p:ext uri="{BB962C8B-B14F-4D97-AF65-F5344CB8AC3E}">
        <p14:creationId xmlns:p14="http://schemas.microsoft.com/office/powerpoint/2010/main" val="384075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8" y="366322"/>
            <a:ext cx="12061371" cy="369333"/>
          </a:xfrm>
        </p:spPr>
        <p:txBody>
          <a:bodyPr>
            <a:noAutofit/>
          </a:bodyPr>
          <a:lstStyle/>
          <a:p>
            <a:r>
              <a:rPr kumimoji="1" lang="en-US" altLang="ja-JP" sz="1600" b="1" u="sng" dirty="0">
                <a:latin typeface="+mn-lt"/>
              </a:rPr>
              <a:t>Seepage analysis model based on field measurement data for estimation of posterior parameter distribution using merging particle filter</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fld id="{B410075A-628D-4B53-98BF-13495C1AAAF4}" type="slidenum">
              <a:rPr kumimoji="1" lang="ja-JP" altLang="en-US" smtClean="0"/>
              <a:t>7</a:t>
            </a:fld>
            <a:endParaRPr kumimoji="1" lang="ja-JP" altLang="en-US" dirty="0"/>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r>
              <a:rPr lang="en-US" altLang="ja-JP" sz="1600" dirty="0"/>
              <a:t>Shinichi Ito </a:t>
            </a:r>
            <a:r>
              <a:rPr lang="en-US" altLang="ja-JP" sz="1600" baseline="30000" dirty="0"/>
              <a:t>a</a:t>
            </a:r>
            <a:r>
              <a:rPr kumimoji="1" lang="en-US" altLang="ja-JP" sz="1600" dirty="0"/>
              <a:t>, Kazuhiro Oda </a:t>
            </a:r>
            <a:r>
              <a:rPr kumimoji="1" lang="en-US" altLang="ja-JP" sz="1600" baseline="30000" dirty="0"/>
              <a:t>b </a:t>
            </a:r>
            <a:r>
              <a:rPr kumimoji="1" lang="en-US" altLang="ja-JP" sz="1600" dirty="0"/>
              <a:t>, </a:t>
            </a:r>
            <a:r>
              <a:rPr kumimoji="1" lang="en-US" altLang="ja-JP" sz="1600" dirty="0" err="1"/>
              <a:t>Keigo</a:t>
            </a:r>
            <a:r>
              <a:rPr kumimoji="1" lang="en-US" altLang="ja-JP" sz="1600" dirty="0"/>
              <a:t> Koizumi</a:t>
            </a:r>
            <a:r>
              <a:rPr kumimoji="1" lang="en-US" altLang="ja-JP" sz="1600" baseline="30000" dirty="0"/>
              <a:t> </a:t>
            </a:r>
            <a:r>
              <a:rPr lang="en-US" altLang="ja-JP" sz="1600" baseline="30000" dirty="0"/>
              <a:t>c</a:t>
            </a:r>
            <a:endParaRPr kumimoji="1" lang="ja-JP" altLang="en-US" sz="1600" dirty="0"/>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r>
              <a:rPr kumimoji="1" lang="en-US" altLang="ja-JP" sz="1600" dirty="0"/>
              <a:t>Kenshiro </a:t>
            </a:r>
            <a:r>
              <a:rPr kumimoji="1" lang="en-US" altLang="ja-JP" sz="1600" dirty="0" err="1"/>
              <a:t>Itaki</a:t>
            </a:r>
            <a:endParaRPr kumimoji="1" lang="ja-JP" altLang="en-US" sz="1600" dirty="0"/>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r>
              <a:rPr lang="en-US" altLang="ja-JP" sz="1600" dirty="0"/>
              <a:t>DOI: </a:t>
            </a:r>
            <a:r>
              <a:rPr lang="en-US" altLang="ja-JP" sz="1600" b="0" i="0" u="none" strike="noStrike" baseline="0" dirty="0">
                <a:solidFill>
                  <a:srgbClr val="0080AE"/>
                </a:solidFill>
              </a:rPr>
              <a:t>https://doi.org/10.1016/j.sandf.2024.101442</a:t>
            </a:r>
            <a:endParaRPr kumimoji="1" lang="ja-JP" altLang="en-US" sz="1600" dirty="0"/>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600" b="1" u="sng" dirty="0">
                <a:latin typeface="+mn-lt"/>
              </a:rPr>
              <a:t>Merging </a:t>
            </a:r>
            <a:r>
              <a:rPr lang="en-US" altLang="ja-JP" sz="1600" b="1" u="sng" dirty="0" err="1">
                <a:latin typeface="+mn-lt"/>
              </a:rPr>
              <a:t>pparticle</a:t>
            </a:r>
            <a:r>
              <a:rPr lang="en-US" altLang="ja-JP" sz="1600" b="1" u="sng" dirty="0">
                <a:latin typeface="+mn-lt"/>
              </a:rPr>
              <a:t> filter(MPF)</a:t>
            </a:r>
            <a:r>
              <a:rPr lang="ja-JP" altLang="en-US" sz="1600" b="1" u="sng" dirty="0">
                <a:latin typeface="+mn-lt"/>
              </a:rPr>
              <a:t>を使用した実測データにに基づく浸透流解析モデルのパラメータ事後分布の推定</a:t>
            </a:r>
            <a:r>
              <a:rPr lang="en-US" altLang="ja-JP" sz="1600" b="1" u="sng" dirty="0">
                <a:latin typeface="+mn-lt"/>
              </a:rPr>
              <a:t> </a:t>
            </a:r>
            <a:endParaRPr lang="ja-JP" altLang="en-US" sz="1600" b="1" u="sng" dirty="0">
              <a:latin typeface="+mn-lt"/>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r>
              <a:rPr kumimoji="1" lang="en-US" altLang="ja-JP" sz="1600" baseline="30000" dirty="0"/>
              <a:t>a</a:t>
            </a:r>
            <a:r>
              <a:rPr lang="ja-JP" altLang="en-US" sz="1600" dirty="0"/>
              <a:t>立命館大学</a:t>
            </a:r>
            <a:r>
              <a:rPr kumimoji="1" lang="ja-JP" altLang="en-US" sz="1600" dirty="0"/>
              <a:t>，</a:t>
            </a:r>
            <a:r>
              <a:rPr kumimoji="1" lang="en-US" altLang="ja-JP" sz="1600" baseline="30000" dirty="0"/>
              <a:t> b</a:t>
            </a:r>
            <a:r>
              <a:rPr kumimoji="1" lang="ja-JP" altLang="en-US" sz="1600" dirty="0"/>
              <a:t>大阪産業大学，</a:t>
            </a:r>
            <a:r>
              <a:rPr lang="en-US" altLang="ja-JP" sz="1600" baseline="30000" dirty="0"/>
              <a:t> c</a:t>
            </a:r>
            <a:r>
              <a:rPr lang="ja-JP" altLang="en-US" sz="1600" dirty="0"/>
              <a:t>アースウォッチ・ジャパン</a:t>
            </a:r>
            <a:endParaRPr kumimoji="1" lang="ja-JP" altLang="en-US" sz="1600" baseline="30000" dirty="0"/>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31" y="1818313"/>
            <a:ext cx="5537748" cy="5039685"/>
          </a:xfrm>
        </p:spPr>
        <p:txBody>
          <a:bodyPr>
            <a:noAutofit/>
          </a:bodyPr>
          <a:lstStyle/>
          <a:p>
            <a:pPr marL="0" indent="0">
              <a:buNone/>
            </a:pPr>
            <a:r>
              <a:rPr kumimoji="1" lang="ja-JP" altLang="en-US" sz="1400" b="1" dirty="0"/>
              <a:t>概要</a:t>
            </a:r>
            <a:endParaRPr kumimoji="1" lang="en-US" altLang="ja-JP" sz="1400" b="1" dirty="0"/>
          </a:p>
          <a:p>
            <a:r>
              <a:rPr lang="ja-JP" altLang="en-US" sz="1400" dirty="0"/>
              <a:t>土壌水条件は地すべりの発生に影響するため，適切に評価されなければならない．</a:t>
            </a:r>
            <a:endParaRPr lang="en-US" altLang="ja-JP" sz="1400" dirty="0"/>
          </a:p>
          <a:p>
            <a:r>
              <a:rPr lang="ja-JP" altLang="en-US" sz="1400" dirty="0"/>
              <a:t>地すべりを早期警告するには，現場計測データと数値シミュレーションを結びつけたシステムの構築が必要である．</a:t>
            </a:r>
            <a:endParaRPr lang="en-US" altLang="ja-JP" sz="1400" dirty="0"/>
          </a:p>
          <a:p>
            <a:r>
              <a:rPr lang="en-US" altLang="ja-JP" sz="1400" dirty="0"/>
              <a:t>2</a:t>
            </a:r>
            <a:r>
              <a:rPr lang="ja-JP" altLang="en-US" sz="1400" dirty="0"/>
              <a:t>つのケーススタディから，浸透流解析モデルの事後分布を推定するための</a:t>
            </a:r>
            <a:r>
              <a:rPr lang="en-US" altLang="ja-JP" sz="1400" dirty="0"/>
              <a:t>MPF</a:t>
            </a:r>
            <a:r>
              <a:rPr lang="ja-JP" altLang="en-US" sz="1400" dirty="0"/>
              <a:t>法の適用性について議論している．</a:t>
            </a:r>
            <a:endParaRPr lang="en-US" altLang="ja-JP" sz="1400" dirty="0"/>
          </a:p>
          <a:p>
            <a:pPr marL="0" indent="0">
              <a:buNone/>
            </a:pPr>
            <a:r>
              <a:rPr lang="ja-JP" altLang="en-US" sz="1400" b="1" dirty="0"/>
              <a:t>手法・結果</a:t>
            </a:r>
            <a:endParaRPr lang="en-US" altLang="ja-JP" sz="1400" b="1" dirty="0"/>
          </a:p>
          <a:p>
            <a:r>
              <a:rPr lang="ja-JP" altLang="en-US" sz="1400" dirty="0"/>
              <a:t>異なる種類の土壌から得られた体積水分含水率の実測データをもとに，不飽和土の水理特性パラメータの事後分布を推定</a:t>
            </a:r>
            <a:br>
              <a:rPr lang="en-US" altLang="ja-JP" sz="1400" dirty="0"/>
            </a:br>
            <a:r>
              <a:rPr lang="ja-JP" altLang="en-US" sz="1400" dirty="0"/>
              <a:t>→不飽和土の透水特性パラメータは異なる種類の土壌から</a:t>
            </a:r>
            <a:br>
              <a:rPr lang="en-US" altLang="ja-JP" sz="1400" dirty="0"/>
            </a:br>
            <a:r>
              <a:rPr lang="ja-JP" altLang="en-US" sz="1400" dirty="0"/>
              <a:t>　形成される斜面で適用が可能であることが示された．</a:t>
            </a:r>
            <a:endParaRPr lang="en-US" altLang="ja-JP" sz="1400" dirty="0"/>
          </a:p>
          <a:p>
            <a:r>
              <a:rPr lang="ja-JP" altLang="en-US" sz="1400" dirty="0"/>
              <a:t>不飽和土の透水特性パラメータと排水境界条件を含む浸透流解析モデルの推定を実施</a:t>
            </a:r>
            <a:br>
              <a:rPr lang="en-US" altLang="ja-JP" sz="1400" dirty="0"/>
            </a:br>
            <a:r>
              <a:rPr lang="ja-JP" altLang="en-US" sz="1400" dirty="0"/>
              <a:t>→体積水分含水率の時間変動だけでは予測ができなかった地</a:t>
            </a:r>
            <a:br>
              <a:rPr lang="en-US" altLang="ja-JP" sz="1400" dirty="0"/>
            </a:br>
            <a:r>
              <a:rPr lang="ja-JP" altLang="en-US" sz="1400" dirty="0"/>
              <a:t>　下水の挙動を得るために，十分な精度で現地測定データを</a:t>
            </a:r>
            <a:br>
              <a:rPr lang="en-US" altLang="ja-JP" sz="1400" dirty="0"/>
            </a:br>
            <a:r>
              <a:rPr lang="ja-JP" altLang="en-US" sz="1400" dirty="0"/>
              <a:t>　再現した．</a:t>
            </a:r>
            <a:endParaRPr lang="en-US" altLang="ja-JP" sz="1400" dirty="0"/>
          </a:p>
          <a:p>
            <a:r>
              <a:rPr lang="en-US" altLang="ja-JP" sz="1400" dirty="0"/>
              <a:t>MPF</a:t>
            </a:r>
            <a:r>
              <a:rPr lang="ja-JP" altLang="en-US" sz="1400" dirty="0"/>
              <a:t>は実測データに基づいて不均一性と不確実性を考慮した浸透流解析モデルの事後分布を推定するのに利用可能な手法であった．</a:t>
            </a:r>
            <a:endParaRPr lang="en-US" altLang="ja-JP" sz="1400" dirty="0"/>
          </a:p>
          <a:p>
            <a:endParaRPr kumimoji="1" lang="en-US" altLang="ja-JP" sz="1400" dirty="0"/>
          </a:p>
          <a:p>
            <a:endParaRPr kumimoji="1" lang="ja-JP" altLang="en-US" sz="14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6409592" y="5047905"/>
            <a:ext cx="5782408"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b="1" dirty="0"/>
              <a:t>コメント</a:t>
            </a:r>
            <a:endParaRPr lang="en-US" altLang="ja-JP" sz="1600" b="1" dirty="0"/>
          </a:p>
          <a:p>
            <a:r>
              <a:rPr lang="en-US" altLang="ja-JP" sz="1600" dirty="0"/>
              <a:t>MPF</a:t>
            </a:r>
            <a:r>
              <a:rPr lang="ja-JP" altLang="en-US" sz="1600" dirty="0"/>
              <a:t>が実測データに基づいた浸透流解析モデルの推定を行えるということから，より効率的に地すべりのリスクをリアルタイムで評価できるようになるとわかる．</a:t>
            </a: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ja-JP" altLang="en-US" sz="1600" dirty="0"/>
          </a:p>
        </p:txBody>
      </p:sp>
      <p:pic>
        <p:nvPicPr>
          <p:cNvPr id="11" name="図 10">
            <a:extLst>
              <a:ext uri="{FF2B5EF4-FFF2-40B4-BE49-F238E27FC236}">
                <a16:creationId xmlns:a16="http://schemas.microsoft.com/office/drawing/2014/main" id="{B8F42F56-5305-A478-0674-573461DF5E53}"/>
              </a:ext>
            </a:extLst>
          </p:cNvPr>
          <p:cNvPicPr>
            <a:picLocks noChangeAspect="1"/>
          </p:cNvPicPr>
          <p:nvPr/>
        </p:nvPicPr>
        <p:blipFill>
          <a:blip r:embed="rId3"/>
          <a:stretch>
            <a:fillRect/>
          </a:stretch>
        </p:blipFill>
        <p:spPr>
          <a:xfrm>
            <a:off x="6409592" y="1362262"/>
            <a:ext cx="5537748" cy="3685643"/>
          </a:xfrm>
          <a:prstGeom prst="rect">
            <a:avLst/>
          </a:prstGeom>
        </p:spPr>
      </p:pic>
    </p:spTree>
    <p:extLst>
      <p:ext uri="{BB962C8B-B14F-4D97-AF65-F5344CB8AC3E}">
        <p14:creationId xmlns:p14="http://schemas.microsoft.com/office/powerpoint/2010/main" val="25035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8" y="366322"/>
            <a:ext cx="12061371" cy="369333"/>
          </a:xfrm>
        </p:spPr>
        <p:txBody>
          <a:bodyPr>
            <a:noAutofit/>
          </a:bodyPr>
          <a:lstStyle/>
          <a:p>
            <a:r>
              <a:rPr kumimoji="1" lang="en-US" altLang="ja-JP" sz="1600" b="1" u="sng" dirty="0">
                <a:latin typeface="+mn-lt"/>
              </a:rPr>
              <a:t>Triaxial testing response of compacted iron ore tailings considering a broad spectrum of confining pressures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r>
              <a:rPr kumimoji="1" lang="ja-JP" altLang="en-US"/>
              <a:t>地盤防災工学研究室</a:t>
            </a:r>
            <a:endParaRPr kumimoji="1" lang="ja-JP" altLang="en-US" dirty="0"/>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fld id="{B410075A-628D-4B53-98BF-13495C1AAAF4}" type="slidenum">
              <a:rPr kumimoji="1" lang="ja-JP" altLang="en-US" smtClean="0"/>
              <a:t>8</a:t>
            </a:fld>
            <a:endParaRPr kumimoji="1" lang="ja-JP" altLang="en-US" dirty="0"/>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584775"/>
          </a:xfrm>
          <a:prstGeom prst="rect">
            <a:avLst/>
          </a:prstGeom>
          <a:noFill/>
        </p:spPr>
        <p:txBody>
          <a:bodyPr wrap="square" rtlCol="0">
            <a:spAutoFit/>
          </a:bodyPr>
          <a:lstStyle/>
          <a:p>
            <a:r>
              <a:rPr lang="en-US" altLang="ja-JP" sz="1600" b="0" i="0" u="none" strike="noStrike" baseline="0" dirty="0"/>
              <a:t>João</a:t>
            </a:r>
            <a:r>
              <a:rPr kumimoji="1" lang="en-US" altLang="ja-JP" sz="1600" dirty="0"/>
              <a:t> Paulo</a:t>
            </a:r>
            <a:r>
              <a:rPr kumimoji="1" lang="en-US" altLang="ja-JP" sz="1600" baseline="30000" dirty="0"/>
              <a:t> </a:t>
            </a:r>
            <a:r>
              <a:rPr kumimoji="1" lang="en-US" altLang="ja-JP" sz="1600" dirty="0"/>
              <a:t>Sousa Silva</a:t>
            </a:r>
            <a:r>
              <a:rPr kumimoji="1" lang="en-US" altLang="ja-JP" sz="1600" baseline="30000" dirty="0"/>
              <a:t> a</a:t>
            </a:r>
            <a:r>
              <a:rPr kumimoji="1" lang="en-US" altLang="ja-JP" sz="1600" dirty="0"/>
              <a:t>, Ana Luisa Cezar </a:t>
            </a:r>
            <a:r>
              <a:rPr kumimoji="1" lang="en-US" altLang="ja-JP" sz="1600" dirty="0" err="1"/>
              <a:t>Rissoli</a:t>
            </a:r>
            <a:r>
              <a:rPr kumimoji="1" lang="en-US" altLang="ja-JP" sz="1600" baseline="30000" dirty="0"/>
              <a:t> a</a:t>
            </a:r>
            <a:r>
              <a:rPr kumimoji="1" lang="en-US" altLang="ja-JP" sz="1600" dirty="0"/>
              <a:t>, Pedro </a:t>
            </a:r>
            <a:r>
              <a:rPr kumimoji="1" lang="en-US" altLang="ja-JP" sz="1600" dirty="0" err="1"/>
              <a:t>Pazzoto</a:t>
            </a:r>
            <a:r>
              <a:rPr kumimoji="1" lang="en-US" altLang="ja-JP" sz="1600" dirty="0"/>
              <a:t> </a:t>
            </a:r>
            <a:r>
              <a:rPr kumimoji="1" lang="en-US" altLang="ja-JP" sz="1600" dirty="0" err="1"/>
              <a:t>Cacciari</a:t>
            </a:r>
            <a:r>
              <a:rPr kumimoji="1" lang="en-US" altLang="ja-JP" sz="1600" baseline="30000" dirty="0"/>
              <a:t> </a:t>
            </a:r>
            <a:r>
              <a:rPr kumimoji="1" lang="en-US" altLang="ja-JP" sz="1600" baseline="30000" dirty="0" err="1"/>
              <a:t>a,b</a:t>
            </a:r>
            <a:r>
              <a:rPr lang="en-US" altLang="ja-JP" sz="1600" dirty="0"/>
              <a:t>, António Joaquim Pereira Vina da Fonseca</a:t>
            </a:r>
            <a:r>
              <a:rPr kumimoji="1" lang="en-US" altLang="ja-JP" sz="1600" baseline="30000" dirty="0"/>
              <a:t> c</a:t>
            </a:r>
            <a:r>
              <a:rPr lang="en-US" altLang="ja-JP" sz="1600" dirty="0"/>
              <a:t>, Hugo Carlos Scheuermann Filho</a:t>
            </a:r>
            <a:r>
              <a:rPr kumimoji="1" lang="en-US" altLang="ja-JP" sz="1600" baseline="30000" dirty="0"/>
              <a:t> d</a:t>
            </a:r>
            <a:r>
              <a:rPr lang="en-US" altLang="ja-JP" sz="1600" dirty="0"/>
              <a:t>, Alexia Cindy Wagner</a:t>
            </a:r>
            <a:r>
              <a:rPr kumimoji="1" lang="en-US" altLang="ja-JP" sz="1600" baseline="30000" dirty="0"/>
              <a:t> d</a:t>
            </a:r>
            <a:r>
              <a:rPr lang="en-US" altLang="ja-JP" sz="1600" dirty="0"/>
              <a:t>, João </a:t>
            </a:r>
            <a:r>
              <a:rPr lang="en-US" altLang="ja-JP" sz="1600" dirty="0" err="1"/>
              <a:t>Vítor</a:t>
            </a:r>
            <a:r>
              <a:rPr lang="en-US" altLang="ja-JP" sz="1600" dirty="0"/>
              <a:t> de </a:t>
            </a:r>
            <a:r>
              <a:rPr lang="en-US" altLang="ja-JP" sz="1600" dirty="0" err="1"/>
              <a:t>Azmbuja</a:t>
            </a:r>
            <a:r>
              <a:rPr lang="en-US" altLang="ja-JP" sz="1600" dirty="0"/>
              <a:t> Carvalho</a:t>
            </a:r>
            <a:r>
              <a:rPr kumimoji="1" lang="en-US" altLang="ja-JP" sz="1600" baseline="30000" dirty="0"/>
              <a:t> d</a:t>
            </a:r>
            <a:r>
              <a:rPr lang="en-US" altLang="ja-JP" sz="1600" dirty="0"/>
              <a:t>, Lucas </a:t>
            </a:r>
            <a:r>
              <a:rPr lang="en-US" altLang="ja-JP" sz="1600" dirty="0" err="1"/>
              <a:t>Festugato</a:t>
            </a:r>
            <a:r>
              <a:rPr kumimoji="1" lang="en-US" altLang="ja-JP" sz="1600" baseline="30000" dirty="0"/>
              <a:t> d</a:t>
            </a:r>
            <a:r>
              <a:rPr lang="en-US" altLang="ja-JP" sz="1600" dirty="0"/>
              <a:t>, </a:t>
            </a:r>
            <a:r>
              <a:rPr lang="en-US" altLang="ja-JP" sz="1600" dirty="0" err="1"/>
              <a:t>Nilo</a:t>
            </a:r>
            <a:r>
              <a:rPr lang="en-US" altLang="ja-JP" sz="1600" dirty="0"/>
              <a:t> Cesar </a:t>
            </a:r>
            <a:r>
              <a:rPr lang="en-US" altLang="ja-JP" sz="1600" dirty="0" err="1"/>
              <a:t>Consoli</a:t>
            </a:r>
            <a:r>
              <a:rPr kumimoji="1" lang="en-US" altLang="ja-JP" sz="1600" baseline="30000" dirty="0"/>
              <a:t> d</a:t>
            </a:r>
            <a:endParaRPr kumimoji="1" lang="ja-JP" altLang="en-US" sz="1600" dirty="0"/>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r>
              <a:rPr kumimoji="1" lang="en-US" altLang="ja-JP" sz="1600" dirty="0"/>
              <a:t>Kenshiro </a:t>
            </a:r>
            <a:r>
              <a:rPr kumimoji="1" lang="en-US" altLang="ja-JP" sz="1600" dirty="0" err="1"/>
              <a:t>Itaki</a:t>
            </a:r>
            <a:endParaRPr kumimoji="1" lang="ja-JP" altLang="en-US" sz="1600" dirty="0"/>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r>
              <a:rPr lang="en-US" altLang="ja-JP" sz="1600" dirty="0"/>
              <a:t>DOI: </a:t>
            </a:r>
            <a:r>
              <a:rPr lang="en-US" altLang="ja-JP" sz="1600" b="0" i="0" u="none" strike="noStrike" baseline="0" dirty="0">
                <a:solidFill>
                  <a:srgbClr val="0080AE"/>
                </a:solidFill>
              </a:rPr>
              <a:t>https://doi.org/10.1016/j.sandf.2024.101438</a:t>
            </a:r>
            <a:endParaRPr kumimoji="1" lang="ja-JP" altLang="en-US" sz="1600" dirty="0"/>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b="1" u="sng" dirty="0">
                <a:latin typeface="+mn-lt"/>
              </a:rPr>
              <a:t>広範囲の拘束圧を考慮した圧縮鉄鉱鉱滓の三軸応答</a:t>
            </a:r>
            <a:r>
              <a:rPr lang="en-US" altLang="ja-JP" sz="1600" b="1" u="sng" dirty="0">
                <a:latin typeface="+mn-lt"/>
              </a:rPr>
              <a:t> </a:t>
            </a:r>
            <a:endParaRPr lang="ja-JP" altLang="en-US" sz="1600" b="1" u="sng" dirty="0">
              <a:latin typeface="+mn-lt"/>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675770"/>
            <a:ext cx="11930742" cy="338554"/>
          </a:xfrm>
          <a:prstGeom prst="rect">
            <a:avLst/>
          </a:prstGeom>
          <a:noFill/>
        </p:spPr>
        <p:txBody>
          <a:bodyPr wrap="square" rtlCol="0">
            <a:spAutoFit/>
          </a:bodyPr>
          <a:lstStyle/>
          <a:p>
            <a:r>
              <a:rPr kumimoji="1" lang="en-US" altLang="ja-JP" sz="1600" baseline="30000" dirty="0"/>
              <a:t>a</a:t>
            </a:r>
            <a:r>
              <a:rPr lang="ja-JP" altLang="en-US" sz="1600" dirty="0"/>
              <a:t>ヴァーレ</a:t>
            </a:r>
            <a:r>
              <a:rPr kumimoji="1" lang="ja-JP" altLang="en-US" sz="1600" dirty="0"/>
              <a:t>，</a:t>
            </a:r>
            <a:r>
              <a:rPr kumimoji="1" lang="en-US" altLang="ja-JP" sz="1600" baseline="30000" dirty="0"/>
              <a:t> b</a:t>
            </a:r>
            <a:r>
              <a:rPr kumimoji="1" lang="ja-JP" altLang="en-US" sz="1600" dirty="0"/>
              <a:t>モントリオール工科大学，</a:t>
            </a:r>
            <a:r>
              <a:rPr kumimoji="1" lang="en-US" altLang="ja-JP" sz="1600" baseline="30000" dirty="0"/>
              <a:t>c</a:t>
            </a:r>
            <a:r>
              <a:rPr kumimoji="1" lang="ja-JP" altLang="en-US" sz="1600" dirty="0"/>
              <a:t>ポルト大学，</a:t>
            </a:r>
            <a:r>
              <a:rPr kumimoji="1" lang="en-US" altLang="ja-JP" sz="1600" baseline="30000" dirty="0"/>
              <a:t> d</a:t>
            </a:r>
            <a:r>
              <a:rPr lang="ja-JP" altLang="en-US" sz="1600" b="0" i="0" dirty="0">
                <a:effectLst/>
                <a:latin typeface="Google Sans"/>
              </a:rPr>
              <a:t>リオグランデ・ド・スル大学</a:t>
            </a:r>
            <a:endParaRPr kumimoji="1" lang="ja-JP" altLang="en-US" sz="1600" baseline="30000" dirty="0"/>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30" y="2014324"/>
            <a:ext cx="6635930" cy="4843676"/>
          </a:xfrm>
        </p:spPr>
        <p:txBody>
          <a:bodyPr>
            <a:normAutofit lnSpcReduction="10000"/>
          </a:bodyPr>
          <a:lstStyle/>
          <a:p>
            <a:pPr marL="0" indent="0">
              <a:buNone/>
            </a:pPr>
            <a:r>
              <a:rPr kumimoji="1" lang="ja-JP" altLang="en-US" sz="1600" b="1" dirty="0"/>
              <a:t>概要</a:t>
            </a:r>
            <a:endParaRPr kumimoji="1" lang="en-US" altLang="ja-JP" sz="1600" b="1" dirty="0"/>
          </a:p>
          <a:p>
            <a:r>
              <a:rPr lang="ja-JP" altLang="en-US" sz="1600" dirty="0"/>
              <a:t>高層ドライスタッキング鉱滓施設を安全に設計するためには，広範囲の拘束圧におけるより密で脱水された物質の応答を理解する必要がある．</a:t>
            </a:r>
            <a:endParaRPr lang="en-US" altLang="ja-JP" sz="1600" dirty="0"/>
          </a:p>
          <a:p>
            <a:r>
              <a:rPr lang="ja-JP" altLang="en-US" sz="1600" dirty="0"/>
              <a:t>鉱滓に関する研究は主に低圧力下の緩い飽和条件での評価が多い</a:t>
            </a:r>
            <a:endParaRPr lang="en-US" altLang="ja-JP" sz="1600" dirty="0"/>
          </a:p>
          <a:p>
            <a:r>
              <a:rPr lang="ja-JP" altLang="en-US" sz="1600" dirty="0"/>
              <a:t>ドライスタッキング鉱滓施設での鉱滓の評価は高密度・高圧力下で報告されているため既往の研究とは異なる条件である．</a:t>
            </a:r>
            <a:endParaRPr lang="en-US" altLang="ja-JP" sz="1600" dirty="0"/>
          </a:p>
          <a:p>
            <a:r>
              <a:rPr lang="ja-JP" altLang="en-US" sz="1600" dirty="0"/>
              <a:t>本研究では後半の拘束圧で圧密排水三軸伸長試験及び圧密非排水三軸試験で圧縮鉄鉱鉱滓の力学応答を評価している．</a:t>
            </a:r>
            <a:endParaRPr lang="en-US" altLang="ja-JP" sz="1600" dirty="0"/>
          </a:p>
          <a:p>
            <a:pPr marL="0" indent="0">
              <a:buNone/>
            </a:pPr>
            <a:r>
              <a:rPr lang="ja-JP" altLang="en-US" sz="1600" b="1" dirty="0"/>
              <a:t>手法・結果</a:t>
            </a:r>
            <a:endParaRPr lang="en-US" altLang="ja-JP" sz="1600" b="1" dirty="0"/>
          </a:p>
          <a:p>
            <a:r>
              <a:rPr kumimoji="1" lang="en-US" altLang="ja-JP" sz="1600" dirty="0"/>
              <a:t>26</a:t>
            </a:r>
            <a:r>
              <a:rPr kumimoji="1" lang="ja-JP" altLang="en-US" sz="1600" dirty="0"/>
              <a:t>回の三軸圧縮試験と</a:t>
            </a:r>
            <a:r>
              <a:rPr kumimoji="1" lang="en-US" altLang="ja-JP" sz="1600" dirty="0"/>
              <a:t>6</a:t>
            </a:r>
            <a:r>
              <a:rPr kumimoji="1" lang="ja-JP" altLang="en-US" sz="1600" dirty="0"/>
              <a:t>回の三軸伸長試験を広範囲の拘束圧下で実施</a:t>
            </a:r>
            <a:endParaRPr kumimoji="1" lang="en-US" altLang="ja-JP" sz="1600" dirty="0"/>
          </a:p>
          <a:p>
            <a:r>
              <a:rPr kumimoji="1" lang="ja-JP" altLang="en-US" sz="1600" dirty="0"/>
              <a:t>初期の最も緩い供試体は低拘束圧下でせん断すると静的液状化に対して高い鋭敏性を示した．</a:t>
            </a:r>
            <a:endParaRPr kumimoji="1" lang="en-US" altLang="ja-JP" sz="1600" dirty="0"/>
          </a:p>
          <a:p>
            <a:r>
              <a:rPr lang="ja-JP" altLang="en-US" sz="1600" dirty="0"/>
              <a:t>最も密度の高い供試体は高い平均応力下であってもせん断を受けると膨張傾向を示し，静的液状化に対して鋭敏性を示さなかった．</a:t>
            </a:r>
            <a:endParaRPr lang="en-US" altLang="ja-JP" sz="1600" dirty="0"/>
          </a:p>
          <a:p>
            <a:r>
              <a:rPr kumimoji="1" lang="ja-JP" altLang="en-US" sz="1600" dirty="0"/>
              <a:t>鉄鉱鉱滓がドライスタッキング可能であることを示した，高い拘束圧下においても異常な応答が観察されなかった．</a:t>
            </a:r>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6766558" y="5067565"/>
            <a:ext cx="5372921" cy="1433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b="1" dirty="0"/>
              <a:t>コメント</a:t>
            </a:r>
            <a:endParaRPr lang="en-US" altLang="ja-JP" sz="1600" b="1" dirty="0"/>
          </a:p>
          <a:p>
            <a:r>
              <a:rPr lang="ja-JP" altLang="en-US" sz="1600" dirty="0"/>
              <a:t>広範囲の拘束圧下で複数回の三軸試験を行っているため，ドライスタッキング施設で遭遇する状況を再現でいていると考える．</a:t>
            </a:r>
            <a:endParaRPr lang="en-US" altLang="ja-JP" sz="1600" dirty="0"/>
          </a:p>
          <a:p>
            <a:pPr marL="0" inden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en-US" altLang="ja-JP" sz="1600" dirty="0"/>
          </a:p>
          <a:p>
            <a:pPr marL="0" indent="0">
              <a:buFont typeface="Arial" panose="020B0604020202020204" pitchFamily="34" charset="0"/>
              <a:buNone/>
            </a:pPr>
            <a:endParaRPr lang="ja-JP" altLang="en-US" sz="1600" dirty="0"/>
          </a:p>
        </p:txBody>
      </p:sp>
      <p:pic>
        <p:nvPicPr>
          <p:cNvPr id="12" name="図 11">
            <a:extLst>
              <a:ext uri="{FF2B5EF4-FFF2-40B4-BE49-F238E27FC236}">
                <a16:creationId xmlns:a16="http://schemas.microsoft.com/office/drawing/2014/main" id="{02B2896C-434C-8836-726D-6D0EBD52185D}"/>
              </a:ext>
            </a:extLst>
          </p:cNvPr>
          <p:cNvPicPr>
            <a:picLocks noChangeAspect="1"/>
          </p:cNvPicPr>
          <p:nvPr/>
        </p:nvPicPr>
        <p:blipFill rotWithShape="1">
          <a:blip r:embed="rId3"/>
          <a:srcRect l="1129" r="2259"/>
          <a:stretch/>
        </p:blipFill>
        <p:spPr>
          <a:xfrm>
            <a:off x="6766559" y="2334673"/>
            <a:ext cx="5372919" cy="2142312"/>
          </a:xfrm>
          <a:prstGeom prst="rect">
            <a:avLst/>
          </a:prstGeom>
        </p:spPr>
      </p:pic>
    </p:spTree>
    <p:extLst>
      <p:ext uri="{BB962C8B-B14F-4D97-AF65-F5344CB8AC3E}">
        <p14:creationId xmlns:p14="http://schemas.microsoft.com/office/powerpoint/2010/main" val="22180536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3516</TotalTime>
  <Words>3608</Words>
  <Application>Microsoft Office PowerPoint</Application>
  <PresentationFormat>ワイド画面</PresentationFormat>
  <Paragraphs>231</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Google Sans</vt:lpstr>
      <vt:lpstr>IBM Plex Sans JP</vt:lpstr>
      <vt:lpstr>ＭＳ ゴシック</vt:lpstr>
      <vt:lpstr>游ゴシック</vt:lpstr>
      <vt:lpstr>Arial</vt:lpstr>
      <vt:lpstr>Arial</vt:lpstr>
      <vt:lpstr>Times New Roman</vt:lpstr>
      <vt:lpstr>Office テーマ</vt:lpstr>
      <vt:lpstr>SF2023完全読破チャレンジ week1</vt:lpstr>
      <vt:lpstr>A new p-y model for soil-pile interaction analyses in cohesionless soil under monotonic loading</vt:lpstr>
      <vt:lpstr>Effect of pile arrangement on long-term settlement and load distribution in piled raft foundation models supported by jacked-in piles in saturated clay</vt:lpstr>
      <vt:lpstr>Liquefaction characteristics of sand-gravel mixtures : Experimental observations and its assessment based on intergranular state concept</vt:lpstr>
      <vt:lpstr>Microstructural insight into the hysteretic water retention behavior of intact Mile expansive clay </vt:lpstr>
      <vt:lpstr>Robustness of remediation measures against liquefaction induced manhole uplift under mainshock-aftershock sequence</vt:lpstr>
      <vt:lpstr>Seepage analysis model based on field measurement data for estimation of posterior parameter distribution using merging particle filter</vt:lpstr>
      <vt:lpstr>Triaxial testing response of compacted iron ore tailings considering a broad spectrum of confining pressures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SF2023完全読破チャレンジ week1</dc:title>
  <dc:creator>ITAKI Kenshiro</dc:creator>
  <cp:lastModifiedBy>ITAKI Kenshiro</cp:lastModifiedBy>
  <cp:revision>108</cp:revision>
  <cp:lastPrinted>2024-04-11T05:07:12Z</cp:lastPrinted>
  <dcterms:created xsi:type="dcterms:W3CDTF">2024-04-03T07:27:00Z</dcterms:created>
  <dcterms:modified xsi:type="dcterms:W3CDTF">2024-04-17T02:24:46Z</dcterms:modified>
</cp:coreProperties>
</file>