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74" r:id="rId4"/>
    <p:sldId id="269" r:id="rId5"/>
    <p:sldId id="270" r:id="rId6"/>
    <p:sldId id="277" r:id="rId7"/>
    <p:sldId id="272" r:id="rId8"/>
    <p:sldId id="275" r:id="rId9"/>
    <p:sldId id="27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1DA00-99DE-440E-AC1C-45ABE11DEA0E}" v="1" dt="2024-04-21T04:28:37.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1876" autoAdjust="0"/>
  </p:normalViewPr>
  <p:slideViewPr>
    <p:cSldViewPr snapToGrid="0" showGuides="1">
      <p:cViewPr varScale="1">
        <p:scale>
          <a:sx n="109" d="100"/>
          <a:sy n="109" d="100"/>
        </p:scale>
        <p:origin x="5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板木 拳志朗" userId="c33f208d01f97724" providerId="LiveId" clId="{F6D1DA00-99DE-440E-AC1C-45ABE11DEA0E}"/>
    <pc:docChg chg="undo redo custSel addSld delSld modSld">
      <pc:chgData name="板木 拳志朗" userId="c33f208d01f97724" providerId="LiveId" clId="{F6D1DA00-99DE-440E-AC1C-45ABE11DEA0E}" dt="2024-04-30T13:44:17.727" v="11096" actId="20577"/>
      <pc:docMkLst>
        <pc:docMk/>
      </pc:docMkLst>
      <pc:sldChg chg="modSp mod">
        <pc:chgData name="板木 拳志朗" userId="c33f208d01f97724" providerId="LiveId" clId="{F6D1DA00-99DE-440E-AC1C-45ABE11DEA0E}" dt="2024-04-27T05:05:12.284" v="2448" actId="20577"/>
        <pc:sldMkLst>
          <pc:docMk/>
          <pc:sldMk cId="2854717977" sldId="256"/>
        </pc:sldMkLst>
        <pc:spChg chg="mod">
          <ac:chgData name="板木 拳志朗" userId="c33f208d01f97724" providerId="LiveId" clId="{F6D1DA00-99DE-440E-AC1C-45ABE11DEA0E}" dt="2024-04-27T05:05:12.284" v="2448" actId="20577"/>
          <ac:spMkLst>
            <pc:docMk/>
            <pc:sldMk cId="2854717977" sldId="256"/>
            <ac:spMk id="2" creationId="{BDA5C46B-6B6F-AC36-D2AE-C888B3E50DFC}"/>
          </ac:spMkLst>
        </pc:spChg>
      </pc:sldChg>
      <pc:sldChg chg="delSp modSp del mod">
        <pc:chgData name="板木 拳志朗" userId="c33f208d01f97724" providerId="LiveId" clId="{F6D1DA00-99DE-440E-AC1C-45ABE11DEA0E}" dt="2024-04-21T04:06:27.207" v="4" actId="47"/>
        <pc:sldMkLst>
          <pc:docMk/>
          <pc:sldMk cId="392889546" sldId="268"/>
        </pc:sldMkLst>
        <pc:spChg chg="mod">
          <ac:chgData name="板木 拳志朗" userId="c33f208d01f97724" providerId="LiveId" clId="{F6D1DA00-99DE-440E-AC1C-45ABE11DEA0E}" dt="2024-04-21T04:06:24.026" v="3" actId="6549"/>
          <ac:spMkLst>
            <pc:docMk/>
            <pc:sldMk cId="392889546" sldId="268"/>
            <ac:spMk id="16" creationId="{E36DA592-1459-119D-5B63-C6288259B0D7}"/>
          </ac:spMkLst>
        </pc:spChg>
        <pc:picChg chg="del">
          <ac:chgData name="板木 拳志朗" userId="c33f208d01f97724" providerId="LiveId" clId="{F6D1DA00-99DE-440E-AC1C-45ABE11DEA0E}" dt="2024-04-21T04:06:12.397" v="0" actId="478"/>
          <ac:picMkLst>
            <pc:docMk/>
            <pc:sldMk cId="392889546" sldId="268"/>
            <ac:picMk id="11" creationId="{4FCE1454-ABFA-84A5-F8F4-08BD733816DE}"/>
          </ac:picMkLst>
        </pc:picChg>
      </pc:sldChg>
      <pc:sldChg chg="addSp delSp modSp mod">
        <pc:chgData name="板木 拳志朗" userId="c33f208d01f97724" providerId="LiveId" clId="{F6D1DA00-99DE-440E-AC1C-45ABE11DEA0E}" dt="2024-04-21T05:45:15.408" v="2444" actId="20577"/>
        <pc:sldMkLst>
          <pc:docMk/>
          <pc:sldMk cId="1193048450" sldId="269"/>
        </pc:sldMkLst>
        <pc:spChg chg="mod">
          <ac:chgData name="板木 拳志朗" userId="c33f208d01f97724" providerId="LiveId" clId="{F6D1DA00-99DE-440E-AC1C-45ABE11DEA0E}" dt="2024-04-21T05:28:04.708" v="2129"/>
          <ac:spMkLst>
            <pc:docMk/>
            <pc:sldMk cId="1193048450" sldId="269"/>
            <ac:spMk id="2" creationId="{404F0AFB-B99F-B5EC-8C5D-E4A4F8210819}"/>
          </ac:spMkLst>
        </pc:spChg>
        <pc:spChg chg="mod">
          <ac:chgData name="板木 拳志朗" userId="c33f208d01f97724" providerId="LiveId" clId="{F6D1DA00-99DE-440E-AC1C-45ABE11DEA0E}" dt="2024-04-21T05:27:39.189" v="2128" actId="20577"/>
          <ac:spMkLst>
            <pc:docMk/>
            <pc:sldMk cId="1193048450" sldId="269"/>
            <ac:spMk id="10" creationId="{7A51E776-4967-57B0-9190-957C4395B5B6}"/>
          </ac:spMkLst>
        </pc:spChg>
        <pc:spChg chg="mod">
          <ac:chgData name="板木 拳志朗" userId="c33f208d01f97724" providerId="LiveId" clId="{F6D1DA00-99DE-440E-AC1C-45ABE11DEA0E}" dt="2024-04-21T05:45:10.849" v="2443" actId="6549"/>
          <ac:spMkLst>
            <pc:docMk/>
            <pc:sldMk cId="1193048450" sldId="269"/>
            <ac:spMk id="15" creationId="{41C715B4-C235-4D09-6E2D-908E89B69160}"/>
          </ac:spMkLst>
        </pc:spChg>
        <pc:spChg chg="mod">
          <ac:chgData name="板木 拳志朗" userId="c33f208d01f97724" providerId="LiveId" clId="{F6D1DA00-99DE-440E-AC1C-45ABE11DEA0E}" dt="2024-04-21T05:45:15.408" v="2444" actId="20577"/>
          <ac:spMkLst>
            <pc:docMk/>
            <pc:sldMk cId="1193048450" sldId="269"/>
            <ac:spMk id="16" creationId="{E36DA592-1459-119D-5B63-C6288259B0D7}"/>
          </ac:spMkLst>
        </pc:spChg>
        <pc:picChg chg="del mod">
          <ac:chgData name="板木 拳志朗" userId="c33f208d01f97724" providerId="LiveId" clId="{F6D1DA00-99DE-440E-AC1C-45ABE11DEA0E}" dt="2024-04-21T05:44:18.976" v="2131" actId="478"/>
          <ac:picMkLst>
            <pc:docMk/>
            <pc:sldMk cId="1193048450" sldId="269"/>
            <ac:picMk id="11" creationId="{6754A168-8282-5C75-1155-6583B8BE3F0D}"/>
          </ac:picMkLst>
        </pc:picChg>
        <pc:picChg chg="add mod">
          <ac:chgData name="板木 拳志朗" userId="c33f208d01f97724" providerId="LiveId" clId="{F6D1DA00-99DE-440E-AC1C-45ABE11DEA0E}" dt="2024-04-21T05:44:48.412" v="2135" actId="14100"/>
          <ac:picMkLst>
            <pc:docMk/>
            <pc:sldMk cId="1193048450" sldId="269"/>
            <ac:picMk id="12" creationId="{23617C8E-86FF-FC4C-BC7C-BF0BE275AB96}"/>
          </ac:picMkLst>
        </pc:picChg>
      </pc:sldChg>
      <pc:sldChg chg="addSp delSp modSp mod">
        <pc:chgData name="板木 拳志朗" userId="c33f208d01f97724" providerId="LiveId" clId="{F6D1DA00-99DE-440E-AC1C-45ABE11DEA0E}" dt="2024-04-29T12:55:50.454" v="9137" actId="22"/>
        <pc:sldMkLst>
          <pc:docMk/>
          <pc:sldMk cId="1669360068" sldId="270"/>
        </pc:sldMkLst>
        <pc:spChg chg="mod">
          <ac:chgData name="板木 拳志朗" userId="c33f208d01f97724" providerId="LiveId" clId="{F6D1DA00-99DE-440E-AC1C-45ABE11DEA0E}" dt="2024-04-27T05:33:47.210" v="2449"/>
          <ac:spMkLst>
            <pc:docMk/>
            <pc:sldMk cId="1669360068" sldId="270"/>
            <ac:spMk id="2" creationId="{404F0AFB-B99F-B5EC-8C5D-E4A4F8210819}"/>
          </ac:spMkLst>
        </pc:spChg>
        <pc:spChg chg="add del">
          <ac:chgData name="板木 拳志朗" userId="c33f208d01f97724" providerId="LiveId" clId="{F6D1DA00-99DE-440E-AC1C-45ABE11DEA0E}" dt="2024-04-29T12:55:50.454" v="9137" actId="22"/>
          <ac:spMkLst>
            <pc:docMk/>
            <pc:sldMk cId="1669360068" sldId="270"/>
            <ac:spMk id="11" creationId="{FF41A3AF-380F-0568-333E-62C77FB066C0}"/>
          </ac:spMkLst>
        </pc:spChg>
        <pc:spChg chg="mod">
          <ac:chgData name="板木 拳志朗" userId="c33f208d01f97724" providerId="LiveId" clId="{F6D1DA00-99DE-440E-AC1C-45ABE11DEA0E}" dt="2024-04-27T06:24:06.486" v="4038"/>
          <ac:spMkLst>
            <pc:docMk/>
            <pc:sldMk cId="1669360068" sldId="270"/>
            <ac:spMk id="15" creationId="{41C715B4-C235-4D09-6E2D-908E89B69160}"/>
          </ac:spMkLst>
        </pc:spChg>
        <pc:spChg chg="mod">
          <ac:chgData name="板木 拳志朗" userId="c33f208d01f97724" providerId="LiveId" clId="{F6D1DA00-99DE-440E-AC1C-45ABE11DEA0E}" dt="2024-04-27T06:27:15.721" v="4256" actId="20577"/>
          <ac:spMkLst>
            <pc:docMk/>
            <pc:sldMk cId="1669360068" sldId="270"/>
            <ac:spMk id="16" creationId="{E36DA592-1459-119D-5B63-C6288259B0D7}"/>
          </ac:spMkLst>
        </pc:spChg>
        <pc:picChg chg="del">
          <ac:chgData name="板木 拳志朗" userId="c33f208d01f97724" providerId="LiveId" clId="{F6D1DA00-99DE-440E-AC1C-45ABE11DEA0E}" dt="2024-04-27T05:53:29.706" v="2450" actId="478"/>
          <ac:picMkLst>
            <pc:docMk/>
            <pc:sldMk cId="1669360068" sldId="270"/>
            <ac:picMk id="11" creationId="{9B327911-2518-F67E-8CF6-BF0575BEED02}"/>
          </ac:picMkLst>
        </pc:picChg>
        <pc:picChg chg="add mod">
          <ac:chgData name="板木 拳志朗" userId="c33f208d01f97724" providerId="LiveId" clId="{F6D1DA00-99DE-440E-AC1C-45ABE11DEA0E}" dt="2024-04-27T05:53:56.227" v="2455" actId="1076"/>
          <ac:picMkLst>
            <pc:docMk/>
            <pc:sldMk cId="1669360068" sldId="270"/>
            <ac:picMk id="12" creationId="{E353F3B8-2521-1FC0-8660-20629484633B}"/>
          </ac:picMkLst>
        </pc:picChg>
      </pc:sldChg>
      <pc:sldChg chg="del">
        <pc:chgData name="板木 拳志朗" userId="c33f208d01f97724" providerId="LiveId" clId="{F6D1DA00-99DE-440E-AC1C-45ABE11DEA0E}" dt="2024-04-29T12:55:57.998" v="9139" actId="47"/>
        <pc:sldMkLst>
          <pc:docMk/>
          <pc:sldMk cId="2814994890" sldId="271"/>
        </pc:sldMkLst>
      </pc:sldChg>
      <pc:sldChg chg="addSp delSp modSp mod modNotesTx">
        <pc:chgData name="板木 拳志朗" userId="c33f208d01f97724" providerId="LiveId" clId="{F6D1DA00-99DE-440E-AC1C-45ABE11DEA0E}" dt="2024-04-27T11:41:51.857" v="6541" actId="20577"/>
        <pc:sldMkLst>
          <pc:docMk/>
          <pc:sldMk cId="2481673329" sldId="272"/>
        </pc:sldMkLst>
        <pc:spChg chg="mod">
          <ac:chgData name="板木 拳志朗" userId="c33f208d01f97724" providerId="LiveId" clId="{F6D1DA00-99DE-440E-AC1C-45ABE11DEA0E}" dt="2024-04-27T11:17:58.719" v="4258"/>
          <ac:spMkLst>
            <pc:docMk/>
            <pc:sldMk cId="2481673329" sldId="272"/>
            <ac:spMk id="2" creationId="{404F0AFB-B99F-B5EC-8C5D-E4A4F8210819}"/>
          </ac:spMkLst>
        </pc:spChg>
        <pc:spChg chg="mod">
          <ac:chgData name="板木 拳志朗" userId="c33f208d01f97724" providerId="LiveId" clId="{F6D1DA00-99DE-440E-AC1C-45ABE11DEA0E}" dt="2024-04-27T11:39:55.675" v="6269" actId="20577"/>
          <ac:spMkLst>
            <pc:docMk/>
            <pc:sldMk cId="2481673329" sldId="272"/>
            <ac:spMk id="15" creationId="{41C715B4-C235-4D09-6E2D-908E89B69160}"/>
          </ac:spMkLst>
        </pc:spChg>
        <pc:spChg chg="mod">
          <ac:chgData name="板木 拳志朗" userId="c33f208d01f97724" providerId="LiveId" clId="{F6D1DA00-99DE-440E-AC1C-45ABE11DEA0E}" dt="2024-04-27T11:41:51.857" v="6541" actId="20577"/>
          <ac:spMkLst>
            <pc:docMk/>
            <pc:sldMk cId="2481673329" sldId="272"/>
            <ac:spMk id="16" creationId="{E36DA592-1459-119D-5B63-C6288259B0D7}"/>
          </ac:spMkLst>
        </pc:spChg>
        <pc:picChg chg="del mod">
          <ac:chgData name="板木 拳志朗" userId="c33f208d01f97724" providerId="LiveId" clId="{F6D1DA00-99DE-440E-AC1C-45ABE11DEA0E}" dt="2024-04-27T11:20:03.350" v="4260" actId="478"/>
          <ac:picMkLst>
            <pc:docMk/>
            <pc:sldMk cId="2481673329" sldId="272"/>
            <ac:picMk id="11" creationId="{25119F63-57DE-E83A-B5F5-26056A2622DD}"/>
          </ac:picMkLst>
        </pc:picChg>
        <pc:picChg chg="add mod">
          <ac:chgData name="板木 拳志朗" userId="c33f208d01f97724" providerId="LiveId" clId="{F6D1DA00-99DE-440E-AC1C-45ABE11DEA0E}" dt="2024-04-27T11:20:17.421" v="4263" actId="1076"/>
          <ac:picMkLst>
            <pc:docMk/>
            <pc:sldMk cId="2481673329" sldId="272"/>
            <ac:picMk id="12" creationId="{B04E6AEE-71A6-19C2-7454-A7D1CFC45F60}"/>
          </ac:picMkLst>
        </pc:picChg>
      </pc:sldChg>
      <pc:sldChg chg="del">
        <pc:chgData name="板木 拳志朗" userId="c33f208d01f97724" providerId="LiveId" clId="{F6D1DA00-99DE-440E-AC1C-45ABE11DEA0E}" dt="2024-04-29T08:13:37.682" v="6542" actId="47"/>
        <pc:sldMkLst>
          <pc:docMk/>
          <pc:sldMk cId="3902162612" sldId="273"/>
        </pc:sldMkLst>
      </pc:sldChg>
      <pc:sldChg chg="addSp delSp modSp mod">
        <pc:chgData name="板木 拳志朗" userId="c33f208d01f97724" providerId="LiveId" clId="{F6D1DA00-99DE-440E-AC1C-45ABE11DEA0E}" dt="2024-04-21T05:16:42.430" v="2084" actId="20577"/>
        <pc:sldMkLst>
          <pc:docMk/>
          <pc:sldMk cId="3685662288" sldId="274"/>
        </pc:sldMkLst>
        <pc:spChg chg="mod">
          <ac:chgData name="板木 拳志朗" userId="c33f208d01f97724" providerId="LiveId" clId="{F6D1DA00-99DE-440E-AC1C-45ABE11DEA0E}" dt="2024-04-21T04:07:50.330" v="12"/>
          <ac:spMkLst>
            <pc:docMk/>
            <pc:sldMk cId="3685662288" sldId="274"/>
            <ac:spMk id="2" creationId="{404F0AFB-B99F-B5EC-8C5D-E4A4F8210819}"/>
          </ac:spMkLst>
        </pc:spChg>
        <pc:spChg chg="mod">
          <ac:chgData name="板木 拳志朗" userId="c33f208d01f97724" providerId="LiveId" clId="{F6D1DA00-99DE-440E-AC1C-45ABE11DEA0E}" dt="2024-04-21T04:15:50.215" v="63"/>
          <ac:spMkLst>
            <pc:docMk/>
            <pc:sldMk cId="3685662288" sldId="274"/>
            <ac:spMk id="7" creationId="{F8E070B1-3698-60BF-535C-30899885C5AF}"/>
          </ac:spMkLst>
        </pc:spChg>
        <pc:spChg chg="mod">
          <ac:chgData name="板木 拳志朗" userId="c33f208d01f97724" providerId="LiveId" clId="{F6D1DA00-99DE-440E-AC1C-45ABE11DEA0E}" dt="2024-04-21T04:08:45.752" v="58" actId="20577"/>
          <ac:spMkLst>
            <pc:docMk/>
            <pc:sldMk cId="3685662288" sldId="274"/>
            <ac:spMk id="10" creationId="{7A51E776-4967-57B0-9190-957C4395B5B6}"/>
          </ac:spMkLst>
        </pc:spChg>
        <pc:spChg chg="mod">
          <ac:chgData name="板木 拳志朗" userId="c33f208d01f97724" providerId="LiveId" clId="{F6D1DA00-99DE-440E-AC1C-45ABE11DEA0E}" dt="2024-04-21T05:14:33.771" v="1838" actId="20577"/>
          <ac:spMkLst>
            <pc:docMk/>
            <pc:sldMk cId="3685662288" sldId="274"/>
            <ac:spMk id="15" creationId="{41C715B4-C235-4D09-6E2D-908E89B69160}"/>
          </ac:spMkLst>
        </pc:spChg>
        <pc:spChg chg="mod">
          <ac:chgData name="板木 拳志朗" userId="c33f208d01f97724" providerId="LiveId" clId="{F6D1DA00-99DE-440E-AC1C-45ABE11DEA0E}" dt="2024-04-21T05:16:42.430" v="2084" actId="20577"/>
          <ac:spMkLst>
            <pc:docMk/>
            <pc:sldMk cId="3685662288" sldId="274"/>
            <ac:spMk id="16" creationId="{E36DA592-1459-119D-5B63-C6288259B0D7}"/>
          </ac:spMkLst>
        </pc:spChg>
        <pc:picChg chg="del">
          <ac:chgData name="板木 拳志朗" userId="c33f208d01f97724" providerId="LiveId" clId="{F6D1DA00-99DE-440E-AC1C-45ABE11DEA0E}" dt="2024-04-21T04:06:30.980" v="5" actId="478"/>
          <ac:picMkLst>
            <pc:docMk/>
            <pc:sldMk cId="3685662288" sldId="274"/>
            <ac:picMk id="11" creationId="{7EC98A0C-CD54-2440-9422-5870AAC74321}"/>
          </ac:picMkLst>
        </pc:picChg>
        <pc:picChg chg="add mod">
          <ac:chgData name="板木 拳志朗" userId="c33f208d01f97724" providerId="LiveId" clId="{F6D1DA00-99DE-440E-AC1C-45ABE11DEA0E}" dt="2024-04-21T04:11:05.245" v="62" actId="1076"/>
          <ac:picMkLst>
            <pc:docMk/>
            <pc:sldMk cId="3685662288" sldId="274"/>
            <ac:picMk id="12" creationId="{115DAC60-3412-B18B-B721-EFD47329833F}"/>
          </ac:picMkLst>
        </pc:picChg>
      </pc:sldChg>
      <pc:sldChg chg="addSp delSp modSp add mod modNotesTx">
        <pc:chgData name="板木 拳志朗" userId="c33f208d01f97724" providerId="LiveId" clId="{F6D1DA00-99DE-440E-AC1C-45ABE11DEA0E}" dt="2024-04-29T09:55:30.650" v="7907"/>
        <pc:sldMkLst>
          <pc:docMk/>
          <pc:sldMk cId="587492046" sldId="275"/>
        </pc:sldMkLst>
        <pc:spChg chg="mod">
          <ac:chgData name="板木 拳志朗" userId="c33f208d01f97724" providerId="LiveId" clId="{F6D1DA00-99DE-440E-AC1C-45ABE11DEA0E}" dt="2024-04-29T09:55:30.650" v="7907"/>
          <ac:spMkLst>
            <pc:docMk/>
            <pc:sldMk cId="587492046" sldId="275"/>
            <ac:spMk id="2" creationId="{404F0AFB-B99F-B5EC-8C5D-E4A4F8210819}"/>
          </ac:spMkLst>
        </pc:spChg>
        <pc:spChg chg="mod">
          <ac:chgData name="板木 拳志朗" userId="c33f208d01f97724" providerId="LiveId" clId="{F6D1DA00-99DE-440E-AC1C-45ABE11DEA0E}" dt="2024-04-29T09:55:05.329" v="7905" actId="1076"/>
          <ac:spMkLst>
            <pc:docMk/>
            <pc:sldMk cId="587492046" sldId="275"/>
            <ac:spMk id="15" creationId="{41C715B4-C235-4D09-6E2D-908E89B69160}"/>
          </ac:spMkLst>
        </pc:spChg>
        <pc:spChg chg="mod">
          <ac:chgData name="板木 拳志朗" userId="c33f208d01f97724" providerId="LiveId" clId="{F6D1DA00-99DE-440E-AC1C-45ABE11DEA0E}" dt="2024-04-29T08:58:59.581" v="6689" actId="20577"/>
          <ac:spMkLst>
            <pc:docMk/>
            <pc:sldMk cId="587492046" sldId="275"/>
            <ac:spMk id="16" creationId="{E36DA592-1459-119D-5B63-C6288259B0D7}"/>
          </ac:spMkLst>
        </pc:spChg>
        <pc:picChg chg="add mod">
          <ac:chgData name="板木 拳志朗" userId="c33f208d01f97724" providerId="LiveId" clId="{F6D1DA00-99DE-440E-AC1C-45ABE11DEA0E}" dt="2024-04-29T08:20:51.629" v="6550" actId="1076"/>
          <ac:picMkLst>
            <pc:docMk/>
            <pc:sldMk cId="587492046" sldId="275"/>
            <ac:picMk id="11" creationId="{2E540404-F240-59EB-6DB1-227665963CB6}"/>
          </ac:picMkLst>
        </pc:picChg>
        <pc:picChg chg="del">
          <ac:chgData name="板木 拳志朗" userId="c33f208d01f97724" providerId="LiveId" clId="{F6D1DA00-99DE-440E-AC1C-45ABE11DEA0E}" dt="2024-04-29T08:13:45.270" v="6544" actId="478"/>
          <ac:picMkLst>
            <pc:docMk/>
            <pc:sldMk cId="587492046" sldId="275"/>
            <ac:picMk id="12" creationId="{23617C8E-86FF-FC4C-BC7C-BF0BE275AB96}"/>
          </ac:picMkLst>
        </pc:picChg>
      </pc:sldChg>
      <pc:sldChg chg="addSp delSp modSp add mod">
        <pc:chgData name="板木 拳志朗" userId="c33f208d01f97724" providerId="LiveId" clId="{F6D1DA00-99DE-440E-AC1C-45ABE11DEA0E}" dt="2024-04-29T12:55:27.318" v="9135" actId="20577"/>
        <pc:sldMkLst>
          <pc:docMk/>
          <pc:sldMk cId="127043217" sldId="276"/>
        </pc:sldMkLst>
        <pc:spChg chg="mod">
          <ac:chgData name="板木 拳志朗" userId="c33f208d01f97724" providerId="LiveId" clId="{F6D1DA00-99DE-440E-AC1C-45ABE11DEA0E}" dt="2024-04-29T12:52:13.709" v="8972" actId="20577"/>
          <ac:spMkLst>
            <pc:docMk/>
            <pc:sldMk cId="127043217" sldId="276"/>
            <ac:spMk id="15" creationId="{41C715B4-C235-4D09-6E2D-908E89B69160}"/>
          </ac:spMkLst>
        </pc:spChg>
        <pc:spChg chg="mod">
          <ac:chgData name="板木 拳志朗" userId="c33f208d01f97724" providerId="LiveId" clId="{F6D1DA00-99DE-440E-AC1C-45ABE11DEA0E}" dt="2024-04-29T12:55:27.318" v="9135" actId="20577"/>
          <ac:spMkLst>
            <pc:docMk/>
            <pc:sldMk cId="127043217" sldId="276"/>
            <ac:spMk id="16" creationId="{E36DA592-1459-119D-5B63-C6288259B0D7}"/>
          </ac:spMkLst>
        </pc:spChg>
        <pc:picChg chg="add mod">
          <ac:chgData name="板木 拳志朗" userId="c33f208d01f97724" providerId="LiveId" clId="{F6D1DA00-99DE-440E-AC1C-45ABE11DEA0E}" dt="2024-04-29T12:00:12.886" v="7911" actId="1076"/>
          <ac:picMkLst>
            <pc:docMk/>
            <pc:sldMk cId="127043217" sldId="276"/>
            <ac:picMk id="11" creationId="{D3E6AE8E-4702-F355-CF9C-A8E80F4E7FC4}"/>
          </ac:picMkLst>
        </pc:picChg>
        <pc:picChg chg="del">
          <ac:chgData name="板木 拳志朗" userId="c33f208d01f97724" providerId="LiveId" clId="{F6D1DA00-99DE-440E-AC1C-45ABE11DEA0E}" dt="2024-04-29T11:58:07.106" v="7908" actId="478"/>
          <ac:picMkLst>
            <pc:docMk/>
            <pc:sldMk cId="127043217" sldId="276"/>
            <ac:picMk id="12" creationId="{23617C8E-86FF-FC4C-BC7C-BF0BE275AB96}"/>
          </ac:picMkLst>
        </pc:picChg>
      </pc:sldChg>
      <pc:sldChg chg="addSp delSp modSp add mod modNotesTx">
        <pc:chgData name="板木 拳志朗" userId="c33f208d01f97724" providerId="LiveId" clId="{F6D1DA00-99DE-440E-AC1C-45ABE11DEA0E}" dt="2024-04-30T13:44:17.727" v="11096" actId="20577"/>
        <pc:sldMkLst>
          <pc:docMk/>
          <pc:sldMk cId="113848160" sldId="277"/>
        </pc:sldMkLst>
        <pc:spChg chg="mod">
          <ac:chgData name="板木 拳志朗" userId="c33f208d01f97724" providerId="LiveId" clId="{F6D1DA00-99DE-440E-AC1C-45ABE11DEA0E}" dt="2024-04-30T12:40:46.359" v="9258"/>
          <ac:spMkLst>
            <pc:docMk/>
            <pc:sldMk cId="113848160" sldId="277"/>
            <ac:spMk id="2" creationId="{404F0AFB-B99F-B5EC-8C5D-E4A4F8210819}"/>
          </ac:spMkLst>
        </pc:spChg>
        <pc:spChg chg="mod">
          <ac:chgData name="板木 拳志朗" userId="c33f208d01f97724" providerId="LiveId" clId="{F6D1DA00-99DE-440E-AC1C-45ABE11DEA0E}" dt="2024-04-30T13:41:03.261" v="10934" actId="947"/>
          <ac:spMkLst>
            <pc:docMk/>
            <pc:sldMk cId="113848160" sldId="277"/>
            <ac:spMk id="6" creationId="{C09FD57F-3E12-C157-1803-61DACBA7AC02}"/>
          </ac:spMkLst>
        </pc:spChg>
        <pc:spChg chg="mod">
          <ac:chgData name="板木 拳志朗" userId="c33f208d01f97724" providerId="LiveId" clId="{F6D1DA00-99DE-440E-AC1C-45ABE11DEA0E}" dt="2024-04-30T12:44:17.073" v="9365" actId="20577"/>
          <ac:spMkLst>
            <pc:docMk/>
            <pc:sldMk cId="113848160" sldId="277"/>
            <ac:spMk id="7" creationId="{F8E070B1-3698-60BF-535C-30899885C5AF}"/>
          </ac:spMkLst>
        </pc:spChg>
        <pc:spChg chg="mod">
          <ac:chgData name="板木 拳志朗" userId="c33f208d01f97724" providerId="LiveId" clId="{F6D1DA00-99DE-440E-AC1C-45ABE11DEA0E}" dt="2024-04-30T13:43:06.157" v="10995" actId="6549"/>
          <ac:spMkLst>
            <pc:docMk/>
            <pc:sldMk cId="113848160" sldId="277"/>
            <ac:spMk id="8" creationId="{054799D1-7E84-22C7-67F9-772D378889DF}"/>
          </ac:spMkLst>
        </pc:spChg>
        <pc:spChg chg="mod">
          <ac:chgData name="板木 拳志朗" userId="c33f208d01f97724" providerId="LiveId" clId="{F6D1DA00-99DE-440E-AC1C-45ABE11DEA0E}" dt="2024-04-30T13:43:45.854" v="11055" actId="20577"/>
          <ac:spMkLst>
            <pc:docMk/>
            <pc:sldMk cId="113848160" sldId="277"/>
            <ac:spMk id="10" creationId="{7A51E776-4967-57B0-9190-957C4395B5B6}"/>
          </ac:spMkLst>
        </pc:spChg>
        <pc:spChg chg="mod">
          <ac:chgData name="板木 拳志朗" userId="c33f208d01f97724" providerId="LiveId" clId="{F6D1DA00-99DE-440E-AC1C-45ABE11DEA0E}" dt="2024-04-30T13:31:50.204" v="10684" actId="20577"/>
          <ac:spMkLst>
            <pc:docMk/>
            <pc:sldMk cId="113848160" sldId="277"/>
            <ac:spMk id="15" creationId="{41C715B4-C235-4D09-6E2D-908E89B69160}"/>
          </ac:spMkLst>
        </pc:spChg>
        <pc:spChg chg="mod">
          <ac:chgData name="板木 拳志朗" userId="c33f208d01f97724" providerId="LiveId" clId="{F6D1DA00-99DE-440E-AC1C-45ABE11DEA0E}" dt="2024-04-30T13:44:17.727" v="11096" actId="20577"/>
          <ac:spMkLst>
            <pc:docMk/>
            <pc:sldMk cId="113848160" sldId="277"/>
            <ac:spMk id="16" creationId="{E36DA592-1459-119D-5B63-C6288259B0D7}"/>
          </ac:spMkLst>
        </pc:spChg>
        <pc:picChg chg="add mod">
          <ac:chgData name="板木 拳志朗" userId="c33f208d01f97724" providerId="LiveId" clId="{F6D1DA00-99DE-440E-AC1C-45ABE11DEA0E}" dt="2024-04-30T13:39:20.244" v="10874" actId="1076"/>
          <ac:picMkLst>
            <pc:docMk/>
            <pc:sldMk cId="113848160" sldId="277"/>
            <ac:picMk id="11" creationId="{208B2FB8-7D76-8016-6235-5EBFE5B0503C}"/>
          </ac:picMkLst>
        </pc:picChg>
        <pc:picChg chg="del">
          <ac:chgData name="板木 拳志朗" userId="c33f208d01f97724" providerId="LiveId" clId="{F6D1DA00-99DE-440E-AC1C-45ABE11DEA0E}" dt="2024-04-30T11:45:02.986" v="9140" actId="478"/>
          <ac:picMkLst>
            <pc:docMk/>
            <pc:sldMk cId="113848160" sldId="277"/>
            <ac:picMk id="12" creationId="{23617C8E-86FF-FC4C-BC7C-BF0BE275AB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C99-8345-47B8-B7E6-CCF5F74EBD4F}" type="datetimeFigureOut">
              <a:rPr kumimoji="1" lang="ja-JP" altLang="en-US" smtClean="0"/>
              <a:t>2024/5/3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F417F-61E5-4C57-9295-9DECCE65BD31}" type="slidenum">
              <a:rPr kumimoji="1" lang="ja-JP" altLang="en-US" smtClean="0"/>
              <a:t>‹#›</a:t>
            </a:fld>
            <a:endParaRPr kumimoji="1" lang="ja-JP" altLang="en-US"/>
          </a:p>
        </p:txBody>
      </p:sp>
    </p:spTree>
    <p:extLst>
      <p:ext uri="{BB962C8B-B14F-4D97-AF65-F5344CB8AC3E}">
        <p14:creationId xmlns:p14="http://schemas.microsoft.com/office/powerpoint/2010/main" val="22378510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ジェット注入杭工法は，低コストで施工が容易だが，既設高速鉄道橋梁の水平変位に悪影響を及ぼすことが懸念される．</a:t>
            </a:r>
            <a:endParaRPr kumimoji="1" lang="en-US" altLang="ja-JP" dirty="0"/>
          </a:p>
          <a:p>
            <a:r>
              <a:rPr kumimoji="1" lang="ja-JP" altLang="en-US" dirty="0"/>
              <a:t>→中国の高速鉄道関連工事で使用することができない</a:t>
            </a:r>
            <a:endParaRPr kumimoji="1" lang="en-US" altLang="ja-JP" dirty="0"/>
          </a:p>
          <a:p>
            <a:r>
              <a:rPr kumimoji="1" lang="ja-JP" altLang="en-US" dirty="0"/>
              <a:t>ジェット注入杭を既設高速鉄道橋梁から離隔させる合理的な距離を見出す</a:t>
            </a:r>
            <a:endParaRPr kumimoji="1" lang="en-US" altLang="ja-JP" dirty="0"/>
          </a:p>
          <a:p>
            <a:r>
              <a:rPr kumimoji="1" lang="ja-JP" altLang="en-US" dirty="0"/>
              <a:t>既往の研究では，鉄道関連プロジェクトにおける技術の特殊性のため，ジェット注入杭に関するものを見つけることはできない．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特殊形状の杭は問題を単純化するために杭と地盤の相互作用問題を平面ひずみ問題や軸対称問題に変換するのが一般的．</a:t>
            </a:r>
            <a:endParaRPr kumimoji="1" lang="en-US" altLang="ja-JP" dirty="0"/>
          </a:p>
          <a:p>
            <a:r>
              <a:rPr kumimoji="1" lang="ja-JP" altLang="en-US" dirty="0"/>
              <a:t>従来の特殊形状杭は左右が対称であったため，上記の変換は合理的である．</a:t>
            </a:r>
            <a:endParaRPr kumimoji="1" lang="en-US" altLang="ja-JP" dirty="0"/>
          </a:p>
          <a:p>
            <a:r>
              <a:rPr kumimoji="1" lang="ja-JP" altLang="en-US" dirty="0"/>
              <a:t>しかし，</a:t>
            </a:r>
            <a:r>
              <a:rPr kumimoji="1" lang="en-US" altLang="ja-JP" dirty="0"/>
              <a:t>CH pile</a:t>
            </a:r>
            <a:r>
              <a:rPr kumimoji="1" lang="ja-JP" altLang="en-US" dirty="0"/>
              <a:t>は断面は非対称であるため，杭構造の単純化</a:t>
            </a:r>
            <a:r>
              <a:rPr kumimoji="1" lang="ja-JP" altLang="en-US"/>
              <a:t>が必要</a:t>
            </a:r>
            <a:endParaRPr kumimoji="1" lang="en-US" altLang="ja-JP" dirty="0"/>
          </a:p>
          <a:p>
            <a:r>
              <a:rPr kumimoji="1" lang="en-US" altLang="ja-JP" dirty="0"/>
              <a:t>CEL</a:t>
            </a:r>
            <a:r>
              <a:rPr kumimoji="1" lang="ja-JP" altLang="en-US" dirty="0"/>
              <a:t>法：連成オイラー・ラグランジュ法</a:t>
            </a:r>
            <a:endParaRPr kumimoji="1" lang="en-US" altLang="ja-JP" dirty="0"/>
          </a:p>
          <a:p>
            <a:r>
              <a:rPr kumimoji="1" lang="ja-JP" altLang="en-US" dirty="0"/>
              <a:t>ダイレイタンシー現象が確認される砂質土条件での支持性能は記録されている．</a:t>
            </a:r>
            <a:endParaRPr kumimoji="1" lang="en-US" altLang="ja-JP" dirty="0"/>
          </a:p>
          <a:p>
            <a:r>
              <a:rPr kumimoji="1" lang="en-US" altLang="ja-JP" dirty="0"/>
              <a:t>CH pile</a:t>
            </a:r>
            <a:r>
              <a:rPr kumimoji="1" lang="ja-JP" altLang="en-US" dirty="0"/>
              <a:t>はねじり，鋳造の製造技術の制約で長さは</a:t>
            </a:r>
            <a:r>
              <a:rPr kumimoji="1" lang="en-US" altLang="ja-JP" dirty="0"/>
              <a:t>5</a:t>
            </a:r>
            <a:r>
              <a:rPr kumimoji="1" lang="ja-JP" altLang="en-US" dirty="0"/>
              <a:t>ｍを超えない．</a:t>
            </a:r>
            <a:endParaRPr kumimoji="1" lang="en-US" altLang="ja-JP" dirty="0"/>
          </a:p>
          <a:p>
            <a:r>
              <a:rPr kumimoji="1" lang="en-US" altLang="ja-JP" dirty="0"/>
              <a:t>5</a:t>
            </a:r>
            <a:r>
              <a:rPr kumimoji="1" lang="ja-JP" altLang="en-US" dirty="0"/>
              <a:t>ｍなので，短杭基礎としての利用が主である．</a:t>
            </a:r>
            <a:endParaRPr kumimoji="1" lang="en-US" altLang="ja-JP" dirty="0"/>
          </a:p>
          <a:p>
            <a:r>
              <a:rPr kumimoji="1" lang="en-US" altLang="ja-JP" dirty="0"/>
              <a:t>CH pile</a:t>
            </a:r>
            <a:r>
              <a:rPr kumimoji="1" lang="ja-JP" altLang="en-US" dirty="0"/>
              <a:t>は軸方向支持性にすぐれている．</a:t>
            </a:r>
            <a:endParaRPr kumimoji="1" lang="en-US" altLang="ja-JP" dirty="0"/>
          </a:p>
          <a:p>
            <a:r>
              <a:rPr kumimoji="1" lang="en-US" altLang="ja-JP" dirty="0"/>
              <a:t>CH pile</a:t>
            </a:r>
            <a:r>
              <a:rPr kumimoji="1" lang="ja-JP" altLang="en-US" dirty="0"/>
              <a:t>は地盤との間に非線形性の高い接触モードがある．</a:t>
            </a:r>
            <a:endParaRPr kumimoji="1" lang="en-US" altLang="ja-JP" dirty="0"/>
          </a:p>
          <a:p>
            <a:r>
              <a:rPr kumimoji="1" lang="ja-JP" altLang="en-US" dirty="0"/>
              <a:t>この関係を研究するためには，平面ひずみや軸対象特性を用いた模型試験や理論的な解析手法は使えない．</a:t>
            </a:r>
            <a:endParaRPr kumimoji="1" lang="en-US" altLang="ja-JP" dirty="0"/>
          </a:p>
          <a:p>
            <a:r>
              <a:rPr kumimoji="1" lang="ja-JP" altLang="en-US" dirty="0"/>
              <a:t>→数値的な検討手法が最適な手法である．現在は</a:t>
            </a:r>
            <a:r>
              <a:rPr kumimoji="1" lang="en-US" altLang="ja-JP" dirty="0"/>
              <a:t>CEL</a:t>
            </a:r>
            <a:r>
              <a:rPr kumimoji="1" lang="ja-JP" altLang="en-US" dirty="0"/>
              <a:t>法が他の解析手法と比較しても，より複雑な幾何学的形状をもつ境界値問題に適している．</a:t>
            </a:r>
            <a:endParaRPr kumimoji="1" lang="en-US" altLang="ja-JP" dirty="0"/>
          </a:p>
          <a:p>
            <a:r>
              <a:rPr kumimoji="1" lang="ja-JP" altLang="en-US" dirty="0"/>
              <a:t>既存の理論的成果は実務の適用要件から遅れている．</a:t>
            </a:r>
            <a:endParaRPr kumimoji="1" lang="en-US" altLang="ja-JP" dirty="0"/>
          </a:p>
          <a:p>
            <a:r>
              <a:rPr lang="en-US" altLang="ja-JP" sz="1800" dirty="0">
                <a:effectLst/>
                <a:latin typeface="Times New Roman" panose="02020603050405020304" pitchFamily="18" charset="0"/>
                <a:ea typeface="ＭＳ 明朝" panose="02020609040205080304" pitchFamily="17" charset="-128"/>
              </a:rPr>
              <a:t>CH</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杭の極限圧縮耐力と極限引抜耐力は、杭の最大ジャッキ抵抗力を大幅に上回っており、</a:t>
            </a:r>
            <a:r>
              <a:rPr lang="en-US" altLang="ja-JP" sz="1800" dirty="0">
                <a:effectLst/>
                <a:latin typeface="Times New Roman" panose="02020603050405020304" pitchFamily="18" charset="0"/>
                <a:ea typeface="ＭＳ 明朝" panose="02020609040205080304" pitchFamily="17" charset="-128"/>
              </a:rPr>
              <a:t>CH</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杭が優れた軸方向耐力を有していることを示している。さらに，載荷過程では，杭頂部に大きな軸トルクが発生した。圧縮極限状態および引抜き極限状態におけるトルクは、施工過程における最大施工トルクよりも明らかに高く、このことは、</a:t>
            </a:r>
            <a:r>
              <a:rPr lang="en-US" altLang="ja-JP" sz="1800" dirty="0">
                <a:effectLst/>
                <a:latin typeface="Times New Roman" panose="02020603050405020304" pitchFamily="18" charset="0"/>
                <a:ea typeface="ＭＳ 明朝" panose="02020609040205080304" pitchFamily="17" charset="-128"/>
              </a:rPr>
              <a:t>CH</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杭がねじり支持力にも優れていることを示している。</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水締め：砂に水をかけながら締め固めていく工法</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8765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長期間さらされたセメント・石灰処理土は，周辺土の境界付近にカルシウム濃度が低下し，強度や針入度抵抗の低下と多孔質構造の両立をもたらす．</a:t>
            </a:r>
            <a:endParaRPr kumimoji="1" lang="en-US" altLang="ja-JP" dirty="0"/>
          </a:p>
          <a:p>
            <a:r>
              <a:rPr kumimoji="1" lang="ja-JP" altLang="en-US" dirty="0"/>
              <a:t>硫酸や硝酸がセメント・石灰処理土からのカルシウム溶出を促進させる．</a:t>
            </a:r>
            <a:endParaRPr kumimoji="1" lang="en-US" altLang="ja-JP" dirty="0"/>
          </a:p>
          <a:p>
            <a:r>
              <a:rPr kumimoji="1" lang="ja-JP" altLang="en-US" dirty="0"/>
              <a:t>海水環境下でもカルシウムの溶出が促進させる．</a:t>
            </a:r>
            <a:endParaRPr kumimoji="1" lang="en-US" altLang="ja-JP" dirty="0"/>
          </a:p>
          <a:p>
            <a:r>
              <a:rPr kumimoji="1" lang="ja-JP" altLang="en-US" dirty="0"/>
              <a:t>海水に触れている表面から徐々に内部に拡大することが分かっている．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9673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6742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4BDC2-66E0-B22E-8293-71A362BCB2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F26565-5609-DC6B-1714-E9FDDCEA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C1A25C-1C1B-D4F9-8E07-F81A3D8C9DAF}"/>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A83CA807-A57E-3A6D-4767-DADFD70352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718598-2C54-CC3D-B1C7-7B24D17B4FC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13905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88516-F23F-7992-99E2-C4BDD14AE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0513DD-A6E3-4C42-0487-503E83E36A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78DE1-7E1B-58C6-FDDC-19D61ED3A5AE}"/>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9E80FE7E-18A0-67DC-4D10-5197ACAB44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7104A3-74D6-0602-9888-F3C9D960CB72}"/>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03657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3CBBFD-7503-8414-D19A-3F6BC439FDD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6FB136-9BAD-28DC-642A-876E3CBF22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F7587D-9B2C-74A7-F25C-A3A52653B409}"/>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CCF094D-1BF4-0A56-AFD0-DAA8B1332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898F1-69D2-D254-6B41-91971D660AB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76087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95274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429459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4316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6829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21115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30665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19987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7542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DEAC6-22E8-7A3A-F1B6-000387471F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14FD50-8088-CB62-4850-D450FE2A338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9AE6E-46E1-5274-A41F-A404E53DA30A}"/>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BCC1396F-B044-40E3-051E-903BEED972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D2B8C-3ACC-AF6E-B149-2CA99303860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985303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639814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76218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6712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35E4A-A5DA-7B1A-06F7-DD627FBB92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DE20DF-2B07-66D2-FDE6-27D5252E8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9E40CD-E78C-C3DF-56E3-0DA4E3B2A537}"/>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2E7199B2-2DC4-0BFA-7A6D-D4FF0D9FA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56CF2F-F339-B81C-AA9C-02E9B74842C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13977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1A53C-52EB-B4E4-6B97-4F72A61140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0DE1AB-4592-8652-8352-7C113867D6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9EB8F4-0A94-AF62-3E94-45ED762A47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ABF93-B623-458D-7D04-E6D45A8EF8F0}"/>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EE5F521-EC20-A7F3-7ABB-19DD9CE281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251F57-FCCA-D1A7-9EBB-60C2FB0FB219}"/>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2879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1AD36-1064-66E3-9C13-ED9CA6D447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62EA7A-D9B4-FDDC-C12F-41CCCFB14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23E18A-2B1C-01B8-CF43-C6B28DDD20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FF92D8A-5AD4-4E32-DDCA-583214680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8C30A3-2E3F-6D4A-FCBE-BF680D3DCCE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79C7A4-23A4-9BE1-27B4-A48825BAB79E}"/>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6A9A4972-AB99-CB28-ECDC-282743CE878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1F1BBB-67FE-5E0C-70FE-1C7EC08A6CC7}"/>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81902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6EC43-87EC-E1A5-E01C-93ADD289D11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1D3647-32EF-5E92-2563-07EFF931C798}"/>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6B97DC15-B654-1B2E-C3CB-6E883F13A9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765E9B-0F10-1EC7-03BE-DF6A08C8D13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839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437017F-4C93-CF08-5A7E-978BF5758445}"/>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CD9F76AA-6CCB-D410-4FDC-FC1F6D4A3D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903CB5-96ED-2961-EBD5-F4FC47C39C7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57728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24FF5-A032-5411-9139-3CB47EA836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AB433E-01FC-E187-BB37-735D4CAB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08FFB6-EEBA-2D32-1C39-E8330EEF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878E5A-E04C-9F4B-5A60-B41680475871}"/>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1B250D3-099A-AC60-0B6D-958D401F45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C0AADF-F1F8-19B9-A700-32EC037AFEAB}"/>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2438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DB4ED-D6BE-A56F-D73F-486CD78DE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6CB867-5389-EF29-F082-926D1F289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04038F-D784-D4E6-04F6-336D5A35B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94E390-7790-BF24-FCA9-89FB5FF544C3}"/>
              </a:ext>
            </a:extLst>
          </p:cNvPr>
          <p:cNvSpPr>
            <a:spLocks noGrp="1"/>
          </p:cNvSpPr>
          <p:nvPr>
            <p:ph type="dt" sz="half" idx="10"/>
          </p:nvPr>
        </p:nvSpPr>
        <p:spPr/>
        <p:txBody>
          <a:bodyPr/>
          <a:lstStyle/>
          <a:p>
            <a:fld id="{2A95FD96-9232-4034-84B3-F3BE6273FC2A}"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39FFF82F-BFDF-A387-212F-9B30BDE755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42A2C7-78BF-ABB2-BCE0-0BD18C04527E}"/>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25077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144720-368C-C908-5368-A56117591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DA903B-9DAD-90CB-8348-AF6F6A97A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4ED0CF-68FB-B168-108A-8AFAB2561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FD96-9232-4034-84B3-F3BE6273FC2A}"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7FEF8C06-AAE9-FD64-CE1F-51535A2CB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B2690D-16E0-3D27-8ED3-EBCBC72ED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62911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90247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16/j.sandf.2023.101408"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5C46B-6B6F-AC36-D2AE-C888B3E50DFC}"/>
              </a:ext>
            </a:extLst>
          </p:cNvPr>
          <p:cNvSpPr>
            <a:spLocks noGrp="1"/>
          </p:cNvSpPr>
          <p:nvPr>
            <p:ph type="ctrTitle"/>
          </p:nvPr>
        </p:nvSpPr>
        <p:spPr>
          <a:xfrm>
            <a:off x="0" y="2347546"/>
            <a:ext cx="12191999" cy="2162908"/>
          </a:xfrm>
        </p:spPr>
        <p:txBody>
          <a:bodyPr>
            <a:noAutofit/>
          </a:bodyPr>
          <a:lstStyle/>
          <a:p>
            <a:r>
              <a:rPr kumimoji="1" lang="en-US" altLang="ja-JP" sz="7200" dirty="0">
                <a:latin typeface="ＭＳ ゴシック" panose="020B0609070205080204" pitchFamily="49" charset="-128"/>
                <a:ea typeface="ＭＳ ゴシック" panose="020B0609070205080204" pitchFamily="49" charset="-128"/>
              </a:rPr>
              <a:t>SF2023</a:t>
            </a:r>
            <a:r>
              <a:rPr kumimoji="1" lang="ja-JP" altLang="en-US" sz="7200" dirty="0">
                <a:latin typeface="ＭＳ ゴシック" panose="020B0609070205080204" pitchFamily="49" charset="-128"/>
                <a:ea typeface="ＭＳ ゴシック" panose="020B0609070205080204" pitchFamily="49" charset="-128"/>
              </a:rPr>
              <a:t>完全読破チャレンジ </a:t>
            </a:r>
            <a:r>
              <a:rPr kumimoji="1" lang="en-US" altLang="ja-JP" sz="7200" dirty="0">
                <a:latin typeface="ＭＳ ゴシック" panose="020B0609070205080204" pitchFamily="49" charset="-128"/>
                <a:ea typeface="ＭＳ ゴシック" panose="020B0609070205080204" pitchFamily="49" charset="-128"/>
              </a:rPr>
              <a:t>week3</a:t>
            </a:r>
            <a:endParaRPr kumimoji="1" lang="ja-JP" altLang="en-US" sz="72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1D36CC32-8834-34BF-746F-CBACA652E227}"/>
              </a:ext>
            </a:extLst>
          </p:cNvPr>
          <p:cNvSpPr>
            <a:spLocks noGrp="1"/>
          </p:cNvSpPr>
          <p:nvPr>
            <p:ph type="subTitle" idx="1"/>
          </p:nvPr>
        </p:nvSpPr>
        <p:spPr>
          <a:xfrm>
            <a:off x="1524000" y="4745038"/>
            <a:ext cx="9144000" cy="1365616"/>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関西大学大学院　理工学研究科</a:t>
            </a:r>
            <a:endParaRPr kumimoji="1" lang="en-US" altLang="ja-JP"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地盤防災工学研究室</a:t>
            </a:r>
            <a:endParaRPr lang="en-US" altLang="ja-JP" dirty="0">
              <a:latin typeface="ＭＳ ゴシック" panose="020B0609070205080204" pitchFamily="49" charset="-128"/>
              <a:ea typeface="ＭＳ ゴシック" panose="020B0609070205080204" pitchFamily="49" charset="-128"/>
            </a:endParaRPr>
          </a:p>
          <a:p>
            <a:r>
              <a:rPr kumimoji="1" lang="en-US" altLang="ja-JP" dirty="0">
                <a:latin typeface="ＭＳ ゴシック" panose="020B0609070205080204" pitchFamily="49" charset="-128"/>
                <a:ea typeface="ＭＳ ゴシック" panose="020B0609070205080204" pitchFamily="49" charset="-128"/>
              </a:rPr>
              <a:t>23M6505</a:t>
            </a:r>
            <a:r>
              <a:rPr kumimoji="1" lang="ja-JP" altLang="en-US" dirty="0">
                <a:latin typeface="ＭＳ ゴシック" panose="020B0609070205080204" pitchFamily="49" charset="-128"/>
                <a:ea typeface="ＭＳ ゴシック" panose="020B0609070205080204" pitchFamily="49" charset="-128"/>
              </a:rPr>
              <a:t>　板木拳志朗</a:t>
            </a:r>
          </a:p>
        </p:txBody>
      </p:sp>
    </p:spTree>
    <p:extLst>
      <p:ext uri="{BB962C8B-B14F-4D97-AF65-F5344CB8AC3E}">
        <p14:creationId xmlns:p14="http://schemas.microsoft.com/office/powerpoint/2010/main" val="28547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Nonlinear consolidation of arbitrary layered soil with continuous drainage boundary: An approximate closed-form solution</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Yao Shan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Jun Luo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Binglong</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Wang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lang="en-US" altLang="ja-JP" sz="1600" dirty="0" err="1">
                <a:solidFill>
                  <a:prstClr val="black"/>
                </a:solidFill>
                <a:latin typeface="Times New Roman"/>
                <a:ea typeface="ＭＳ ゴシック"/>
              </a:rPr>
              <a:t>Shunhua</a:t>
            </a:r>
            <a:r>
              <a:rPr lang="en-US" altLang="ja-JP" sz="1600" dirty="0">
                <a:solidFill>
                  <a:prstClr val="black"/>
                </a:solidFill>
                <a:latin typeface="Times New Roman"/>
                <a:ea typeface="ＭＳ ゴシック"/>
              </a:rPr>
              <a:t> Zhou</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 b</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Bo </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Zhang</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https://doi.org/10.1016/j.sandf.2023.101406</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任意の土層連続排水境界を有する非線形圧密：近似閉形式解法</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584775"/>
          </a:xfrm>
          <a:prstGeom prst="rect">
            <a:avLst/>
          </a:prstGeom>
          <a:noFill/>
        </p:spPr>
        <p:txBody>
          <a:bodyPr wrap="square" rtlCol="0">
            <a:spAutoFit/>
          </a:bodyPr>
          <a:lstStyle/>
          <a:p>
            <a:pPr lvl="0"/>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同済大学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en-US" altLang="ja-JP" sz="1600" baseline="30000" dirty="0" err="1">
                <a:solidFill>
                  <a:prstClr val="black"/>
                </a:solidFill>
              </a:rPr>
              <a:t>b</a:t>
            </a:r>
            <a:r>
              <a:rPr lang="en-US" altLang="ja-JP" sz="1600" dirty="0" err="1">
                <a:solidFill>
                  <a:prstClr val="black"/>
                </a:solidFill>
              </a:rPr>
              <a:t>Shanghai</a:t>
            </a:r>
            <a:r>
              <a:rPr lang="en-US" altLang="ja-JP" sz="1600" dirty="0">
                <a:solidFill>
                  <a:prstClr val="black"/>
                </a:solidFill>
              </a:rPr>
              <a:t> Key Laboratory of Rail Infrastructure Durability and System Safety</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China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Railway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Eryuan</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Engineering Group East China Survey and Design Co., Ltd.</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en-US" altLang="ja-JP" sz="1600" baseline="30000" dirty="0" err="1">
                <a:solidFill>
                  <a:prstClr val="black"/>
                </a:solidFill>
              </a:rPr>
              <a:t>d</a:t>
            </a:r>
            <a:r>
              <a:rPr lang="en-US" altLang="ja-JP" sz="1600" dirty="0" err="1">
                <a:solidFill>
                  <a:prstClr val="black"/>
                </a:solidFill>
              </a:rPr>
              <a:t>Fujian</a:t>
            </a:r>
            <a:r>
              <a:rPr lang="en-US" altLang="ja-JP" sz="1600" dirty="0">
                <a:solidFill>
                  <a:prstClr val="black"/>
                </a:solidFill>
              </a:rPr>
              <a:t> Provincial Expressway Technology Consulting Co., Ltd.</a:t>
            </a:r>
            <a:endPar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2039429"/>
            <a:ext cx="6569716" cy="4818569"/>
          </a:xfrm>
        </p:spPr>
        <p:txBody>
          <a:bodyPr>
            <a:noAutofit/>
          </a:bodyPr>
          <a:lstStyle/>
          <a:p>
            <a:pPr marL="0" indent="0">
              <a:buNone/>
            </a:pPr>
            <a:r>
              <a:rPr kumimoji="1" lang="ja-JP" altLang="en-US" sz="1600" b="1" dirty="0"/>
              <a:t>概要</a:t>
            </a:r>
            <a:endParaRPr kumimoji="1" lang="en-US" altLang="ja-JP" sz="1600" b="1" dirty="0"/>
          </a:p>
          <a:p>
            <a:r>
              <a:rPr lang="ja-JP" altLang="en-US" sz="1600" dirty="0"/>
              <a:t>既往の研究示された圧密に関する結果の多くは，実務にほとんど普及しない．</a:t>
            </a:r>
            <a:endParaRPr lang="en-US" altLang="ja-JP" sz="1600" dirty="0"/>
          </a:p>
          <a:p>
            <a:r>
              <a:rPr lang="en-US" altLang="ja-JP" sz="1600" dirty="0"/>
              <a:t>Cc</a:t>
            </a:r>
            <a:r>
              <a:rPr lang="ja-JP" altLang="en-US" sz="1600" dirty="0"/>
              <a:t>と</a:t>
            </a:r>
            <a:r>
              <a:rPr lang="en-US" altLang="ja-JP" sz="1600" dirty="0"/>
              <a:t>Ck</a:t>
            </a:r>
            <a:r>
              <a:rPr lang="ja-JP" altLang="en-US" sz="1600" dirty="0"/>
              <a:t>に関連する二重非線形圧密構成式に基づき連続排水境界条件を組み込んだ任意土層の一時非線形圧密の近似閉形式を導出する．</a:t>
            </a:r>
            <a:endParaRPr lang="en-US" altLang="ja-JP" sz="1600" dirty="0"/>
          </a:p>
          <a:p>
            <a:r>
              <a:rPr lang="ja-JP" altLang="en-US" sz="1600" dirty="0"/>
              <a:t>連続排水境界を含む土層の非線形圧密に対する，近似的であるが正確な閉形式を導出し，実験と</a:t>
            </a:r>
            <a:r>
              <a:rPr lang="en-US" altLang="ja-JP" sz="1600" dirty="0"/>
              <a:t>FDM</a:t>
            </a:r>
            <a:r>
              <a:rPr lang="ja-JP" altLang="en-US" sz="1600" dirty="0"/>
              <a:t>により，比較し検証した．</a:t>
            </a:r>
            <a:endParaRPr lang="en-US" altLang="ja-JP" sz="1600" dirty="0"/>
          </a:p>
          <a:p>
            <a:pPr marL="0" indent="0">
              <a:buNone/>
            </a:pPr>
            <a:r>
              <a:rPr lang="ja-JP" altLang="en-US" sz="1600" b="1" dirty="0"/>
              <a:t>手法・結果</a:t>
            </a:r>
            <a:endParaRPr lang="en-US" altLang="ja-JP" sz="1600" b="1" dirty="0"/>
          </a:p>
          <a:p>
            <a:r>
              <a:rPr kumimoji="1" lang="ja-JP" altLang="en-US" sz="1600" dirty="0"/>
              <a:t>圧縮性，透水性，間隙比と有効応力の関係の非線形性を考慮し，閉形式を導出した．</a:t>
            </a:r>
            <a:endParaRPr kumimoji="1" lang="en-US" altLang="ja-JP" sz="1600" dirty="0"/>
          </a:p>
          <a:p>
            <a:r>
              <a:rPr lang="ja-JP" altLang="en-US" sz="1600" dirty="0"/>
              <a:t>実測結果，簡易解答，</a:t>
            </a:r>
            <a:r>
              <a:rPr lang="en-US" altLang="ja-JP" sz="1600" dirty="0"/>
              <a:t>FDM</a:t>
            </a:r>
            <a:r>
              <a:rPr lang="ja-JP" altLang="en-US" sz="1600" dirty="0"/>
              <a:t>により，正確性を検証</a:t>
            </a:r>
            <a:endParaRPr lang="en-US" altLang="ja-JP" sz="1600" dirty="0"/>
          </a:p>
          <a:p>
            <a:r>
              <a:rPr kumimoji="1" lang="en-US" altLang="ja-JP" sz="1600" dirty="0"/>
              <a:t>Cc/Ck.1</a:t>
            </a:r>
            <a:r>
              <a:rPr kumimoji="1" lang="ja-JP" altLang="en-US" sz="1600" dirty="0"/>
              <a:t>の場合，</a:t>
            </a:r>
            <a:r>
              <a:rPr kumimoji="1" lang="en-US" altLang="ja-JP" sz="1600" dirty="0"/>
              <a:t>Nq</a:t>
            </a:r>
            <a:r>
              <a:rPr lang="ja-JP" altLang="en-US" sz="1600" dirty="0"/>
              <a:t>お増加は圧密速度に悪影響を与える．</a:t>
            </a:r>
            <a:endParaRPr lang="en-US" altLang="ja-JP" sz="1600" dirty="0"/>
          </a:p>
          <a:p>
            <a:r>
              <a:rPr lang="ja-JP" altLang="en-US" sz="1600" dirty="0"/>
              <a:t>透水係数に対する</a:t>
            </a:r>
            <a:r>
              <a:rPr kumimoji="1" lang="ja-JP" altLang="en-US" sz="1600" dirty="0"/>
              <a:t>圧縮係数の比は，圧密速度に一貫した影響を与える．</a:t>
            </a:r>
            <a:endParaRPr kumimoji="1" lang="en-US" altLang="ja-JP" sz="1600" dirty="0"/>
          </a:p>
          <a:p>
            <a:r>
              <a:rPr lang="ja-JP" altLang="en-US" sz="1600" dirty="0"/>
              <a:t>提案解は小ひずみ圧密問題で適応可能であるが，小ひずみ条件から高ひずみ条件に移行する場合は適用不可．</a:t>
            </a:r>
            <a:endParaRPr kumimoji="1" lang="en-US" altLang="ja-JP" sz="1600" dirty="0"/>
          </a:p>
          <a:p>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6913984" y="5001208"/>
            <a:ext cx="5278015" cy="1499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提案されたモデルは非線形圧密問題を扱う他のアプローチより，精度，効率性，多様性の面で優れているため採用されたと考えられる．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115DAC60-3412-B18B-B721-EFD47329833F}"/>
              </a:ext>
            </a:extLst>
          </p:cNvPr>
          <p:cNvPicPr>
            <a:picLocks noChangeAspect="1"/>
          </p:cNvPicPr>
          <p:nvPr/>
        </p:nvPicPr>
        <p:blipFill>
          <a:blip r:embed="rId3"/>
          <a:stretch>
            <a:fillRect/>
          </a:stretch>
        </p:blipFill>
        <p:spPr>
          <a:xfrm>
            <a:off x="6907981" y="2019390"/>
            <a:ext cx="4824339" cy="2961778"/>
          </a:xfrm>
          <a:prstGeom prst="rect">
            <a:avLst/>
          </a:prstGeom>
        </p:spPr>
      </p:pic>
    </p:spTree>
    <p:extLst>
      <p:ext uri="{BB962C8B-B14F-4D97-AF65-F5344CB8AC3E}">
        <p14:creationId xmlns:p14="http://schemas.microsoft.com/office/powerpoint/2010/main" val="368566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Numerical investigation of the installation process and bearing capacity of circular helicoid piles in undrained clay</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Kunpeng</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Wang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Chunyi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Cui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Peng Zhang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Noriyuki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Yasufuku</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Guangli Xu</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ja-JP" altLang="en-US" sz="1600" dirty="0">
                <a:solidFill>
                  <a:prstClr val="black"/>
                </a:solidFill>
                <a:latin typeface="Times New Roman"/>
                <a:ea typeface="ＭＳ ゴシック"/>
              </a:rPr>
              <a:t> </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Meng Wang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d</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https://doi.org/10.1016/j.sandf.2023.101411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非排水粘土中の円形らせん杭（</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CH pile</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）の</a:t>
            </a:r>
            <a:r>
              <a:rPr lang="ja-JP" altLang="en-US" sz="1600" b="1" u="sng" dirty="0">
                <a:solidFill>
                  <a:prstClr val="black"/>
                </a:solidFill>
                <a:latin typeface="Times New Roman"/>
                <a:ea typeface="ＭＳ ゴシック"/>
              </a:rPr>
              <a:t>施工過程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と支持力の数値的検討</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大連海事大学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lang="ja-JP" altLang="en-US" sz="1600" dirty="0">
                <a:solidFill>
                  <a:prstClr val="black"/>
                </a:solidFill>
                <a:latin typeface="Times New Roman"/>
                <a:ea typeface="ＭＳ ゴシック"/>
              </a:rPr>
              <a:t>九州大学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中国土質大学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d</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中国鉄道設計集団</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2"/>
            <a:ext cx="6569109" cy="5039687"/>
          </a:xfrm>
        </p:spPr>
        <p:txBody>
          <a:bodyPr>
            <a:noAutofit/>
          </a:bodyPr>
          <a:lstStyle/>
          <a:p>
            <a:pPr marL="0" indent="0">
              <a:buNone/>
            </a:pPr>
            <a:r>
              <a:rPr kumimoji="1" lang="ja-JP" altLang="en-US" sz="1400" b="1" dirty="0"/>
              <a:t>概要</a:t>
            </a:r>
            <a:endParaRPr kumimoji="1" lang="en-US" altLang="ja-JP" sz="1400" b="1" dirty="0"/>
          </a:p>
          <a:p>
            <a:r>
              <a:rPr kumimoji="1" lang="en-US" altLang="ja-JP" sz="1400" dirty="0"/>
              <a:t>CH pile</a:t>
            </a:r>
            <a:r>
              <a:rPr kumimoji="1" lang="ja-JP" altLang="en-US" sz="1400" dirty="0"/>
              <a:t>は近年開発された特殊形状杭で研究はまだ初期段階にある．</a:t>
            </a:r>
            <a:br>
              <a:rPr kumimoji="1" lang="ja-JP" altLang="en-US" sz="1400" dirty="0"/>
            </a:br>
            <a:r>
              <a:rPr kumimoji="1" lang="ja-JP" altLang="en-US" sz="1400" dirty="0"/>
              <a:t>→既往の研究の成果は実務の適用要件から遅れている．</a:t>
            </a:r>
          </a:p>
          <a:p>
            <a:r>
              <a:rPr kumimoji="1" lang="en-US" altLang="ja-JP" sz="1400" dirty="0"/>
              <a:t>CH pile</a:t>
            </a:r>
            <a:r>
              <a:rPr kumimoji="1" lang="ja-JP" altLang="en-US" sz="1400" dirty="0"/>
              <a:t>の原位置試験を</a:t>
            </a:r>
            <a:r>
              <a:rPr kumimoji="1" lang="en-US" altLang="ja-JP" sz="1400" dirty="0"/>
              <a:t>ABAQUS</a:t>
            </a:r>
            <a:r>
              <a:rPr kumimoji="1" lang="ja-JP" altLang="en-US" sz="1400" dirty="0"/>
              <a:t>を用い復元し，</a:t>
            </a:r>
            <a:r>
              <a:rPr kumimoji="1" lang="en-US" altLang="ja-JP" sz="1400" dirty="0"/>
              <a:t>CEL</a:t>
            </a:r>
            <a:r>
              <a:rPr kumimoji="1" lang="ja-JP" altLang="en-US" sz="1400" dirty="0"/>
              <a:t>法を用いシミュレーションを実施した．</a:t>
            </a:r>
          </a:p>
          <a:p>
            <a:r>
              <a:rPr kumimoji="1" lang="ja-JP" altLang="en-US" sz="1400" dirty="0"/>
              <a:t>施行から支持までの過程における杭と地盤の相互作用の問題を解析．</a:t>
            </a:r>
          </a:p>
          <a:p>
            <a:pPr marL="0" indent="0">
              <a:buNone/>
            </a:pPr>
            <a:r>
              <a:rPr lang="ja-JP" altLang="en-US" sz="1400" b="1" dirty="0"/>
              <a:t>手法・結果</a:t>
            </a:r>
            <a:endParaRPr lang="en-US" altLang="ja-JP" sz="1400" b="1" dirty="0"/>
          </a:p>
          <a:p>
            <a:r>
              <a:rPr lang="ja-JP" altLang="en-US" sz="1400" dirty="0"/>
              <a:t>施工過程で，杭の頂部および各表面に作用する軸方向の反力とモーメントは，打込み深さの増加とともに直線的に増加する．</a:t>
            </a:r>
            <a:endParaRPr lang="en-US" altLang="ja-JP" sz="1400" dirty="0"/>
          </a:p>
          <a:p>
            <a:r>
              <a:rPr lang="ja-JP" altLang="en-US" sz="1400" dirty="0"/>
              <a:t>軸圧縮荷重の過程で、</a:t>
            </a:r>
            <a:r>
              <a:rPr lang="en-US" altLang="ja-JP" sz="1400" dirty="0"/>
              <a:t>CH</a:t>
            </a:r>
            <a:r>
              <a:rPr lang="ja-JP" altLang="en-US" sz="1400" dirty="0"/>
              <a:t>杭の圧縮面が杭の周囲の土を圧迫し続ける一方で、引き抜き面が設置終了時に接触する土から徐々に離れていくためである．</a:t>
            </a:r>
            <a:endParaRPr lang="en-US" altLang="ja-JP" sz="1400" dirty="0"/>
          </a:p>
          <a:p>
            <a:r>
              <a:rPr lang="ja-JP" altLang="en-US" sz="1400" dirty="0"/>
              <a:t>軸方向圧縮の極限状態では，極限圧縮支持力の大部分は圧縮面の軸方向反力によってもたらされ，摩擦応力よりも接触圧力の影響の方が顕著である．</a:t>
            </a:r>
            <a:endParaRPr lang="en-US" altLang="ja-JP" sz="1400" dirty="0"/>
          </a:p>
          <a:p>
            <a:r>
              <a:rPr lang="ja-JP" altLang="en-US" sz="1400" dirty="0"/>
              <a:t>軸方向引抜極限状態では、引抜極限支持力は主に引抜面に作用する軸方向反力によってもたらされ、その大部分は接触圧の作用によって発生し、残りは摩擦応力によるものである．</a:t>
            </a:r>
            <a:endParaRPr lang="en-US" altLang="ja-JP" sz="1400" dirty="0"/>
          </a:p>
          <a:p>
            <a:r>
              <a:rPr lang="en-US" altLang="ja-JP" sz="1400" dirty="0"/>
              <a:t>CH</a:t>
            </a:r>
            <a:r>
              <a:rPr lang="ja-JP" altLang="en-US" sz="1400" dirty="0"/>
              <a:t>杭の極限圧縮耐力と極限引抜耐力は、杭の最大ジャッキ抵抗力を大幅に上回っており、</a:t>
            </a:r>
            <a:r>
              <a:rPr lang="en-US" altLang="ja-JP" sz="1400" dirty="0"/>
              <a:t>CH</a:t>
            </a:r>
            <a:r>
              <a:rPr lang="ja-JP" altLang="en-US" sz="1400" dirty="0"/>
              <a:t>杭が優れた軸方向耐力を有していることを示している．</a:t>
            </a:r>
            <a:endParaRPr lang="en-US" altLang="ja-JP" sz="14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この研究では，まだ解明されていない非排水粘土中の</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CH pile</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の優れている点を示しているため採用されたと考えられる．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3" name="図 12">
            <a:extLst>
              <a:ext uri="{FF2B5EF4-FFF2-40B4-BE49-F238E27FC236}">
                <a16:creationId xmlns:a16="http://schemas.microsoft.com/office/drawing/2014/main" id="{5D180C47-6316-42E0-EA76-326EFA474637}"/>
              </a:ext>
            </a:extLst>
          </p:cNvPr>
          <p:cNvPicPr>
            <a:picLocks noChangeAspect="1"/>
          </p:cNvPicPr>
          <p:nvPr/>
        </p:nvPicPr>
        <p:blipFill>
          <a:blip r:embed="rId3"/>
          <a:stretch>
            <a:fillRect/>
          </a:stretch>
        </p:blipFill>
        <p:spPr>
          <a:xfrm>
            <a:off x="7388173" y="1429549"/>
            <a:ext cx="4121253" cy="3487214"/>
          </a:xfrm>
          <a:prstGeom prst="rect">
            <a:avLst/>
          </a:prstGeom>
        </p:spPr>
      </p:pic>
    </p:spTree>
    <p:extLst>
      <p:ext uri="{BB962C8B-B14F-4D97-AF65-F5344CB8AC3E}">
        <p14:creationId xmlns:p14="http://schemas.microsoft.com/office/powerpoint/2010/main" val="119304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Prediction of ground vibration under combined seismic and high-speed train loads considering earthquake intensity and site category</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Wei Xie a,b,d, Guangyun Gao b, Jian Song c, Yonggang Jia d</a:t>
            </a: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https://doi.org/10.1016/j.sandf.2023.101412</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振</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度と現場カテゴリーを考慮した地震と高速鉄道の複合載荷における地盤振動の予測</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lvl="0"/>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中国電力建設</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en-US" altLang="ja-JP" sz="1600" baseline="30000" dirty="0">
                <a:solidFill>
                  <a:prstClr val="black"/>
                </a:solidFill>
              </a:rPr>
              <a:t>b</a:t>
            </a:r>
            <a:r>
              <a:rPr lang="ja-JP" altLang="en-US" sz="1600" dirty="0">
                <a:solidFill>
                  <a:prstClr val="black"/>
                </a:solidFill>
              </a:rPr>
              <a:t>同済大学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c</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河海大学，</a:t>
            </a:r>
            <a:r>
              <a:rPr lang="en-US" altLang="ja-JP" sz="1600" baseline="30000" dirty="0">
                <a:solidFill>
                  <a:prstClr val="black"/>
                </a:solidFill>
              </a:rPr>
              <a:t>d</a:t>
            </a:r>
            <a:r>
              <a:rPr lang="ja-JP" altLang="en-US" sz="1600" dirty="0">
                <a:solidFill>
                  <a:prstClr val="black"/>
                </a:solidFill>
              </a:rPr>
              <a:t>中国海洋大学</a:t>
            </a:r>
            <a:endPar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高速鉄道網や周辺地域は地震動が激しい地域に位置しており，潜在的な地震災害が安全運行に深刻な脅威を与えている．</a:t>
            </a:r>
            <a:endParaRPr lang="en-US" altLang="ja-JP" sz="1600" dirty="0"/>
          </a:p>
          <a:p>
            <a:r>
              <a:rPr lang="ja-JP" altLang="en-US" sz="1600" dirty="0"/>
              <a:t>鉄道走行中に地震が発生し脱線事故が起きたりする．</a:t>
            </a:r>
            <a:br>
              <a:rPr lang="en-US" altLang="ja-JP" sz="1600" dirty="0"/>
            </a:br>
            <a:r>
              <a:rPr lang="ja-JP" altLang="en-US" sz="1600" dirty="0"/>
              <a:t>→地震動と高速鉄道荷重が複合的に作用した場合の地盤振動を合　</a:t>
            </a:r>
            <a:br>
              <a:rPr lang="en-US" altLang="ja-JP" sz="1600" dirty="0"/>
            </a:br>
            <a:r>
              <a:rPr lang="ja-JP" altLang="en-US" sz="1600" dirty="0"/>
              <a:t>　理的に予測する手法が必要</a:t>
            </a:r>
            <a:endParaRPr lang="en-US" altLang="ja-JP" sz="1600" dirty="0"/>
          </a:p>
          <a:p>
            <a:r>
              <a:rPr lang="ja-JP" altLang="en-US" sz="1600" dirty="0"/>
              <a:t>既往の研究では，複合荷重下での土の動的挙動にほとんど注意が払われていない</a:t>
            </a:r>
            <a:endParaRPr lang="en-US" altLang="ja-JP" sz="1600" dirty="0"/>
          </a:p>
          <a:p>
            <a:pPr marL="0" indent="0">
              <a:buNone/>
            </a:pPr>
            <a:r>
              <a:rPr lang="ja-JP" altLang="en-US" sz="1600" b="1" dirty="0"/>
              <a:t>手法・結果</a:t>
            </a:r>
            <a:endParaRPr lang="en-US" altLang="ja-JP" sz="1600" b="1" dirty="0"/>
          </a:p>
          <a:p>
            <a:r>
              <a:rPr kumimoji="1" lang="ja-JP" altLang="en-US" sz="1600" dirty="0"/>
              <a:t>複合荷重による軌道中心の地盤振動変位は，地盤の剛性が高くなるにつれて減少する．</a:t>
            </a:r>
            <a:endParaRPr kumimoji="1" lang="en-US" altLang="ja-JP" sz="1600" dirty="0"/>
          </a:p>
          <a:p>
            <a:r>
              <a:rPr lang="en-US" altLang="ja-JP" sz="1600" dirty="0"/>
              <a:t>PGD</a:t>
            </a:r>
            <a:r>
              <a:rPr lang="ja-JP" altLang="en-US" sz="1600" dirty="0"/>
              <a:t>は合理的な震度指数で，硬い地盤ほど精度が高い．</a:t>
            </a:r>
            <a:endParaRPr lang="en-US" altLang="ja-JP" sz="1600" dirty="0"/>
          </a:p>
          <a:p>
            <a:r>
              <a:rPr kumimoji="1" lang="ja-JP" altLang="en-US" sz="1600" dirty="0"/>
              <a:t>等価せん断波速度と</a:t>
            </a:r>
            <a:r>
              <a:rPr kumimoji="1" lang="en-US" altLang="ja-JP" sz="1600" dirty="0"/>
              <a:t>PGD</a:t>
            </a:r>
            <a:r>
              <a:rPr kumimoji="1" lang="ja-JP" altLang="en-US" sz="1600" dirty="0"/>
              <a:t>に基づく予測式は</a:t>
            </a:r>
            <a:r>
              <a:rPr lang="ja-JP" altLang="en-US" sz="1600" dirty="0"/>
              <a:t>，地震時の高速鉄道荷重による地盤振動を推定するための有効手段である．</a:t>
            </a:r>
            <a:endParaRPr lang="en-US" altLang="ja-JP" sz="1600" dirty="0"/>
          </a:p>
          <a:p>
            <a:r>
              <a:rPr kumimoji="1" lang="ja-JP" altLang="en-US" sz="1600" dirty="0"/>
              <a:t>等価せん断波速度と</a:t>
            </a:r>
            <a:r>
              <a:rPr kumimoji="1" lang="en-US" altLang="ja-JP" sz="1600" dirty="0"/>
              <a:t>PGD</a:t>
            </a:r>
            <a:r>
              <a:rPr kumimoji="1" lang="ja-JP" altLang="en-US" sz="1600" dirty="0"/>
              <a:t>に基づく予測式は</a:t>
            </a:r>
            <a:r>
              <a:rPr lang="ja-JP" altLang="en-US" sz="1600" dirty="0"/>
              <a:t>，</a:t>
            </a:r>
            <a:r>
              <a:rPr kumimoji="1" lang="ja-JP" altLang="en-US" sz="1600" dirty="0"/>
              <a:t>異なる立地や地震動に対して良好な適用性を有している</a:t>
            </a:r>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89897"/>
            <a:ext cx="4900550" cy="141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sz="1600" dirty="0">
                <a:solidFill>
                  <a:prstClr val="black"/>
                </a:solidFill>
                <a:latin typeface="Times New Roman"/>
                <a:ea typeface="ＭＳ ゴシック"/>
              </a:rPr>
              <a:t>既往の研究でほとんど扱われていない問題に対して，有効な手段が提案された点が採用された理由であると言える．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E353F3B8-2521-1FC0-8660-20629484633B}"/>
              </a:ext>
            </a:extLst>
          </p:cNvPr>
          <p:cNvPicPr>
            <a:picLocks noChangeAspect="1"/>
          </p:cNvPicPr>
          <p:nvPr/>
        </p:nvPicPr>
        <p:blipFill>
          <a:blip r:embed="rId3"/>
          <a:stretch>
            <a:fillRect/>
          </a:stretch>
        </p:blipFill>
        <p:spPr>
          <a:xfrm>
            <a:off x="6901542" y="1696254"/>
            <a:ext cx="5233696" cy="3126938"/>
          </a:xfrm>
          <a:prstGeom prst="rect">
            <a:avLst/>
          </a:prstGeom>
        </p:spPr>
      </p:pic>
    </p:spTree>
    <p:extLst>
      <p:ext uri="{BB962C8B-B14F-4D97-AF65-F5344CB8AC3E}">
        <p14:creationId xmlns:p14="http://schemas.microsoft.com/office/powerpoint/2010/main" val="166936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Settlement prediction of shallow foundations for quality controls of sandy hydraulic fills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V. Fioravante </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D. Giretti </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b</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A. Masella </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c</a:t>
            </a:r>
            <a:r>
              <a:rPr kumimoji="1" lang="it-IT" altLang="ja-JP" sz="1600" b="0" i="0" u="none" strike="noStrike" kern="1200" cap="none" spc="0" normalizeH="0" baseline="0" noProof="0" dirty="0">
                <a:ln>
                  <a:noFill/>
                </a:ln>
                <a:solidFill>
                  <a:prstClr val="black"/>
                </a:solidFill>
                <a:effectLst/>
                <a:uLnTx/>
                <a:uFillTx/>
                <a:latin typeface="Times New Roman"/>
                <a:ea typeface="ＭＳ ゴシック"/>
                <a:cs typeface="+mn-cs"/>
              </a:rPr>
              <a:t>, G. Vaciago </a:t>
            </a:r>
            <a:r>
              <a:rPr kumimoji="1" lang="it-IT"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hlinkClick r:id="rId3"/>
              </a:rPr>
              <a:t>https://doi.org/10.1016/j.sandf.2023.101408</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　</a:t>
            </a:r>
            <a:endPar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砂質水締め盛土の品質管理のための浅い基礎の沈下予測</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フェラーラ大学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ベルガモ大学，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Studio</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Geotecnico</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Italiano</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基礎の沈下量を予測することは重要であるが，実務で</a:t>
            </a:r>
            <a:r>
              <a:rPr lang="ja-JP" altLang="en-US" sz="1600" dirty="0"/>
              <a:t>は，直接測定することが困難である．</a:t>
            </a:r>
            <a:endParaRPr lang="en-US" altLang="ja-JP" sz="1600" dirty="0"/>
          </a:p>
          <a:p>
            <a:r>
              <a:rPr kumimoji="1" lang="ja-JP" altLang="en-US" sz="1600" dirty="0"/>
              <a:t>等価線形弾性と盛土中のせん断波速度</a:t>
            </a:r>
            <a:r>
              <a:rPr kumimoji="1" lang="en-US" altLang="ja-JP" sz="1600" dirty="0"/>
              <a:t>Vs</a:t>
            </a:r>
            <a:r>
              <a:rPr kumimoji="1" lang="ja-JP" altLang="en-US" sz="1600" dirty="0"/>
              <a:t>の測定プロファイルに基づき与えられた形状と剛性を持つ浅い基礎の予測される全沈下と不同沈下を評価する</a:t>
            </a:r>
            <a:r>
              <a:rPr lang="ja-JP" altLang="en-US" sz="1600" dirty="0"/>
              <a:t>ための手順を開発した．</a:t>
            </a:r>
            <a:endParaRPr kumimoji="1" lang="en-US" altLang="ja-JP" sz="1600" dirty="0"/>
          </a:p>
          <a:p>
            <a:pPr marL="0" indent="0">
              <a:buNone/>
            </a:pPr>
            <a:r>
              <a:rPr lang="ja-JP" altLang="en-US" sz="1600" b="1" dirty="0"/>
              <a:t>手法・結果</a:t>
            </a:r>
            <a:endParaRPr lang="en-US" altLang="ja-JP" sz="1600" b="1" dirty="0"/>
          </a:p>
          <a:p>
            <a:r>
              <a:rPr lang="en-US" altLang="ja-JP" sz="1600" dirty="0"/>
              <a:t>65g</a:t>
            </a:r>
            <a:r>
              <a:rPr lang="ja-JP" altLang="en-US" sz="1600" dirty="0"/>
              <a:t>下で遠心模型実験を</a:t>
            </a:r>
            <a:r>
              <a:rPr lang="en-US" altLang="ja-JP" sz="1600" dirty="0"/>
              <a:t>2</a:t>
            </a:r>
            <a:r>
              <a:rPr lang="ja-JP" altLang="en-US" sz="1600" dirty="0"/>
              <a:t>モデルで実施</a:t>
            </a:r>
            <a:br>
              <a:rPr lang="en-US" altLang="ja-JP" sz="1600" dirty="0"/>
            </a:br>
            <a:r>
              <a:rPr lang="ja-JP" altLang="en-US" sz="1600" dirty="0"/>
              <a:t>直線的な荷重伝達関係が確認でき，明らかな降伏応力に達することなく比較的高い沈下が発生した．</a:t>
            </a:r>
            <a:endParaRPr lang="en-US" altLang="ja-JP" sz="1600" dirty="0"/>
          </a:p>
          <a:p>
            <a:r>
              <a:rPr lang="ja-JP" altLang="en-US" sz="1600" dirty="0"/>
              <a:t>解析は塑性せん断が発生するひずみ領域に向かい弾性率が減衰するような予測を行ったため良好な一致が確認できた．</a:t>
            </a:r>
            <a:endParaRPr lang="en-US" altLang="ja-JP" sz="1600" dirty="0"/>
          </a:p>
          <a:p>
            <a:r>
              <a:rPr lang="ja-JP" altLang="en-US" sz="1600" dirty="0"/>
              <a:t>解析の結果は，事後予測と考え，遠心模型実験のような限界条件下でも浅い基礎の沈下量を推定できるということを強調している．</a:t>
            </a:r>
            <a:endParaRPr lang="en-US" altLang="ja-JP" sz="1600" dirty="0"/>
          </a:p>
          <a:p>
            <a:r>
              <a:rPr lang="ja-JP" altLang="en-US" sz="1600" dirty="0"/>
              <a:t>模型実験の再現ができたので実際の基礎に対する研究を進めていくことが必要</a:t>
            </a:r>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Conclusion </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には数値計算と実験の結果が書かれて</a:t>
            </a:r>
            <a:r>
              <a:rPr kumimoji="1" lang="ja-JP" altLang="en-US" sz="1600" b="0" i="0" u="none" strike="noStrike" kern="1200" cap="none" spc="0" normalizeH="0" baseline="0" noProof="0">
                <a:ln>
                  <a:noFill/>
                </a:ln>
                <a:solidFill>
                  <a:prstClr val="black"/>
                </a:solidFill>
                <a:effectLst/>
                <a:uLnTx/>
                <a:uFillTx/>
                <a:latin typeface="Times New Roman"/>
                <a:ea typeface="ＭＳ ゴシック"/>
                <a:cs typeface="+mn-cs"/>
              </a:rPr>
              <a:t>いなかった．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208B2FB8-7D76-8016-6235-5EBFE5B0503C}"/>
              </a:ext>
            </a:extLst>
          </p:cNvPr>
          <p:cNvPicPr>
            <a:picLocks noChangeAspect="1"/>
          </p:cNvPicPr>
          <p:nvPr/>
        </p:nvPicPr>
        <p:blipFill>
          <a:blip r:embed="rId4"/>
          <a:stretch>
            <a:fillRect/>
          </a:stretch>
        </p:blipFill>
        <p:spPr>
          <a:xfrm>
            <a:off x="6677808" y="1467910"/>
            <a:ext cx="5476900" cy="2852870"/>
          </a:xfrm>
          <a:prstGeom prst="rect">
            <a:avLst/>
          </a:prstGeom>
        </p:spPr>
      </p:pic>
    </p:spTree>
    <p:extLst>
      <p:ext uri="{BB962C8B-B14F-4D97-AF65-F5344CB8AC3E}">
        <p14:creationId xmlns:p14="http://schemas.microsoft.com/office/powerpoint/2010/main" val="11384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Strength reduction mechanism of cement-treated soil under seawater environment</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Hiroyuki Hara,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Kenshi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Ikeda, Norimasa Yoshimoto</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https://doi.org/10.1016/j.sandf.2024.101425</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海水環境下の</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セメントトリーティッド土の強度減衰メカニズム</a:t>
            </a:r>
            <a:endPar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Times New Roman"/>
                <a:ea typeface="ＭＳ ゴシック"/>
              </a:rPr>
              <a:t>山口大学</a:t>
            </a:r>
            <a:endPar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固化処理工法は環境によって土の性質が劣化する可能性がある．</a:t>
            </a:r>
            <a:br>
              <a:rPr lang="en-US" altLang="ja-JP" sz="1600" dirty="0"/>
            </a:br>
            <a:r>
              <a:rPr lang="ja-JP" altLang="en-US" sz="1600" dirty="0"/>
              <a:t>→</a:t>
            </a:r>
            <a:r>
              <a:rPr lang="en-US" altLang="ja-JP" sz="1600" dirty="0"/>
              <a:t>Ca</a:t>
            </a:r>
            <a:r>
              <a:rPr lang="ja-JP" altLang="en-US" sz="1600" dirty="0"/>
              <a:t>の溶出を促進させる環境下がある．</a:t>
            </a:r>
            <a:endParaRPr lang="en-US" altLang="ja-JP" sz="1600" dirty="0"/>
          </a:p>
          <a:p>
            <a:r>
              <a:rPr lang="en-US" altLang="ja-JP" sz="1600" dirty="0"/>
              <a:t>Ca</a:t>
            </a:r>
            <a:r>
              <a:rPr lang="ja-JP" altLang="en-US" sz="1600" dirty="0"/>
              <a:t>溶出メカニズム等の劣化緩和技術などの研究はされているが土の強度の変化やそのメカニズムの詳細の報告はされていない．</a:t>
            </a:r>
            <a:endParaRPr lang="en-US" altLang="ja-JP" sz="1600" dirty="0"/>
          </a:p>
          <a:p>
            <a:r>
              <a:rPr lang="en-US" altLang="ja-JP" sz="1600" dirty="0"/>
              <a:t>Mg</a:t>
            </a:r>
            <a:r>
              <a:rPr lang="ja-JP" altLang="en-US" sz="1600" dirty="0"/>
              <a:t>水溶液に浸漬したセメント処理土の強度変化について，セメント添加量と養生時間を変化させて検討した．</a:t>
            </a:r>
            <a:endParaRPr lang="en-US" altLang="ja-JP" sz="1600" dirty="0"/>
          </a:p>
          <a:p>
            <a:r>
              <a:rPr lang="ja-JP" altLang="en-US" sz="1600" dirty="0"/>
              <a:t>熱重量示唆熱分析（</a:t>
            </a:r>
            <a:r>
              <a:rPr lang="en-US" altLang="ja-JP" sz="1600" dirty="0"/>
              <a:t>TG-DTA</a:t>
            </a:r>
            <a:r>
              <a:rPr lang="ja-JP" altLang="en-US" sz="1600" dirty="0"/>
              <a:t>）と走査型電子顕微鏡（</a:t>
            </a:r>
            <a:r>
              <a:rPr lang="en-US" altLang="ja-JP" sz="1600" dirty="0"/>
              <a:t>SEM</a:t>
            </a:r>
            <a:r>
              <a:rPr lang="ja-JP" altLang="en-US" sz="1600" dirty="0"/>
              <a:t>）を用い，セメント水和物の組成変化と海水環境下で土の強度が低下するメカニズムを解明する．</a:t>
            </a:r>
            <a:endParaRPr lang="en-US" altLang="ja-JP" sz="1600" dirty="0"/>
          </a:p>
          <a:p>
            <a:pPr marL="0" indent="0">
              <a:buNone/>
            </a:pPr>
            <a:r>
              <a:rPr lang="ja-JP" altLang="en-US" sz="1600" b="1" dirty="0"/>
              <a:t>手法・結果</a:t>
            </a:r>
            <a:endParaRPr lang="en-US" altLang="ja-JP" sz="1600" b="1" dirty="0"/>
          </a:p>
          <a:p>
            <a:r>
              <a:rPr kumimoji="1" lang="en-US" altLang="ja-JP" sz="1600" dirty="0"/>
              <a:t>Mg</a:t>
            </a:r>
            <a:r>
              <a:rPr kumimoji="1" lang="ja-JP" altLang="en-US" sz="1600" dirty="0"/>
              <a:t>溶液に浸したセメント処理土はセメント由来の</a:t>
            </a:r>
            <a:r>
              <a:rPr kumimoji="1" lang="en-US" altLang="ja-JP" sz="1600" dirty="0"/>
              <a:t>Ca</a:t>
            </a:r>
            <a:r>
              <a:rPr kumimoji="1" lang="ja-JP" altLang="en-US" sz="1600" dirty="0"/>
              <a:t>成分をほとんど溶出した．</a:t>
            </a:r>
            <a:endParaRPr kumimoji="1" lang="en-US" altLang="ja-JP" sz="1600" dirty="0"/>
          </a:p>
          <a:p>
            <a:r>
              <a:rPr lang="en-US" altLang="ja-JP" sz="1600" dirty="0"/>
              <a:t>Mg</a:t>
            </a:r>
            <a:r>
              <a:rPr lang="ja-JP" altLang="en-US" sz="1600" dirty="0"/>
              <a:t>溶液に浸したセメント処理土の一軸圧縮強度は著しく低下した．</a:t>
            </a:r>
            <a:endParaRPr lang="en-US" altLang="ja-JP" sz="1600" dirty="0"/>
          </a:p>
          <a:p>
            <a:r>
              <a:rPr kumimoji="1" lang="en-US" altLang="ja-JP" sz="1600" dirty="0"/>
              <a:t>Mg</a:t>
            </a:r>
            <a:r>
              <a:rPr kumimoji="1" lang="ja-JP" altLang="en-US" sz="1600" dirty="0"/>
              <a:t>溶液に浸したセメント処理土の強度低下は比較的結合力の弱い</a:t>
            </a:r>
            <a:r>
              <a:rPr kumimoji="1" lang="en-US" altLang="ja-JP" sz="1600" dirty="0"/>
              <a:t>C-S-H</a:t>
            </a:r>
            <a:r>
              <a:rPr kumimoji="1" lang="ja-JP" altLang="en-US" sz="1600" dirty="0"/>
              <a:t>が</a:t>
            </a:r>
            <a:r>
              <a:rPr kumimoji="1" lang="en-US" altLang="ja-JP" sz="1600" dirty="0"/>
              <a:t>M-S-H</a:t>
            </a:r>
            <a:r>
              <a:rPr kumimoji="1" lang="ja-JP" altLang="en-US" sz="1600" dirty="0"/>
              <a:t>に変化したからであると考えられる．</a:t>
            </a:r>
            <a:endParaRPr kumimoji="1" lang="en-US" altLang="ja-JP" sz="1600" dirty="0"/>
          </a:p>
          <a:p>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より実現象に近い条件の</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Mg</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水溶液下で実験を行った場合どのような</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Ca</a:t>
            </a:r>
            <a:r>
              <a:rPr kumimoji="1" lang="ja-JP" altLang="en-US" sz="1600" b="0" i="0" u="none" strike="noStrike" kern="1200" cap="none" spc="0" normalizeH="0" baseline="0" noProof="0">
                <a:ln>
                  <a:noFill/>
                </a:ln>
                <a:solidFill>
                  <a:prstClr val="black"/>
                </a:solidFill>
                <a:effectLst/>
                <a:uLnTx/>
                <a:uFillTx/>
                <a:latin typeface="Times New Roman"/>
                <a:ea typeface="ＭＳ ゴシック"/>
                <a:cs typeface="+mn-cs"/>
              </a:rPr>
              <a:t>溶出をするのか知りたい．</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2" name="図 11">
            <a:extLst>
              <a:ext uri="{FF2B5EF4-FFF2-40B4-BE49-F238E27FC236}">
                <a16:creationId xmlns:a16="http://schemas.microsoft.com/office/drawing/2014/main" id="{B04E6AEE-71A6-19C2-7454-A7D1CFC45F60}"/>
              </a:ext>
            </a:extLst>
          </p:cNvPr>
          <p:cNvPicPr>
            <a:picLocks noChangeAspect="1"/>
          </p:cNvPicPr>
          <p:nvPr/>
        </p:nvPicPr>
        <p:blipFill>
          <a:blip r:embed="rId3"/>
          <a:stretch>
            <a:fillRect/>
          </a:stretch>
        </p:blipFill>
        <p:spPr>
          <a:xfrm>
            <a:off x="6913997" y="1295223"/>
            <a:ext cx="5147374" cy="3414128"/>
          </a:xfrm>
          <a:prstGeom prst="rect">
            <a:avLst/>
          </a:prstGeom>
        </p:spPr>
      </p:pic>
    </p:spTree>
    <p:extLst>
      <p:ext uri="{BB962C8B-B14F-4D97-AF65-F5344CB8AC3E}">
        <p14:creationId xmlns:p14="http://schemas.microsoft.com/office/powerpoint/2010/main" val="248167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a:latin typeface="+mn-lt"/>
              </a:rPr>
              <a:t>Test conditions influence on thermal conductivity and contact conductance of sand at transient state.</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Kamar Aljundi</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Carlos Pereira</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Ana Vieira</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João R. Maranha</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José Lapa</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ja-JP" altLang="en-US" sz="1600" dirty="0">
                <a:solidFill>
                  <a:prstClr val="black"/>
                </a:solidFill>
                <a:latin typeface="Times New Roman"/>
                <a:ea typeface="ＭＳ ゴシック"/>
              </a:rPr>
              <a:t> </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Rafaela Cardoso</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https://doi.org/10.1016/j.sandf.2023.101405</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弾性波速度</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en-US" altLang="ja-JP" sz="1600" dirty="0">
                <a:solidFill>
                  <a:prstClr val="black"/>
                </a:solidFill>
                <a:latin typeface="Times New Roman"/>
                <a:ea typeface="ＭＳ ゴシック"/>
              </a:rPr>
              <a:t>National Laboratory for Civil Engineering (LNEC)</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アベイロ大学，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リスボン大学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729644"/>
            <a:ext cx="6448301"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地盤の熱特性を適切に評価することは，地熱利用ヒートポンプシステムの設計において重要であ</a:t>
            </a:r>
            <a:r>
              <a:rPr lang="ja-JP" altLang="en-US" sz="1600" dirty="0"/>
              <a:t>る．</a:t>
            </a:r>
            <a:endParaRPr lang="en-US" altLang="ja-JP" sz="1600" dirty="0"/>
          </a:p>
          <a:p>
            <a:r>
              <a:rPr kumimoji="1" lang="ja-JP" altLang="en-US" sz="1600" dirty="0"/>
              <a:t>過渡熱プローブ法を用いた基準不適格土の熱伝導率測定を行った．</a:t>
            </a:r>
            <a:endParaRPr kumimoji="1" lang="en-US" altLang="ja-JP" sz="1600" dirty="0"/>
          </a:p>
          <a:p>
            <a:r>
              <a:rPr lang="ja-JP" altLang="en-US" sz="1600" dirty="0"/>
              <a:t>加熱時間，飽和度，土密度，温度，熱流束強度等，いくつかの要因が乾燥状態または完全飽和状態の熱伝導率測定に及ぼす影響を分析した．</a:t>
            </a:r>
            <a:endParaRPr lang="en-US" altLang="ja-JP" sz="1600" dirty="0"/>
          </a:p>
          <a:p>
            <a:r>
              <a:rPr kumimoji="1" lang="ja-JP" altLang="en-US" sz="1600" dirty="0"/>
              <a:t>土の状態によって異なる加熱時間が必要であるとわかった．</a:t>
            </a:r>
            <a:endParaRPr kumimoji="1" lang="en-US" altLang="ja-JP" sz="1600" dirty="0"/>
          </a:p>
          <a:p>
            <a:pPr marL="0" indent="0">
              <a:buNone/>
            </a:pPr>
            <a:r>
              <a:rPr lang="ja-JP" altLang="en-US" sz="1600" b="1" dirty="0"/>
              <a:t>手法・結果</a:t>
            </a:r>
            <a:endParaRPr lang="en-US" altLang="ja-JP" sz="1600" b="1" dirty="0"/>
          </a:p>
          <a:p>
            <a:r>
              <a:rPr lang="ja-JP" altLang="en-US" sz="1600" dirty="0"/>
              <a:t>熱伝導率について</a:t>
            </a:r>
            <a:br>
              <a:rPr lang="en-US" altLang="ja-JP" sz="1600" dirty="0"/>
            </a:br>
            <a:r>
              <a:rPr lang="ja-JP" altLang="en-US" sz="1600" dirty="0"/>
              <a:t>加熱時間の影響が顕著に現れ，乾燥状態で</a:t>
            </a:r>
            <a:r>
              <a:rPr lang="en-US" altLang="ja-JP" sz="1600" dirty="0"/>
              <a:t>λ</a:t>
            </a:r>
            <a:r>
              <a:rPr lang="ja-JP" altLang="en-US" sz="1600" dirty="0"/>
              <a:t>値が過小評価された．</a:t>
            </a:r>
            <a:br>
              <a:rPr lang="en-US" altLang="ja-JP" sz="1600" dirty="0"/>
            </a:br>
            <a:r>
              <a:rPr lang="ja-JP" altLang="en-US" sz="1600" dirty="0"/>
              <a:t>飽和状態では，熱伝導率が高いため，安定した値が早期に達成された．</a:t>
            </a:r>
            <a:br>
              <a:rPr lang="en-US" altLang="ja-JP" sz="1600" dirty="0"/>
            </a:br>
            <a:r>
              <a:rPr lang="ja-JP" altLang="en-US" sz="1600" dirty="0"/>
              <a:t>土の熱伝導率の決定には，温度と熱流束強度の影響が大きい．</a:t>
            </a:r>
            <a:endParaRPr lang="en-US" altLang="ja-JP" sz="1600" dirty="0"/>
          </a:p>
          <a:p>
            <a:r>
              <a:rPr lang="ja-JP" altLang="en-US" sz="1600" dirty="0"/>
              <a:t>熱接触コンダクタンス</a:t>
            </a:r>
            <a:br>
              <a:rPr lang="en-US" altLang="ja-JP" sz="1600" dirty="0"/>
            </a:br>
            <a:r>
              <a:rPr lang="ja-JP" altLang="en-US" sz="1600" dirty="0"/>
              <a:t>正確な測定と熱試験の正確な再現のためこれを考慮するのは重要である．</a:t>
            </a:r>
            <a:br>
              <a:rPr lang="en-US" altLang="ja-JP" sz="1600" dirty="0"/>
            </a:br>
            <a:r>
              <a:rPr lang="ja-JP" altLang="en-US" sz="1600" dirty="0"/>
              <a:t>熱接触</a:t>
            </a:r>
            <a:r>
              <a:rPr lang="en-US" altLang="ja-JP" sz="1600" dirty="0" err="1"/>
              <a:t>hc</a:t>
            </a:r>
            <a:r>
              <a:rPr lang="ja-JP" altLang="en-US" sz="1600" dirty="0"/>
              <a:t>は，乾燥状態は高い不一致を示し，飽和状態は不一致が小さい．</a:t>
            </a:r>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今まで読んできた論文には</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の部分で新規性を列挙しているものはなかったのでこういう書き方もあるんだと学んだ．</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2E540404-F240-59EB-6DB1-227665963CB6}"/>
              </a:ext>
            </a:extLst>
          </p:cNvPr>
          <p:cNvPicPr>
            <a:picLocks noChangeAspect="1"/>
          </p:cNvPicPr>
          <p:nvPr/>
        </p:nvPicPr>
        <p:blipFill>
          <a:blip r:embed="rId3"/>
          <a:stretch>
            <a:fillRect/>
          </a:stretch>
        </p:blipFill>
        <p:spPr>
          <a:xfrm>
            <a:off x="6694516" y="2286578"/>
            <a:ext cx="4971010" cy="1299876"/>
          </a:xfrm>
          <a:prstGeom prst="rect">
            <a:avLst/>
          </a:prstGeom>
        </p:spPr>
      </p:pic>
    </p:spTree>
    <p:extLst>
      <p:ext uri="{BB962C8B-B14F-4D97-AF65-F5344CB8AC3E}">
        <p14:creationId xmlns:p14="http://schemas.microsoft.com/office/powerpoint/2010/main" val="5874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The effects of internal erosion on granular soils used in</a:t>
            </a:r>
            <a:r>
              <a:rPr lang="ja-JP" altLang="en-US" sz="1600" b="1" u="sng" dirty="0">
                <a:latin typeface="+mn-lt"/>
              </a:rPr>
              <a:t> </a:t>
            </a:r>
            <a:r>
              <a:rPr kumimoji="1" lang="en-US" altLang="ja-JP" sz="1600" b="1" u="sng" dirty="0">
                <a:latin typeface="+mn-lt"/>
              </a:rPr>
              <a:t>transport embankments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 Johnston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W. Murphy</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J. Holden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https://doi.org/10.1016/j.sandf.2023.101411</a:t>
            </a: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a:solidFill>
                  <a:prstClr val="black"/>
                </a:solidFill>
                <a:latin typeface="Times New Roman"/>
                <a:ea typeface="ＭＳ ゴシック"/>
              </a:rPr>
              <a:t>輸送盛土に使用される粒状土に対する内部浸食の影響</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リーズ大学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リーズ大学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kumimoji="1" lang="ja-JP" altLang="en-US" sz="1600" dirty="0"/>
              <a:t>鉄道等のインフラに使用される堤防の浸水は，斜面の持続的な弱体化を引き起こす可能性がある．</a:t>
            </a:r>
            <a:endParaRPr kumimoji="1" lang="en-US" altLang="ja-JP" sz="1600" dirty="0"/>
          </a:p>
          <a:p>
            <a:r>
              <a:rPr kumimoji="1" lang="ja-JP" altLang="en-US" sz="1600" dirty="0"/>
              <a:t>既往の研究では内部浸食を受けているサンプルの</a:t>
            </a:r>
            <a:r>
              <a:rPr kumimoji="1" lang="en-US" altLang="ja-JP" sz="1600" dirty="0"/>
              <a:t>Vs</a:t>
            </a:r>
            <a:r>
              <a:rPr kumimoji="1" lang="ja-JP" altLang="en-US" sz="1600" dirty="0"/>
              <a:t>の変化を評価したものはない．</a:t>
            </a:r>
            <a:endParaRPr kumimoji="1" lang="en-US" altLang="ja-JP" sz="1600" dirty="0"/>
          </a:p>
          <a:p>
            <a:r>
              <a:rPr kumimoji="1" lang="ja-JP" altLang="en-US" sz="1600" dirty="0"/>
              <a:t>洪水シミュレーションにおいて，より大きな水頭でより長い時間での様々な強度にどのように変化をもたらすか評価することを目的とする．</a:t>
            </a:r>
            <a:endParaRPr kumimoji="1" lang="en-US" altLang="ja-JP" sz="1600" dirty="0"/>
          </a:p>
          <a:p>
            <a:pPr marL="0" indent="0">
              <a:buNone/>
            </a:pPr>
            <a:r>
              <a:rPr lang="ja-JP" altLang="en-US" sz="1600" b="1" dirty="0"/>
              <a:t>手法・結果</a:t>
            </a:r>
            <a:endParaRPr lang="en-US" altLang="ja-JP" sz="1600" b="1" dirty="0"/>
          </a:p>
          <a:p>
            <a:r>
              <a:rPr lang="ja-JP" altLang="en-US" sz="1600" dirty="0"/>
              <a:t>水平ベンダー要素測定を用いて，浸透流による粒状地盤の透水性と剛性の変化を三軸環境で測定した．</a:t>
            </a:r>
            <a:endParaRPr lang="en-US" altLang="ja-JP" sz="1600" dirty="0"/>
          </a:p>
          <a:p>
            <a:r>
              <a:rPr lang="en-US" altLang="ja-JP" sz="1600" dirty="0"/>
              <a:t>Vs</a:t>
            </a:r>
            <a:r>
              <a:rPr lang="ja-JP" altLang="en-US" sz="1600" dirty="0"/>
              <a:t>の変化と透水係数の変化には合計</a:t>
            </a:r>
            <a:r>
              <a:rPr lang="en-US" altLang="ja-JP" sz="1600" dirty="0"/>
              <a:t>1%</a:t>
            </a:r>
            <a:r>
              <a:rPr lang="ja-JP" altLang="en-US" sz="1600" dirty="0"/>
              <a:t>の材料除去が関係し，最大</a:t>
            </a:r>
            <a:r>
              <a:rPr lang="en-US" altLang="ja-JP" sz="1600" dirty="0"/>
              <a:t>20%</a:t>
            </a:r>
            <a:r>
              <a:rPr lang="ja-JP" altLang="en-US" sz="1600" dirty="0"/>
              <a:t>まで変化する．</a:t>
            </a:r>
            <a:endParaRPr lang="en-US" altLang="ja-JP" sz="1600" dirty="0"/>
          </a:p>
          <a:p>
            <a:r>
              <a:rPr lang="ja-JP" altLang="en-US" sz="1600" dirty="0"/>
              <a:t>浸透後のせん断では，サンプルは主にひずみ硬化挙動を示した．</a:t>
            </a:r>
            <a:endParaRPr lang="en-US" altLang="ja-JP" sz="1600" dirty="0"/>
          </a:p>
          <a:p>
            <a:r>
              <a:rPr lang="en-US" altLang="ja-JP" sz="1600" dirty="0"/>
              <a:t>Vs</a:t>
            </a:r>
            <a:r>
              <a:rPr lang="ja-JP" altLang="en-US" sz="1600" dirty="0"/>
              <a:t>の変化は粒状土が浸透流にさらされ，粒子の移動が発生したときの試料の透水性の変化と一致する．</a:t>
            </a:r>
            <a:endParaRPr lang="en-US" altLang="ja-JP" sz="1600" dirty="0"/>
          </a:p>
          <a:p>
            <a:endParaRPr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が豊富で研究の流れがわかる．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sz="1600" dirty="0">
                <a:solidFill>
                  <a:prstClr val="black"/>
                </a:solidFill>
                <a:latin typeface="Times New Roman"/>
                <a:ea typeface="ＭＳ ゴシック"/>
              </a:rPr>
              <a:t>浸透中の試料の挙動を完全に定量化するための試験を実施する必要がある．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D3E6AE8E-4702-F355-CF9C-A8E80F4E7FC4}"/>
              </a:ext>
            </a:extLst>
          </p:cNvPr>
          <p:cNvPicPr>
            <a:picLocks noChangeAspect="1"/>
          </p:cNvPicPr>
          <p:nvPr/>
        </p:nvPicPr>
        <p:blipFill>
          <a:blip r:embed="rId3"/>
          <a:stretch>
            <a:fillRect/>
          </a:stretch>
        </p:blipFill>
        <p:spPr>
          <a:xfrm>
            <a:off x="6803069" y="1885293"/>
            <a:ext cx="5388931" cy="3070528"/>
          </a:xfrm>
          <a:prstGeom prst="rect">
            <a:avLst/>
          </a:prstGeom>
        </p:spPr>
      </p:pic>
    </p:spTree>
    <p:extLst>
      <p:ext uri="{BB962C8B-B14F-4D97-AF65-F5344CB8AC3E}">
        <p14:creationId xmlns:p14="http://schemas.microsoft.com/office/powerpoint/2010/main" val="1270432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3042</Words>
  <Application>Microsoft Office PowerPoint</Application>
  <PresentationFormat>ワイド画面</PresentationFormat>
  <Paragraphs>193</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8</vt:i4>
      </vt:variant>
    </vt:vector>
  </HeadingPairs>
  <TitlesOfParts>
    <vt:vector size="15" baseType="lpstr">
      <vt:lpstr>ＭＳ ゴシック</vt:lpstr>
      <vt:lpstr>游ゴシック</vt:lpstr>
      <vt:lpstr>游ゴシック Light</vt:lpstr>
      <vt:lpstr>Arial</vt:lpstr>
      <vt:lpstr>Times New Roman</vt:lpstr>
      <vt:lpstr>Office テーマ</vt:lpstr>
      <vt:lpstr>1_Office テーマ</vt:lpstr>
      <vt:lpstr>SF2023完全読破チャレンジ week3</vt:lpstr>
      <vt:lpstr>Nonlinear consolidation of arbitrary layered soil with continuous drainage boundary: An approximate closed-form solution</vt:lpstr>
      <vt:lpstr>Numerical investigation of the installation process and bearing capacity of circular helicoid piles in undrained clay</vt:lpstr>
      <vt:lpstr>Prediction of ground vibration under combined seismic and high-speed train loads considering earthquake intensity and site category</vt:lpstr>
      <vt:lpstr>Settlement prediction of shallow foundations for quality controls of sandy hydraulic fills</vt:lpstr>
      <vt:lpstr>Strength reduction mechanism of cement-treated soil under seawater environment</vt:lpstr>
      <vt:lpstr>Test conditions influence on thermal conductivity and contact conductance of sand at transient state.</vt:lpstr>
      <vt:lpstr>The effects of internal erosion on granular soils used in transport embankments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SF2023完全読破チャレンジ week2</dc:title>
  <dc:creator>ITAKI Kenshiro</dc:creator>
  <cp:lastModifiedBy>ITAKI Kenshiro</cp:lastModifiedBy>
  <cp:revision>82</cp:revision>
  <dcterms:created xsi:type="dcterms:W3CDTF">2024-04-14T05:43:17Z</dcterms:created>
  <dcterms:modified xsi:type="dcterms:W3CDTF">2024-05-03T03:02:48Z</dcterms:modified>
</cp:coreProperties>
</file>