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p:scale>
          <a:sx n="100" d="100"/>
          <a:sy n="100" d="100"/>
        </p:scale>
        <p:origin x="198"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828CEC-D879-08B8-F8ED-87187A6E7061}"/>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a:p>
        </p:txBody>
      </p:sp>
      <p:sp>
        <p:nvSpPr>
          <p:cNvPr id="3" name="부제목 2">
            <a:extLst>
              <a:ext uri="{FF2B5EF4-FFF2-40B4-BE49-F238E27FC236}">
                <a16:creationId xmlns:a16="http://schemas.microsoft.com/office/drawing/2014/main" id="{CA2105E8-F6EE-B6D9-A5E9-E7A9FEF16B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날짜 개체 틀 3">
            <a:extLst>
              <a:ext uri="{FF2B5EF4-FFF2-40B4-BE49-F238E27FC236}">
                <a16:creationId xmlns:a16="http://schemas.microsoft.com/office/drawing/2014/main" id="{F079F54E-2419-0873-01E1-B9FFE2D56BFA}"/>
              </a:ext>
            </a:extLst>
          </p:cNvPr>
          <p:cNvSpPr>
            <a:spLocks noGrp="1"/>
          </p:cNvSpPr>
          <p:nvPr>
            <p:ph type="dt" sz="half" idx="10"/>
          </p:nvPr>
        </p:nvSpPr>
        <p:spPr/>
        <p:txBody>
          <a:bodyPr/>
          <a:lstStyle/>
          <a:p>
            <a:fld id="{422D1CD2-A9D3-4F97-A493-1B9A1688BC2B}" type="datetimeFigureOut">
              <a:rPr lang="en-US" smtClean="0"/>
              <a:t>5/13/2024</a:t>
            </a:fld>
            <a:endParaRPr lang="en-US"/>
          </a:p>
        </p:txBody>
      </p:sp>
      <p:sp>
        <p:nvSpPr>
          <p:cNvPr id="5" name="바닥글 개체 틀 4">
            <a:extLst>
              <a:ext uri="{FF2B5EF4-FFF2-40B4-BE49-F238E27FC236}">
                <a16:creationId xmlns:a16="http://schemas.microsoft.com/office/drawing/2014/main" id="{1FDBF8CE-97DE-C0B6-722E-9DC547123FD1}"/>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E85BA349-2FAE-6755-1D85-AD31A894B6AD}"/>
              </a:ext>
            </a:extLst>
          </p:cNvPr>
          <p:cNvSpPr>
            <a:spLocks noGrp="1"/>
          </p:cNvSpPr>
          <p:nvPr>
            <p:ph type="sldNum" sz="quarter" idx="12"/>
          </p:nvPr>
        </p:nvSpPr>
        <p:spPr/>
        <p:txBody>
          <a:bodyPr/>
          <a:lstStyle/>
          <a:p>
            <a:fld id="{DA4C1F60-35FB-432E-868E-9F76CB2383C0}" type="slidenum">
              <a:rPr lang="en-US" smtClean="0"/>
              <a:t>‹#›</a:t>
            </a:fld>
            <a:endParaRPr lang="en-US"/>
          </a:p>
        </p:txBody>
      </p:sp>
    </p:spTree>
    <p:extLst>
      <p:ext uri="{BB962C8B-B14F-4D97-AF65-F5344CB8AC3E}">
        <p14:creationId xmlns:p14="http://schemas.microsoft.com/office/powerpoint/2010/main" val="40735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9FDBB6-8DDB-1647-7665-99F3C9781C5E}"/>
              </a:ext>
            </a:extLst>
          </p:cNvPr>
          <p:cNvSpPr>
            <a:spLocks noGrp="1"/>
          </p:cNvSpPr>
          <p:nvPr>
            <p:ph type="title"/>
          </p:nvPr>
        </p:nvSpPr>
        <p:spPr/>
        <p:txBody>
          <a:bodyPr/>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1418BAAC-235E-B7F0-0AAB-5BA4CE4372E1}"/>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9B398C45-2C06-BD90-D230-6D4610FB7266}"/>
              </a:ext>
            </a:extLst>
          </p:cNvPr>
          <p:cNvSpPr>
            <a:spLocks noGrp="1"/>
          </p:cNvSpPr>
          <p:nvPr>
            <p:ph type="dt" sz="half" idx="10"/>
          </p:nvPr>
        </p:nvSpPr>
        <p:spPr/>
        <p:txBody>
          <a:bodyPr/>
          <a:lstStyle/>
          <a:p>
            <a:fld id="{422D1CD2-A9D3-4F97-A493-1B9A1688BC2B}" type="datetimeFigureOut">
              <a:rPr lang="en-US" smtClean="0"/>
              <a:t>5/13/2024</a:t>
            </a:fld>
            <a:endParaRPr lang="en-US"/>
          </a:p>
        </p:txBody>
      </p:sp>
      <p:sp>
        <p:nvSpPr>
          <p:cNvPr id="5" name="바닥글 개체 틀 4">
            <a:extLst>
              <a:ext uri="{FF2B5EF4-FFF2-40B4-BE49-F238E27FC236}">
                <a16:creationId xmlns:a16="http://schemas.microsoft.com/office/drawing/2014/main" id="{B15254B6-0316-2EA1-7C13-8255234533D2}"/>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E5D5A492-4667-D7DF-E2CC-74608739F240}"/>
              </a:ext>
            </a:extLst>
          </p:cNvPr>
          <p:cNvSpPr>
            <a:spLocks noGrp="1"/>
          </p:cNvSpPr>
          <p:nvPr>
            <p:ph type="sldNum" sz="quarter" idx="12"/>
          </p:nvPr>
        </p:nvSpPr>
        <p:spPr/>
        <p:txBody>
          <a:bodyPr/>
          <a:lstStyle/>
          <a:p>
            <a:fld id="{DA4C1F60-35FB-432E-868E-9F76CB2383C0}" type="slidenum">
              <a:rPr lang="en-US" smtClean="0"/>
              <a:t>‹#›</a:t>
            </a:fld>
            <a:endParaRPr lang="en-US"/>
          </a:p>
        </p:txBody>
      </p:sp>
    </p:spTree>
    <p:extLst>
      <p:ext uri="{BB962C8B-B14F-4D97-AF65-F5344CB8AC3E}">
        <p14:creationId xmlns:p14="http://schemas.microsoft.com/office/powerpoint/2010/main" val="67167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111F6FE-2DD7-45E3-D33A-F8C02C07FACC}"/>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05BBDC10-FD97-950B-4DF2-02A9C13792CF}"/>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12B73E6A-9C8C-560F-C298-8DA495C5DC1A}"/>
              </a:ext>
            </a:extLst>
          </p:cNvPr>
          <p:cNvSpPr>
            <a:spLocks noGrp="1"/>
          </p:cNvSpPr>
          <p:nvPr>
            <p:ph type="dt" sz="half" idx="10"/>
          </p:nvPr>
        </p:nvSpPr>
        <p:spPr/>
        <p:txBody>
          <a:bodyPr/>
          <a:lstStyle/>
          <a:p>
            <a:fld id="{422D1CD2-A9D3-4F97-A493-1B9A1688BC2B}" type="datetimeFigureOut">
              <a:rPr lang="en-US" smtClean="0"/>
              <a:t>5/13/2024</a:t>
            </a:fld>
            <a:endParaRPr lang="en-US"/>
          </a:p>
        </p:txBody>
      </p:sp>
      <p:sp>
        <p:nvSpPr>
          <p:cNvPr id="5" name="바닥글 개체 틀 4">
            <a:extLst>
              <a:ext uri="{FF2B5EF4-FFF2-40B4-BE49-F238E27FC236}">
                <a16:creationId xmlns:a16="http://schemas.microsoft.com/office/drawing/2014/main" id="{A16748FA-1EDA-0765-BAED-9CC7D8A2DD3B}"/>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E2DF7DFA-3DBA-E24A-9532-5742429E7B88}"/>
              </a:ext>
            </a:extLst>
          </p:cNvPr>
          <p:cNvSpPr>
            <a:spLocks noGrp="1"/>
          </p:cNvSpPr>
          <p:nvPr>
            <p:ph type="sldNum" sz="quarter" idx="12"/>
          </p:nvPr>
        </p:nvSpPr>
        <p:spPr/>
        <p:txBody>
          <a:bodyPr/>
          <a:lstStyle/>
          <a:p>
            <a:fld id="{DA4C1F60-35FB-432E-868E-9F76CB2383C0}" type="slidenum">
              <a:rPr lang="en-US" smtClean="0"/>
              <a:t>‹#›</a:t>
            </a:fld>
            <a:endParaRPr lang="en-US"/>
          </a:p>
        </p:txBody>
      </p:sp>
    </p:spTree>
    <p:extLst>
      <p:ext uri="{BB962C8B-B14F-4D97-AF65-F5344CB8AC3E}">
        <p14:creationId xmlns:p14="http://schemas.microsoft.com/office/powerpoint/2010/main" val="2100886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BA2E7A-1DA1-0E77-1CA4-4BE8D0DF3A9D}"/>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D12ECBD6-CC1F-8609-B478-223C5D44520E}"/>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88409183-BA0C-D856-747A-25E584639E69}"/>
              </a:ext>
            </a:extLst>
          </p:cNvPr>
          <p:cNvSpPr>
            <a:spLocks noGrp="1"/>
          </p:cNvSpPr>
          <p:nvPr>
            <p:ph type="dt" sz="half" idx="10"/>
          </p:nvPr>
        </p:nvSpPr>
        <p:spPr/>
        <p:txBody>
          <a:bodyPr/>
          <a:lstStyle/>
          <a:p>
            <a:fld id="{422D1CD2-A9D3-4F97-A493-1B9A1688BC2B}" type="datetimeFigureOut">
              <a:rPr lang="en-US" smtClean="0"/>
              <a:t>5/13/2024</a:t>
            </a:fld>
            <a:endParaRPr lang="en-US"/>
          </a:p>
        </p:txBody>
      </p:sp>
      <p:sp>
        <p:nvSpPr>
          <p:cNvPr id="5" name="바닥글 개체 틀 4">
            <a:extLst>
              <a:ext uri="{FF2B5EF4-FFF2-40B4-BE49-F238E27FC236}">
                <a16:creationId xmlns:a16="http://schemas.microsoft.com/office/drawing/2014/main" id="{72444DC6-9DC1-C5C1-A700-820FC4BC4BEA}"/>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B141F69F-29DC-9F35-7C01-C812D8DA385F}"/>
              </a:ext>
            </a:extLst>
          </p:cNvPr>
          <p:cNvSpPr>
            <a:spLocks noGrp="1"/>
          </p:cNvSpPr>
          <p:nvPr>
            <p:ph type="sldNum" sz="quarter" idx="12"/>
          </p:nvPr>
        </p:nvSpPr>
        <p:spPr/>
        <p:txBody>
          <a:bodyPr/>
          <a:lstStyle/>
          <a:p>
            <a:fld id="{DA4C1F60-35FB-432E-868E-9F76CB2383C0}" type="slidenum">
              <a:rPr lang="en-US" smtClean="0"/>
              <a:t>‹#›</a:t>
            </a:fld>
            <a:endParaRPr lang="en-US"/>
          </a:p>
        </p:txBody>
      </p:sp>
    </p:spTree>
    <p:extLst>
      <p:ext uri="{BB962C8B-B14F-4D97-AF65-F5344CB8AC3E}">
        <p14:creationId xmlns:p14="http://schemas.microsoft.com/office/powerpoint/2010/main" val="1584954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F2862E7-8898-FC41-179A-C2B0A948F49E}"/>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F23166AD-DF3D-63BE-EB85-4BEFB8E572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6AD9CCB-C509-EE49-256C-412A80186542}"/>
              </a:ext>
            </a:extLst>
          </p:cNvPr>
          <p:cNvSpPr>
            <a:spLocks noGrp="1"/>
          </p:cNvSpPr>
          <p:nvPr>
            <p:ph type="dt" sz="half" idx="10"/>
          </p:nvPr>
        </p:nvSpPr>
        <p:spPr/>
        <p:txBody>
          <a:bodyPr/>
          <a:lstStyle/>
          <a:p>
            <a:fld id="{422D1CD2-A9D3-4F97-A493-1B9A1688BC2B}" type="datetimeFigureOut">
              <a:rPr lang="en-US" smtClean="0"/>
              <a:t>5/13/2024</a:t>
            </a:fld>
            <a:endParaRPr lang="en-US"/>
          </a:p>
        </p:txBody>
      </p:sp>
      <p:sp>
        <p:nvSpPr>
          <p:cNvPr id="5" name="바닥글 개체 틀 4">
            <a:extLst>
              <a:ext uri="{FF2B5EF4-FFF2-40B4-BE49-F238E27FC236}">
                <a16:creationId xmlns:a16="http://schemas.microsoft.com/office/drawing/2014/main" id="{4D9DEF14-F602-39B3-7514-0447B70DC62A}"/>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E46A1A62-C700-BE56-4036-5A6D5DE77D35}"/>
              </a:ext>
            </a:extLst>
          </p:cNvPr>
          <p:cNvSpPr>
            <a:spLocks noGrp="1"/>
          </p:cNvSpPr>
          <p:nvPr>
            <p:ph type="sldNum" sz="quarter" idx="12"/>
          </p:nvPr>
        </p:nvSpPr>
        <p:spPr/>
        <p:txBody>
          <a:bodyPr/>
          <a:lstStyle/>
          <a:p>
            <a:fld id="{DA4C1F60-35FB-432E-868E-9F76CB2383C0}" type="slidenum">
              <a:rPr lang="en-US" smtClean="0"/>
              <a:t>‹#›</a:t>
            </a:fld>
            <a:endParaRPr lang="en-US"/>
          </a:p>
        </p:txBody>
      </p:sp>
    </p:spTree>
    <p:extLst>
      <p:ext uri="{BB962C8B-B14F-4D97-AF65-F5344CB8AC3E}">
        <p14:creationId xmlns:p14="http://schemas.microsoft.com/office/powerpoint/2010/main" val="119946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7380D5-682F-0CBB-98CB-59F55723CFDA}"/>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069CF41A-6B6F-287F-43DE-746CB07276F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내용 개체 틀 3">
            <a:extLst>
              <a:ext uri="{FF2B5EF4-FFF2-40B4-BE49-F238E27FC236}">
                <a16:creationId xmlns:a16="http://schemas.microsoft.com/office/drawing/2014/main" id="{6883DBC7-A32F-31E4-96EA-159A336BE543}"/>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날짜 개체 틀 4">
            <a:extLst>
              <a:ext uri="{FF2B5EF4-FFF2-40B4-BE49-F238E27FC236}">
                <a16:creationId xmlns:a16="http://schemas.microsoft.com/office/drawing/2014/main" id="{CC764C75-E2DD-4939-0F6B-EE9452B4CD3B}"/>
              </a:ext>
            </a:extLst>
          </p:cNvPr>
          <p:cNvSpPr>
            <a:spLocks noGrp="1"/>
          </p:cNvSpPr>
          <p:nvPr>
            <p:ph type="dt" sz="half" idx="10"/>
          </p:nvPr>
        </p:nvSpPr>
        <p:spPr/>
        <p:txBody>
          <a:bodyPr/>
          <a:lstStyle/>
          <a:p>
            <a:fld id="{422D1CD2-A9D3-4F97-A493-1B9A1688BC2B}" type="datetimeFigureOut">
              <a:rPr lang="en-US" smtClean="0"/>
              <a:t>5/13/2024</a:t>
            </a:fld>
            <a:endParaRPr lang="en-US"/>
          </a:p>
        </p:txBody>
      </p:sp>
      <p:sp>
        <p:nvSpPr>
          <p:cNvPr id="6" name="바닥글 개체 틀 5">
            <a:extLst>
              <a:ext uri="{FF2B5EF4-FFF2-40B4-BE49-F238E27FC236}">
                <a16:creationId xmlns:a16="http://schemas.microsoft.com/office/drawing/2014/main" id="{290FF495-2D41-D259-AA5E-22ED70D6ADC4}"/>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448862E9-55F7-1B6A-4698-A54805DEB3D6}"/>
              </a:ext>
            </a:extLst>
          </p:cNvPr>
          <p:cNvSpPr>
            <a:spLocks noGrp="1"/>
          </p:cNvSpPr>
          <p:nvPr>
            <p:ph type="sldNum" sz="quarter" idx="12"/>
          </p:nvPr>
        </p:nvSpPr>
        <p:spPr/>
        <p:txBody>
          <a:bodyPr/>
          <a:lstStyle/>
          <a:p>
            <a:fld id="{DA4C1F60-35FB-432E-868E-9F76CB2383C0}" type="slidenum">
              <a:rPr lang="en-US" smtClean="0"/>
              <a:t>‹#›</a:t>
            </a:fld>
            <a:endParaRPr lang="en-US"/>
          </a:p>
        </p:txBody>
      </p:sp>
    </p:spTree>
    <p:extLst>
      <p:ext uri="{BB962C8B-B14F-4D97-AF65-F5344CB8AC3E}">
        <p14:creationId xmlns:p14="http://schemas.microsoft.com/office/powerpoint/2010/main" val="3355560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F31257-D8AF-B4BA-8D15-25A8277F5BF0}"/>
              </a:ext>
            </a:extLst>
          </p:cNvPr>
          <p:cNvSpPr>
            <a:spLocks noGrp="1"/>
          </p:cNvSpPr>
          <p:nvPr>
            <p:ph type="title"/>
          </p:nvPr>
        </p:nvSpPr>
        <p:spPr>
          <a:xfrm>
            <a:off x="839788" y="365125"/>
            <a:ext cx="10515600" cy="1325563"/>
          </a:xfrm>
        </p:spPr>
        <p:txBody>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2363FCDD-868E-EBC7-671F-DAD4AB0F4D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6739674C-C21E-3BBD-AFB2-2D588B787510}"/>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텍스트 개체 틀 4">
            <a:extLst>
              <a:ext uri="{FF2B5EF4-FFF2-40B4-BE49-F238E27FC236}">
                <a16:creationId xmlns:a16="http://schemas.microsoft.com/office/drawing/2014/main" id="{D5662308-6482-9CBF-89D2-AC178279F1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2F0142F7-A1EC-168A-5EF3-7852D32DB64E}"/>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날짜 개체 틀 6">
            <a:extLst>
              <a:ext uri="{FF2B5EF4-FFF2-40B4-BE49-F238E27FC236}">
                <a16:creationId xmlns:a16="http://schemas.microsoft.com/office/drawing/2014/main" id="{D88FB6D0-43C0-88F3-2349-5C6718C7ABB0}"/>
              </a:ext>
            </a:extLst>
          </p:cNvPr>
          <p:cNvSpPr>
            <a:spLocks noGrp="1"/>
          </p:cNvSpPr>
          <p:nvPr>
            <p:ph type="dt" sz="half" idx="10"/>
          </p:nvPr>
        </p:nvSpPr>
        <p:spPr/>
        <p:txBody>
          <a:bodyPr/>
          <a:lstStyle/>
          <a:p>
            <a:fld id="{422D1CD2-A9D3-4F97-A493-1B9A1688BC2B}" type="datetimeFigureOut">
              <a:rPr lang="en-US" smtClean="0"/>
              <a:t>5/13/2024</a:t>
            </a:fld>
            <a:endParaRPr lang="en-US"/>
          </a:p>
        </p:txBody>
      </p:sp>
      <p:sp>
        <p:nvSpPr>
          <p:cNvPr id="8" name="바닥글 개체 틀 7">
            <a:extLst>
              <a:ext uri="{FF2B5EF4-FFF2-40B4-BE49-F238E27FC236}">
                <a16:creationId xmlns:a16="http://schemas.microsoft.com/office/drawing/2014/main" id="{9CD6B5DF-74F0-7766-B03A-DFD8E445D7E8}"/>
              </a:ext>
            </a:extLst>
          </p:cNvPr>
          <p:cNvSpPr>
            <a:spLocks noGrp="1"/>
          </p:cNvSpPr>
          <p:nvPr>
            <p:ph type="ftr" sz="quarter" idx="11"/>
          </p:nvPr>
        </p:nvSpPr>
        <p:spPr/>
        <p:txBody>
          <a:bodyPr/>
          <a:lstStyle/>
          <a:p>
            <a:endParaRPr lang="en-US"/>
          </a:p>
        </p:txBody>
      </p:sp>
      <p:sp>
        <p:nvSpPr>
          <p:cNvPr id="9" name="슬라이드 번호 개체 틀 8">
            <a:extLst>
              <a:ext uri="{FF2B5EF4-FFF2-40B4-BE49-F238E27FC236}">
                <a16:creationId xmlns:a16="http://schemas.microsoft.com/office/drawing/2014/main" id="{69052D4F-40DA-5453-5A86-B71C4978477C}"/>
              </a:ext>
            </a:extLst>
          </p:cNvPr>
          <p:cNvSpPr>
            <a:spLocks noGrp="1"/>
          </p:cNvSpPr>
          <p:nvPr>
            <p:ph type="sldNum" sz="quarter" idx="12"/>
          </p:nvPr>
        </p:nvSpPr>
        <p:spPr/>
        <p:txBody>
          <a:bodyPr/>
          <a:lstStyle/>
          <a:p>
            <a:fld id="{DA4C1F60-35FB-432E-868E-9F76CB2383C0}" type="slidenum">
              <a:rPr lang="en-US" smtClean="0"/>
              <a:t>‹#›</a:t>
            </a:fld>
            <a:endParaRPr lang="en-US"/>
          </a:p>
        </p:txBody>
      </p:sp>
    </p:spTree>
    <p:extLst>
      <p:ext uri="{BB962C8B-B14F-4D97-AF65-F5344CB8AC3E}">
        <p14:creationId xmlns:p14="http://schemas.microsoft.com/office/powerpoint/2010/main" val="3892461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FBFAFA-87F6-E743-FCA1-DBC56F533AB7}"/>
              </a:ext>
            </a:extLst>
          </p:cNvPr>
          <p:cNvSpPr>
            <a:spLocks noGrp="1"/>
          </p:cNvSpPr>
          <p:nvPr>
            <p:ph type="title"/>
          </p:nvPr>
        </p:nvSpPr>
        <p:spPr/>
        <p:txBody>
          <a:bodyPr/>
          <a:lstStyle/>
          <a:p>
            <a:r>
              <a:rPr lang="ko-KR" altLang="en-US"/>
              <a:t>마스터 제목 스타일 편집</a:t>
            </a:r>
            <a:endParaRPr lang="en-US"/>
          </a:p>
        </p:txBody>
      </p:sp>
      <p:sp>
        <p:nvSpPr>
          <p:cNvPr id="3" name="날짜 개체 틀 2">
            <a:extLst>
              <a:ext uri="{FF2B5EF4-FFF2-40B4-BE49-F238E27FC236}">
                <a16:creationId xmlns:a16="http://schemas.microsoft.com/office/drawing/2014/main" id="{6E91563E-E520-E6A8-3265-E81A408E427B}"/>
              </a:ext>
            </a:extLst>
          </p:cNvPr>
          <p:cNvSpPr>
            <a:spLocks noGrp="1"/>
          </p:cNvSpPr>
          <p:nvPr>
            <p:ph type="dt" sz="half" idx="10"/>
          </p:nvPr>
        </p:nvSpPr>
        <p:spPr/>
        <p:txBody>
          <a:bodyPr/>
          <a:lstStyle/>
          <a:p>
            <a:fld id="{422D1CD2-A9D3-4F97-A493-1B9A1688BC2B}" type="datetimeFigureOut">
              <a:rPr lang="en-US" smtClean="0"/>
              <a:t>5/13/2024</a:t>
            </a:fld>
            <a:endParaRPr lang="en-US"/>
          </a:p>
        </p:txBody>
      </p:sp>
      <p:sp>
        <p:nvSpPr>
          <p:cNvPr id="4" name="바닥글 개체 틀 3">
            <a:extLst>
              <a:ext uri="{FF2B5EF4-FFF2-40B4-BE49-F238E27FC236}">
                <a16:creationId xmlns:a16="http://schemas.microsoft.com/office/drawing/2014/main" id="{1F37DB18-A9ED-B98F-623B-D4B47918A5DB}"/>
              </a:ext>
            </a:extLst>
          </p:cNvPr>
          <p:cNvSpPr>
            <a:spLocks noGrp="1"/>
          </p:cNvSpPr>
          <p:nvPr>
            <p:ph type="ftr" sz="quarter" idx="11"/>
          </p:nvPr>
        </p:nvSpPr>
        <p:spPr/>
        <p:txBody>
          <a:bodyPr/>
          <a:lstStyle/>
          <a:p>
            <a:endParaRPr lang="en-US"/>
          </a:p>
        </p:txBody>
      </p:sp>
      <p:sp>
        <p:nvSpPr>
          <p:cNvPr id="5" name="슬라이드 번호 개체 틀 4">
            <a:extLst>
              <a:ext uri="{FF2B5EF4-FFF2-40B4-BE49-F238E27FC236}">
                <a16:creationId xmlns:a16="http://schemas.microsoft.com/office/drawing/2014/main" id="{459524FF-72B6-2727-7B52-698FE6657AD0}"/>
              </a:ext>
            </a:extLst>
          </p:cNvPr>
          <p:cNvSpPr>
            <a:spLocks noGrp="1"/>
          </p:cNvSpPr>
          <p:nvPr>
            <p:ph type="sldNum" sz="quarter" idx="12"/>
          </p:nvPr>
        </p:nvSpPr>
        <p:spPr/>
        <p:txBody>
          <a:bodyPr/>
          <a:lstStyle/>
          <a:p>
            <a:fld id="{DA4C1F60-35FB-432E-868E-9F76CB2383C0}" type="slidenum">
              <a:rPr lang="en-US" smtClean="0"/>
              <a:t>‹#›</a:t>
            </a:fld>
            <a:endParaRPr lang="en-US"/>
          </a:p>
        </p:txBody>
      </p:sp>
    </p:spTree>
    <p:extLst>
      <p:ext uri="{BB962C8B-B14F-4D97-AF65-F5344CB8AC3E}">
        <p14:creationId xmlns:p14="http://schemas.microsoft.com/office/powerpoint/2010/main" val="3323690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E51FC30-2E71-7302-FD8C-D58D8B0BF98F}"/>
              </a:ext>
            </a:extLst>
          </p:cNvPr>
          <p:cNvSpPr>
            <a:spLocks noGrp="1"/>
          </p:cNvSpPr>
          <p:nvPr>
            <p:ph type="dt" sz="half" idx="10"/>
          </p:nvPr>
        </p:nvSpPr>
        <p:spPr/>
        <p:txBody>
          <a:bodyPr/>
          <a:lstStyle/>
          <a:p>
            <a:fld id="{422D1CD2-A9D3-4F97-A493-1B9A1688BC2B}" type="datetimeFigureOut">
              <a:rPr lang="en-US" smtClean="0"/>
              <a:t>5/13/2024</a:t>
            </a:fld>
            <a:endParaRPr lang="en-US"/>
          </a:p>
        </p:txBody>
      </p:sp>
      <p:sp>
        <p:nvSpPr>
          <p:cNvPr id="3" name="바닥글 개체 틀 2">
            <a:extLst>
              <a:ext uri="{FF2B5EF4-FFF2-40B4-BE49-F238E27FC236}">
                <a16:creationId xmlns:a16="http://schemas.microsoft.com/office/drawing/2014/main" id="{261C2DA4-5684-25CB-9DE2-EB44E3C28A44}"/>
              </a:ext>
            </a:extLst>
          </p:cNvPr>
          <p:cNvSpPr>
            <a:spLocks noGrp="1"/>
          </p:cNvSpPr>
          <p:nvPr>
            <p:ph type="ftr" sz="quarter" idx="11"/>
          </p:nvPr>
        </p:nvSpPr>
        <p:spPr/>
        <p:txBody>
          <a:bodyPr/>
          <a:lstStyle/>
          <a:p>
            <a:endParaRPr lang="en-US"/>
          </a:p>
        </p:txBody>
      </p:sp>
      <p:sp>
        <p:nvSpPr>
          <p:cNvPr id="4" name="슬라이드 번호 개체 틀 3">
            <a:extLst>
              <a:ext uri="{FF2B5EF4-FFF2-40B4-BE49-F238E27FC236}">
                <a16:creationId xmlns:a16="http://schemas.microsoft.com/office/drawing/2014/main" id="{962455D9-3F97-117B-6567-725826C8E843}"/>
              </a:ext>
            </a:extLst>
          </p:cNvPr>
          <p:cNvSpPr>
            <a:spLocks noGrp="1"/>
          </p:cNvSpPr>
          <p:nvPr>
            <p:ph type="sldNum" sz="quarter" idx="12"/>
          </p:nvPr>
        </p:nvSpPr>
        <p:spPr/>
        <p:txBody>
          <a:bodyPr/>
          <a:lstStyle/>
          <a:p>
            <a:fld id="{DA4C1F60-35FB-432E-868E-9F76CB2383C0}" type="slidenum">
              <a:rPr lang="en-US" smtClean="0"/>
              <a:t>‹#›</a:t>
            </a:fld>
            <a:endParaRPr lang="en-US"/>
          </a:p>
        </p:txBody>
      </p:sp>
    </p:spTree>
    <p:extLst>
      <p:ext uri="{BB962C8B-B14F-4D97-AF65-F5344CB8AC3E}">
        <p14:creationId xmlns:p14="http://schemas.microsoft.com/office/powerpoint/2010/main" val="2798651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27BF0F-7E86-6C8E-1DF1-F013D7B2BAD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418186B6-6935-05F6-CBE5-63589B13B7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텍스트 개체 틀 3">
            <a:extLst>
              <a:ext uri="{FF2B5EF4-FFF2-40B4-BE49-F238E27FC236}">
                <a16:creationId xmlns:a16="http://schemas.microsoft.com/office/drawing/2014/main" id="{EDBDDE42-186C-C3D9-2B64-38AC338FBD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3ED9ABA-41E5-6B15-8793-E3C0AC961C95}"/>
              </a:ext>
            </a:extLst>
          </p:cNvPr>
          <p:cNvSpPr>
            <a:spLocks noGrp="1"/>
          </p:cNvSpPr>
          <p:nvPr>
            <p:ph type="dt" sz="half" idx="10"/>
          </p:nvPr>
        </p:nvSpPr>
        <p:spPr/>
        <p:txBody>
          <a:bodyPr/>
          <a:lstStyle/>
          <a:p>
            <a:fld id="{422D1CD2-A9D3-4F97-A493-1B9A1688BC2B}" type="datetimeFigureOut">
              <a:rPr lang="en-US" smtClean="0"/>
              <a:t>5/13/2024</a:t>
            </a:fld>
            <a:endParaRPr lang="en-US"/>
          </a:p>
        </p:txBody>
      </p:sp>
      <p:sp>
        <p:nvSpPr>
          <p:cNvPr id="6" name="바닥글 개체 틀 5">
            <a:extLst>
              <a:ext uri="{FF2B5EF4-FFF2-40B4-BE49-F238E27FC236}">
                <a16:creationId xmlns:a16="http://schemas.microsoft.com/office/drawing/2014/main" id="{4107B873-3969-3951-1BDD-3611A5BA4302}"/>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78AD816A-908B-0F13-7075-7294E8EB9917}"/>
              </a:ext>
            </a:extLst>
          </p:cNvPr>
          <p:cNvSpPr>
            <a:spLocks noGrp="1"/>
          </p:cNvSpPr>
          <p:nvPr>
            <p:ph type="sldNum" sz="quarter" idx="12"/>
          </p:nvPr>
        </p:nvSpPr>
        <p:spPr/>
        <p:txBody>
          <a:bodyPr/>
          <a:lstStyle/>
          <a:p>
            <a:fld id="{DA4C1F60-35FB-432E-868E-9F76CB2383C0}" type="slidenum">
              <a:rPr lang="en-US" smtClean="0"/>
              <a:t>‹#›</a:t>
            </a:fld>
            <a:endParaRPr lang="en-US"/>
          </a:p>
        </p:txBody>
      </p:sp>
    </p:spTree>
    <p:extLst>
      <p:ext uri="{BB962C8B-B14F-4D97-AF65-F5344CB8AC3E}">
        <p14:creationId xmlns:p14="http://schemas.microsoft.com/office/powerpoint/2010/main" val="393986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2EDEED2-A678-3D66-1CCC-F2D4365ADDD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그림 개체 틀 2">
            <a:extLst>
              <a:ext uri="{FF2B5EF4-FFF2-40B4-BE49-F238E27FC236}">
                <a16:creationId xmlns:a16="http://schemas.microsoft.com/office/drawing/2014/main" id="{422DCCC9-7855-E6FE-088C-7E93B189A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텍스트 개체 틀 3">
            <a:extLst>
              <a:ext uri="{FF2B5EF4-FFF2-40B4-BE49-F238E27FC236}">
                <a16:creationId xmlns:a16="http://schemas.microsoft.com/office/drawing/2014/main" id="{19DB87D9-FF9D-89FE-6F27-5B9EF368D4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74B2E4B-FD95-62CF-F7B4-501FF4650515}"/>
              </a:ext>
            </a:extLst>
          </p:cNvPr>
          <p:cNvSpPr>
            <a:spLocks noGrp="1"/>
          </p:cNvSpPr>
          <p:nvPr>
            <p:ph type="dt" sz="half" idx="10"/>
          </p:nvPr>
        </p:nvSpPr>
        <p:spPr/>
        <p:txBody>
          <a:bodyPr/>
          <a:lstStyle/>
          <a:p>
            <a:fld id="{422D1CD2-A9D3-4F97-A493-1B9A1688BC2B}" type="datetimeFigureOut">
              <a:rPr lang="en-US" smtClean="0"/>
              <a:t>5/13/2024</a:t>
            </a:fld>
            <a:endParaRPr lang="en-US"/>
          </a:p>
        </p:txBody>
      </p:sp>
      <p:sp>
        <p:nvSpPr>
          <p:cNvPr id="6" name="바닥글 개체 틀 5">
            <a:extLst>
              <a:ext uri="{FF2B5EF4-FFF2-40B4-BE49-F238E27FC236}">
                <a16:creationId xmlns:a16="http://schemas.microsoft.com/office/drawing/2014/main" id="{B1701D2E-A795-3862-DE3F-2BA074510D85}"/>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795F6961-16DD-F6F6-CD4A-56688DC06CAB}"/>
              </a:ext>
            </a:extLst>
          </p:cNvPr>
          <p:cNvSpPr>
            <a:spLocks noGrp="1"/>
          </p:cNvSpPr>
          <p:nvPr>
            <p:ph type="sldNum" sz="quarter" idx="12"/>
          </p:nvPr>
        </p:nvSpPr>
        <p:spPr/>
        <p:txBody>
          <a:bodyPr/>
          <a:lstStyle/>
          <a:p>
            <a:fld id="{DA4C1F60-35FB-432E-868E-9F76CB2383C0}" type="slidenum">
              <a:rPr lang="en-US" smtClean="0"/>
              <a:t>‹#›</a:t>
            </a:fld>
            <a:endParaRPr lang="en-US"/>
          </a:p>
        </p:txBody>
      </p:sp>
    </p:spTree>
    <p:extLst>
      <p:ext uri="{BB962C8B-B14F-4D97-AF65-F5344CB8AC3E}">
        <p14:creationId xmlns:p14="http://schemas.microsoft.com/office/powerpoint/2010/main" val="596589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795E4980-DB83-872D-95CE-8D353A10BB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356444F0-AF35-E4F6-40B1-943BC47981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89A313C3-B549-5AF8-2FB9-2F6E58138F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D1CD2-A9D3-4F97-A493-1B9A1688BC2B}" type="datetimeFigureOut">
              <a:rPr lang="en-US" smtClean="0"/>
              <a:t>5/13/2024</a:t>
            </a:fld>
            <a:endParaRPr lang="en-US"/>
          </a:p>
        </p:txBody>
      </p:sp>
      <p:sp>
        <p:nvSpPr>
          <p:cNvPr id="5" name="바닥글 개체 틀 4">
            <a:extLst>
              <a:ext uri="{FF2B5EF4-FFF2-40B4-BE49-F238E27FC236}">
                <a16:creationId xmlns:a16="http://schemas.microsoft.com/office/drawing/2014/main" id="{FF9D6506-C143-2A79-49C8-8058D41F41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슬라이드 번호 개체 틀 5">
            <a:extLst>
              <a:ext uri="{FF2B5EF4-FFF2-40B4-BE49-F238E27FC236}">
                <a16:creationId xmlns:a16="http://schemas.microsoft.com/office/drawing/2014/main" id="{93939389-4DC5-5906-4143-E199FD59B8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4C1F60-35FB-432E-868E-9F76CB2383C0}" type="slidenum">
              <a:rPr lang="en-US" smtClean="0"/>
              <a:t>‹#›</a:t>
            </a:fld>
            <a:endParaRPr lang="en-US"/>
          </a:p>
        </p:txBody>
      </p:sp>
    </p:spTree>
    <p:extLst>
      <p:ext uri="{BB962C8B-B14F-4D97-AF65-F5344CB8AC3E}">
        <p14:creationId xmlns:p14="http://schemas.microsoft.com/office/powerpoint/2010/main" val="2895584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doi.org/10.1016/j.sandf.2023.101398"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doi.org/10.1016/j.sandf.2023.10139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i.org/10.1016/j.sandf.2023.101374"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i.org/10.1016/j.sandf.2023.101404"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i.org/10.1016/j.sandf.2023.10140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i.org/10.1016/j.sandf.2023.10138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i.org/10.1016/j.sandf.2023.10138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826B9BF-7360-5F06-5DE0-C9BDCA6AAC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768" y="461665"/>
            <a:ext cx="3722230" cy="4306383"/>
          </a:xfrm>
          <a:prstGeom prst="rect">
            <a:avLst/>
          </a:prstGeom>
          <a:noFill/>
          <a:extLst>
            <a:ext uri="{909E8E84-426E-40DD-AFC4-6F175D3DCCD1}">
              <a14:hiddenFill xmlns:a14="http://schemas.microsoft.com/office/drawing/2010/main">
                <a:solidFill>
                  <a:srgbClr val="FFFFFF"/>
                </a:solidFill>
              </a14:hiddenFill>
            </a:ext>
          </a:extLst>
        </p:spPr>
      </p:pic>
      <p:pic>
        <p:nvPicPr>
          <p:cNvPr id="4" name="그림 3">
            <a:extLst>
              <a:ext uri="{FF2B5EF4-FFF2-40B4-BE49-F238E27FC236}">
                <a16:creationId xmlns:a16="http://schemas.microsoft.com/office/drawing/2014/main" id="{A613D7E2-8EF8-8073-EDE3-D2BC8294ABB6}"/>
              </a:ext>
            </a:extLst>
          </p:cNvPr>
          <p:cNvPicPr>
            <a:picLocks noChangeAspect="1"/>
          </p:cNvPicPr>
          <p:nvPr/>
        </p:nvPicPr>
        <p:blipFill>
          <a:blip r:embed="rId3"/>
          <a:stretch>
            <a:fillRect/>
          </a:stretch>
        </p:blipFill>
        <p:spPr>
          <a:xfrm>
            <a:off x="8151672" y="4768048"/>
            <a:ext cx="4040328" cy="2089951"/>
          </a:xfrm>
          <a:prstGeom prst="rect">
            <a:avLst/>
          </a:prstGeom>
        </p:spPr>
      </p:pic>
      <p:sp>
        <p:nvSpPr>
          <p:cNvPr id="6" name="TextBox 5">
            <a:extLst>
              <a:ext uri="{FF2B5EF4-FFF2-40B4-BE49-F238E27FC236}">
                <a16:creationId xmlns:a16="http://schemas.microsoft.com/office/drawing/2014/main" id="{872D1BF7-528F-CFCA-EFCD-A4CCEA96FBE4}"/>
              </a:ext>
            </a:extLst>
          </p:cNvPr>
          <p:cNvSpPr txBox="1"/>
          <p:nvPr/>
        </p:nvSpPr>
        <p:spPr>
          <a:xfrm>
            <a:off x="2" y="0"/>
            <a:ext cx="12191998" cy="923330"/>
          </a:xfrm>
          <a:prstGeom prst="rect">
            <a:avLst/>
          </a:prstGeom>
          <a:noFill/>
        </p:spPr>
        <p:txBody>
          <a:bodyPr wrap="square">
            <a:spAutoFit/>
          </a:bodyPr>
          <a:lstStyle/>
          <a:p>
            <a:r>
              <a:rPr lang="en-US" dirty="0">
                <a:latin typeface="times" panose="02020603050405020304" pitchFamily="18" charset="0"/>
                <a:cs typeface="times" panose="02020603050405020304" pitchFamily="18" charset="0"/>
              </a:rPr>
              <a:t>Soils and Foundations 63 (2023) 101398		</a:t>
            </a:r>
            <a:r>
              <a:rPr lang="en-US" dirty="0">
                <a:latin typeface="times" panose="02020603050405020304" pitchFamily="18" charset="0"/>
                <a:cs typeface="times" panose="02020603050405020304" pitchFamily="18" charset="0"/>
                <a:hlinkClick r:id="rId4"/>
              </a:rPr>
              <a:t>https://doi.org/10.1016/j.sandf.2023.101398</a:t>
            </a:r>
            <a:endParaRPr lang="en-US" dirty="0">
              <a:latin typeface="times" panose="02020603050405020304" pitchFamily="18" charset="0"/>
              <a:cs typeface="times" panose="02020603050405020304" pitchFamily="18" charset="0"/>
            </a:endParaRPr>
          </a:p>
          <a:p>
            <a:r>
              <a:rPr lang="en-US" dirty="0">
                <a:latin typeface="times" panose="02020603050405020304" pitchFamily="18" charset="0"/>
                <a:cs typeface="times" panose="02020603050405020304" pitchFamily="18" charset="0"/>
              </a:rPr>
              <a:t>Behavior of multi-layer permeable reactive barriers for groundwater remediation</a:t>
            </a:r>
          </a:p>
          <a:p>
            <a:r>
              <a:rPr lang="en-US" dirty="0">
                <a:latin typeface="times" panose="02020603050405020304" pitchFamily="18" charset="0"/>
                <a:cs typeface="times" panose="02020603050405020304" pitchFamily="18" charset="0"/>
              </a:rPr>
              <a:t>Stefania </a:t>
            </a:r>
            <a:r>
              <a:rPr lang="en-US" dirty="0" err="1">
                <a:latin typeface="times" panose="02020603050405020304" pitchFamily="18" charset="0"/>
                <a:cs typeface="times" panose="02020603050405020304" pitchFamily="18" charset="0"/>
              </a:rPr>
              <a:t>Bilardi</a:t>
            </a:r>
            <a:r>
              <a:rPr lang="en-US" dirty="0">
                <a:latin typeface="times" panose="02020603050405020304" pitchFamily="18" charset="0"/>
                <a:cs typeface="times" panose="02020603050405020304" pitchFamily="18" charset="0"/>
              </a:rPr>
              <a:t>, Silvia Simonetti, Paolo Salvatore Calabro, Nicola </a:t>
            </a:r>
            <a:r>
              <a:rPr lang="en-US" dirty="0" err="1">
                <a:latin typeface="times" panose="02020603050405020304" pitchFamily="18" charset="0"/>
                <a:cs typeface="times" panose="02020603050405020304" pitchFamily="18" charset="0"/>
              </a:rPr>
              <a:t>Moraci</a:t>
            </a:r>
            <a:endParaRPr lang="en-US" dirty="0">
              <a:latin typeface="times" panose="02020603050405020304" pitchFamily="18" charset="0"/>
              <a:cs typeface="times" panose="02020603050405020304" pitchFamily="18" charset="0"/>
            </a:endParaRPr>
          </a:p>
        </p:txBody>
      </p:sp>
      <p:sp>
        <p:nvSpPr>
          <p:cNvPr id="11" name="TextBox 10">
            <a:extLst>
              <a:ext uri="{FF2B5EF4-FFF2-40B4-BE49-F238E27FC236}">
                <a16:creationId xmlns:a16="http://schemas.microsoft.com/office/drawing/2014/main" id="{24AA67A4-BC28-6229-000F-B71008BC33E4}"/>
              </a:ext>
            </a:extLst>
          </p:cNvPr>
          <p:cNvSpPr txBox="1"/>
          <p:nvPr/>
        </p:nvSpPr>
        <p:spPr>
          <a:xfrm>
            <a:off x="0" y="1001782"/>
            <a:ext cx="8229600" cy="5632311"/>
          </a:xfrm>
          <a:prstGeom prst="rect">
            <a:avLst/>
          </a:prstGeom>
          <a:noFill/>
        </p:spPr>
        <p:txBody>
          <a:bodyPr wrap="square">
            <a:spAutoFit/>
          </a:bodyPr>
          <a:lstStyle/>
          <a:p>
            <a:r>
              <a:rPr lang="en-US" dirty="0">
                <a:latin typeface="times" panose="02020603050405020304" pitchFamily="18" charset="0"/>
                <a:cs typeface="times" panose="02020603050405020304" pitchFamily="18" charset="0"/>
              </a:rPr>
              <a:t>[Objective] </a:t>
            </a:r>
            <a:r>
              <a:rPr lang="en-US" i="1" dirty="0">
                <a:latin typeface="times" panose="02020603050405020304" pitchFamily="18" charset="0"/>
                <a:cs typeface="times" panose="02020603050405020304" pitchFamily="18" charset="0"/>
              </a:rPr>
              <a:t>Permeable reactive barrier (PRB): Barrier of groundwater contamination</a:t>
            </a:r>
            <a:r>
              <a:rPr lang="en-US" dirty="0">
                <a:latin typeface="times" panose="02020603050405020304" pitchFamily="18" charset="0"/>
                <a:cs typeface="times" panose="02020603050405020304" pitchFamily="18" charset="0"/>
              </a:rPr>
              <a:t>.</a:t>
            </a:r>
          </a:p>
          <a:p>
            <a:r>
              <a:rPr lang="en-US" dirty="0">
                <a:latin typeface="times" panose="02020603050405020304" pitchFamily="18" charset="0"/>
                <a:cs typeface="times" panose="02020603050405020304" pitchFamily="18" charset="0"/>
              </a:rPr>
              <a:t>Evaluate the efficiency of a multilayer configuration of a PRB made up of granular mixtures of zero valent iron (ZVI) and lapillus. A high dispersion of ZVI improves the long-term k but can reduce reactivity due to the lower amount of ZVI.</a:t>
            </a:r>
          </a:p>
          <a:p>
            <a:r>
              <a:rPr lang="en-US" dirty="0">
                <a:latin typeface="times" panose="02020603050405020304" pitchFamily="18" charset="0"/>
                <a:cs typeface="times" panose="02020603050405020304" pitchFamily="18" charset="0"/>
              </a:rPr>
              <a:t>[Methods]</a:t>
            </a:r>
          </a:p>
          <a:p>
            <a:r>
              <a:rPr lang="en-US" dirty="0">
                <a:latin typeface="times" panose="02020603050405020304" pitchFamily="18" charset="0"/>
                <a:cs typeface="times" panose="02020603050405020304" pitchFamily="18" charset="0"/>
              </a:rPr>
              <a:t>Performance of 2 different combinations of a two-layer configuration was studied by means of long-term column tests.</a:t>
            </a:r>
          </a:p>
          <a:p>
            <a:r>
              <a:rPr lang="en-US" dirty="0">
                <a:latin typeface="times" panose="02020603050405020304" pitchFamily="18" charset="0"/>
                <a:cs typeface="times" panose="02020603050405020304" pitchFamily="18" charset="0"/>
              </a:rPr>
              <a:t>The first layer, named ‘‘pre-treatment layer”, had a thickness of 4 cm and a volumetric ratio (ZVI/lapillus) of 10:90 or 05:95, while the second layer had a volumetric ratio (ZVI/lapillus) of 20:80.</a:t>
            </a:r>
          </a:p>
          <a:p>
            <a:r>
              <a:rPr lang="en-US" dirty="0">
                <a:latin typeface="times" panose="02020603050405020304" pitchFamily="18" charset="0"/>
                <a:cs typeface="times" panose="02020603050405020304" pitchFamily="18" charset="0"/>
              </a:rPr>
              <a:t>A single layer configuration made only of the 20:80 ZVI/lapillus was used as a benchmark. The three tests were performed using a multi-contaminated solution of copper, nickel and zinc. </a:t>
            </a:r>
          </a:p>
          <a:p>
            <a:r>
              <a:rPr lang="en-US" dirty="0">
                <a:latin typeface="times" panose="02020603050405020304" pitchFamily="18" charset="0"/>
                <a:cs typeface="times" panose="02020603050405020304" pitchFamily="18" charset="0"/>
              </a:rPr>
              <a:t>[Results]</a:t>
            </a:r>
          </a:p>
          <a:p>
            <a:r>
              <a:rPr lang="en-US" dirty="0">
                <a:latin typeface="times" panose="02020603050405020304" pitchFamily="18" charset="0"/>
                <a:cs typeface="times" panose="02020603050405020304" pitchFamily="18" charset="0"/>
              </a:rPr>
              <a:t>Test results showed an early loss of the k in the single layer configuration and an increase of PRB longevity by 68 % in the presence of the pre-treatment layer.</a:t>
            </a:r>
          </a:p>
          <a:p>
            <a:r>
              <a:rPr lang="en-US" dirty="0">
                <a:latin typeface="times" panose="02020603050405020304" pitchFamily="18" charset="0"/>
                <a:cs typeface="times" panose="02020603050405020304" pitchFamily="18" charset="0"/>
              </a:rPr>
              <a:t>The pre-treatment zone containing 10 % ZVI delayed the clogging phenomenon, while the zone with 5 % ZVI ensured both the correct long-term hydraulic behavior and a removal efficiency higher than 77.6 % for Nickel and 99 % for copper and zinc at 23 cm of thickness for at least two months.</a:t>
            </a:r>
          </a:p>
        </p:txBody>
      </p:sp>
    </p:spTree>
    <p:extLst>
      <p:ext uri="{BB962C8B-B14F-4D97-AF65-F5344CB8AC3E}">
        <p14:creationId xmlns:p14="http://schemas.microsoft.com/office/powerpoint/2010/main" val="4207970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93573F-9367-7236-8E2E-C5D83E8AFD62}"/>
              </a:ext>
            </a:extLst>
          </p:cNvPr>
          <p:cNvSpPr txBox="1"/>
          <p:nvPr/>
        </p:nvSpPr>
        <p:spPr>
          <a:xfrm>
            <a:off x="3110" y="0"/>
            <a:ext cx="12188890" cy="4801314"/>
          </a:xfrm>
          <a:prstGeom prst="rect">
            <a:avLst/>
          </a:prstGeom>
          <a:noFill/>
        </p:spPr>
        <p:txBody>
          <a:bodyPr wrap="square">
            <a:spAutoFit/>
          </a:bodyPr>
          <a:lstStyle/>
          <a:p>
            <a:pPr algn="just"/>
            <a:r>
              <a:rPr lang="en-US" dirty="0">
                <a:latin typeface="times" panose="02020603050405020304" pitchFamily="18" charset="0"/>
                <a:cs typeface="times" panose="02020603050405020304" pitchFamily="18" charset="0"/>
              </a:rPr>
              <a:t>Soils and Foundations 63 (2023) 101392		</a:t>
            </a:r>
            <a:r>
              <a:rPr lang="en-US" dirty="0">
                <a:latin typeface="times" panose="02020603050405020304" pitchFamily="18" charset="0"/>
                <a:cs typeface="times" panose="02020603050405020304" pitchFamily="18" charset="0"/>
                <a:hlinkClick r:id="rId2"/>
              </a:rPr>
              <a:t>https://doi.org/10.1016/j.sandf.2023.101392</a:t>
            </a:r>
            <a:endParaRPr lang="en-US" dirty="0">
              <a:latin typeface="times" panose="02020603050405020304" pitchFamily="18" charset="0"/>
              <a:cs typeface="times" panose="02020603050405020304" pitchFamily="18" charset="0"/>
            </a:endParaRPr>
          </a:p>
          <a:p>
            <a:pPr algn="just"/>
            <a:r>
              <a:rPr lang="en-US" dirty="0">
                <a:latin typeface="times" panose="02020603050405020304" pitchFamily="18" charset="0"/>
                <a:cs typeface="times" panose="02020603050405020304" pitchFamily="18" charset="0"/>
              </a:rPr>
              <a:t>Constitutive modeling and analysis of geomaterials		</a:t>
            </a:r>
            <a:r>
              <a:rPr lang="en-US" dirty="0" err="1">
                <a:latin typeface="times" panose="02020603050405020304" pitchFamily="18" charset="0"/>
                <a:cs typeface="times" panose="02020603050405020304" pitchFamily="18" charset="0"/>
              </a:rPr>
              <a:t>Fusao</a:t>
            </a:r>
            <a:r>
              <a:rPr lang="en-US" dirty="0">
                <a:latin typeface="times" panose="02020603050405020304" pitchFamily="18" charset="0"/>
                <a:cs typeface="times" panose="02020603050405020304" pitchFamily="18" charset="0"/>
              </a:rPr>
              <a:t> Oka</a:t>
            </a:r>
          </a:p>
          <a:p>
            <a:pPr algn="just"/>
            <a:endParaRPr lang="en-US" dirty="0">
              <a:latin typeface="times" panose="02020603050405020304" pitchFamily="18" charset="0"/>
              <a:cs typeface="times" panose="02020603050405020304" pitchFamily="18" charset="0"/>
            </a:endParaRPr>
          </a:p>
          <a:p>
            <a:pPr algn="just"/>
            <a:r>
              <a:rPr lang="en-US" dirty="0">
                <a:latin typeface="times" panose="02020603050405020304" pitchFamily="18" charset="0"/>
                <a:cs typeface="times" panose="02020603050405020304" pitchFamily="18" charset="0"/>
              </a:rPr>
              <a:t>Review paper of experimental and theoretical aspects of geomechanics, namely, the constitutive modeling of cohesive and sandy soils, the governing equations of three-phase materials, and analyses of the behavior of geomaterials and grounds.</a:t>
            </a:r>
          </a:p>
          <a:p>
            <a:pPr algn="just"/>
            <a:r>
              <a:rPr lang="en-US" dirty="0">
                <a:latin typeface="times" panose="02020603050405020304" pitchFamily="18" charset="0"/>
                <a:cs typeface="times" panose="02020603050405020304" pitchFamily="18" charset="0"/>
              </a:rPr>
              <a:t>The following topics are included in the papers: effective stress, skeleton stress, constitutive models of clayey and sandy soils and soft rocks, material instability, strain localization, consolidation, bearing capacity, excavation problems, governing equations of multi-phase geomaterials, liquefaction, unsaturated soil, seepage-deformation coupled analysis, gas hydrate-contained soil, internal erosion, the material point method (MPM), and X-ray CT for geomaterials.</a:t>
            </a:r>
          </a:p>
          <a:p>
            <a:pPr algn="just"/>
            <a:endParaRPr lang="en-US" dirty="0">
              <a:latin typeface="times" panose="02020603050405020304" pitchFamily="18" charset="0"/>
              <a:cs typeface="times" panose="02020603050405020304" pitchFamily="18" charset="0"/>
            </a:endParaRPr>
          </a:p>
          <a:p>
            <a:pPr algn="just"/>
            <a:r>
              <a:rPr lang="en-US" dirty="0">
                <a:latin typeface="times" panose="02020603050405020304" pitchFamily="18" charset="0"/>
                <a:cs typeface="times" panose="02020603050405020304" pitchFamily="18" charset="0"/>
              </a:rPr>
              <a:t>The content of this review article can be divided into three categories: constitutive models, analysis methods including governing equations for multi-phase soil, and applications of geomaterials. For clay soils, </a:t>
            </a:r>
            <a:r>
              <a:rPr lang="en-US" dirty="0" err="1">
                <a:latin typeface="times" panose="02020603050405020304" pitchFamily="18" charset="0"/>
                <a:cs typeface="times" panose="02020603050405020304" pitchFamily="18" charset="0"/>
              </a:rPr>
              <a:t>elasto</a:t>
            </a:r>
            <a:r>
              <a:rPr lang="en-US" dirty="0">
                <a:latin typeface="times" panose="02020603050405020304" pitchFamily="18" charset="0"/>
                <a:cs typeface="times" panose="02020603050405020304" pitchFamily="18" charset="0"/>
              </a:rPr>
              <a:t>-</a:t>
            </a:r>
            <a:r>
              <a:rPr lang="en-US" dirty="0" err="1">
                <a:latin typeface="times" panose="02020603050405020304" pitchFamily="18" charset="0"/>
                <a:cs typeface="times" panose="02020603050405020304" pitchFamily="18" charset="0"/>
              </a:rPr>
              <a:t>visco</a:t>
            </a:r>
            <a:r>
              <a:rPr lang="en-US" dirty="0">
                <a:latin typeface="times" panose="02020603050405020304" pitchFamily="18" charset="0"/>
                <a:cs typeface="times" panose="02020603050405020304" pitchFamily="18" charset="0"/>
              </a:rPr>
              <a:t>-plastic models, cyclic inelastic models, and strain-softening models were proposed. For sandy soils, a cyclic elastoplastic model was proposed, adopting the nonlinear kinematic hardening theory. Additionally, governing equations for two-phase and three-phase geomaterials were proposed, leading to the development of numerical analysis methods for multi-phase soil. This enabled precise analyses of unsaturated soil grounds. Various problems related to soil deformation were numerically resolved, and numerous experimental studies were also conducted. These studies included observations of the anisotropic behavior of clay and the characteristics of unsaturated sandy soils.</a:t>
            </a:r>
          </a:p>
        </p:txBody>
      </p:sp>
    </p:spTree>
    <p:extLst>
      <p:ext uri="{BB962C8B-B14F-4D97-AF65-F5344CB8AC3E}">
        <p14:creationId xmlns:p14="http://schemas.microsoft.com/office/powerpoint/2010/main" val="33350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991FD59-2E1D-16B2-396B-700876145052}"/>
              </a:ext>
            </a:extLst>
          </p:cNvPr>
          <p:cNvSpPr txBox="1"/>
          <p:nvPr/>
        </p:nvSpPr>
        <p:spPr>
          <a:xfrm>
            <a:off x="0" y="0"/>
            <a:ext cx="12192000" cy="923330"/>
          </a:xfrm>
          <a:prstGeom prst="rect">
            <a:avLst/>
          </a:prstGeom>
          <a:noFill/>
        </p:spPr>
        <p:txBody>
          <a:bodyPr wrap="square">
            <a:spAutoFit/>
          </a:bodyPr>
          <a:lstStyle/>
          <a:p>
            <a:pPr algn="just"/>
            <a:r>
              <a:rPr lang="en-US" dirty="0">
                <a:latin typeface="times" panose="02020603050405020304" pitchFamily="18" charset="0"/>
                <a:cs typeface="times" panose="02020603050405020304" pitchFamily="18" charset="0"/>
              </a:rPr>
              <a:t>Soils and Foundations 63 (2023) 101374		</a:t>
            </a:r>
            <a:r>
              <a:rPr lang="en-US" dirty="0">
                <a:latin typeface="times" panose="02020603050405020304" pitchFamily="18" charset="0"/>
                <a:cs typeface="times" panose="02020603050405020304" pitchFamily="18" charset="0"/>
                <a:hlinkClick r:id="rId2"/>
              </a:rPr>
              <a:t>https://doi.org/10.1016/j.sandf.2023.101374</a:t>
            </a:r>
            <a:endParaRPr lang="en-US" dirty="0">
              <a:latin typeface="times" panose="02020603050405020304" pitchFamily="18" charset="0"/>
              <a:cs typeface="times" panose="02020603050405020304" pitchFamily="18" charset="0"/>
            </a:endParaRPr>
          </a:p>
          <a:p>
            <a:pPr algn="just"/>
            <a:r>
              <a:rPr lang="en-US" dirty="0">
                <a:latin typeface="times" panose="02020603050405020304" pitchFamily="18" charset="0"/>
                <a:cs typeface="times" panose="02020603050405020304" pitchFamily="18" charset="0"/>
              </a:rPr>
              <a:t>Effect of the particle’s shape on the dynamic shear modulus and compressibility of diatomaceous soils</a:t>
            </a:r>
          </a:p>
          <a:p>
            <a:pPr algn="just"/>
            <a:r>
              <a:rPr lang="en-US" dirty="0">
                <a:latin typeface="times" panose="02020603050405020304" pitchFamily="18" charset="0"/>
                <a:cs typeface="times" panose="02020603050405020304" pitchFamily="18" charset="0"/>
              </a:rPr>
              <a:t>Laura </a:t>
            </a:r>
            <a:r>
              <a:rPr lang="en-US" dirty="0" err="1">
                <a:latin typeface="times" panose="02020603050405020304" pitchFamily="18" charset="0"/>
                <a:cs typeface="times" panose="02020603050405020304" pitchFamily="18" charset="0"/>
              </a:rPr>
              <a:t>Ibagon</a:t>
            </a:r>
            <a:r>
              <a:rPr lang="en-US" dirty="0">
                <a:latin typeface="times" panose="02020603050405020304" pitchFamily="18" charset="0"/>
                <a:cs typeface="times" panose="02020603050405020304" pitchFamily="18" charset="0"/>
              </a:rPr>
              <a:t>, Bernardo </a:t>
            </a:r>
            <a:r>
              <a:rPr lang="en-US" dirty="0" err="1">
                <a:latin typeface="times" panose="02020603050405020304" pitchFamily="18" charset="0"/>
                <a:cs typeface="times" panose="02020603050405020304" pitchFamily="18" charset="0"/>
              </a:rPr>
              <a:t>Caicedo</a:t>
            </a:r>
            <a:r>
              <a:rPr lang="en-US" dirty="0">
                <a:latin typeface="times" panose="02020603050405020304" pitchFamily="18" charset="0"/>
                <a:cs typeface="times" panose="02020603050405020304" pitchFamily="18" charset="0"/>
              </a:rPr>
              <a:t>, Juan P. </a:t>
            </a:r>
            <a:r>
              <a:rPr lang="en-US" dirty="0" err="1">
                <a:latin typeface="times" panose="02020603050405020304" pitchFamily="18" charset="0"/>
                <a:cs typeface="times" panose="02020603050405020304" pitchFamily="18" charset="0"/>
              </a:rPr>
              <a:t>Villacreses</a:t>
            </a:r>
            <a:r>
              <a:rPr lang="en-US" dirty="0">
                <a:latin typeface="times" panose="02020603050405020304" pitchFamily="18" charset="0"/>
                <a:cs typeface="times" panose="02020603050405020304" pitchFamily="18" charset="0"/>
              </a:rPr>
              <a:t>, Fabricio Yepez</a:t>
            </a:r>
          </a:p>
        </p:txBody>
      </p:sp>
      <p:sp>
        <p:nvSpPr>
          <p:cNvPr id="10" name="TextBox 9">
            <a:extLst>
              <a:ext uri="{FF2B5EF4-FFF2-40B4-BE49-F238E27FC236}">
                <a16:creationId xmlns:a16="http://schemas.microsoft.com/office/drawing/2014/main" id="{2AD2B1C2-F77D-DED9-11BF-8121A29C9348}"/>
              </a:ext>
            </a:extLst>
          </p:cNvPr>
          <p:cNvSpPr txBox="1"/>
          <p:nvPr/>
        </p:nvSpPr>
        <p:spPr>
          <a:xfrm>
            <a:off x="-1" y="928996"/>
            <a:ext cx="6876661" cy="5078313"/>
          </a:xfrm>
          <a:prstGeom prst="rect">
            <a:avLst/>
          </a:prstGeom>
          <a:noFill/>
        </p:spPr>
        <p:txBody>
          <a:bodyPr wrap="square">
            <a:spAutoFit/>
          </a:bodyPr>
          <a:lstStyle/>
          <a:p>
            <a:r>
              <a:rPr lang="en-US" dirty="0">
                <a:latin typeface="times" panose="02020603050405020304" pitchFamily="18" charset="0"/>
                <a:cs typeface="times" panose="02020603050405020304" pitchFamily="18" charset="0"/>
              </a:rPr>
              <a:t>[Outline]</a:t>
            </a:r>
          </a:p>
          <a:p>
            <a:r>
              <a:rPr lang="en-US" dirty="0">
                <a:latin typeface="times" panose="02020603050405020304" pitchFamily="18" charset="0"/>
                <a:cs typeface="times" panose="02020603050405020304" pitchFamily="18" charset="0"/>
              </a:rPr>
              <a:t>one of the reasons for the low degradation of the shear modulus and the strong amplification that undergoes the Mexico City basin is the presence of diatoms that also increases the compressibility.</a:t>
            </a:r>
          </a:p>
          <a:p>
            <a:r>
              <a:rPr lang="en-US" dirty="0">
                <a:latin typeface="times" panose="02020603050405020304" pitchFamily="18" charset="0"/>
                <a:cs typeface="times" panose="02020603050405020304" pitchFamily="18" charset="0"/>
              </a:rPr>
              <a:t>Diatom’s shape effect on diatomaceous soil mixtures’ dynamic and compressibility properties.</a:t>
            </a:r>
          </a:p>
          <a:p>
            <a:r>
              <a:rPr lang="en-US" dirty="0">
                <a:latin typeface="times" panose="02020603050405020304" pitchFamily="18" charset="0"/>
                <a:cs typeface="times" panose="02020603050405020304" pitchFamily="18" charset="0"/>
              </a:rPr>
              <a:t>Physical characteristics of six diatomite samples with variable shapes and taxonomies are presented.</a:t>
            </a:r>
          </a:p>
          <a:p>
            <a:r>
              <a:rPr lang="en-US" dirty="0">
                <a:latin typeface="times" panose="02020603050405020304" pitchFamily="18" charset="0"/>
                <a:cs typeface="times" panose="02020603050405020304" pitchFamily="18" charset="0"/>
              </a:rPr>
              <a:t>[Method]</a:t>
            </a:r>
          </a:p>
          <a:p>
            <a:r>
              <a:rPr lang="en-US" dirty="0">
                <a:latin typeface="times" panose="02020603050405020304" pitchFamily="18" charset="0"/>
                <a:cs typeface="times" panose="02020603050405020304" pitchFamily="18" charset="0"/>
              </a:rPr>
              <a:t>Among these six samples, 3 </a:t>
            </a:r>
            <a:r>
              <a:rPr lang="en-US" dirty="0" err="1">
                <a:latin typeface="times" panose="02020603050405020304" pitchFamily="18" charset="0"/>
                <a:cs typeface="times" panose="02020603050405020304" pitchFamily="18" charset="0"/>
              </a:rPr>
              <a:t>diatomites</a:t>
            </a:r>
            <a:r>
              <a:rPr lang="en-US" dirty="0">
                <a:latin typeface="times" panose="02020603050405020304" pitchFamily="18" charset="0"/>
                <a:cs typeface="times" panose="02020603050405020304" pitchFamily="18" charset="0"/>
              </a:rPr>
              <a:t> of similar grain size distribution were mixed with kaolin, and the mechanical properties (i.e., shear modulus and damping ratio from small to large strains) were </a:t>
            </a:r>
            <a:r>
              <a:rPr lang="en-US" dirty="0" err="1">
                <a:latin typeface="times" panose="02020603050405020304" pitchFamily="18" charset="0"/>
                <a:cs typeface="times" panose="02020603050405020304" pitchFamily="18" charset="0"/>
              </a:rPr>
              <a:t>analysed</a:t>
            </a:r>
            <a:r>
              <a:rPr lang="en-US" dirty="0">
                <a:latin typeface="times" panose="02020603050405020304" pitchFamily="18" charset="0"/>
                <a:cs typeface="times" panose="02020603050405020304" pitchFamily="18" charset="0"/>
              </a:rPr>
              <a:t>.</a:t>
            </a:r>
          </a:p>
          <a:p>
            <a:r>
              <a:rPr lang="en-US" dirty="0">
                <a:latin typeface="times" panose="02020603050405020304" pitchFamily="18" charset="0"/>
                <a:cs typeface="times" panose="02020603050405020304" pitchFamily="18" charset="0"/>
              </a:rPr>
              <a:t>[Results]</a:t>
            </a:r>
          </a:p>
          <a:p>
            <a:r>
              <a:rPr lang="en-US" dirty="0">
                <a:latin typeface="times" panose="02020603050405020304" pitchFamily="18" charset="0"/>
                <a:cs typeface="times" panose="02020603050405020304" pitchFamily="18" charset="0"/>
              </a:rPr>
              <a:t>Diatom frustules increased compressibility and reduced maximum shear modulus. </a:t>
            </a:r>
          </a:p>
          <a:p>
            <a:r>
              <a:rPr lang="en-US" dirty="0">
                <a:latin typeface="times" panose="02020603050405020304" pitchFamily="18" charset="0"/>
                <a:cs typeface="times" panose="02020603050405020304" pitchFamily="18" charset="0"/>
              </a:rPr>
              <a:t>Diatom’s shape influenced shear modulus degradation curve and damping ratio. </a:t>
            </a:r>
          </a:p>
          <a:p>
            <a:r>
              <a:rPr lang="en-US" dirty="0" err="1">
                <a:latin typeface="times" panose="02020603050405020304" pitchFamily="18" charset="0"/>
                <a:cs typeface="times" panose="02020603050405020304" pitchFamily="18" charset="0"/>
              </a:rPr>
              <a:t>Diatomites</a:t>
            </a:r>
            <a:r>
              <a:rPr lang="en-US" dirty="0">
                <a:latin typeface="times" panose="02020603050405020304" pitchFamily="18" charset="0"/>
                <a:cs typeface="times" panose="02020603050405020304" pitchFamily="18" charset="0"/>
              </a:rPr>
              <a:t> reduces the energy dissipation capacity in soils.</a:t>
            </a:r>
          </a:p>
        </p:txBody>
      </p:sp>
      <p:pic>
        <p:nvPicPr>
          <p:cNvPr id="11" name="그림 10">
            <a:extLst>
              <a:ext uri="{FF2B5EF4-FFF2-40B4-BE49-F238E27FC236}">
                <a16:creationId xmlns:a16="http://schemas.microsoft.com/office/drawing/2014/main" id="{A8F4C1F5-DCA6-1625-4257-6C7D5EB752C3}"/>
              </a:ext>
            </a:extLst>
          </p:cNvPr>
          <p:cNvPicPr>
            <a:picLocks noChangeAspect="1"/>
          </p:cNvPicPr>
          <p:nvPr/>
        </p:nvPicPr>
        <p:blipFill>
          <a:blip r:embed="rId3"/>
          <a:stretch>
            <a:fillRect/>
          </a:stretch>
        </p:blipFill>
        <p:spPr>
          <a:xfrm>
            <a:off x="6876660" y="923330"/>
            <a:ext cx="3707722" cy="2417029"/>
          </a:xfrm>
          <a:prstGeom prst="rect">
            <a:avLst/>
          </a:prstGeom>
        </p:spPr>
      </p:pic>
      <p:pic>
        <p:nvPicPr>
          <p:cNvPr id="13" name="그림 12">
            <a:extLst>
              <a:ext uri="{FF2B5EF4-FFF2-40B4-BE49-F238E27FC236}">
                <a16:creationId xmlns:a16="http://schemas.microsoft.com/office/drawing/2014/main" id="{DDD8A1C6-22FD-B34C-AAC4-B3D5C1873BF8}"/>
              </a:ext>
            </a:extLst>
          </p:cNvPr>
          <p:cNvPicPr>
            <a:picLocks noChangeAspect="1"/>
          </p:cNvPicPr>
          <p:nvPr/>
        </p:nvPicPr>
        <p:blipFill>
          <a:blip r:embed="rId4"/>
          <a:stretch>
            <a:fillRect/>
          </a:stretch>
        </p:blipFill>
        <p:spPr>
          <a:xfrm>
            <a:off x="10833344" y="923330"/>
            <a:ext cx="1358656" cy="2417029"/>
          </a:xfrm>
          <a:prstGeom prst="rect">
            <a:avLst/>
          </a:prstGeom>
        </p:spPr>
      </p:pic>
      <p:pic>
        <p:nvPicPr>
          <p:cNvPr id="14" name="그림 13">
            <a:extLst>
              <a:ext uri="{FF2B5EF4-FFF2-40B4-BE49-F238E27FC236}">
                <a16:creationId xmlns:a16="http://schemas.microsoft.com/office/drawing/2014/main" id="{39549604-A9AE-5E8D-19D3-5B7BA4A430E0}"/>
              </a:ext>
            </a:extLst>
          </p:cNvPr>
          <p:cNvPicPr>
            <a:picLocks noChangeAspect="1"/>
          </p:cNvPicPr>
          <p:nvPr/>
        </p:nvPicPr>
        <p:blipFill>
          <a:blip r:embed="rId5"/>
          <a:stretch>
            <a:fillRect/>
          </a:stretch>
        </p:blipFill>
        <p:spPr>
          <a:xfrm>
            <a:off x="6876660" y="4021093"/>
            <a:ext cx="5315339" cy="2107104"/>
          </a:xfrm>
          <a:prstGeom prst="rect">
            <a:avLst/>
          </a:prstGeom>
        </p:spPr>
      </p:pic>
    </p:spTree>
    <p:extLst>
      <p:ext uri="{BB962C8B-B14F-4D97-AF65-F5344CB8AC3E}">
        <p14:creationId xmlns:p14="http://schemas.microsoft.com/office/powerpoint/2010/main" val="192061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4E1334-1FD6-F3A6-B3ED-75516C1E2866}"/>
              </a:ext>
            </a:extLst>
          </p:cNvPr>
          <p:cNvSpPr txBox="1"/>
          <p:nvPr/>
        </p:nvSpPr>
        <p:spPr>
          <a:xfrm>
            <a:off x="0" y="0"/>
            <a:ext cx="12188890" cy="923330"/>
          </a:xfrm>
          <a:prstGeom prst="rect">
            <a:avLst/>
          </a:prstGeom>
          <a:noFill/>
        </p:spPr>
        <p:txBody>
          <a:bodyPr wrap="square">
            <a:spAutoFit/>
          </a:bodyPr>
          <a:lstStyle/>
          <a:p>
            <a:r>
              <a:rPr lang="en-US" dirty="0">
                <a:latin typeface="times" panose="02020603050405020304" pitchFamily="18" charset="0"/>
                <a:cs typeface="times" panose="02020603050405020304" pitchFamily="18" charset="0"/>
              </a:rPr>
              <a:t>Soils and Foundations 63 (2023) 101404		</a:t>
            </a:r>
            <a:r>
              <a:rPr lang="en-US" dirty="0">
                <a:latin typeface="times" panose="02020603050405020304" pitchFamily="18" charset="0"/>
                <a:cs typeface="times" panose="02020603050405020304" pitchFamily="18" charset="0"/>
                <a:hlinkClick r:id="rId2"/>
              </a:rPr>
              <a:t>https://doi.org/10.1016/j.sandf.2023.101404</a:t>
            </a:r>
            <a:endParaRPr lang="en-US" dirty="0">
              <a:latin typeface="times" panose="02020603050405020304" pitchFamily="18" charset="0"/>
              <a:cs typeface="times" panose="02020603050405020304" pitchFamily="18" charset="0"/>
            </a:endParaRPr>
          </a:p>
          <a:p>
            <a:r>
              <a:rPr lang="en-US" dirty="0">
                <a:latin typeface="times" panose="02020603050405020304" pitchFamily="18" charset="0"/>
                <a:cs typeface="times" panose="02020603050405020304" pitchFamily="18" charset="0"/>
              </a:rPr>
              <a:t>Effect of water head on the permeability of foam-conditioned sands: Experimental and analytical investigation</a:t>
            </a:r>
          </a:p>
          <a:p>
            <a:r>
              <a:rPr lang="en-US" dirty="0" err="1">
                <a:latin typeface="times" panose="02020603050405020304" pitchFamily="18" charset="0"/>
                <a:cs typeface="times" panose="02020603050405020304" pitchFamily="18" charset="0"/>
              </a:rPr>
              <a:t>Shuying</a:t>
            </a:r>
            <a:r>
              <a:rPr lang="en-US" dirty="0">
                <a:latin typeface="times" panose="02020603050405020304" pitchFamily="18" charset="0"/>
                <a:cs typeface="times" panose="02020603050405020304" pitchFamily="18" charset="0"/>
              </a:rPr>
              <a:t> Wang, </a:t>
            </a:r>
            <a:r>
              <a:rPr lang="en-US" dirty="0" err="1">
                <a:latin typeface="times" panose="02020603050405020304" pitchFamily="18" charset="0"/>
                <a:cs typeface="times" panose="02020603050405020304" pitchFamily="18" charset="0"/>
              </a:rPr>
              <a:t>Zhiyao</a:t>
            </a:r>
            <a:r>
              <a:rPr lang="en-US" dirty="0">
                <a:latin typeface="times" panose="02020603050405020304" pitchFamily="18" charset="0"/>
                <a:cs typeface="times" panose="02020603050405020304" pitchFamily="18" charset="0"/>
              </a:rPr>
              <a:t> Feng, </a:t>
            </a:r>
            <a:r>
              <a:rPr lang="en-US" dirty="0" err="1">
                <a:latin typeface="times" panose="02020603050405020304" pitchFamily="18" charset="0"/>
                <a:cs typeface="times" panose="02020603050405020304" pitchFamily="18" charset="0"/>
              </a:rPr>
              <a:t>Tongming</a:t>
            </a:r>
            <a:r>
              <a:rPr lang="en-US" dirty="0">
                <a:latin typeface="times" panose="02020603050405020304" pitchFamily="18" charset="0"/>
                <a:cs typeface="times" panose="02020603050405020304" pitchFamily="18" charset="0"/>
              </a:rPr>
              <a:t> Qu, </a:t>
            </a:r>
            <a:r>
              <a:rPr lang="en-US" dirty="0" err="1">
                <a:latin typeface="times" panose="02020603050405020304" pitchFamily="18" charset="0"/>
                <a:cs typeface="times" panose="02020603050405020304" pitchFamily="18" charset="0"/>
              </a:rPr>
              <a:t>Shuo</a:t>
            </a:r>
            <a:r>
              <a:rPr lang="en-US" dirty="0">
                <a:latin typeface="times" panose="02020603050405020304" pitchFamily="18" charset="0"/>
                <a:cs typeface="times" panose="02020603050405020304" pitchFamily="18" charset="0"/>
              </a:rPr>
              <a:t> Huang, </a:t>
            </a:r>
            <a:r>
              <a:rPr lang="en-US" dirty="0" err="1">
                <a:latin typeface="times" panose="02020603050405020304" pitchFamily="18" charset="0"/>
                <a:cs typeface="times" panose="02020603050405020304" pitchFamily="18" charset="0"/>
              </a:rPr>
              <a:t>Xiangcou</a:t>
            </a:r>
            <a:r>
              <a:rPr lang="en-US" dirty="0">
                <a:latin typeface="times" panose="02020603050405020304" pitchFamily="18" charset="0"/>
                <a:cs typeface="times" panose="02020603050405020304" pitchFamily="18" charset="0"/>
              </a:rPr>
              <a:t> Zheng</a:t>
            </a:r>
          </a:p>
        </p:txBody>
      </p:sp>
      <p:sp>
        <p:nvSpPr>
          <p:cNvPr id="10" name="TextBox 9">
            <a:extLst>
              <a:ext uri="{FF2B5EF4-FFF2-40B4-BE49-F238E27FC236}">
                <a16:creationId xmlns:a16="http://schemas.microsoft.com/office/drawing/2014/main" id="{EEC45F5E-8ABC-387E-1098-3CE5B283EC50}"/>
              </a:ext>
            </a:extLst>
          </p:cNvPr>
          <p:cNvSpPr txBox="1"/>
          <p:nvPr/>
        </p:nvSpPr>
        <p:spPr>
          <a:xfrm>
            <a:off x="-1" y="923330"/>
            <a:ext cx="7576457" cy="5490286"/>
          </a:xfrm>
          <a:prstGeom prst="rect">
            <a:avLst/>
          </a:prstGeom>
          <a:noFill/>
        </p:spPr>
        <p:txBody>
          <a:bodyPr wrap="square">
            <a:spAutoFit/>
          </a:bodyPr>
          <a:lstStyle/>
          <a:p>
            <a:pPr algn="just"/>
            <a:r>
              <a:rPr lang="en-US" dirty="0">
                <a:latin typeface="times" panose="02020603050405020304" pitchFamily="18" charset="0"/>
                <a:cs typeface="times" panose="02020603050405020304" pitchFamily="18" charset="0"/>
              </a:rPr>
              <a:t>[Background]</a:t>
            </a:r>
          </a:p>
          <a:p>
            <a:pPr algn="just"/>
            <a:r>
              <a:rPr lang="en-US" dirty="0">
                <a:latin typeface="times" panose="02020603050405020304" pitchFamily="18" charset="0"/>
                <a:cs typeface="times" panose="02020603050405020304" pitchFamily="18" charset="0"/>
              </a:rPr>
              <a:t>EPB shield machines are good for tunneling.</a:t>
            </a:r>
          </a:p>
          <a:p>
            <a:pPr algn="just"/>
            <a:r>
              <a:rPr lang="en-US" dirty="0">
                <a:latin typeface="times" panose="02020603050405020304" pitchFamily="18" charset="0"/>
                <a:cs typeface="times" panose="02020603050405020304" pitchFamily="18" charset="0"/>
              </a:rPr>
              <a:t>In high </a:t>
            </a:r>
            <a:r>
              <a:rPr lang="en-US" i="1" dirty="0">
                <a:latin typeface="times" panose="02020603050405020304" pitchFamily="18" charset="0"/>
                <a:cs typeface="times" panose="02020603050405020304" pitchFamily="18" charset="0"/>
              </a:rPr>
              <a:t>k</a:t>
            </a:r>
            <a:r>
              <a:rPr lang="en-US" dirty="0">
                <a:latin typeface="times" panose="02020603050405020304" pitchFamily="18" charset="0"/>
                <a:cs typeface="times" panose="02020603050405020304" pitchFamily="18" charset="0"/>
              </a:rPr>
              <a:t> sand below the water level, water spewing causing hard to control.</a:t>
            </a:r>
          </a:p>
          <a:p>
            <a:pPr algn="just"/>
            <a:r>
              <a:rPr lang="en-US" dirty="0">
                <a:latin typeface="times" panose="02020603050405020304" pitchFamily="18" charset="0"/>
                <a:cs typeface="times" panose="02020603050405020304" pitchFamily="18" charset="0"/>
              </a:rPr>
              <a:t>Foam is injected into the soil chamber to reduce </a:t>
            </a:r>
            <a:r>
              <a:rPr lang="en-US" i="1" dirty="0">
                <a:latin typeface="times" panose="02020603050405020304" pitchFamily="18" charset="0"/>
                <a:cs typeface="times" panose="02020603050405020304" pitchFamily="18" charset="0"/>
              </a:rPr>
              <a:t>k</a:t>
            </a:r>
            <a:r>
              <a:rPr lang="en-US" dirty="0">
                <a:latin typeface="times" panose="02020603050405020304" pitchFamily="18" charset="0"/>
                <a:cs typeface="times" panose="02020603050405020304" pitchFamily="18" charset="0"/>
              </a:rPr>
              <a:t> of excavated soils. </a:t>
            </a:r>
          </a:p>
          <a:p>
            <a:pPr algn="just"/>
            <a:r>
              <a:rPr lang="en-US" dirty="0">
                <a:latin typeface="times" panose="02020603050405020304" pitchFamily="18" charset="0"/>
                <a:cs typeface="times" panose="02020603050405020304" pitchFamily="18" charset="0"/>
              </a:rPr>
              <a:t>However, </a:t>
            </a:r>
            <a:r>
              <a:rPr lang="en-US" i="1" dirty="0">
                <a:latin typeface="times" panose="02020603050405020304" pitchFamily="18" charset="0"/>
                <a:cs typeface="times" panose="02020603050405020304" pitchFamily="18" charset="0"/>
              </a:rPr>
              <a:t>h</a:t>
            </a:r>
            <a:r>
              <a:rPr lang="en-US" dirty="0">
                <a:latin typeface="times" panose="02020603050405020304" pitchFamily="18" charset="0"/>
                <a:cs typeface="times" panose="02020603050405020304" pitchFamily="18" charset="0"/>
              </a:rPr>
              <a:t> effect on the </a:t>
            </a:r>
            <a:r>
              <a:rPr lang="en-US" i="1" dirty="0">
                <a:latin typeface="times" panose="02020603050405020304" pitchFamily="18" charset="0"/>
                <a:cs typeface="times" panose="02020603050405020304" pitchFamily="18" charset="0"/>
              </a:rPr>
              <a:t>k</a:t>
            </a:r>
            <a:r>
              <a:rPr lang="en-US" dirty="0">
                <a:latin typeface="times" panose="02020603050405020304" pitchFamily="18" charset="0"/>
                <a:cs typeface="times" panose="02020603050405020304" pitchFamily="18" charset="0"/>
              </a:rPr>
              <a:t> of foam-conditioned sands are still unclear.</a:t>
            </a:r>
          </a:p>
          <a:p>
            <a:pPr algn="just"/>
            <a:endParaRPr lang="en-US" dirty="0">
              <a:latin typeface="times" panose="02020603050405020304" pitchFamily="18" charset="0"/>
              <a:cs typeface="times" panose="02020603050405020304" pitchFamily="18" charset="0"/>
            </a:endParaRPr>
          </a:p>
          <a:p>
            <a:pPr algn="just"/>
            <a:r>
              <a:rPr lang="en-US" dirty="0">
                <a:latin typeface="times" panose="02020603050405020304" pitchFamily="18" charset="0"/>
                <a:cs typeface="times" panose="02020603050405020304" pitchFamily="18" charset="0"/>
              </a:rPr>
              <a:t>[Method]</a:t>
            </a:r>
          </a:p>
          <a:p>
            <a:pPr algn="just"/>
            <a:r>
              <a:rPr lang="en-US" dirty="0">
                <a:latin typeface="times" panose="02020603050405020304" pitchFamily="18" charset="0"/>
                <a:cs typeface="times" panose="02020603050405020304" pitchFamily="18" charset="0"/>
              </a:rPr>
              <a:t>large-scale </a:t>
            </a:r>
            <a:r>
              <a:rPr lang="en-US" i="1" dirty="0">
                <a:latin typeface="times" panose="02020603050405020304" pitchFamily="18" charset="0"/>
                <a:cs typeface="times" panose="02020603050405020304" pitchFamily="18" charset="0"/>
              </a:rPr>
              <a:t>k</a:t>
            </a:r>
            <a:r>
              <a:rPr lang="en-US" dirty="0">
                <a:latin typeface="times" panose="02020603050405020304" pitchFamily="18" charset="0"/>
                <a:cs typeface="times" panose="02020603050405020304" pitchFamily="18" charset="0"/>
              </a:rPr>
              <a:t> tests with various d10,s and FIRs.</a:t>
            </a:r>
          </a:p>
          <a:p>
            <a:pPr algn="just"/>
            <a:r>
              <a:rPr lang="en-US" dirty="0">
                <a:latin typeface="times" panose="02020603050405020304" pitchFamily="18" charset="0"/>
                <a:cs typeface="times" panose="02020603050405020304" pitchFamily="18" charset="0"/>
              </a:rPr>
              <a:t>→ New analytical model to estimate the initial </a:t>
            </a:r>
            <a:r>
              <a:rPr lang="en-US" i="1" dirty="0">
                <a:latin typeface="times" panose="02020603050405020304" pitchFamily="18" charset="0"/>
                <a:cs typeface="times" panose="02020603050405020304" pitchFamily="18" charset="0"/>
              </a:rPr>
              <a:t>k </a:t>
            </a:r>
            <a:r>
              <a:rPr lang="en-US" dirty="0">
                <a:latin typeface="times" panose="02020603050405020304" pitchFamily="18" charset="0"/>
                <a:cs typeface="times" panose="02020603050405020304" pitchFamily="18" charset="0"/>
              </a:rPr>
              <a:t>of foam-conditioned sands.</a:t>
            </a:r>
          </a:p>
          <a:p>
            <a:pPr algn="just"/>
            <a:endParaRPr lang="en-US" dirty="0">
              <a:latin typeface="times" panose="02020603050405020304" pitchFamily="18" charset="0"/>
              <a:cs typeface="times" panose="02020603050405020304" pitchFamily="18" charset="0"/>
            </a:endParaRPr>
          </a:p>
          <a:p>
            <a:pPr algn="just"/>
            <a:r>
              <a:rPr lang="en-US" dirty="0">
                <a:latin typeface="times" panose="02020603050405020304" pitchFamily="18" charset="0"/>
                <a:cs typeface="times" panose="02020603050405020304" pitchFamily="18" charset="0"/>
              </a:rPr>
              <a:t>[Results]</a:t>
            </a:r>
          </a:p>
          <a:p>
            <a:pPr marL="342900" indent="-342900" algn="just">
              <a:lnSpc>
                <a:spcPct val="107000"/>
              </a:lnSpc>
              <a:buAutoNum type="arabicParenBoth"/>
            </a:pPr>
            <a:r>
              <a:rPr lang="en-US" sz="1800" kern="100" dirty="0">
                <a:effectLst/>
                <a:latin typeface="Times New Roman" panose="02020603050405020304" pitchFamily="18" charset="0"/>
                <a:ea typeface="游明朝" panose="02020400000000000000" pitchFamily="18" charset="-128"/>
                <a:cs typeface="Times New Roman" panose="02020603050405020304" pitchFamily="18" charset="0"/>
              </a:rPr>
              <a:t>Initial </a:t>
            </a:r>
            <a:r>
              <a:rPr lang="en-US" sz="1800" i="1" kern="100" dirty="0">
                <a:effectLst/>
                <a:latin typeface="Times New Roman" panose="02020603050405020304" pitchFamily="18" charset="0"/>
                <a:ea typeface="游明朝" panose="02020400000000000000" pitchFamily="18" charset="-128"/>
                <a:cs typeface="Times New Roman" panose="02020603050405020304" pitchFamily="18" charset="0"/>
              </a:rPr>
              <a:t>k</a:t>
            </a:r>
            <a:r>
              <a:rPr lang="en-US" sz="1800" kern="100" dirty="0">
                <a:effectLst/>
                <a:latin typeface="Times New Roman" panose="02020603050405020304" pitchFamily="18" charset="0"/>
                <a:ea typeface="游明朝" panose="02020400000000000000" pitchFamily="18" charset="-128"/>
                <a:cs typeface="Times New Roman" panose="02020603050405020304" pitchFamily="18" charset="0"/>
              </a:rPr>
              <a:t> increases with the </a:t>
            </a:r>
            <a:r>
              <a:rPr lang="en-US" sz="1800" i="1" kern="100" dirty="0">
                <a:effectLst/>
                <a:latin typeface="Times New Roman" panose="02020603050405020304" pitchFamily="18" charset="0"/>
                <a:ea typeface="游明朝" panose="02020400000000000000" pitchFamily="18" charset="-128"/>
                <a:cs typeface="Times New Roman" panose="02020603050405020304" pitchFamily="18" charset="0"/>
              </a:rPr>
              <a:t>h</a:t>
            </a:r>
            <a:r>
              <a:rPr lang="en-US" sz="1800" kern="100" dirty="0">
                <a:effectLst/>
                <a:latin typeface="Times New Roman" panose="02020603050405020304" pitchFamily="18" charset="0"/>
                <a:ea typeface="游明朝" panose="02020400000000000000" pitchFamily="18" charset="-128"/>
                <a:cs typeface="Times New Roman" panose="02020603050405020304" pitchFamily="18" charset="0"/>
              </a:rPr>
              <a:t>, and its initial stable period becomes shorter. It is observed that there is no initial stable period for foam-conditioned sands under a relatively high-</a:t>
            </a:r>
            <a:r>
              <a:rPr lang="en-US" sz="1800" i="1" kern="100" dirty="0">
                <a:effectLst/>
                <a:latin typeface="Times New Roman" panose="02020603050405020304" pitchFamily="18" charset="0"/>
                <a:ea typeface="游明朝" panose="02020400000000000000" pitchFamily="18" charset="-128"/>
                <a:cs typeface="Times New Roman" panose="02020603050405020304" pitchFamily="18" charset="0"/>
              </a:rPr>
              <a:t>h</a:t>
            </a:r>
            <a:r>
              <a:rPr lang="en-US" sz="1800" kern="100" dirty="0">
                <a:effectLst/>
                <a:latin typeface="Times New Roman" panose="02020603050405020304" pitchFamily="18" charset="0"/>
                <a:ea typeface="游明朝" panose="02020400000000000000" pitchFamily="18" charset="-128"/>
                <a:cs typeface="Times New Roman" panose="02020603050405020304" pitchFamily="18" charset="0"/>
              </a:rPr>
              <a:t>.</a:t>
            </a:r>
          </a:p>
          <a:p>
            <a:pPr marL="342900" indent="-342900" algn="just">
              <a:lnSpc>
                <a:spcPct val="107000"/>
              </a:lnSpc>
              <a:buAutoNum type="arabicParenBoth"/>
            </a:pPr>
            <a:r>
              <a:rPr lang="en-US" sz="1800" kern="100" dirty="0">
                <a:effectLst/>
                <a:latin typeface="Times New Roman" panose="02020603050405020304" pitchFamily="18" charset="0"/>
                <a:ea typeface="游明朝" panose="02020400000000000000" pitchFamily="18" charset="-128"/>
                <a:cs typeface="Times New Roman" panose="02020603050405020304" pitchFamily="18" charset="0"/>
              </a:rPr>
              <a:t>With an increase in d</a:t>
            </a:r>
            <a:r>
              <a:rPr lang="en-US" sz="1800" kern="100" baseline="-25000" dirty="0">
                <a:effectLst/>
                <a:latin typeface="Times New Roman" panose="02020603050405020304" pitchFamily="18" charset="0"/>
                <a:ea typeface="游明朝" panose="02020400000000000000" pitchFamily="18" charset="-128"/>
                <a:cs typeface="Times New Roman" panose="02020603050405020304" pitchFamily="18" charset="0"/>
              </a:rPr>
              <a:t>10,s</a:t>
            </a:r>
            <a:r>
              <a:rPr lang="en-US" sz="1800" kern="100" dirty="0">
                <a:effectLst/>
                <a:latin typeface="Times New Roman" panose="02020603050405020304" pitchFamily="18" charset="0"/>
                <a:ea typeface="游明朝" panose="02020400000000000000" pitchFamily="18" charset="-128"/>
                <a:cs typeface="Times New Roman" panose="02020603050405020304" pitchFamily="18" charset="0"/>
              </a:rPr>
              <a:t>, the </a:t>
            </a:r>
            <a:r>
              <a:rPr lang="en-US" sz="1800" i="1" kern="100" dirty="0">
                <a:effectLst/>
                <a:latin typeface="Times New Roman" panose="02020603050405020304" pitchFamily="18" charset="0"/>
                <a:ea typeface="游明朝" panose="02020400000000000000" pitchFamily="18" charset="-128"/>
                <a:cs typeface="Times New Roman" panose="02020603050405020304" pitchFamily="18" charset="0"/>
              </a:rPr>
              <a:t>k</a:t>
            </a:r>
            <a:r>
              <a:rPr lang="en-US" sz="1800" kern="100" dirty="0">
                <a:effectLst/>
                <a:latin typeface="Times New Roman" panose="02020603050405020304" pitchFamily="18" charset="0"/>
                <a:ea typeface="游明朝" panose="02020400000000000000" pitchFamily="18" charset="-128"/>
                <a:cs typeface="Times New Roman" panose="02020603050405020304" pitchFamily="18" charset="0"/>
              </a:rPr>
              <a:t> of foam-conditioned sand become more sensitive to </a:t>
            </a:r>
            <a:r>
              <a:rPr lang="en-US" sz="1800" i="1" kern="100" dirty="0">
                <a:effectLst/>
                <a:latin typeface="Times New Roman" panose="02020603050405020304" pitchFamily="18" charset="0"/>
                <a:ea typeface="游明朝" panose="02020400000000000000" pitchFamily="18" charset="-128"/>
                <a:cs typeface="Times New Roman" panose="02020603050405020304" pitchFamily="18" charset="0"/>
              </a:rPr>
              <a:t>h</a:t>
            </a:r>
            <a:r>
              <a:rPr lang="en-US" sz="1800" kern="100" dirty="0">
                <a:effectLst/>
                <a:latin typeface="Times New Roman" panose="02020603050405020304" pitchFamily="18" charset="0"/>
                <a:ea typeface="游明朝" panose="02020400000000000000" pitchFamily="18" charset="-128"/>
                <a:cs typeface="Times New Roman" panose="02020603050405020304" pitchFamily="18" charset="0"/>
              </a:rPr>
              <a:t> and changing extent of initial stable period duration reduces.</a:t>
            </a:r>
          </a:p>
          <a:p>
            <a:pPr marL="342900" indent="-342900" algn="just">
              <a:lnSpc>
                <a:spcPct val="107000"/>
              </a:lnSpc>
              <a:buAutoNum type="arabicParenBoth"/>
            </a:pPr>
            <a:r>
              <a:rPr lang="en-US" kern="100" dirty="0">
                <a:latin typeface="Times New Roman" panose="02020603050405020304" pitchFamily="18" charset="0"/>
                <a:ea typeface="游明朝" panose="02020400000000000000" pitchFamily="18" charset="-128"/>
                <a:cs typeface="Times New Roman" panose="02020603050405020304" pitchFamily="18" charset="0"/>
              </a:rPr>
              <a:t>I</a:t>
            </a:r>
            <a:r>
              <a:rPr lang="en-US" sz="1800" kern="100" dirty="0">
                <a:effectLst/>
                <a:latin typeface="Times New Roman" panose="02020603050405020304" pitchFamily="18" charset="0"/>
                <a:ea typeface="游明朝" panose="02020400000000000000" pitchFamily="18" charset="-128"/>
                <a:cs typeface="Times New Roman" panose="02020603050405020304" pitchFamily="18" charset="0"/>
              </a:rPr>
              <a:t>nitial </a:t>
            </a:r>
            <a:r>
              <a:rPr lang="en-US" sz="1800" i="1" kern="100" dirty="0">
                <a:effectLst/>
                <a:latin typeface="Times New Roman" panose="02020603050405020304" pitchFamily="18" charset="0"/>
                <a:ea typeface="游明朝" panose="02020400000000000000" pitchFamily="18" charset="-128"/>
                <a:cs typeface="Times New Roman" panose="02020603050405020304" pitchFamily="18" charset="0"/>
              </a:rPr>
              <a:t>k</a:t>
            </a:r>
            <a:r>
              <a:rPr lang="en-US" sz="1800" kern="100" dirty="0">
                <a:effectLst/>
                <a:latin typeface="Times New Roman" panose="02020603050405020304" pitchFamily="18" charset="0"/>
                <a:ea typeface="游明朝" panose="02020400000000000000" pitchFamily="18" charset="-128"/>
                <a:cs typeface="Times New Roman" panose="02020603050405020304" pitchFamily="18" charset="0"/>
              </a:rPr>
              <a:t> of foam-conditioned sands calculated by analytical method match quite well with experimental results, and it indicates great suitability of proposed calculation model.</a:t>
            </a:r>
            <a:endParaRPr lang="en-US" dirty="0">
              <a:latin typeface="times" panose="02020603050405020304" pitchFamily="18" charset="0"/>
              <a:cs typeface="times" panose="02020603050405020304" pitchFamily="18" charset="0"/>
            </a:endParaRPr>
          </a:p>
        </p:txBody>
      </p:sp>
      <p:pic>
        <p:nvPicPr>
          <p:cNvPr id="12" name="그림 11">
            <a:extLst>
              <a:ext uri="{FF2B5EF4-FFF2-40B4-BE49-F238E27FC236}">
                <a16:creationId xmlns:a16="http://schemas.microsoft.com/office/drawing/2014/main" id="{77734504-326B-0F21-809B-0B09EA23CC2A}"/>
              </a:ext>
            </a:extLst>
          </p:cNvPr>
          <p:cNvPicPr>
            <a:picLocks noChangeAspect="1"/>
          </p:cNvPicPr>
          <p:nvPr/>
        </p:nvPicPr>
        <p:blipFill>
          <a:blip r:embed="rId3"/>
          <a:stretch>
            <a:fillRect/>
          </a:stretch>
        </p:blipFill>
        <p:spPr>
          <a:xfrm>
            <a:off x="7258050" y="988815"/>
            <a:ext cx="4930840" cy="1798636"/>
          </a:xfrm>
          <a:prstGeom prst="rect">
            <a:avLst/>
          </a:prstGeom>
        </p:spPr>
      </p:pic>
      <p:pic>
        <p:nvPicPr>
          <p:cNvPr id="13" name="그림 12">
            <a:extLst>
              <a:ext uri="{FF2B5EF4-FFF2-40B4-BE49-F238E27FC236}">
                <a16:creationId xmlns:a16="http://schemas.microsoft.com/office/drawing/2014/main" id="{BC0AF893-3804-F518-3B95-888FA53027A9}"/>
              </a:ext>
            </a:extLst>
          </p:cNvPr>
          <p:cNvPicPr>
            <a:picLocks noChangeAspect="1"/>
          </p:cNvPicPr>
          <p:nvPr/>
        </p:nvPicPr>
        <p:blipFill>
          <a:blip r:embed="rId4"/>
          <a:stretch>
            <a:fillRect/>
          </a:stretch>
        </p:blipFill>
        <p:spPr>
          <a:xfrm>
            <a:off x="7809862" y="3120622"/>
            <a:ext cx="3986032" cy="3737378"/>
          </a:xfrm>
          <a:prstGeom prst="rect">
            <a:avLst/>
          </a:prstGeom>
        </p:spPr>
      </p:pic>
    </p:spTree>
    <p:extLst>
      <p:ext uri="{BB962C8B-B14F-4D97-AF65-F5344CB8AC3E}">
        <p14:creationId xmlns:p14="http://schemas.microsoft.com/office/powerpoint/2010/main" val="1114595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40194A-17A7-5AF7-5746-FB95ADF24599}"/>
              </a:ext>
            </a:extLst>
          </p:cNvPr>
          <p:cNvSpPr txBox="1"/>
          <p:nvPr/>
        </p:nvSpPr>
        <p:spPr>
          <a:xfrm>
            <a:off x="0" y="0"/>
            <a:ext cx="12192000" cy="923330"/>
          </a:xfrm>
          <a:prstGeom prst="rect">
            <a:avLst/>
          </a:prstGeom>
          <a:noFill/>
        </p:spPr>
        <p:txBody>
          <a:bodyPr wrap="square">
            <a:spAutoFit/>
          </a:bodyPr>
          <a:lstStyle/>
          <a:p>
            <a:pPr algn="just"/>
            <a:r>
              <a:rPr lang="en-US" dirty="0">
                <a:latin typeface="times" panose="02020603050405020304" pitchFamily="18" charset="0"/>
                <a:cs typeface="times" panose="02020603050405020304" pitchFamily="18" charset="0"/>
              </a:rPr>
              <a:t>Soils and Foundations 63 (2023) 101400		</a:t>
            </a:r>
            <a:r>
              <a:rPr lang="en-US" dirty="0">
                <a:latin typeface="times" panose="02020603050405020304" pitchFamily="18" charset="0"/>
                <a:cs typeface="times" panose="02020603050405020304" pitchFamily="18" charset="0"/>
                <a:hlinkClick r:id="rId2"/>
              </a:rPr>
              <a:t>https://doi.org/10.1016/j.sandf.2023.101400</a:t>
            </a:r>
            <a:endParaRPr lang="en-US" dirty="0">
              <a:latin typeface="times" panose="02020603050405020304" pitchFamily="18" charset="0"/>
              <a:cs typeface="times" panose="02020603050405020304" pitchFamily="18" charset="0"/>
            </a:endParaRPr>
          </a:p>
          <a:p>
            <a:pPr algn="just"/>
            <a:r>
              <a:rPr lang="en-US" dirty="0">
                <a:latin typeface="times" panose="02020603050405020304" pitchFamily="18" charset="0"/>
                <a:cs typeface="times" panose="02020603050405020304" pitchFamily="18" charset="0"/>
              </a:rPr>
              <a:t>Effects of partial saturation on the liquefaction resistance of sand and silty sand from Christchurch</a:t>
            </a:r>
          </a:p>
          <a:p>
            <a:pPr algn="just"/>
            <a:r>
              <a:rPr lang="en-US" dirty="0">
                <a:latin typeface="times" panose="02020603050405020304" pitchFamily="18" charset="0"/>
                <a:cs typeface="times" panose="02020603050405020304" pitchFamily="18" charset="0"/>
              </a:rPr>
              <a:t>Md Abdul </a:t>
            </a:r>
            <a:r>
              <a:rPr lang="en-US" dirty="0" err="1">
                <a:latin typeface="times" panose="02020603050405020304" pitchFamily="18" charset="0"/>
                <a:cs typeface="times" panose="02020603050405020304" pitchFamily="18" charset="0"/>
              </a:rPr>
              <a:t>Lahil</a:t>
            </a:r>
            <a:r>
              <a:rPr lang="en-US" dirty="0">
                <a:latin typeface="times" panose="02020603050405020304" pitchFamily="18" charset="0"/>
                <a:cs typeface="times" panose="02020603050405020304" pitchFamily="18" charset="0"/>
              </a:rPr>
              <a:t> </a:t>
            </a:r>
            <a:r>
              <a:rPr lang="en-US" dirty="0" err="1">
                <a:latin typeface="times" panose="02020603050405020304" pitchFamily="18" charset="0"/>
                <a:cs typeface="times" panose="02020603050405020304" pitchFamily="18" charset="0"/>
              </a:rPr>
              <a:t>Baki</a:t>
            </a:r>
            <a:r>
              <a:rPr lang="en-US" dirty="0">
                <a:latin typeface="times" panose="02020603050405020304" pitchFamily="18" charset="0"/>
                <a:cs typeface="times" panose="02020603050405020304" pitchFamily="18" charset="0"/>
              </a:rPr>
              <a:t>, </a:t>
            </a:r>
            <a:r>
              <a:rPr lang="en-US" dirty="0" err="1">
                <a:latin typeface="times" panose="02020603050405020304" pitchFamily="18" charset="0"/>
                <a:cs typeface="times" panose="02020603050405020304" pitchFamily="18" charset="0"/>
              </a:rPr>
              <a:t>Misko</a:t>
            </a:r>
            <a:r>
              <a:rPr lang="en-US" dirty="0">
                <a:latin typeface="times" panose="02020603050405020304" pitchFamily="18" charset="0"/>
                <a:cs typeface="times" panose="02020603050405020304" pitchFamily="18" charset="0"/>
              </a:rPr>
              <a:t> </a:t>
            </a:r>
            <a:r>
              <a:rPr lang="en-US" dirty="0" err="1">
                <a:latin typeface="times" panose="02020603050405020304" pitchFamily="18" charset="0"/>
                <a:cs typeface="times" panose="02020603050405020304" pitchFamily="18" charset="0"/>
              </a:rPr>
              <a:t>Cubrinovski</a:t>
            </a:r>
            <a:r>
              <a:rPr lang="en-US" dirty="0">
                <a:latin typeface="times" panose="02020603050405020304" pitchFamily="18" charset="0"/>
                <a:cs typeface="times" panose="02020603050405020304" pitchFamily="18" charset="0"/>
              </a:rPr>
              <a:t>, Mark Edward Stringer, </a:t>
            </a:r>
            <a:r>
              <a:rPr lang="en-US" dirty="0" err="1">
                <a:latin typeface="times" panose="02020603050405020304" pitchFamily="18" charset="0"/>
                <a:cs typeface="times" panose="02020603050405020304" pitchFamily="18" charset="0"/>
              </a:rPr>
              <a:t>Sjoerd</a:t>
            </a:r>
            <a:r>
              <a:rPr lang="en-US" dirty="0">
                <a:latin typeface="times" panose="02020603050405020304" pitchFamily="18" charset="0"/>
                <a:cs typeface="times" panose="02020603050405020304" pitchFamily="18" charset="0"/>
              </a:rPr>
              <a:t> van </a:t>
            </a:r>
            <a:r>
              <a:rPr lang="en-US" dirty="0" err="1">
                <a:latin typeface="times" panose="02020603050405020304" pitchFamily="18" charset="0"/>
                <a:cs typeface="times" panose="02020603050405020304" pitchFamily="18" charset="0"/>
              </a:rPr>
              <a:t>Ballegooy</a:t>
            </a:r>
            <a:r>
              <a:rPr lang="en-US" dirty="0">
                <a:latin typeface="times" panose="02020603050405020304" pitchFamily="18" charset="0"/>
                <a:cs typeface="times" panose="02020603050405020304" pitchFamily="18" charset="0"/>
              </a:rPr>
              <a:t>, Nikolaos </a:t>
            </a:r>
            <a:r>
              <a:rPr lang="en-US" dirty="0" err="1">
                <a:latin typeface="times" panose="02020603050405020304" pitchFamily="18" charset="0"/>
                <a:cs typeface="times" panose="02020603050405020304" pitchFamily="18" charset="0"/>
              </a:rPr>
              <a:t>Ntritsos</a:t>
            </a:r>
            <a:endParaRPr lang="en-US" dirty="0">
              <a:latin typeface="times" panose="02020603050405020304" pitchFamily="18" charset="0"/>
              <a:cs typeface="times" panose="02020603050405020304" pitchFamily="18" charset="0"/>
            </a:endParaRPr>
          </a:p>
        </p:txBody>
      </p:sp>
      <p:sp>
        <p:nvSpPr>
          <p:cNvPr id="7" name="TextBox 6">
            <a:extLst>
              <a:ext uri="{FF2B5EF4-FFF2-40B4-BE49-F238E27FC236}">
                <a16:creationId xmlns:a16="http://schemas.microsoft.com/office/drawing/2014/main" id="{B9F5C89E-C719-4A14-905B-F4170BA50070}"/>
              </a:ext>
            </a:extLst>
          </p:cNvPr>
          <p:cNvSpPr txBox="1"/>
          <p:nvPr/>
        </p:nvSpPr>
        <p:spPr>
          <a:xfrm>
            <a:off x="0" y="923330"/>
            <a:ext cx="7524750" cy="5909310"/>
          </a:xfrm>
          <a:prstGeom prst="rect">
            <a:avLst/>
          </a:prstGeom>
          <a:noFill/>
        </p:spPr>
        <p:txBody>
          <a:bodyPr wrap="square">
            <a:spAutoFit/>
          </a:bodyPr>
          <a:lstStyle/>
          <a:p>
            <a:r>
              <a:rPr lang="en-US" dirty="0">
                <a:latin typeface="times" panose="02020603050405020304" pitchFamily="18" charset="0"/>
                <a:cs typeface="times" panose="02020603050405020304" pitchFamily="18" charset="0"/>
              </a:rPr>
              <a:t>[Background]</a:t>
            </a:r>
          </a:p>
          <a:p>
            <a:r>
              <a:rPr lang="en-US" b="1" dirty="0">
                <a:latin typeface="times" panose="02020603050405020304" pitchFamily="18" charset="0"/>
                <a:cs typeface="times" panose="02020603050405020304" pitchFamily="18" charset="0"/>
              </a:rPr>
              <a:t>2010–2011 Canterbury earthquakes</a:t>
            </a:r>
            <a:r>
              <a:rPr lang="en-US" dirty="0">
                <a:latin typeface="times" panose="02020603050405020304" pitchFamily="18" charset="0"/>
                <a:cs typeface="times" panose="02020603050405020304" pitchFamily="18" charset="0"/>
              </a:rPr>
              <a:t>, widespread liquefaction occurred.</a:t>
            </a:r>
          </a:p>
          <a:p>
            <a:r>
              <a:rPr lang="en-US" dirty="0">
                <a:latin typeface="times" panose="02020603050405020304" pitchFamily="18" charset="0"/>
                <a:cs typeface="times" panose="02020603050405020304" pitchFamily="18" charset="0"/>
              </a:rPr>
              <a:t>Despite the uniformly high seismic demand in the affected areas, a wide range of liquefaction performances were observed, ranging from severe to no liquefaction manifestation.</a:t>
            </a:r>
          </a:p>
          <a:p>
            <a:r>
              <a:rPr lang="en-US" dirty="0">
                <a:latin typeface="times" panose="02020603050405020304" pitchFamily="18" charset="0"/>
                <a:cs typeface="times" panose="02020603050405020304" pitchFamily="18" charset="0"/>
              </a:rPr>
              <a:t>[Method]</a:t>
            </a:r>
          </a:p>
          <a:p>
            <a:r>
              <a:rPr lang="en-US" dirty="0">
                <a:latin typeface="times" panose="02020603050405020304" pitchFamily="18" charset="0"/>
                <a:cs typeface="times" panose="02020603050405020304" pitchFamily="18" charset="0"/>
              </a:rPr>
              <a:t>Liquefaction resistance of partially saturated soil was experimented for sand &amp; silt of Christchurch.</a:t>
            </a:r>
          </a:p>
          <a:p>
            <a:r>
              <a:rPr lang="en-US" dirty="0">
                <a:latin typeface="times" panose="02020603050405020304" pitchFamily="18" charset="0"/>
                <a:cs typeface="times" panose="02020603050405020304" pitchFamily="18" charset="0"/>
              </a:rPr>
              <a:t>Cyclic undrained tests on fully / partially saturated sand / silt, with evaluation of saturation conditions in situ field </a:t>
            </a:r>
            <a:r>
              <a:rPr lang="en-US" dirty="0" err="1">
                <a:latin typeface="times" panose="02020603050405020304" pitchFamily="18" charset="0"/>
                <a:cs typeface="times" panose="02020603050405020304" pitchFamily="18" charset="0"/>
              </a:rPr>
              <a:t>Vp</a:t>
            </a:r>
            <a:r>
              <a:rPr lang="en-US" dirty="0">
                <a:latin typeface="times" panose="02020603050405020304" pitchFamily="18" charset="0"/>
                <a:cs typeface="times" panose="02020603050405020304" pitchFamily="18" charset="0"/>
              </a:rPr>
              <a:t>.</a:t>
            </a:r>
          </a:p>
          <a:p>
            <a:r>
              <a:rPr lang="en-US" dirty="0" err="1">
                <a:latin typeface="times" panose="02020603050405020304" pitchFamily="18" charset="0"/>
                <a:cs typeface="times" panose="02020603050405020304" pitchFamily="18" charset="0"/>
              </a:rPr>
              <a:t>Skempton’s</a:t>
            </a:r>
            <a:r>
              <a:rPr lang="en-US" dirty="0">
                <a:latin typeface="times" panose="02020603050405020304" pitchFamily="18" charset="0"/>
                <a:cs typeface="times" panose="02020603050405020304" pitchFamily="18" charset="0"/>
              </a:rPr>
              <a:t> B-value &amp; </a:t>
            </a:r>
            <a:r>
              <a:rPr lang="en-US" dirty="0" err="1">
                <a:latin typeface="times" panose="02020603050405020304" pitchFamily="18" charset="0"/>
                <a:cs typeface="times" panose="02020603050405020304" pitchFamily="18" charset="0"/>
              </a:rPr>
              <a:t>Vp</a:t>
            </a:r>
            <a:r>
              <a:rPr lang="en-US" dirty="0">
                <a:latin typeface="times" panose="02020603050405020304" pitchFamily="18" charset="0"/>
                <a:cs typeface="times" panose="02020603050405020304" pitchFamily="18" charset="0"/>
              </a:rPr>
              <a:t> were used as measures for partial saturation. </a:t>
            </a:r>
          </a:p>
          <a:p>
            <a:r>
              <a:rPr lang="en-US" dirty="0">
                <a:latin typeface="times" panose="02020603050405020304" pitchFamily="18" charset="0"/>
                <a:cs typeface="times" panose="02020603050405020304" pitchFamily="18" charset="0"/>
              </a:rPr>
              <a:t>[Results]</a:t>
            </a:r>
          </a:p>
          <a:p>
            <a:r>
              <a:rPr lang="en-US" dirty="0">
                <a:latin typeface="times" panose="02020603050405020304" pitchFamily="18" charset="0"/>
                <a:cs typeface="times" panose="02020603050405020304" pitchFamily="18" charset="0"/>
              </a:rPr>
              <a:t>B-value &amp; </a:t>
            </a:r>
            <a:r>
              <a:rPr lang="en-US" dirty="0" err="1">
                <a:latin typeface="times" panose="02020603050405020304" pitchFamily="18" charset="0"/>
                <a:cs typeface="times" panose="02020603050405020304" pitchFamily="18" charset="0"/>
              </a:rPr>
              <a:t>Vp</a:t>
            </a:r>
            <a:r>
              <a:rPr lang="en-US" dirty="0">
                <a:latin typeface="times" panose="02020603050405020304" pitchFamily="18" charset="0"/>
                <a:cs typeface="times" panose="02020603050405020304" pitchFamily="18" charset="0"/>
              </a:rPr>
              <a:t> relationships: </a:t>
            </a:r>
            <a:r>
              <a:rPr lang="en-US" dirty="0" err="1">
                <a:latin typeface="times" panose="02020603050405020304" pitchFamily="18" charset="0"/>
                <a:cs typeface="times" panose="02020603050405020304" pitchFamily="18" charset="0"/>
              </a:rPr>
              <a:t>Vp</a:t>
            </a:r>
            <a:r>
              <a:rPr lang="en-US" dirty="0">
                <a:latin typeface="times" panose="02020603050405020304" pitchFamily="18" charset="0"/>
                <a:cs typeface="times" panose="02020603050405020304" pitchFamily="18" charset="0"/>
              </a:rPr>
              <a:t> ∝ B-value (until a full saturation)</a:t>
            </a:r>
          </a:p>
          <a:p>
            <a:r>
              <a:rPr lang="en-US" dirty="0">
                <a:latin typeface="times" panose="02020603050405020304" pitchFamily="18" charset="0"/>
                <a:cs typeface="times" panose="02020603050405020304" pitchFamily="18" charset="0"/>
              </a:rPr>
              <a:t>1/Liquefaction resistance ∝ </a:t>
            </a:r>
            <a:r>
              <a:rPr lang="en-US" dirty="0" err="1">
                <a:latin typeface="times" panose="02020603050405020304" pitchFamily="18" charset="0"/>
                <a:cs typeface="times" panose="02020603050405020304" pitchFamily="18" charset="0"/>
              </a:rPr>
              <a:t>Vp</a:t>
            </a:r>
            <a:r>
              <a:rPr lang="en-US" dirty="0">
                <a:latin typeface="times" panose="02020603050405020304" pitchFamily="18" charset="0"/>
                <a:cs typeface="times" panose="02020603050405020304" pitchFamily="18" charset="0"/>
              </a:rPr>
              <a:t>, B-value.</a:t>
            </a:r>
          </a:p>
          <a:p>
            <a:r>
              <a:rPr lang="en-US" dirty="0">
                <a:latin typeface="times" panose="02020603050405020304" pitchFamily="18" charset="0"/>
                <a:cs typeface="times" panose="02020603050405020304" pitchFamily="18" charset="0"/>
              </a:rPr>
              <a:t>Threshold B-values and </a:t>
            </a:r>
            <a:r>
              <a:rPr lang="en-US" dirty="0" err="1">
                <a:latin typeface="times" panose="02020603050405020304" pitchFamily="18" charset="0"/>
                <a:cs typeface="times" panose="02020603050405020304" pitchFamily="18" charset="0"/>
              </a:rPr>
              <a:t>Vp</a:t>
            </a:r>
            <a:r>
              <a:rPr lang="en-US" dirty="0">
                <a:latin typeface="times" panose="02020603050405020304" pitchFamily="18" charset="0"/>
                <a:cs typeface="times" panose="02020603050405020304" pitchFamily="18" charset="0"/>
              </a:rPr>
              <a:t> are exist (dependent on soil type and confining stress).</a:t>
            </a:r>
          </a:p>
          <a:p>
            <a:r>
              <a:rPr lang="en-US" dirty="0">
                <a:latin typeface="times" panose="02020603050405020304" pitchFamily="18" charset="0"/>
                <a:cs typeface="times" panose="02020603050405020304" pitchFamily="18" charset="0"/>
              </a:rPr>
              <a:t>Sand: </a:t>
            </a:r>
            <a:r>
              <a:rPr lang="en-US" dirty="0" err="1">
                <a:latin typeface="times" panose="02020603050405020304" pitchFamily="18" charset="0"/>
                <a:cs typeface="times" panose="02020603050405020304" pitchFamily="18" charset="0"/>
              </a:rPr>
              <a:t>Vp</a:t>
            </a:r>
            <a:r>
              <a:rPr lang="en-US" dirty="0">
                <a:latin typeface="times" panose="02020603050405020304" pitchFamily="18" charset="0"/>
                <a:cs typeface="times"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a:latin typeface="times" panose="02020603050405020304" pitchFamily="18" charset="0"/>
                <a:cs typeface="times" panose="02020603050405020304" pitchFamily="18" charset="0"/>
              </a:rPr>
              <a:t> liquefaction resistance gradually </a:t>
            </a:r>
            <a:r>
              <a:rPr lang="en-US" dirty="0">
                <a:latin typeface="Times New Roman" panose="02020603050405020304" pitchFamily="18" charset="0"/>
                <a:cs typeface="Times New Roman" panose="02020603050405020304" pitchFamily="18" charset="0"/>
              </a:rPr>
              <a:t>↑</a:t>
            </a:r>
            <a:r>
              <a:rPr lang="en-US" dirty="0">
                <a:latin typeface="times" panose="02020603050405020304" pitchFamily="18" charset="0"/>
                <a:cs typeface="times" panose="02020603050405020304" pitchFamily="18" charset="0"/>
              </a:rPr>
              <a:t>.</a:t>
            </a:r>
          </a:p>
          <a:p>
            <a:r>
              <a:rPr lang="en-US" dirty="0">
                <a:latin typeface="times" panose="02020603050405020304" pitchFamily="18" charset="0"/>
                <a:cs typeface="times" panose="02020603050405020304" pitchFamily="18" charset="0"/>
              </a:rPr>
              <a:t>Silt: </a:t>
            </a:r>
            <a:r>
              <a:rPr lang="en-US" dirty="0" err="1">
                <a:latin typeface="times" panose="02020603050405020304" pitchFamily="18" charset="0"/>
                <a:cs typeface="times" panose="02020603050405020304" pitchFamily="18" charset="0"/>
              </a:rPr>
              <a:t>Vp</a:t>
            </a:r>
            <a:r>
              <a:rPr lang="en-US" dirty="0">
                <a:latin typeface="times" panose="02020603050405020304" pitchFamily="18" charset="0"/>
                <a:cs typeface="times"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a:latin typeface="times" panose="02020603050405020304" pitchFamily="18" charset="0"/>
                <a:cs typeface="times" panose="02020603050405020304" pitchFamily="18" charset="0"/>
              </a:rPr>
              <a:t> liquefaction resistance gradually </a:t>
            </a:r>
            <a:r>
              <a:rPr lang="en-US" dirty="0">
                <a:latin typeface="Times New Roman" panose="02020603050405020304" pitchFamily="18" charset="0"/>
                <a:cs typeface="Times New Roman" panose="02020603050405020304" pitchFamily="18" charset="0"/>
              </a:rPr>
              <a:t>↑</a:t>
            </a:r>
            <a:r>
              <a:rPr lang="en-US" dirty="0">
                <a:latin typeface="times" panose="02020603050405020304" pitchFamily="18" charset="0"/>
                <a:cs typeface="times" panose="02020603050405020304" pitchFamily="18" charset="0"/>
              </a:rPr>
              <a:t> first, and rapidly </a:t>
            </a:r>
            <a:r>
              <a:rPr lang="en-US" dirty="0">
                <a:latin typeface="Times New Roman" panose="02020603050405020304" pitchFamily="18" charset="0"/>
                <a:cs typeface="Times New Roman" panose="02020603050405020304" pitchFamily="18" charset="0"/>
              </a:rPr>
              <a:t>↑</a:t>
            </a:r>
            <a:r>
              <a:rPr lang="en-US" dirty="0">
                <a:latin typeface="times" panose="02020603050405020304" pitchFamily="18" charset="0"/>
                <a:cs typeface="times" panose="02020603050405020304" pitchFamily="18" charset="0"/>
              </a:rPr>
              <a:t>.</a:t>
            </a:r>
          </a:p>
          <a:p>
            <a:r>
              <a:rPr lang="en-US" dirty="0">
                <a:latin typeface="times" panose="02020603050405020304" pitchFamily="18" charset="0"/>
                <a:cs typeface="times" panose="02020603050405020304" pitchFamily="18" charset="0"/>
              </a:rPr>
              <a:t>Good agreement between liquefaction strength of tested soils and published data was observed, with a clear distinctive feature in the behavior of the silty sand as compared to clean sands.</a:t>
            </a:r>
          </a:p>
        </p:txBody>
      </p:sp>
      <p:pic>
        <p:nvPicPr>
          <p:cNvPr id="10" name="그림 9">
            <a:extLst>
              <a:ext uri="{FF2B5EF4-FFF2-40B4-BE49-F238E27FC236}">
                <a16:creationId xmlns:a16="http://schemas.microsoft.com/office/drawing/2014/main" id="{47ECABC6-0700-4848-DCB5-4D75D36C47B3}"/>
              </a:ext>
            </a:extLst>
          </p:cNvPr>
          <p:cNvPicPr>
            <a:picLocks noChangeAspect="1"/>
          </p:cNvPicPr>
          <p:nvPr/>
        </p:nvPicPr>
        <p:blipFill>
          <a:blip r:embed="rId3"/>
          <a:stretch>
            <a:fillRect/>
          </a:stretch>
        </p:blipFill>
        <p:spPr>
          <a:xfrm>
            <a:off x="7524750" y="1384995"/>
            <a:ext cx="4667250" cy="3156182"/>
          </a:xfrm>
          <a:prstGeom prst="rect">
            <a:avLst/>
          </a:prstGeom>
        </p:spPr>
      </p:pic>
      <p:sp>
        <p:nvSpPr>
          <p:cNvPr id="12" name="TextBox 11">
            <a:extLst>
              <a:ext uri="{FF2B5EF4-FFF2-40B4-BE49-F238E27FC236}">
                <a16:creationId xmlns:a16="http://schemas.microsoft.com/office/drawing/2014/main" id="{B82A5C4B-7098-11E0-8AB4-9EAF8C1CBF49}"/>
              </a:ext>
            </a:extLst>
          </p:cNvPr>
          <p:cNvSpPr txBox="1"/>
          <p:nvPr/>
        </p:nvSpPr>
        <p:spPr>
          <a:xfrm>
            <a:off x="7524750" y="4541177"/>
            <a:ext cx="4667250" cy="923330"/>
          </a:xfrm>
          <a:prstGeom prst="rect">
            <a:avLst/>
          </a:prstGeom>
          <a:noFill/>
        </p:spPr>
        <p:txBody>
          <a:bodyPr wrap="square">
            <a:spAutoFit/>
          </a:bodyPr>
          <a:lstStyle/>
          <a:p>
            <a:r>
              <a:rPr lang="en-US" dirty="0">
                <a:latin typeface="times" panose="02020603050405020304" pitchFamily="18" charset="0"/>
                <a:cs typeface="times" panose="02020603050405020304" pitchFamily="18" charset="0"/>
              </a:rPr>
              <a:t>Fig. 18. Liquefaction strength of different soils against B-value (data points obtained following equivalent approach where applicable).</a:t>
            </a:r>
          </a:p>
        </p:txBody>
      </p:sp>
    </p:spTree>
    <p:extLst>
      <p:ext uri="{BB962C8B-B14F-4D97-AF65-F5344CB8AC3E}">
        <p14:creationId xmlns:p14="http://schemas.microsoft.com/office/powerpoint/2010/main" val="1592763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DEDDF0E-8112-41E0-4843-1FA509ABE391}"/>
              </a:ext>
            </a:extLst>
          </p:cNvPr>
          <p:cNvSpPr txBox="1"/>
          <p:nvPr/>
        </p:nvSpPr>
        <p:spPr>
          <a:xfrm>
            <a:off x="0" y="0"/>
            <a:ext cx="12192000" cy="923330"/>
          </a:xfrm>
          <a:prstGeom prst="rect">
            <a:avLst/>
          </a:prstGeom>
          <a:noFill/>
        </p:spPr>
        <p:txBody>
          <a:bodyPr wrap="square">
            <a:spAutoFit/>
          </a:bodyPr>
          <a:lstStyle/>
          <a:p>
            <a:pPr algn="just"/>
            <a:r>
              <a:rPr lang="en-US" dirty="0">
                <a:latin typeface="times" panose="02020603050405020304" pitchFamily="18" charset="0"/>
                <a:cs typeface="times" panose="02020603050405020304" pitchFamily="18" charset="0"/>
              </a:rPr>
              <a:t>Soils and Foundations 63 (2023) 101380		</a:t>
            </a:r>
            <a:r>
              <a:rPr lang="en-US" dirty="0">
                <a:latin typeface="times" panose="02020603050405020304" pitchFamily="18" charset="0"/>
                <a:cs typeface="times" panose="02020603050405020304" pitchFamily="18" charset="0"/>
                <a:hlinkClick r:id="rId2"/>
              </a:rPr>
              <a:t>https://doi.org/10.1016/j.sandf.2023.101380</a:t>
            </a:r>
            <a:endParaRPr lang="en-US" dirty="0">
              <a:latin typeface="times" panose="02020603050405020304" pitchFamily="18" charset="0"/>
              <a:cs typeface="times" panose="02020603050405020304" pitchFamily="18" charset="0"/>
            </a:endParaRPr>
          </a:p>
          <a:p>
            <a:pPr algn="just"/>
            <a:r>
              <a:rPr lang="en-US" dirty="0">
                <a:latin typeface="times" panose="02020603050405020304" pitchFamily="18" charset="0"/>
                <a:cs typeface="times" panose="02020603050405020304" pitchFamily="18" charset="0"/>
              </a:rPr>
              <a:t>Improved support point selection on adaptive kriging metamodels for reliability analysis of soil slopes</a:t>
            </a:r>
          </a:p>
          <a:p>
            <a:pPr algn="just"/>
            <a:r>
              <a:rPr lang="en-US" dirty="0">
                <a:latin typeface="times" panose="02020603050405020304" pitchFamily="18" charset="0"/>
                <a:cs typeface="times" panose="02020603050405020304" pitchFamily="18" charset="0"/>
              </a:rPr>
              <a:t>C. Arevalo, R.O. Ruiz, Y. Alberto</a:t>
            </a:r>
          </a:p>
        </p:txBody>
      </p:sp>
    </p:spTree>
    <p:extLst>
      <p:ext uri="{BB962C8B-B14F-4D97-AF65-F5344CB8AC3E}">
        <p14:creationId xmlns:p14="http://schemas.microsoft.com/office/powerpoint/2010/main" val="3438622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FAFFEA8-8C57-CC2E-D435-478C79B58649}"/>
              </a:ext>
            </a:extLst>
          </p:cNvPr>
          <p:cNvSpPr txBox="1"/>
          <p:nvPr/>
        </p:nvSpPr>
        <p:spPr>
          <a:xfrm>
            <a:off x="0" y="0"/>
            <a:ext cx="12192000" cy="5999656"/>
          </a:xfrm>
          <a:prstGeom prst="rect">
            <a:avLst/>
          </a:prstGeom>
          <a:noFill/>
        </p:spPr>
        <p:txBody>
          <a:bodyPr wrap="square">
            <a:spAutoFit/>
          </a:bodyPr>
          <a:lstStyle/>
          <a:p>
            <a:pPr algn="just">
              <a:lnSpc>
                <a:spcPct val="107000"/>
              </a:lnSpc>
            </a:pPr>
            <a:r>
              <a:rPr lang="en-US" sz="1800" kern="100" dirty="0">
                <a:effectLst/>
                <a:latin typeface="times" panose="02020603050405020304" pitchFamily="18" charset="0"/>
                <a:ea typeface="游明朝" panose="02020400000000000000" pitchFamily="18" charset="-128"/>
                <a:cs typeface="times" panose="02020603050405020304" pitchFamily="18" charset="0"/>
              </a:rPr>
              <a:t>Soils and Foundations 63 (2023) 101382		</a:t>
            </a:r>
            <a:r>
              <a:rPr lang="en-US" sz="1800" u="sng" kern="100" dirty="0">
                <a:solidFill>
                  <a:srgbClr val="0563C1"/>
                </a:solidFill>
                <a:effectLst/>
                <a:latin typeface="times" panose="02020603050405020304" pitchFamily="18" charset="0"/>
                <a:ea typeface="游明朝" panose="02020400000000000000" pitchFamily="18" charset="-128"/>
                <a:cs typeface="times" panose="02020603050405020304" pitchFamily="18" charset="0"/>
                <a:hlinkClick r:id="rId2"/>
              </a:rPr>
              <a:t>https://doi.org/10.1016/j.sandf.2023.101382</a:t>
            </a:r>
            <a:endParaRPr lang="en-US" sz="1800" kern="100" dirty="0">
              <a:effectLst/>
              <a:latin typeface="times" panose="02020603050405020304" pitchFamily="18" charset="0"/>
              <a:ea typeface="游明朝" panose="02020400000000000000" pitchFamily="18" charset="-128"/>
              <a:cs typeface="times" panose="02020603050405020304" pitchFamily="18" charset="0"/>
            </a:endParaRPr>
          </a:p>
          <a:p>
            <a:pPr algn="just">
              <a:lnSpc>
                <a:spcPct val="107000"/>
              </a:lnSpc>
            </a:pPr>
            <a:r>
              <a:rPr lang="en-US" sz="1800" kern="100" dirty="0">
                <a:effectLst/>
                <a:latin typeface="times" panose="02020603050405020304" pitchFamily="18" charset="0"/>
                <a:ea typeface="游明朝" panose="02020400000000000000" pitchFamily="18" charset="-128"/>
                <a:cs typeface="times" panose="02020603050405020304" pitchFamily="18" charset="0"/>
              </a:rPr>
              <a:t>Influence of different axis-translation techniques using ceramic disks and microporous membrane filters on mechanical and hydraulic behavior of unsaturated soil		</a:t>
            </a:r>
            <a:r>
              <a:rPr lang="en-US" sz="1800" kern="100" dirty="0" err="1">
                <a:effectLst/>
                <a:latin typeface="times" panose="02020603050405020304" pitchFamily="18" charset="0"/>
                <a:ea typeface="游明朝" panose="02020400000000000000" pitchFamily="18" charset="-128"/>
                <a:cs typeface="times" panose="02020603050405020304" pitchFamily="18" charset="0"/>
              </a:rPr>
              <a:t>Junnan</a:t>
            </a:r>
            <a:r>
              <a:rPr lang="en-US" sz="1800" kern="100" dirty="0">
                <a:effectLst/>
                <a:latin typeface="times" panose="02020603050405020304" pitchFamily="18" charset="0"/>
                <a:ea typeface="游明朝" panose="02020400000000000000" pitchFamily="18" charset="-128"/>
                <a:cs typeface="times" panose="02020603050405020304" pitchFamily="18" charset="0"/>
              </a:rPr>
              <a:t> Maa, Xi Xiong, Feng Zhang</a:t>
            </a:r>
          </a:p>
          <a:p>
            <a:pPr algn="just">
              <a:lnSpc>
                <a:spcPct val="107000"/>
              </a:lnSpc>
            </a:pPr>
            <a:r>
              <a:rPr lang="en-US" sz="1800" kern="100" dirty="0">
                <a:effectLst/>
                <a:latin typeface="times" panose="02020603050405020304" pitchFamily="18" charset="0"/>
                <a:ea typeface="游明朝" panose="02020400000000000000" pitchFamily="18" charset="-128"/>
                <a:cs typeface="times" panose="02020603050405020304" pitchFamily="18" charset="0"/>
              </a:rPr>
              <a:t> </a:t>
            </a:r>
          </a:p>
          <a:p>
            <a:pPr algn="just">
              <a:lnSpc>
                <a:spcPct val="107000"/>
              </a:lnSpc>
            </a:pPr>
            <a:r>
              <a:rPr lang="en-US" sz="1800" kern="100" dirty="0">
                <a:effectLst/>
                <a:latin typeface="times" panose="02020603050405020304" pitchFamily="18" charset="0"/>
                <a:ea typeface="游明朝" panose="02020400000000000000" pitchFamily="18" charset="-128"/>
                <a:cs typeface="times" panose="02020603050405020304" pitchFamily="18" charset="0"/>
              </a:rPr>
              <a:t>[Background]</a:t>
            </a:r>
          </a:p>
          <a:p>
            <a:pPr algn="just">
              <a:lnSpc>
                <a:spcPct val="107000"/>
              </a:lnSpc>
            </a:pPr>
            <a:r>
              <a:rPr lang="en-US" sz="1800" kern="100" dirty="0">
                <a:effectLst/>
                <a:latin typeface="times" panose="02020603050405020304" pitchFamily="18" charset="0"/>
                <a:ea typeface="游明朝" panose="02020400000000000000" pitchFamily="18" charset="-128"/>
                <a:cs typeface="times" panose="02020603050405020304" pitchFamily="18" charset="0"/>
              </a:rPr>
              <a:t>The mechanical behavior of unsaturated soil is of major concern and differs greatly from that of saturated soil.</a:t>
            </a:r>
          </a:p>
          <a:p>
            <a:pPr algn="just">
              <a:lnSpc>
                <a:spcPct val="107000"/>
              </a:lnSpc>
            </a:pPr>
            <a:r>
              <a:rPr lang="en-US" sz="1800" kern="100" dirty="0">
                <a:effectLst/>
                <a:latin typeface="times" panose="02020603050405020304" pitchFamily="18" charset="0"/>
                <a:ea typeface="游明朝" panose="02020400000000000000" pitchFamily="18" charset="-128"/>
                <a:cs typeface="times" panose="02020603050405020304" pitchFamily="18" charset="0"/>
              </a:rPr>
              <a:t>Discrepancies shown in unsaturated test results using axis-translation techniques (ATTs) with ceramic disks &amp; microporous membrane filters (MM filters).</a:t>
            </a:r>
          </a:p>
          <a:p>
            <a:pPr algn="just">
              <a:lnSpc>
                <a:spcPct val="107000"/>
              </a:lnSpc>
            </a:pPr>
            <a:r>
              <a:rPr lang="en-US" sz="1800" kern="100" dirty="0">
                <a:effectLst/>
                <a:latin typeface="times" panose="02020603050405020304" pitchFamily="18" charset="0"/>
                <a:ea typeface="游明朝" panose="02020400000000000000" pitchFamily="18" charset="-128"/>
                <a:cs typeface="times" panose="02020603050405020304" pitchFamily="18" charset="0"/>
              </a:rPr>
              <a:t>This indicated that misunderstandings perceived elementary behavior seen in element tests.</a:t>
            </a:r>
          </a:p>
          <a:p>
            <a:pPr algn="just">
              <a:lnSpc>
                <a:spcPct val="107000"/>
              </a:lnSpc>
            </a:pPr>
            <a:r>
              <a:rPr lang="en-US" sz="1800" kern="100" dirty="0">
                <a:effectLst/>
                <a:latin typeface="times" panose="02020603050405020304" pitchFamily="18" charset="0"/>
                <a:ea typeface="游明朝" panose="02020400000000000000" pitchFamily="18" charset="-128"/>
                <a:cs typeface="times" panose="02020603050405020304" pitchFamily="18" charset="0"/>
              </a:rPr>
              <a:t>[Method]</a:t>
            </a:r>
          </a:p>
          <a:p>
            <a:pPr algn="just">
              <a:lnSpc>
                <a:spcPct val="107000"/>
              </a:lnSpc>
            </a:pPr>
            <a:r>
              <a:rPr lang="en-US" sz="1800" kern="100" dirty="0">
                <a:effectLst/>
                <a:latin typeface="times" panose="02020603050405020304" pitchFamily="18" charset="0"/>
                <a:ea typeface="游明朝" panose="02020400000000000000" pitchFamily="18" charset="-128"/>
                <a:cs typeface="times" panose="02020603050405020304" pitchFamily="18" charset="0"/>
              </a:rPr>
              <a:t>In this study, triaxial tests with ceramic disks and MM filters were firstly conducted on specimens of unsaturated completely decomposed granite sand to compare the influence of different techniques on the test results.</a:t>
            </a:r>
          </a:p>
          <a:p>
            <a:pPr algn="just">
              <a:lnSpc>
                <a:spcPct val="107000"/>
              </a:lnSpc>
            </a:pPr>
            <a:r>
              <a:rPr lang="en-US" sz="1800" kern="100" dirty="0">
                <a:effectLst/>
                <a:latin typeface="times" panose="02020603050405020304" pitchFamily="18" charset="0"/>
                <a:ea typeface="游明朝" panose="02020400000000000000" pitchFamily="18" charset="-128"/>
                <a:cs typeface="times" panose="02020603050405020304" pitchFamily="18" charset="0"/>
              </a:rPr>
              <a:t>Then a soil–water–air coupled FE-FD method, based on a newly proposed unsaturated/saturated constitutive model coupled with a deformation-dependent water retention curve (WRC), was utilized to simulate triaxial tests as boundary value problems (BVPs) because of the non-uniform deformation of the specimens.</a:t>
            </a:r>
          </a:p>
          <a:p>
            <a:pPr algn="just">
              <a:lnSpc>
                <a:spcPct val="107000"/>
              </a:lnSpc>
            </a:pPr>
            <a:r>
              <a:rPr lang="en-US" kern="100" dirty="0">
                <a:latin typeface="times" panose="02020603050405020304" pitchFamily="18" charset="0"/>
                <a:ea typeface="游明朝" panose="02020400000000000000" pitchFamily="18" charset="-128"/>
                <a:cs typeface="times" panose="02020603050405020304" pitchFamily="18" charset="0"/>
              </a:rPr>
              <a:t>[Results]</a:t>
            </a:r>
          </a:p>
          <a:p>
            <a:pPr algn="just">
              <a:lnSpc>
                <a:spcPct val="107000"/>
              </a:lnSpc>
            </a:pPr>
            <a:r>
              <a:rPr lang="en-US" sz="1800" kern="100" dirty="0">
                <a:effectLst/>
                <a:latin typeface="times" panose="02020603050405020304" pitchFamily="18" charset="0"/>
                <a:ea typeface="游明朝" panose="02020400000000000000" pitchFamily="18" charset="-128"/>
                <a:cs typeface="times" panose="02020603050405020304" pitchFamily="18" charset="0"/>
              </a:rPr>
              <a:t>1. </a:t>
            </a:r>
            <a:r>
              <a:rPr lang="en-US" kern="100" dirty="0">
                <a:latin typeface="times" panose="02020603050405020304" pitchFamily="18" charset="0"/>
                <a:ea typeface="游明朝" panose="02020400000000000000" pitchFamily="18" charset="-128"/>
                <a:cs typeface="times" panose="02020603050405020304" pitchFamily="18" charset="0"/>
              </a:rPr>
              <a:t>C</a:t>
            </a:r>
            <a:r>
              <a:rPr lang="en-US" sz="1800" kern="100" dirty="0">
                <a:effectLst/>
                <a:latin typeface="times" panose="02020603050405020304" pitchFamily="18" charset="0"/>
                <a:ea typeface="游明朝" panose="02020400000000000000" pitchFamily="18" charset="-128"/>
                <a:cs typeface="times" panose="02020603050405020304" pitchFamily="18" charset="0"/>
              </a:rPr>
              <a:t>eramic disks or MM filters </a:t>
            </a:r>
            <a:r>
              <a:rPr lang="en-US" sz="1800" kern="100" dirty="0">
                <a:effectLst/>
                <a:latin typeface="Times New Roman" panose="02020603050405020304" pitchFamily="18" charset="0"/>
                <a:ea typeface="游明朝" panose="02020400000000000000" pitchFamily="18" charset="-128"/>
                <a:cs typeface="Times New Roman" panose="02020603050405020304" pitchFamily="18" charset="0"/>
              </a:rPr>
              <a:t>→ </a:t>
            </a:r>
            <a:r>
              <a:rPr lang="en-US" sz="1800" kern="100" dirty="0">
                <a:effectLst/>
                <a:latin typeface="times" panose="02020603050405020304" pitchFamily="18" charset="0"/>
                <a:ea typeface="游明朝" panose="02020400000000000000" pitchFamily="18" charset="-128"/>
                <a:cs typeface="times" panose="02020603050405020304" pitchFamily="18" charset="0"/>
              </a:rPr>
              <a:t>little difference in </a:t>
            </a:r>
            <a:r>
              <a:rPr lang="en-US" sz="1800" kern="100" dirty="0">
                <a:effectLst/>
                <a:latin typeface="Cambria Math" panose="02040503050406030204" pitchFamily="18" charset="0"/>
                <a:ea typeface="Cambria Math" panose="02040503050406030204" pitchFamily="18" charset="0"/>
                <a:cs typeface="times" panose="02020603050405020304" pitchFamily="18" charset="0"/>
              </a:rPr>
              <a:t>𝜎</a:t>
            </a:r>
            <a:r>
              <a:rPr lang="en-US" sz="1800" kern="100" dirty="0">
                <a:effectLst/>
                <a:latin typeface="times" panose="02020603050405020304" pitchFamily="18" charset="0"/>
                <a:ea typeface="游明朝" panose="02020400000000000000" pitchFamily="18" charset="-128"/>
                <a:cs typeface="times" panose="02020603050405020304" pitchFamily="18" charset="0"/>
              </a:rPr>
              <a:t>-</a:t>
            </a:r>
            <a:r>
              <a:rPr lang="en-US" sz="1800" kern="100" dirty="0">
                <a:effectLst/>
                <a:latin typeface="Cambria Math" panose="02040503050406030204" pitchFamily="18" charset="0"/>
                <a:ea typeface="Cambria Math" panose="02040503050406030204" pitchFamily="18" charset="0"/>
                <a:cs typeface="times" panose="02020603050405020304" pitchFamily="18" charset="0"/>
              </a:rPr>
              <a:t>𝜀</a:t>
            </a:r>
            <a:r>
              <a:rPr lang="en-US" sz="1800" kern="100" dirty="0">
                <a:effectLst/>
                <a:latin typeface="times" panose="02020603050405020304" pitchFamily="18" charset="0"/>
                <a:ea typeface="游明朝" panose="02020400000000000000" pitchFamily="18" charset="-128"/>
                <a:cs typeface="times" panose="02020603050405020304" pitchFamily="18" charset="0"/>
              </a:rPr>
              <a:t> relations, but significant differences in saturation ratio (Sr) changes.</a:t>
            </a:r>
          </a:p>
          <a:p>
            <a:pPr algn="just">
              <a:lnSpc>
                <a:spcPct val="107000"/>
              </a:lnSpc>
            </a:pPr>
            <a:r>
              <a:rPr lang="en-US" sz="1800" kern="100" dirty="0">
                <a:effectLst/>
                <a:latin typeface="times" panose="02020603050405020304" pitchFamily="18" charset="0"/>
                <a:ea typeface="游明朝" panose="02020400000000000000" pitchFamily="18" charset="-128"/>
                <a:cs typeface="times" panose="02020603050405020304" pitchFamily="18" charset="0"/>
              </a:rPr>
              <a:t>2. FE-FD calculation </a:t>
            </a:r>
            <a:r>
              <a:rPr lang="en-US" sz="1800" kern="100" dirty="0">
                <a:effectLst/>
                <a:latin typeface="Times New Roman" panose="02020603050405020304" pitchFamily="18" charset="0"/>
                <a:ea typeface="游明朝" panose="02020400000000000000" pitchFamily="18" charset="-128"/>
                <a:cs typeface="Times New Roman" panose="02020603050405020304" pitchFamily="18" charset="0"/>
              </a:rPr>
              <a:t>→ good agreement</a:t>
            </a:r>
            <a:r>
              <a:rPr lang="en-US" sz="1800" kern="100" dirty="0">
                <a:effectLst/>
                <a:latin typeface="times" panose="02020603050405020304" pitchFamily="18" charset="0"/>
                <a:ea typeface="游明朝" panose="02020400000000000000" pitchFamily="18" charset="-128"/>
                <a:cs typeface="times" panose="02020603050405020304" pitchFamily="18" charset="0"/>
              </a:rPr>
              <a:t>. deformation parameter (</a:t>
            </a:r>
            <a:r>
              <a:rPr lang="en-US" sz="1800" i="1" kern="100" dirty="0" err="1">
                <a:effectLst/>
                <a:latin typeface="times" panose="02020603050405020304" pitchFamily="18" charset="0"/>
                <a:ea typeface="游明朝" panose="02020400000000000000" pitchFamily="18" charset="-128"/>
                <a:cs typeface="times" panose="02020603050405020304" pitchFamily="18" charset="0"/>
              </a:rPr>
              <a:t>c</a:t>
            </a:r>
            <a:r>
              <a:rPr lang="en-US" sz="1800" kern="100" baseline="-25000" dirty="0" err="1">
                <a:effectLst/>
                <a:latin typeface="times" panose="02020603050405020304" pitchFamily="18" charset="0"/>
                <a:ea typeface="游明朝" panose="02020400000000000000" pitchFamily="18" charset="-128"/>
                <a:cs typeface="times" panose="02020603050405020304" pitchFamily="18" charset="0"/>
              </a:rPr>
              <a:t>e</a:t>
            </a:r>
            <a:r>
              <a:rPr lang="en-US" sz="1800" kern="100" dirty="0">
                <a:effectLst/>
                <a:latin typeface="times" panose="02020603050405020304" pitchFamily="18" charset="0"/>
                <a:ea typeface="游明朝" panose="02020400000000000000" pitchFamily="18" charset="-128"/>
                <a:cs typeface="times" panose="02020603050405020304" pitchFamily="18" charset="0"/>
              </a:rPr>
              <a:t>), affecting of hydraulic-mechanical behavior accuracy.</a:t>
            </a:r>
          </a:p>
          <a:p>
            <a:pPr algn="just">
              <a:lnSpc>
                <a:spcPct val="107000"/>
              </a:lnSpc>
            </a:pPr>
            <a:r>
              <a:rPr lang="en-US" sz="1800" kern="100" dirty="0">
                <a:effectLst/>
                <a:latin typeface="times" panose="02020603050405020304" pitchFamily="18" charset="0"/>
                <a:ea typeface="游明朝" panose="02020400000000000000" pitchFamily="18" charset="-128"/>
                <a:cs typeface="times" panose="02020603050405020304" pitchFamily="18" charset="0"/>
              </a:rPr>
              <a:t>3. Ceramic disks exhibited higher overall suction than MM filters, leading to more drainage during shearing.</a:t>
            </a:r>
          </a:p>
          <a:p>
            <a:pPr algn="just">
              <a:lnSpc>
                <a:spcPct val="107000"/>
              </a:lnSpc>
            </a:pPr>
            <a:r>
              <a:rPr lang="en-US" sz="1800" kern="100" dirty="0">
                <a:effectLst/>
                <a:latin typeface="times" panose="02020603050405020304" pitchFamily="18" charset="0"/>
                <a:ea typeface="游明朝" panose="02020400000000000000" pitchFamily="18" charset="-128"/>
                <a:cs typeface="times" panose="02020603050405020304" pitchFamily="18" charset="0"/>
              </a:rPr>
              <a:t>4. Main problem is boundary value problems (BVPs).</a:t>
            </a:r>
          </a:p>
        </p:txBody>
      </p:sp>
    </p:spTree>
    <p:extLst>
      <p:ext uri="{BB962C8B-B14F-4D97-AF65-F5344CB8AC3E}">
        <p14:creationId xmlns:p14="http://schemas.microsoft.com/office/powerpoint/2010/main" val="339005054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2211</TotalTime>
  <Words>1583</Words>
  <Application>Microsoft Office PowerPoint</Application>
  <PresentationFormat>와이드스크린</PresentationFormat>
  <Paragraphs>85</Paragraphs>
  <Slides>7</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7</vt:i4>
      </vt:variant>
    </vt:vector>
  </HeadingPairs>
  <TitlesOfParts>
    <vt:vector size="14" baseType="lpstr">
      <vt:lpstr>Arial</vt:lpstr>
      <vt:lpstr>Calibri</vt:lpstr>
      <vt:lpstr>Calibri Light</vt:lpstr>
      <vt:lpstr>Cambria Math</vt:lpstr>
      <vt:lpstr>times</vt:lpstr>
      <vt:lpstr>Times New Roman</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hong hyuck ki</dc:creator>
  <cp:lastModifiedBy>hong hyuck ki</cp:lastModifiedBy>
  <cp:revision>6</cp:revision>
  <dcterms:created xsi:type="dcterms:W3CDTF">2024-05-13T14:24:13Z</dcterms:created>
  <dcterms:modified xsi:type="dcterms:W3CDTF">2024-05-15T03:15:23Z</dcterms:modified>
</cp:coreProperties>
</file>