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56" r:id="rId3"/>
    <p:sldId id="270" r:id="rId4"/>
    <p:sldId id="271" r:id="rId5"/>
    <p:sldId id="269" r:id="rId6"/>
    <p:sldId id="272" r:id="rId7"/>
    <p:sldId id="273" r:id="rId8"/>
    <p:sldId id="274" r:id="rId9"/>
    <p:sldId id="275"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8EBF05-0BA5-4C48-8A2B-82CB7E1D4331}" v="9" dt="2024-05-02T05:36:37.5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1876" autoAdjust="0"/>
  </p:normalViewPr>
  <p:slideViewPr>
    <p:cSldViewPr snapToGrid="0" showGuides="1">
      <p:cViewPr varScale="1">
        <p:scale>
          <a:sx n="109" d="100"/>
          <a:sy n="109" d="100"/>
        </p:scale>
        <p:origin x="55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板木 拳志朗" userId="c33f208d01f97724" providerId="LiveId" clId="{F76F29CD-541A-48AA-9C84-A83AE9B3918E}"/>
    <pc:docChg chg="custSel addSld delSld modSld sldOrd">
      <pc:chgData name="板木 拳志朗" userId="c33f208d01f97724" providerId="LiveId" clId="{F76F29CD-541A-48AA-9C84-A83AE9B3918E}" dt="2024-04-28T12:01:56.779" v="2815" actId="20577"/>
      <pc:docMkLst>
        <pc:docMk/>
      </pc:docMkLst>
      <pc:sldChg chg="modSp mod">
        <pc:chgData name="板木 拳志朗" userId="c33f208d01f97724" providerId="LiveId" clId="{F76F29CD-541A-48AA-9C84-A83AE9B3918E}" dt="2024-04-28T10:03:00.611" v="3" actId="20577"/>
        <pc:sldMkLst>
          <pc:docMk/>
          <pc:sldMk cId="2854717977" sldId="256"/>
        </pc:sldMkLst>
        <pc:spChg chg="mod">
          <ac:chgData name="板木 拳志朗" userId="c33f208d01f97724" providerId="LiveId" clId="{F76F29CD-541A-48AA-9C84-A83AE9B3918E}" dt="2024-04-28T10:03:00.611" v="3" actId="20577"/>
          <ac:spMkLst>
            <pc:docMk/>
            <pc:sldMk cId="2854717977" sldId="256"/>
            <ac:spMk id="2" creationId="{BDA5C46B-6B6F-AC36-D2AE-C888B3E50DFC}"/>
          </ac:spMkLst>
        </pc:spChg>
      </pc:sldChg>
      <pc:sldChg chg="addSp delSp modSp mod">
        <pc:chgData name="板木 拳志朗" userId="c33f208d01f97724" providerId="LiveId" clId="{F76F29CD-541A-48AA-9C84-A83AE9B3918E}" dt="2024-04-28T12:01:56.779" v="2815" actId="20577"/>
        <pc:sldMkLst>
          <pc:docMk/>
          <pc:sldMk cId="1193048450" sldId="269"/>
        </pc:sldMkLst>
        <pc:spChg chg="mod">
          <ac:chgData name="板木 拳志朗" userId="c33f208d01f97724" providerId="LiveId" clId="{F76F29CD-541A-48AA-9C84-A83AE9B3918E}" dt="2024-04-28T12:00:33.227" v="2637" actId="20577"/>
          <ac:spMkLst>
            <pc:docMk/>
            <pc:sldMk cId="1193048450" sldId="269"/>
            <ac:spMk id="15" creationId="{41C715B4-C235-4D09-6E2D-908E89B69160}"/>
          </ac:spMkLst>
        </pc:spChg>
        <pc:spChg chg="mod">
          <ac:chgData name="板木 拳志朗" userId="c33f208d01f97724" providerId="LiveId" clId="{F76F29CD-541A-48AA-9C84-A83AE9B3918E}" dt="2024-04-28T12:01:56.779" v="2815" actId="20577"/>
          <ac:spMkLst>
            <pc:docMk/>
            <pc:sldMk cId="1193048450" sldId="269"/>
            <ac:spMk id="16" creationId="{E36DA592-1459-119D-5B63-C6288259B0D7}"/>
          </ac:spMkLst>
        </pc:spChg>
        <pc:picChg chg="add mod">
          <ac:chgData name="板木 拳志朗" userId="c33f208d01f97724" providerId="LiveId" clId="{F76F29CD-541A-48AA-9C84-A83AE9B3918E}" dt="2024-04-28T11:36:35.263" v="1536" actId="1076"/>
          <ac:picMkLst>
            <pc:docMk/>
            <pc:sldMk cId="1193048450" sldId="269"/>
            <ac:picMk id="11" creationId="{05D5C221-2B5C-2299-0C7E-4D30BAA09D1D}"/>
          </ac:picMkLst>
        </pc:picChg>
        <pc:picChg chg="del">
          <ac:chgData name="板木 拳志朗" userId="c33f208d01f97724" providerId="LiveId" clId="{F76F29CD-541A-48AA-9C84-A83AE9B3918E}" dt="2024-04-28T11:35:42.584" v="1533" actId="478"/>
          <ac:picMkLst>
            <pc:docMk/>
            <pc:sldMk cId="1193048450" sldId="269"/>
            <ac:picMk id="12" creationId="{23617C8E-86FF-FC4C-BC7C-BF0BE275AB96}"/>
          </ac:picMkLst>
        </pc:picChg>
      </pc:sldChg>
      <pc:sldChg chg="del">
        <pc:chgData name="板木 拳志朗" userId="c33f208d01f97724" providerId="LiveId" clId="{F76F29CD-541A-48AA-9C84-A83AE9B3918E}" dt="2024-04-28T10:03:07.741" v="4" actId="47"/>
        <pc:sldMkLst>
          <pc:docMk/>
          <pc:sldMk cId="1669360068" sldId="270"/>
        </pc:sldMkLst>
      </pc:sldChg>
      <pc:sldChg chg="addSp delSp modSp add mod ord">
        <pc:chgData name="板木 拳志朗" userId="c33f208d01f97724" providerId="LiveId" clId="{F76F29CD-541A-48AA-9C84-A83AE9B3918E}" dt="2024-04-28T10:49:38.212" v="1532" actId="20577"/>
        <pc:sldMkLst>
          <pc:docMk/>
          <pc:sldMk cId="3568063691" sldId="270"/>
        </pc:sldMkLst>
        <pc:spChg chg="mod">
          <ac:chgData name="板木 拳志朗" userId="c33f208d01f97724" providerId="LiveId" clId="{F76F29CD-541A-48AA-9C84-A83AE9B3918E}" dt="2024-04-28T10:25:49.412" v="18"/>
          <ac:spMkLst>
            <pc:docMk/>
            <pc:sldMk cId="3568063691" sldId="270"/>
            <ac:spMk id="2" creationId="{404F0AFB-B99F-B5EC-8C5D-E4A4F8210819}"/>
          </ac:spMkLst>
        </pc:spChg>
        <pc:spChg chg="mod">
          <ac:chgData name="板木 拳志朗" userId="c33f208d01f97724" providerId="LiveId" clId="{F76F29CD-541A-48AA-9C84-A83AE9B3918E}" dt="2024-04-28T10:45:15.593" v="1124" actId="20577"/>
          <ac:spMkLst>
            <pc:docMk/>
            <pc:sldMk cId="3568063691" sldId="270"/>
            <ac:spMk id="15" creationId="{41C715B4-C235-4D09-6E2D-908E89B69160}"/>
          </ac:spMkLst>
        </pc:spChg>
        <pc:spChg chg="mod">
          <ac:chgData name="板木 拳志朗" userId="c33f208d01f97724" providerId="LiveId" clId="{F76F29CD-541A-48AA-9C84-A83AE9B3918E}" dt="2024-04-28T10:49:38.212" v="1532" actId="20577"/>
          <ac:spMkLst>
            <pc:docMk/>
            <pc:sldMk cId="3568063691" sldId="270"/>
            <ac:spMk id="16" creationId="{E36DA592-1459-119D-5B63-C6288259B0D7}"/>
          </ac:spMkLst>
        </pc:spChg>
        <pc:picChg chg="add mod">
          <ac:chgData name="板木 拳志朗" userId="c33f208d01f97724" providerId="LiveId" clId="{F76F29CD-541A-48AA-9C84-A83AE9B3918E}" dt="2024-04-28T10:05:18.443" v="17" actId="1076"/>
          <ac:picMkLst>
            <pc:docMk/>
            <pc:sldMk cId="3568063691" sldId="270"/>
            <ac:picMk id="11" creationId="{21F24AA1-4C4A-F557-E6BC-934E3FCB1E55}"/>
          </ac:picMkLst>
        </pc:picChg>
        <pc:picChg chg="del">
          <ac:chgData name="板木 拳志朗" userId="c33f208d01f97724" providerId="LiveId" clId="{F76F29CD-541A-48AA-9C84-A83AE9B3918E}" dt="2024-04-28T10:04:50.126" v="10" actId="478"/>
          <ac:picMkLst>
            <pc:docMk/>
            <pc:sldMk cId="3568063691" sldId="270"/>
            <ac:picMk id="12" creationId="{23617C8E-86FF-FC4C-BC7C-BF0BE275AB96}"/>
          </ac:picMkLst>
        </pc:picChg>
      </pc:sldChg>
      <pc:sldChg chg="del">
        <pc:chgData name="板木 拳志朗" userId="c33f208d01f97724" providerId="LiveId" clId="{F76F29CD-541A-48AA-9C84-A83AE9B3918E}" dt="2024-04-28T10:03:08.707" v="5" actId="47"/>
        <pc:sldMkLst>
          <pc:docMk/>
          <pc:sldMk cId="2814994890" sldId="271"/>
        </pc:sldMkLst>
      </pc:sldChg>
      <pc:sldChg chg="del">
        <pc:chgData name="板木 拳志朗" userId="c33f208d01f97724" providerId="LiveId" clId="{F76F29CD-541A-48AA-9C84-A83AE9B3918E}" dt="2024-04-28T10:03:09.041" v="6" actId="47"/>
        <pc:sldMkLst>
          <pc:docMk/>
          <pc:sldMk cId="2481673329" sldId="272"/>
        </pc:sldMkLst>
      </pc:sldChg>
      <pc:sldChg chg="del">
        <pc:chgData name="板木 拳志朗" userId="c33f208d01f97724" providerId="LiveId" clId="{F76F29CD-541A-48AA-9C84-A83AE9B3918E}" dt="2024-04-28T10:03:09.405" v="7" actId="47"/>
        <pc:sldMkLst>
          <pc:docMk/>
          <pc:sldMk cId="3902162612" sldId="273"/>
        </pc:sldMkLst>
      </pc:sldChg>
      <pc:sldChg chg="del">
        <pc:chgData name="板木 拳志朗" userId="c33f208d01f97724" providerId="LiveId" clId="{F76F29CD-541A-48AA-9C84-A83AE9B3918E}" dt="2024-04-28T10:03:14.049" v="8" actId="47"/>
        <pc:sldMkLst>
          <pc:docMk/>
          <pc:sldMk cId="3685662288" sldId="274"/>
        </pc:sldMkLst>
      </pc:sldChg>
    </pc:docChg>
  </pc:docChgLst>
  <pc:docChgLst>
    <pc:chgData name="板木 拳志朗" userId="c33f208d01f97724" providerId="LiveId" clId="{A68EBF05-0BA5-4C48-8A2B-82CB7E1D4331}"/>
    <pc:docChg chg="undo custSel addSld delSld modSld sldOrd">
      <pc:chgData name="板木 拳志朗" userId="c33f208d01f97724" providerId="LiveId" clId="{A68EBF05-0BA5-4C48-8A2B-82CB7E1D4331}" dt="2024-05-02T06:39:05.298" v="3448" actId="20577"/>
      <pc:docMkLst>
        <pc:docMk/>
      </pc:docMkLst>
      <pc:sldChg chg="addSp delSp modSp add mod ord">
        <pc:chgData name="板木 拳志朗" userId="c33f208d01f97724" providerId="LiveId" clId="{A68EBF05-0BA5-4C48-8A2B-82CB7E1D4331}" dt="2024-05-02T05:57:39.237" v="1771" actId="20577"/>
        <pc:sldMkLst>
          <pc:docMk/>
          <pc:sldMk cId="1515921825" sldId="271"/>
        </pc:sldMkLst>
        <pc:spChg chg="mod">
          <ac:chgData name="板木 拳志朗" userId="c33f208d01f97724" providerId="LiveId" clId="{A68EBF05-0BA5-4C48-8A2B-82CB7E1D4331}" dt="2024-05-02T05:35:09.538" v="7"/>
          <ac:spMkLst>
            <pc:docMk/>
            <pc:sldMk cId="1515921825" sldId="271"/>
            <ac:spMk id="2" creationId="{404F0AFB-B99F-B5EC-8C5D-E4A4F8210819}"/>
          </ac:spMkLst>
        </pc:spChg>
        <pc:spChg chg="mod">
          <ac:chgData name="板木 拳志朗" userId="c33f208d01f97724" providerId="LiveId" clId="{A68EBF05-0BA5-4C48-8A2B-82CB7E1D4331}" dt="2024-05-02T05:56:26.517" v="1667" actId="20577"/>
          <ac:spMkLst>
            <pc:docMk/>
            <pc:sldMk cId="1515921825" sldId="271"/>
            <ac:spMk id="15" creationId="{41C715B4-C235-4D09-6E2D-908E89B69160}"/>
          </ac:spMkLst>
        </pc:spChg>
        <pc:spChg chg="mod">
          <ac:chgData name="板木 拳志朗" userId="c33f208d01f97724" providerId="LiveId" clId="{A68EBF05-0BA5-4C48-8A2B-82CB7E1D4331}" dt="2024-05-02T05:57:39.237" v="1771" actId="20577"/>
          <ac:spMkLst>
            <pc:docMk/>
            <pc:sldMk cId="1515921825" sldId="271"/>
            <ac:spMk id="16" creationId="{E36DA592-1459-119D-5B63-C6288259B0D7}"/>
          </ac:spMkLst>
        </pc:spChg>
        <pc:picChg chg="del">
          <ac:chgData name="板木 拳志朗" userId="c33f208d01f97724" providerId="LiveId" clId="{A68EBF05-0BA5-4C48-8A2B-82CB7E1D4331}" dt="2024-05-02T05:36:17.756" v="321" actId="478"/>
          <ac:picMkLst>
            <pc:docMk/>
            <pc:sldMk cId="1515921825" sldId="271"/>
            <ac:picMk id="11" creationId="{05D5C221-2B5C-2299-0C7E-4D30BAA09D1D}"/>
          </ac:picMkLst>
        </pc:picChg>
        <pc:picChg chg="add mod">
          <ac:chgData name="板木 拳志朗" userId="c33f208d01f97724" providerId="LiveId" clId="{A68EBF05-0BA5-4C48-8A2B-82CB7E1D4331}" dt="2024-05-02T05:42:00.013" v="332" actId="1076"/>
          <ac:picMkLst>
            <pc:docMk/>
            <pc:sldMk cId="1515921825" sldId="271"/>
            <ac:picMk id="12" creationId="{0F1BB7D2-9710-B58E-DF16-13A0F0C37D88}"/>
          </ac:picMkLst>
        </pc:picChg>
      </pc:sldChg>
      <pc:sldChg chg="addSp modSp add mod">
        <pc:chgData name="板木 拳志朗" userId="c33f208d01f97724" providerId="LiveId" clId="{A68EBF05-0BA5-4C48-8A2B-82CB7E1D4331}" dt="2024-05-02T06:39:05.298" v="3448" actId="20577"/>
        <pc:sldMkLst>
          <pc:docMk/>
          <pc:sldMk cId="1049920965" sldId="272"/>
        </pc:sldMkLst>
        <pc:spChg chg="mod">
          <ac:chgData name="板木 拳志朗" userId="c33f208d01f97724" providerId="LiveId" clId="{A68EBF05-0BA5-4C48-8A2B-82CB7E1D4331}" dt="2024-05-02T06:18:06.868" v="1899"/>
          <ac:spMkLst>
            <pc:docMk/>
            <pc:sldMk cId="1049920965" sldId="272"/>
            <ac:spMk id="2" creationId="{404F0AFB-B99F-B5EC-8C5D-E4A4F8210819}"/>
          </ac:spMkLst>
        </pc:spChg>
        <pc:spChg chg="mod">
          <ac:chgData name="板木 拳志朗" userId="c33f208d01f97724" providerId="LiveId" clId="{A68EBF05-0BA5-4C48-8A2B-82CB7E1D4331}" dt="2024-05-02T06:39:05.298" v="3448" actId="20577"/>
          <ac:spMkLst>
            <pc:docMk/>
            <pc:sldMk cId="1049920965" sldId="272"/>
            <ac:spMk id="15" creationId="{41C715B4-C235-4D09-6E2D-908E89B69160}"/>
          </ac:spMkLst>
        </pc:spChg>
        <pc:spChg chg="mod">
          <ac:chgData name="板木 拳志朗" userId="c33f208d01f97724" providerId="LiveId" clId="{A68EBF05-0BA5-4C48-8A2B-82CB7E1D4331}" dt="2024-05-02T06:30:45.271" v="2366" actId="20577"/>
          <ac:spMkLst>
            <pc:docMk/>
            <pc:sldMk cId="1049920965" sldId="272"/>
            <ac:spMk id="16" creationId="{E36DA592-1459-119D-5B63-C6288259B0D7}"/>
          </ac:spMkLst>
        </pc:spChg>
        <pc:picChg chg="add mod">
          <ac:chgData name="板木 拳志朗" userId="c33f208d01f97724" providerId="LiveId" clId="{A68EBF05-0BA5-4C48-8A2B-82CB7E1D4331}" dt="2024-05-02T06:21:26.818" v="1903" actId="14100"/>
          <ac:picMkLst>
            <pc:docMk/>
            <pc:sldMk cId="1049920965" sldId="272"/>
            <ac:picMk id="11" creationId="{7A5106AC-8A05-4896-D24E-D54C0F8FE3D4}"/>
          </ac:picMkLst>
        </pc:picChg>
      </pc:sldChg>
      <pc:sldChg chg="add del">
        <pc:chgData name="板木 拳志朗" userId="c33f208d01f97724" providerId="LiveId" clId="{A68EBF05-0BA5-4C48-8A2B-82CB7E1D4331}" dt="2024-05-02T05:36:25.001" v="322" actId="47"/>
        <pc:sldMkLst>
          <pc:docMk/>
          <pc:sldMk cId="2747636616" sldId="272"/>
        </pc:sldMkLst>
      </pc:sldChg>
      <pc:sldChg chg="add">
        <pc:chgData name="板木 拳志朗" userId="c33f208d01f97724" providerId="LiveId" clId="{A68EBF05-0BA5-4C48-8A2B-82CB7E1D4331}" dt="2024-05-02T05:36:33.722" v="327"/>
        <pc:sldMkLst>
          <pc:docMk/>
          <pc:sldMk cId="3122658213" sldId="273"/>
        </pc:sldMkLst>
      </pc:sldChg>
      <pc:sldChg chg="add del">
        <pc:chgData name="板木 拳志朗" userId="c33f208d01f97724" providerId="LiveId" clId="{A68EBF05-0BA5-4C48-8A2B-82CB7E1D4331}" dt="2024-05-02T05:36:25.521" v="323" actId="47"/>
        <pc:sldMkLst>
          <pc:docMk/>
          <pc:sldMk cId="4214105704" sldId="273"/>
        </pc:sldMkLst>
      </pc:sldChg>
      <pc:sldChg chg="add del">
        <pc:chgData name="板木 拳志朗" userId="c33f208d01f97724" providerId="LiveId" clId="{A68EBF05-0BA5-4C48-8A2B-82CB7E1D4331}" dt="2024-05-02T05:36:26.283" v="324" actId="47"/>
        <pc:sldMkLst>
          <pc:docMk/>
          <pc:sldMk cId="3920671982" sldId="274"/>
        </pc:sldMkLst>
      </pc:sldChg>
      <pc:sldChg chg="add">
        <pc:chgData name="板木 拳志朗" userId="c33f208d01f97724" providerId="LiveId" clId="{A68EBF05-0BA5-4C48-8A2B-82CB7E1D4331}" dt="2024-05-02T05:36:35.461" v="328"/>
        <pc:sldMkLst>
          <pc:docMk/>
          <pc:sldMk cId="4258315064" sldId="274"/>
        </pc:sldMkLst>
      </pc:sldChg>
      <pc:sldChg chg="add">
        <pc:chgData name="板木 拳志朗" userId="c33f208d01f97724" providerId="LiveId" clId="{A68EBF05-0BA5-4C48-8A2B-82CB7E1D4331}" dt="2024-05-02T05:36:37.524" v="329"/>
        <pc:sldMkLst>
          <pc:docMk/>
          <pc:sldMk cId="58700308" sldId="275"/>
        </pc:sldMkLst>
      </pc:sldChg>
      <pc:sldChg chg="add del">
        <pc:chgData name="板木 拳志朗" userId="c33f208d01f97724" providerId="LiveId" clId="{A68EBF05-0BA5-4C48-8A2B-82CB7E1D4331}" dt="2024-05-02T05:36:26.663" v="325" actId="47"/>
        <pc:sldMkLst>
          <pc:docMk/>
          <pc:sldMk cId="2247738429" sldId="275"/>
        </pc:sldMkLst>
      </pc:sldChg>
    </pc:docChg>
  </pc:docChgLst>
  <pc:docChgLst>
    <pc:chgData name="板木 拳志朗" userId="c33f208d01f97724" providerId="LiveId" clId="{F6D1DA00-99DE-440E-AC1C-45ABE11DEA0E}"/>
    <pc:docChg chg="undo redo custSel delSld modSld">
      <pc:chgData name="板木 拳志朗" userId="c33f208d01f97724" providerId="LiveId" clId="{F6D1DA00-99DE-440E-AC1C-45ABE11DEA0E}" dt="2024-04-21T05:45:15.408" v="2444" actId="20577"/>
      <pc:docMkLst>
        <pc:docMk/>
      </pc:docMkLst>
      <pc:sldChg chg="delSp modSp del mod">
        <pc:chgData name="板木 拳志朗" userId="c33f208d01f97724" providerId="LiveId" clId="{F6D1DA00-99DE-440E-AC1C-45ABE11DEA0E}" dt="2024-04-21T04:06:27.207" v="4" actId="47"/>
        <pc:sldMkLst>
          <pc:docMk/>
          <pc:sldMk cId="392889546" sldId="268"/>
        </pc:sldMkLst>
        <pc:spChg chg="mod">
          <ac:chgData name="板木 拳志朗" userId="c33f208d01f97724" providerId="LiveId" clId="{F6D1DA00-99DE-440E-AC1C-45ABE11DEA0E}" dt="2024-04-21T04:06:24.026" v="3" actId="6549"/>
          <ac:spMkLst>
            <pc:docMk/>
            <pc:sldMk cId="392889546" sldId="268"/>
            <ac:spMk id="16" creationId="{E36DA592-1459-119D-5B63-C6288259B0D7}"/>
          </ac:spMkLst>
        </pc:spChg>
        <pc:picChg chg="del">
          <ac:chgData name="板木 拳志朗" userId="c33f208d01f97724" providerId="LiveId" clId="{F6D1DA00-99DE-440E-AC1C-45ABE11DEA0E}" dt="2024-04-21T04:06:12.397" v="0" actId="478"/>
          <ac:picMkLst>
            <pc:docMk/>
            <pc:sldMk cId="392889546" sldId="268"/>
            <ac:picMk id="11" creationId="{4FCE1454-ABFA-84A5-F8F4-08BD733816DE}"/>
          </ac:picMkLst>
        </pc:picChg>
      </pc:sldChg>
      <pc:sldChg chg="addSp delSp modSp mod">
        <pc:chgData name="板木 拳志朗" userId="c33f208d01f97724" providerId="LiveId" clId="{F6D1DA00-99DE-440E-AC1C-45ABE11DEA0E}" dt="2024-04-21T05:45:15.408" v="2444" actId="20577"/>
        <pc:sldMkLst>
          <pc:docMk/>
          <pc:sldMk cId="1193048450" sldId="269"/>
        </pc:sldMkLst>
        <pc:spChg chg="mod">
          <ac:chgData name="板木 拳志朗" userId="c33f208d01f97724" providerId="LiveId" clId="{F6D1DA00-99DE-440E-AC1C-45ABE11DEA0E}" dt="2024-04-21T05:28:04.708" v="2129"/>
          <ac:spMkLst>
            <pc:docMk/>
            <pc:sldMk cId="1193048450" sldId="269"/>
            <ac:spMk id="2" creationId="{404F0AFB-B99F-B5EC-8C5D-E4A4F8210819}"/>
          </ac:spMkLst>
        </pc:spChg>
        <pc:spChg chg="mod">
          <ac:chgData name="板木 拳志朗" userId="c33f208d01f97724" providerId="LiveId" clId="{F6D1DA00-99DE-440E-AC1C-45ABE11DEA0E}" dt="2024-04-21T05:27:39.189" v="2128" actId="20577"/>
          <ac:spMkLst>
            <pc:docMk/>
            <pc:sldMk cId="1193048450" sldId="269"/>
            <ac:spMk id="10" creationId="{7A51E776-4967-57B0-9190-957C4395B5B6}"/>
          </ac:spMkLst>
        </pc:spChg>
        <pc:spChg chg="mod">
          <ac:chgData name="板木 拳志朗" userId="c33f208d01f97724" providerId="LiveId" clId="{F6D1DA00-99DE-440E-AC1C-45ABE11DEA0E}" dt="2024-04-21T05:45:10.849" v="2443" actId="6549"/>
          <ac:spMkLst>
            <pc:docMk/>
            <pc:sldMk cId="1193048450" sldId="269"/>
            <ac:spMk id="15" creationId="{41C715B4-C235-4D09-6E2D-908E89B69160}"/>
          </ac:spMkLst>
        </pc:spChg>
        <pc:spChg chg="mod">
          <ac:chgData name="板木 拳志朗" userId="c33f208d01f97724" providerId="LiveId" clId="{F6D1DA00-99DE-440E-AC1C-45ABE11DEA0E}" dt="2024-04-21T05:45:15.408" v="2444" actId="20577"/>
          <ac:spMkLst>
            <pc:docMk/>
            <pc:sldMk cId="1193048450" sldId="269"/>
            <ac:spMk id="16" creationId="{E36DA592-1459-119D-5B63-C6288259B0D7}"/>
          </ac:spMkLst>
        </pc:spChg>
        <pc:picChg chg="del mod">
          <ac:chgData name="板木 拳志朗" userId="c33f208d01f97724" providerId="LiveId" clId="{F6D1DA00-99DE-440E-AC1C-45ABE11DEA0E}" dt="2024-04-21T05:44:18.976" v="2131" actId="478"/>
          <ac:picMkLst>
            <pc:docMk/>
            <pc:sldMk cId="1193048450" sldId="269"/>
            <ac:picMk id="11" creationId="{6754A168-8282-5C75-1155-6583B8BE3F0D}"/>
          </ac:picMkLst>
        </pc:picChg>
        <pc:picChg chg="add mod">
          <ac:chgData name="板木 拳志朗" userId="c33f208d01f97724" providerId="LiveId" clId="{F6D1DA00-99DE-440E-AC1C-45ABE11DEA0E}" dt="2024-04-21T05:44:48.412" v="2135" actId="14100"/>
          <ac:picMkLst>
            <pc:docMk/>
            <pc:sldMk cId="1193048450" sldId="269"/>
            <ac:picMk id="12" creationId="{23617C8E-86FF-FC4C-BC7C-BF0BE275AB96}"/>
          </ac:picMkLst>
        </pc:picChg>
      </pc:sldChg>
      <pc:sldChg chg="addSp delSp modSp mod">
        <pc:chgData name="板木 拳志朗" userId="c33f208d01f97724" providerId="LiveId" clId="{F6D1DA00-99DE-440E-AC1C-45ABE11DEA0E}" dt="2024-04-21T05:16:42.430" v="2084" actId="20577"/>
        <pc:sldMkLst>
          <pc:docMk/>
          <pc:sldMk cId="3685662288" sldId="274"/>
        </pc:sldMkLst>
        <pc:spChg chg="mod">
          <ac:chgData name="板木 拳志朗" userId="c33f208d01f97724" providerId="LiveId" clId="{F6D1DA00-99DE-440E-AC1C-45ABE11DEA0E}" dt="2024-04-21T04:07:50.330" v="12"/>
          <ac:spMkLst>
            <pc:docMk/>
            <pc:sldMk cId="3685662288" sldId="274"/>
            <ac:spMk id="2" creationId="{404F0AFB-B99F-B5EC-8C5D-E4A4F8210819}"/>
          </ac:spMkLst>
        </pc:spChg>
        <pc:spChg chg="mod">
          <ac:chgData name="板木 拳志朗" userId="c33f208d01f97724" providerId="LiveId" clId="{F6D1DA00-99DE-440E-AC1C-45ABE11DEA0E}" dt="2024-04-21T04:15:50.215" v="63"/>
          <ac:spMkLst>
            <pc:docMk/>
            <pc:sldMk cId="3685662288" sldId="274"/>
            <ac:spMk id="7" creationId="{F8E070B1-3698-60BF-535C-30899885C5AF}"/>
          </ac:spMkLst>
        </pc:spChg>
        <pc:spChg chg="mod">
          <ac:chgData name="板木 拳志朗" userId="c33f208d01f97724" providerId="LiveId" clId="{F6D1DA00-99DE-440E-AC1C-45ABE11DEA0E}" dt="2024-04-21T04:08:45.752" v="58" actId="20577"/>
          <ac:spMkLst>
            <pc:docMk/>
            <pc:sldMk cId="3685662288" sldId="274"/>
            <ac:spMk id="10" creationId="{7A51E776-4967-57B0-9190-957C4395B5B6}"/>
          </ac:spMkLst>
        </pc:spChg>
        <pc:spChg chg="mod">
          <ac:chgData name="板木 拳志朗" userId="c33f208d01f97724" providerId="LiveId" clId="{F6D1DA00-99DE-440E-AC1C-45ABE11DEA0E}" dt="2024-04-21T05:14:33.771" v="1838" actId="20577"/>
          <ac:spMkLst>
            <pc:docMk/>
            <pc:sldMk cId="3685662288" sldId="274"/>
            <ac:spMk id="15" creationId="{41C715B4-C235-4D09-6E2D-908E89B69160}"/>
          </ac:spMkLst>
        </pc:spChg>
        <pc:spChg chg="mod">
          <ac:chgData name="板木 拳志朗" userId="c33f208d01f97724" providerId="LiveId" clId="{F6D1DA00-99DE-440E-AC1C-45ABE11DEA0E}" dt="2024-04-21T05:16:42.430" v="2084" actId="20577"/>
          <ac:spMkLst>
            <pc:docMk/>
            <pc:sldMk cId="3685662288" sldId="274"/>
            <ac:spMk id="16" creationId="{E36DA592-1459-119D-5B63-C6288259B0D7}"/>
          </ac:spMkLst>
        </pc:spChg>
        <pc:picChg chg="del">
          <ac:chgData name="板木 拳志朗" userId="c33f208d01f97724" providerId="LiveId" clId="{F6D1DA00-99DE-440E-AC1C-45ABE11DEA0E}" dt="2024-04-21T04:06:30.980" v="5" actId="478"/>
          <ac:picMkLst>
            <pc:docMk/>
            <pc:sldMk cId="3685662288" sldId="274"/>
            <ac:picMk id="11" creationId="{7EC98A0C-CD54-2440-9422-5870AAC74321}"/>
          </ac:picMkLst>
        </pc:picChg>
        <pc:picChg chg="add mod">
          <ac:chgData name="板木 拳志朗" userId="c33f208d01f97724" providerId="LiveId" clId="{F6D1DA00-99DE-440E-AC1C-45ABE11DEA0E}" dt="2024-04-21T04:11:05.245" v="62" actId="1076"/>
          <ac:picMkLst>
            <pc:docMk/>
            <pc:sldMk cId="3685662288" sldId="274"/>
            <ac:picMk id="12" creationId="{115DAC60-3412-B18B-B721-EFD47329833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84C99-8345-47B8-B7E6-CCF5F74EBD4F}" type="datetimeFigureOut">
              <a:rPr kumimoji="1" lang="ja-JP" altLang="en-US" smtClean="0"/>
              <a:t>2024/5/3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F417F-61E5-4C57-9295-9DECCE65BD31}" type="slidenum">
              <a:rPr kumimoji="1" lang="ja-JP" altLang="en-US" smtClean="0"/>
              <a:t>‹#›</a:t>
            </a:fld>
            <a:endParaRPr kumimoji="1" lang="ja-JP" altLang="en-US"/>
          </a:p>
        </p:txBody>
      </p:sp>
    </p:spTree>
    <p:extLst>
      <p:ext uri="{BB962C8B-B14F-4D97-AF65-F5344CB8AC3E}">
        <p14:creationId xmlns:p14="http://schemas.microsoft.com/office/powerpoint/2010/main" val="22378510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879606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90006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3627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221305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28275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1314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32309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4BDC2-66E0-B22E-8293-71A362BCB29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BF26565-5609-DC6B-1714-E9FDDCEA5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9C1A25C-1C1B-D4F9-8E07-F81A3D8C9DAF}"/>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A83CA807-A57E-3A6D-4767-DADFD70352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718598-2C54-CC3D-B1C7-7B24D17B4FCA}"/>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213905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288516-F23F-7992-99E2-C4BDD14AE6F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0513DD-A6E3-4C42-0487-503E83E36A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978DE1-7E1B-58C6-FDDC-19D61ED3A5AE}"/>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9E80FE7E-18A0-67DC-4D10-5197ACAB44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7104A3-74D6-0602-9888-F3C9D960CB72}"/>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103657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3CBBFD-7503-8414-D19A-3F6BC439FDD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6FB136-9BAD-28DC-642A-876E3CBF224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F7587D-9B2C-74A7-F25C-A3A52653B409}"/>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FCCF094D-1BF4-0A56-AFD0-DAA8B1332E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0898F1-69D2-D254-6B41-91971D660ABA}"/>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1760876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07031-1DE0-9BAE-0A45-CE1B99F5B5F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0AD6B2-EFA9-46FD-987F-E5CD465DDB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E299375-D6BD-6FD9-EF6A-0D99364ED294}"/>
              </a:ext>
            </a:extLst>
          </p:cNvPr>
          <p:cNvSpPr>
            <a:spLocks noGrp="1"/>
          </p:cNvSpPr>
          <p:nvPr>
            <p:ph type="dt" sz="half" idx="10"/>
          </p:nvPr>
        </p:nvSpPr>
        <p:spPr/>
        <p:txBody>
          <a:bodyPr/>
          <a:lstStyle/>
          <a:p>
            <a:fld id="{A340E913-BE6E-44AD-A5BA-91FA7153784C}" type="datetime1">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EC1C4D83-8CE1-96DE-1EB7-758321263C1A}"/>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2CD2E8F1-6B2C-3472-0B6F-A2E15DD0EFF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952744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351EF-1C03-3C86-7D94-DB15F07AF5CC}"/>
              </a:ext>
            </a:extLst>
          </p:cNvPr>
          <p:cNvSpPr>
            <a:spLocks noGrp="1"/>
          </p:cNvSpPr>
          <p:nvPr>
            <p:ph type="title"/>
          </p:nvPr>
        </p:nvSpPr>
        <p:spPr>
          <a:xfrm>
            <a:off x="130630" y="0"/>
            <a:ext cx="11930742" cy="1018901"/>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C3066E-222D-C827-CDE5-68F3BD1E56E0}"/>
              </a:ext>
            </a:extLst>
          </p:cNvPr>
          <p:cNvSpPr>
            <a:spLocks noGrp="1"/>
          </p:cNvSpPr>
          <p:nvPr>
            <p:ph idx="1"/>
          </p:nvPr>
        </p:nvSpPr>
        <p:spPr>
          <a:xfrm>
            <a:off x="130630" y="1576250"/>
            <a:ext cx="11930742" cy="491662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CCCB50-F5A8-4029-8C0F-499D4E4FBEAE}"/>
              </a:ext>
            </a:extLst>
          </p:cNvPr>
          <p:cNvSpPr>
            <a:spLocks noGrp="1"/>
          </p:cNvSpPr>
          <p:nvPr>
            <p:ph type="dt" sz="half" idx="10"/>
          </p:nvPr>
        </p:nvSpPr>
        <p:spPr>
          <a:xfrm>
            <a:off x="0" y="6492875"/>
            <a:ext cx="2743200" cy="365125"/>
          </a:xfrm>
        </p:spPr>
        <p:txBody>
          <a:bodyPr/>
          <a:lstStyle/>
          <a:p>
            <a:fld id="{06065D44-6B2F-481A-85AD-29C1C4B95729}" type="datetime1">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D8D6AEA3-D15C-EDC1-4963-1EF965491E43}"/>
              </a:ext>
            </a:extLst>
          </p:cNvPr>
          <p:cNvSpPr>
            <a:spLocks noGrp="1"/>
          </p:cNvSpPr>
          <p:nvPr>
            <p:ph type="ftr" sz="quarter" idx="11"/>
          </p:nvPr>
        </p:nvSpPr>
        <p:spPr>
          <a:xfrm>
            <a:off x="4038600" y="6492874"/>
            <a:ext cx="4114800" cy="365125"/>
          </a:xfrm>
        </p:spPr>
        <p:txBody>
          <a:bodyPr/>
          <a:lstStyle/>
          <a:p>
            <a:r>
              <a:rPr kumimoji="1" lang="ja-JP" altLang="en-US" dirty="0"/>
              <a:t>地盤防災工学研究室</a:t>
            </a:r>
          </a:p>
        </p:txBody>
      </p:sp>
      <p:sp>
        <p:nvSpPr>
          <p:cNvPr id="6" name="スライド番号プレースホルダー 5">
            <a:extLst>
              <a:ext uri="{FF2B5EF4-FFF2-40B4-BE49-F238E27FC236}">
                <a16:creationId xmlns:a16="http://schemas.microsoft.com/office/drawing/2014/main" id="{D0F8B567-4828-4790-6E8A-A883D0510DCE}"/>
              </a:ext>
            </a:extLst>
          </p:cNvPr>
          <p:cNvSpPr>
            <a:spLocks noGrp="1"/>
          </p:cNvSpPr>
          <p:nvPr>
            <p:ph type="sldNum" sz="quarter" idx="12"/>
          </p:nvPr>
        </p:nvSpPr>
        <p:spPr>
          <a:xfrm>
            <a:off x="9448800" y="6492875"/>
            <a:ext cx="2743200" cy="365125"/>
          </a:xfrm>
        </p:spPr>
        <p:txBody>
          <a:bodyPr/>
          <a:lstStyle/>
          <a:p>
            <a:fld id="{B410075A-628D-4B53-98BF-13495C1AAAF4}" type="slidenum">
              <a:rPr kumimoji="1" lang="ja-JP" altLang="en-US" smtClean="0"/>
              <a:t>‹#›</a:t>
            </a:fld>
            <a:endParaRPr kumimoji="1" lang="ja-JP" altLang="en-US" dirty="0"/>
          </a:p>
        </p:txBody>
      </p:sp>
      <p:sp>
        <p:nvSpPr>
          <p:cNvPr id="7" name="テキスト ボックス 6">
            <a:extLst>
              <a:ext uri="{FF2B5EF4-FFF2-40B4-BE49-F238E27FC236}">
                <a16:creationId xmlns:a16="http://schemas.microsoft.com/office/drawing/2014/main" id="{9852782C-4317-6E3E-159C-B0D0DFAA6CC6}"/>
              </a:ext>
            </a:extLst>
          </p:cNvPr>
          <p:cNvSpPr txBox="1"/>
          <p:nvPr userDrawn="1"/>
        </p:nvSpPr>
        <p:spPr>
          <a:xfrm>
            <a:off x="130630" y="1112909"/>
            <a:ext cx="11930740" cy="369332"/>
          </a:xfrm>
          <a:prstGeom prst="rect">
            <a:avLst/>
          </a:prstGeom>
          <a:noFill/>
        </p:spPr>
        <p:txBody>
          <a:bodyPr wrap="square" rtlCol="0">
            <a:spAutoFit/>
          </a:bodyPr>
          <a:lstStyle/>
          <a:p>
            <a:endParaRPr kumimoji="1" lang="ja-JP" altLang="en-US" dirty="0"/>
          </a:p>
        </p:txBody>
      </p:sp>
    </p:spTree>
    <p:extLst>
      <p:ext uri="{BB962C8B-B14F-4D97-AF65-F5344CB8AC3E}">
        <p14:creationId xmlns:p14="http://schemas.microsoft.com/office/powerpoint/2010/main" val="4294591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0C9DF-A8A3-4316-8262-4DFA4E0578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8735D7-222C-1AB9-CCEB-216150F4B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5B6A6BC-25C9-15B9-F9AD-F52697657618}"/>
              </a:ext>
            </a:extLst>
          </p:cNvPr>
          <p:cNvSpPr>
            <a:spLocks noGrp="1"/>
          </p:cNvSpPr>
          <p:nvPr>
            <p:ph type="dt" sz="half" idx="10"/>
          </p:nvPr>
        </p:nvSpPr>
        <p:spPr/>
        <p:txBody>
          <a:bodyPr/>
          <a:lstStyle/>
          <a:p>
            <a:fld id="{B252BBD9-BF6A-457E-B839-4EE2628174F9}" type="datetime1">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F07262E7-E919-0367-4909-CEABA42FFF8D}"/>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91E2E6A5-ECBD-B0D0-F221-8C2E92D111A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743166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641F2-6F99-94B9-2923-DBA4EDFA7E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427ED0-409C-ECB4-50BE-A5458F673C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DA3664-DBFC-2CCE-9F97-36640F2E83D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DEEA253-DD01-3B96-F330-D480ABD2CDA8}"/>
              </a:ext>
            </a:extLst>
          </p:cNvPr>
          <p:cNvSpPr>
            <a:spLocks noGrp="1"/>
          </p:cNvSpPr>
          <p:nvPr>
            <p:ph type="dt" sz="half" idx="10"/>
          </p:nvPr>
        </p:nvSpPr>
        <p:spPr/>
        <p:txBody>
          <a:bodyPr/>
          <a:lstStyle/>
          <a:p>
            <a:fld id="{9FD4AB11-7E7B-4FB1-9D14-C9D1E35DB86E}" type="datetime1">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FEDEBADD-1C2B-08C6-9742-6F27EEAF2700}"/>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58DFCD4B-3D93-1925-73EC-FA3B3B3F90B8}"/>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168293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0E579-662C-921C-D829-0CCC5D89162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826D8F-8812-83C7-0680-A14DE8C06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57EDB04-F69D-781A-A6B7-5314BDDBCD3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9C07622-9FF5-CE1D-29CE-A9F01DA74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A0D337-AD85-CBA6-0D7E-60ECF5FDCE6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F0E632A-E7AB-965B-00AA-6BBDFF4454A9}"/>
              </a:ext>
            </a:extLst>
          </p:cNvPr>
          <p:cNvSpPr>
            <a:spLocks noGrp="1"/>
          </p:cNvSpPr>
          <p:nvPr>
            <p:ph type="dt" sz="half" idx="10"/>
          </p:nvPr>
        </p:nvSpPr>
        <p:spPr/>
        <p:txBody>
          <a:bodyPr/>
          <a:lstStyle/>
          <a:p>
            <a:fld id="{DA5271C6-459E-4583-AC67-386E8EAFB5F3}" type="datetime1">
              <a:rPr kumimoji="1" lang="ja-JP" altLang="en-US" smtClean="0"/>
              <a:t>2024/5/3</a:t>
            </a:fld>
            <a:endParaRPr kumimoji="1" lang="ja-JP" altLang="en-US"/>
          </a:p>
        </p:txBody>
      </p:sp>
      <p:sp>
        <p:nvSpPr>
          <p:cNvPr id="8" name="フッター プレースホルダー 7">
            <a:extLst>
              <a:ext uri="{FF2B5EF4-FFF2-40B4-BE49-F238E27FC236}">
                <a16:creationId xmlns:a16="http://schemas.microsoft.com/office/drawing/2014/main" id="{24B8C15C-6163-94CA-1B9F-69C5A53C3BEF}"/>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9" name="スライド番号プレースホルダー 8">
            <a:extLst>
              <a:ext uri="{FF2B5EF4-FFF2-40B4-BE49-F238E27FC236}">
                <a16:creationId xmlns:a16="http://schemas.microsoft.com/office/drawing/2014/main" id="{3AA7DD57-AC1E-7946-7D8D-534030933B5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211158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A2FCB-DB4F-C058-C6E0-B0DEC2C2F96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602B04D-6123-EF65-3063-18FC86EAAE63}"/>
              </a:ext>
            </a:extLst>
          </p:cNvPr>
          <p:cNvSpPr>
            <a:spLocks noGrp="1"/>
          </p:cNvSpPr>
          <p:nvPr>
            <p:ph type="dt" sz="half" idx="10"/>
          </p:nvPr>
        </p:nvSpPr>
        <p:spPr/>
        <p:txBody>
          <a:bodyPr/>
          <a:lstStyle/>
          <a:p>
            <a:fld id="{7AE819D8-B85F-490B-A19D-470B3A50134C}" type="datetime1">
              <a:rPr kumimoji="1" lang="ja-JP" altLang="en-US" smtClean="0"/>
              <a:t>2024/5/3</a:t>
            </a:fld>
            <a:endParaRPr kumimoji="1" lang="ja-JP" altLang="en-US"/>
          </a:p>
        </p:txBody>
      </p:sp>
      <p:sp>
        <p:nvSpPr>
          <p:cNvPr id="4" name="フッター プレースホルダー 3">
            <a:extLst>
              <a:ext uri="{FF2B5EF4-FFF2-40B4-BE49-F238E27FC236}">
                <a16:creationId xmlns:a16="http://schemas.microsoft.com/office/drawing/2014/main" id="{78C80A3D-AA1E-64F7-66A6-09BDDDC30465}"/>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5" name="スライド番号プレースホルダー 4">
            <a:extLst>
              <a:ext uri="{FF2B5EF4-FFF2-40B4-BE49-F238E27FC236}">
                <a16:creationId xmlns:a16="http://schemas.microsoft.com/office/drawing/2014/main" id="{0CD3BDD6-4390-9678-7B62-BBD7D5B0893F}"/>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130665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D8B2BF1-7A94-4537-B7DE-DA4D6EDD73D5}"/>
              </a:ext>
            </a:extLst>
          </p:cNvPr>
          <p:cNvSpPr>
            <a:spLocks noGrp="1"/>
          </p:cNvSpPr>
          <p:nvPr>
            <p:ph type="dt" sz="half" idx="10"/>
          </p:nvPr>
        </p:nvSpPr>
        <p:spPr/>
        <p:txBody>
          <a:bodyPr/>
          <a:lstStyle/>
          <a:p>
            <a:fld id="{88EF6F6E-2A1E-47F1-A2FF-DB640F8EFC66}" type="datetime1">
              <a:rPr kumimoji="1" lang="ja-JP" altLang="en-US" smtClean="0"/>
              <a:t>2024/5/3</a:t>
            </a:fld>
            <a:endParaRPr kumimoji="1" lang="ja-JP" altLang="en-US"/>
          </a:p>
        </p:txBody>
      </p:sp>
      <p:sp>
        <p:nvSpPr>
          <p:cNvPr id="3" name="フッター プレースホルダー 2">
            <a:extLst>
              <a:ext uri="{FF2B5EF4-FFF2-40B4-BE49-F238E27FC236}">
                <a16:creationId xmlns:a16="http://schemas.microsoft.com/office/drawing/2014/main" id="{0FD74819-3115-28A3-5A86-4E75A68C59ED}"/>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4" name="スライド番号プレースホルダー 3">
            <a:extLst>
              <a:ext uri="{FF2B5EF4-FFF2-40B4-BE49-F238E27FC236}">
                <a16:creationId xmlns:a16="http://schemas.microsoft.com/office/drawing/2014/main" id="{A6720224-ACBE-A416-8795-B3D792EF9780}"/>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219987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1119C-EE4B-30FE-5221-BE9F80C28CD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49E28B-696F-F0A2-EA13-93E369299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07E54FC-0FBE-5E49-075D-8E42DAF34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BE589A-A6F1-9D28-CD81-ACB4B41B432E}"/>
              </a:ext>
            </a:extLst>
          </p:cNvPr>
          <p:cNvSpPr>
            <a:spLocks noGrp="1"/>
          </p:cNvSpPr>
          <p:nvPr>
            <p:ph type="dt" sz="half" idx="10"/>
          </p:nvPr>
        </p:nvSpPr>
        <p:spPr/>
        <p:txBody>
          <a:bodyPr/>
          <a:lstStyle/>
          <a:p>
            <a:fld id="{1E14B798-EDD3-4B88-8C6C-440D990C89B4}" type="datetime1">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42BD3594-D235-643B-D8EC-32307EE4B161}"/>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A5B15E52-6487-4817-968E-CB4662084A30}"/>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75424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9DEAC6-22E8-7A3A-F1B6-000387471F7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14FD50-8088-CB62-4850-D450FE2A338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9AE6E-46E1-5274-A41F-A404E53DA30A}"/>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BCC1396F-B044-40E3-051E-903BEED972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0D2B8C-3ACC-AF6E-B149-2CA99303860A}"/>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985303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6DC014-206B-6426-8FC7-CD67BE80C36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F85A88F-E090-B65C-F869-1D448A270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4F0AA8-C745-3988-01EB-E408A07C9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80B90A5-9735-3B73-BBB8-E7B32B46AC69}"/>
              </a:ext>
            </a:extLst>
          </p:cNvPr>
          <p:cNvSpPr>
            <a:spLocks noGrp="1"/>
          </p:cNvSpPr>
          <p:nvPr>
            <p:ph type="dt" sz="half" idx="10"/>
          </p:nvPr>
        </p:nvSpPr>
        <p:spPr/>
        <p:txBody>
          <a:bodyPr/>
          <a:lstStyle/>
          <a:p>
            <a:fld id="{91ED7913-52DF-480B-8D88-3584B7B478B6}" type="datetime1">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ACCE8219-50AF-B5C0-97F0-F829E7699430}"/>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8B6DCE23-D630-5CCE-8E2D-D024B0792559}"/>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639814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1F421-D878-1291-8F40-E9185292CA2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6B5DF0-5208-678B-024D-D947F8A1516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2CD91C-02CF-B5F7-0745-0F6200142A00}"/>
              </a:ext>
            </a:extLst>
          </p:cNvPr>
          <p:cNvSpPr>
            <a:spLocks noGrp="1"/>
          </p:cNvSpPr>
          <p:nvPr>
            <p:ph type="dt" sz="half" idx="10"/>
          </p:nvPr>
        </p:nvSpPr>
        <p:spPr/>
        <p:txBody>
          <a:bodyPr/>
          <a:lstStyle/>
          <a:p>
            <a:fld id="{BB611E21-5F46-4F27-B8C5-B164890AF63E}" type="datetime1">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9D54DE49-4CC7-6110-7C1E-E7D60EAE0C87}"/>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8024FD88-11A5-EF92-E89A-642755B9E1B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762185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6AA2C3-0172-502E-5BC9-07ABA06FB3E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4433F1-CC2C-925E-2AC1-078C8FDE6B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D9C0F5-96E9-4BDF-F05D-01F53F038473}"/>
              </a:ext>
            </a:extLst>
          </p:cNvPr>
          <p:cNvSpPr>
            <a:spLocks noGrp="1"/>
          </p:cNvSpPr>
          <p:nvPr>
            <p:ph type="dt" sz="half" idx="10"/>
          </p:nvPr>
        </p:nvSpPr>
        <p:spPr/>
        <p:txBody>
          <a:bodyPr/>
          <a:lstStyle/>
          <a:p>
            <a:fld id="{28182D92-3DEF-4FEC-92E9-7A6F4F01F651}" type="datetime1">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C3C3C526-A6BB-48DB-14AE-DF14DCE745E7}"/>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88EE0B37-9A04-7D00-472E-76905AFBDDCC}"/>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67121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35E4A-A5DA-7B1A-06F7-DD627FBB922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DE20DF-2B07-66D2-FDE6-27D5252E8C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29E40CD-E78C-C3DF-56E3-0DA4E3B2A537}"/>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2E7199B2-2DC4-0BFA-7A6D-D4FF0D9FAA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56CF2F-F339-B81C-AA9C-02E9B74842C5}"/>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413977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1A53C-52EB-B4E4-6B97-4F72A611407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0DE1AB-4592-8652-8352-7C113867D66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49EB8F4-0A94-AF62-3E94-45ED762A477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8ABF93-B623-458D-7D04-E6D45A8EF8F0}"/>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7EE5F521-EC20-A7F3-7ABB-19DD9CE281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251F57-FCCA-D1A7-9EBB-60C2FB0FB219}"/>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228797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1AD36-1064-66E3-9C13-ED9CA6D4475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62EA7A-D9B4-FDDC-C12F-41CCCFB14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F23E18A-2B1C-01B8-CF43-C6B28DDD20B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FF92D8A-5AD4-4E32-DDCA-583214680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F8C30A3-2E3F-6D4A-FCBE-BF680D3DCCE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779C7A4-23A4-9BE1-27B4-A48825BAB79E}"/>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8" name="フッター プレースホルダー 7">
            <a:extLst>
              <a:ext uri="{FF2B5EF4-FFF2-40B4-BE49-F238E27FC236}">
                <a16:creationId xmlns:a16="http://schemas.microsoft.com/office/drawing/2014/main" id="{6A9A4972-AB99-CB28-ECDC-282743CE878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F1F1BBB-67FE-5E0C-70FE-1C7EC08A6CC7}"/>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281902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6EC43-87EC-E1A5-E01C-93ADD289D11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71D3647-32EF-5E92-2563-07EFF931C798}"/>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4" name="フッター プレースホルダー 3">
            <a:extLst>
              <a:ext uri="{FF2B5EF4-FFF2-40B4-BE49-F238E27FC236}">
                <a16:creationId xmlns:a16="http://schemas.microsoft.com/office/drawing/2014/main" id="{6B97DC15-B654-1B2E-C3CB-6E883F13A9E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0765E9B-0F10-1EC7-03BE-DF6A08C8D13A}"/>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128394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437017F-4C93-CF08-5A7E-978BF5758445}"/>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3" name="フッター プレースホルダー 2">
            <a:extLst>
              <a:ext uri="{FF2B5EF4-FFF2-40B4-BE49-F238E27FC236}">
                <a16:creationId xmlns:a16="http://schemas.microsoft.com/office/drawing/2014/main" id="{CD9F76AA-6CCB-D410-4FDC-FC1F6D4A3DD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1903CB5-96ED-2961-EBD5-F4FC47C39C75}"/>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57728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824FF5-A032-5411-9139-3CB47EA836F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AB433E-01FC-E187-BB37-735D4CAB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608FFB6-EEBA-2D32-1C39-E8330EEF1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878E5A-E04C-9F4B-5A60-B41680475871}"/>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71B250D3-099A-AC60-0B6D-958D401F45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C0AADF-F1F8-19B9-A700-32EC037AFEAB}"/>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122438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FDB4ED-D6BE-A56F-D73F-486CD78DEA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46CB867-5389-EF29-F082-926D1F2890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704038F-D784-D4E6-04F6-336D5A35B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94E390-7790-BF24-FCA9-89FB5FF544C3}"/>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39FFF82F-BFDF-A387-212F-9B30BDE755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42A2C7-78BF-ABB2-BCE0-0BD18C04527E}"/>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425077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144720-368C-C908-5368-A56117591B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CDA903B-9DAD-90CB-8348-AF6F6A97AB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4ED0CF-68FB-B168-108A-8AFAB2561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5FD96-9232-4034-84B3-F3BE6273FC2A}"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7FEF8C06-AAE9-FD64-CE1F-51535A2CB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3B2690D-16E0-3D27-8ED3-EBCBC72ED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2629112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6173025-08BA-69CD-F584-1B2E9A6CE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40EDEA-0543-5C13-9B86-7C7322BB84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DE1475-925E-48C5-9831-38C8B26CB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93178-67EA-4104-96CC-27530BFB0F9F}" type="datetime1">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F69CFA24-645B-3522-C7AF-F1CE63FC4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5CDAE00F-00BE-EC66-884A-B6D2201E3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290247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A5C46B-6B6F-AC36-D2AE-C888B3E50DFC}"/>
              </a:ext>
            </a:extLst>
          </p:cNvPr>
          <p:cNvSpPr>
            <a:spLocks noGrp="1"/>
          </p:cNvSpPr>
          <p:nvPr>
            <p:ph type="ctrTitle"/>
          </p:nvPr>
        </p:nvSpPr>
        <p:spPr>
          <a:xfrm>
            <a:off x="0" y="2347546"/>
            <a:ext cx="12191999" cy="2162908"/>
          </a:xfrm>
        </p:spPr>
        <p:txBody>
          <a:bodyPr>
            <a:noAutofit/>
          </a:bodyPr>
          <a:lstStyle/>
          <a:p>
            <a:r>
              <a:rPr kumimoji="1" lang="en-US" altLang="ja-JP" sz="7200" dirty="0">
                <a:latin typeface="ＭＳ ゴシック" panose="020B0609070205080204" pitchFamily="49" charset="-128"/>
                <a:ea typeface="ＭＳ ゴシック" panose="020B0609070205080204" pitchFamily="49" charset="-128"/>
              </a:rPr>
              <a:t>SF2023</a:t>
            </a:r>
            <a:r>
              <a:rPr kumimoji="1" lang="ja-JP" altLang="en-US" sz="7200" dirty="0">
                <a:latin typeface="ＭＳ ゴシック" panose="020B0609070205080204" pitchFamily="49" charset="-128"/>
                <a:ea typeface="ＭＳ ゴシック" panose="020B0609070205080204" pitchFamily="49" charset="-128"/>
              </a:rPr>
              <a:t>完全読破チャレンジ </a:t>
            </a:r>
            <a:r>
              <a:rPr kumimoji="1" lang="en-US" altLang="ja-JP" sz="7200" dirty="0">
                <a:latin typeface="ＭＳ ゴシック" panose="020B0609070205080204" pitchFamily="49" charset="-128"/>
                <a:ea typeface="ＭＳ ゴシック" panose="020B0609070205080204" pitchFamily="49" charset="-128"/>
              </a:rPr>
              <a:t>week4</a:t>
            </a:r>
            <a:endParaRPr kumimoji="1" lang="ja-JP" altLang="en-US" sz="72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1D36CC32-8834-34BF-746F-CBACA652E227}"/>
              </a:ext>
            </a:extLst>
          </p:cNvPr>
          <p:cNvSpPr>
            <a:spLocks noGrp="1"/>
          </p:cNvSpPr>
          <p:nvPr>
            <p:ph type="subTitle" idx="1"/>
          </p:nvPr>
        </p:nvSpPr>
        <p:spPr>
          <a:xfrm>
            <a:off x="1524000" y="4745038"/>
            <a:ext cx="9144000" cy="1365616"/>
          </a:xfrm>
        </p:spPr>
        <p:txBody>
          <a:bodyPr>
            <a:normAutofit/>
          </a:bodyPr>
          <a:lstStyle/>
          <a:p>
            <a:r>
              <a:rPr kumimoji="1" lang="ja-JP" altLang="en-US" dirty="0">
                <a:latin typeface="ＭＳ ゴシック" panose="020B0609070205080204" pitchFamily="49" charset="-128"/>
                <a:ea typeface="ＭＳ ゴシック" panose="020B0609070205080204" pitchFamily="49" charset="-128"/>
              </a:rPr>
              <a:t>関西大学大学院　理工学研究科</a:t>
            </a:r>
            <a:endParaRPr kumimoji="1" lang="en-US" altLang="ja-JP"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地盤防災工学研究室</a:t>
            </a:r>
            <a:endParaRPr lang="en-US" altLang="ja-JP" dirty="0">
              <a:latin typeface="ＭＳ ゴシック" panose="020B0609070205080204" pitchFamily="49" charset="-128"/>
              <a:ea typeface="ＭＳ ゴシック" panose="020B0609070205080204" pitchFamily="49" charset="-128"/>
            </a:endParaRPr>
          </a:p>
          <a:p>
            <a:r>
              <a:rPr kumimoji="1" lang="en-US" altLang="ja-JP" dirty="0">
                <a:latin typeface="ＭＳ ゴシック" panose="020B0609070205080204" pitchFamily="49" charset="-128"/>
                <a:ea typeface="ＭＳ ゴシック" panose="020B0609070205080204" pitchFamily="49" charset="-128"/>
              </a:rPr>
              <a:t>23M6505</a:t>
            </a:r>
            <a:r>
              <a:rPr kumimoji="1" lang="ja-JP" altLang="en-US" dirty="0">
                <a:latin typeface="ＭＳ ゴシック" panose="020B0609070205080204" pitchFamily="49" charset="-128"/>
                <a:ea typeface="ＭＳ ゴシック" panose="020B0609070205080204" pitchFamily="49" charset="-128"/>
              </a:rPr>
              <a:t>　板木拳志朗</a:t>
            </a:r>
          </a:p>
        </p:txBody>
      </p:sp>
    </p:spTree>
    <p:extLst>
      <p:ext uri="{BB962C8B-B14F-4D97-AF65-F5344CB8AC3E}">
        <p14:creationId xmlns:p14="http://schemas.microsoft.com/office/powerpoint/2010/main" val="285471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An analytical solution for the consolidation of a composite foundation reinforced by vertical drains and high replacement ratio gravel piles by considering the radial flow within gravel piles</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nl-NL" altLang="ja-JP" sz="1600" b="0" i="0" u="none" strike="noStrike" kern="1200" cap="none" spc="0" normalizeH="0" baseline="0" noProof="0" dirty="0">
                <a:ln>
                  <a:noFill/>
                </a:ln>
                <a:solidFill>
                  <a:prstClr val="black"/>
                </a:solidFill>
                <a:effectLst/>
                <a:uLnTx/>
                <a:uFillTx/>
                <a:latin typeface="Times New Roman"/>
                <a:ea typeface="ＭＳ ゴシック"/>
                <a:cs typeface="+mn-cs"/>
              </a:rPr>
              <a:t>Chuanxun Li, Xiangzong Lu, Peng Wang</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https://doi.org/10.1016/j.sandf.2023.101393</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鉛直ドレーンおよび高置換率礫杭で補強された複合基礎の圧密について、礫杭内の半径方向流動を考慮した解析解</a:t>
            </a:r>
            <a:endPar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solidFill>
                  <a:prstClr val="black"/>
                </a:solidFill>
                <a:latin typeface="Times New Roman"/>
                <a:ea typeface="ＭＳ ゴシック"/>
              </a:rPr>
              <a:t>江蘇大学</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448301" cy="5039686"/>
          </a:xfrm>
        </p:spPr>
        <p:txBody>
          <a:bodyPr>
            <a:noAutofit/>
          </a:bodyPr>
          <a:lstStyle/>
          <a:p>
            <a:pPr marL="0" indent="0">
              <a:buNone/>
            </a:pPr>
            <a:r>
              <a:rPr kumimoji="1" lang="ja-JP" altLang="en-US" sz="1600" b="1" dirty="0"/>
              <a:t>概要</a:t>
            </a:r>
            <a:endParaRPr kumimoji="1" lang="en-US" altLang="ja-JP" sz="1600" b="1" dirty="0"/>
          </a:p>
          <a:p>
            <a:r>
              <a:rPr kumimoji="1" lang="ja-JP" altLang="en-US" sz="1600" dirty="0"/>
              <a:t>複合基礎は圧縮率が高く含水率の高い軟弱地盤を処理するために世界中で利用されている．</a:t>
            </a:r>
            <a:endParaRPr kumimoji="1" lang="en-US" altLang="ja-JP" sz="1600" dirty="0"/>
          </a:p>
          <a:p>
            <a:r>
              <a:rPr kumimoji="1" lang="ja-JP" altLang="en-US" sz="1600" dirty="0"/>
              <a:t>既往の研究では，</a:t>
            </a:r>
            <a:r>
              <a:rPr kumimoji="1" lang="en-US" altLang="ja-JP" sz="1600" dirty="0"/>
              <a:t>2</a:t>
            </a:r>
            <a:r>
              <a:rPr kumimoji="1" lang="ja-JP" altLang="en-US" sz="1600" dirty="0"/>
              <a:t>種類の排水構造を有する複合基礎の圧密を調査したものは少ない</a:t>
            </a:r>
            <a:r>
              <a:rPr lang="ja-JP" altLang="en-US" sz="1600" dirty="0"/>
              <a:t>．</a:t>
            </a:r>
            <a:endParaRPr lang="en-US" altLang="ja-JP" sz="1600" dirty="0"/>
          </a:p>
          <a:p>
            <a:r>
              <a:rPr kumimoji="1" lang="ja-JP" altLang="en-US" sz="1600" dirty="0"/>
              <a:t>開発した高置換比のレキ杭とバーティカルドレーンにより補強された複合基礎の圧密モデルに対し，理論的な解析解を求め，検証した．</a:t>
            </a:r>
            <a:endParaRPr kumimoji="1" lang="en-US" altLang="ja-JP" sz="1600" dirty="0"/>
          </a:p>
          <a:p>
            <a:pPr marL="0" indent="0">
              <a:buNone/>
            </a:pPr>
            <a:r>
              <a:rPr lang="ja-JP" altLang="en-US" sz="1600" b="1" dirty="0"/>
              <a:t>手法・結果</a:t>
            </a:r>
            <a:endParaRPr lang="en-US" altLang="ja-JP" sz="1600" b="1" dirty="0"/>
          </a:p>
          <a:p>
            <a:r>
              <a:rPr lang="ja-JP" altLang="en-US" sz="1600" dirty="0"/>
              <a:t>バーティカルドレーンとレキ杭の組み合わせで補強された複合基礎のあ圧密に関する理論モデルと対応する解析解を開発した．</a:t>
            </a:r>
            <a:endParaRPr lang="en-US" altLang="ja-JP" sz="1600" dirty="0"/>
          </a:p>
          <a:p>
            <a:r>
              <a:rPr lang="ja-JP" altLang="en-US" sz="1600" dirty="0"/>
              <a:t>複合基礎の圧密を扱う場合，軟弱地盤の鉛直方向の流れは無視が可能．</a:t>
            </a:r>
            <a:endParaRPr lang="en-US" altLang="ja-JP" sz="1600" dirty="0"/>
          </a:p>
          <a:p>
            <a:r>
              <a:rPr lang="ja-JP" altLang="en-US" sz="1600" dirty="0"/>
              <a:t>補強された複合基礎の圧密計算に大きな偏差が生じ，この偏差は置換比が大きくなるにつれて大きくなる．</a:t>
            </a:r>
            <a:endParaRPr lang="en-US" altLang="ja-JP" sz="1600" dirty="0"/>
          </a:p>
          <a:p>
            <a:r>
              <a:rPr lang="ja-JP" altLang="en-US" sz="1600" dirty="0"/>
              <a:t>バーティカルドレーンを設置する方が迅速かつ，経済的である．</a:t>
            </a:r>
            <a:endParaRPr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既往の研究では双方向浸透と杭の応力集中効果片方しか考慮できなかったり，両方考慮できたとしても複合基礎には適応できなかったりとデメリットがあったが，この研究では改善され，モデルが開発されていたため採用されたと考えられ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21F24AA1-4C4A-F557-E6BC-934E3FCB1E55}"/>
              </a:ext>
            </a:extLst>
          </p:cNvPr>
          <p:cNvPicPr>
            <a:picLocks noChangeAspect="1"/>
          </p:cNvPicPr>
          <p:nvPr/>
        </p:nvPicPr>
        <p:blipFill>
          <a:blip r:embed="rId3"/>
          <a:stretch>
            <a:fillRect/>
          </a:stretch>
        </p:blipFill>
        <p:spPr>
          <a:xfrm>
            <a:off x="7898248" y="1090995"/>
            <a:ext cx="2708792" cy="3836769"/>
          </a:xfrm>
          <a:prstGeom prst="rect">
            <a:avLst/>
          </a:prstGeom>
        </p:spPr>
      </p:pic>
    </p:spTree>
    <p:extLst>
      <p:ext uri="{BB962C8B-B14F-4D97-AF65-F5344CB8AC3E}">
        <p14:creationId xmlns:p14="http://schemas.microsoft.com/office/powerpoint/2010/main" val="356806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Application of tree-based methods in predicting the surface settlement arising from the tunnel excavation with large mix-shield</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Chongwei</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Huang</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Haohe</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Dua, Lin Li</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Jing Ni</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Yu Sun</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https://doi.org/10.1016/j.sandf.2023.101379</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混合シールドを用いたトンネル掘削に伴う地表面沈下予測におけるツリーベース手法の適用</a:t>
            </a:r>
            <a:endPar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ja-JP" altLang="en-US" sz="1600" dirty="0">
                <a:solidFill>
                  <a:prstClr val="black"/>
                </a:solidFill>
                <a:latin typeface="Times New Roman"/>
                <a:ea typeface="ＭＳ ゴシック"/>
              </a:rPr>
              <a:t>上海理工大学</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b</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Shanghai</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Lingyun</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Civil Engineering Consulting Co., Ltd</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上海理工大学</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700477" cy="5039686"/>
          </a:xfrm>
        </p:spPr>
        <p:txBody>
          <a:bodyPr>
            <a:noAutofit/>
          </a:bodyPr>
          <a:lstStyle/>
          <a:p>
            <a:pPr marL="0" indent="0">
              <a:buNone/>
            </a:pPr>
            <a:r>
              <a:rPr kumimoji="1" lang="ja-JP" altLang="en-US" sz="1600" b="1" dirty="0"/>
              <a:t>概要</a:t>
            </a:r>
            <a:endParaRPr kumimoji="1" lang="en-US" altLang="ja-JP" sz="1600" b="1" dirty="0"/>
          </a:p>
          <a:p>
            <a:r>
              <a:rPr kumimoji="1" lang="ja-JP" altLang="en-US" sz="1600" dirty="0"/>
              <a:t>掘削，支保工，覆工を含むシールド工法は通常軟弱地盤で採用され，近年では直径が大きくなり，複雑になっている．</a:t>
            </a:r>
            <a:endParaRPr kumimoji="1" lang="en-US" altLang="ja-JP" sz="1600" dirty="0"/>
          </a:p>
          <a:p>
            <a:r>
              <a:rPr lang="ja-JP" altLang="en-US" sz="1600" dirty="0"/>
              <a:t>大きいトンネルは，地盤変形の影響を受けやすい．</a:t>
            </a:r>
            <a:endParaRPr lang="en-US" altLang="ja-JP" sz="1600" dirty="0"/>
          </a:p>
          <a:p>
            <a:r>
              <a:rPr lang="ja-JP" altLang="en-US" sz="1600" dirty="0"/>
              <a:t>現在の沈下予測は機械学習によるものを用いている．</a:t>
            </a:r>
            <a:endParaRPr lang="en-US" altLang="ja-JP" sz="1600" dirty="0"/>
          </a:p>
          <a:p>
            <a:r>
              <a:rPr kumimoji="1" lang="ja-JP" altLang="en-US" sz="1600" dirty="0"/>
              <a:t>既往の研究では大規模トンネルの掘削に伴う地表面沈下量を評価する際にツリーモデルの予測能力を比較するものはない．</a:t>
            </a:r>
            <a:endParaRPr kumimoji="1" lang="en-US" altLang="ja-JP" sz="1600" dirty="0"/>
          </a:p>
          <a:p>
            <a:r>
              <a:rPr lang="ja-JP" altLang="en-US" sz="1600" dirty="0"/>
              <a:t>本研究では，</a:t>
            </a:r>
            <a:r>
              <a:rPr lang="en-US" altLang="ja-JP" sz="1600" dirty="0"/>
              <a:t>CART</a:t>
            </a:r>
            <a:r>
              <a:rPr lang="ja-JP" altLang="en-US" sz="1600" dirty="0"/>
              <a:t>，</a:t>
            </a:r>
            <a:r>
              <a:rPr lang="en-US" altLang="ja-JP" sz="1600" dirty="0"/>
              <a:t>RF</a:t>
            </a:r>
            <a:r>
              <a:rPr lang="ja-JP" altLang="en-US" sz="1600" dirty="0"/>
              <a:t>，</a:t>
            </a:r>
            <a:r>
              <a:rPr lang="en-US" altLang="ja-JP" sz="1600" dirty="0"/>
              <a:t>GBDT</a:t>
            </a:r>
            <a:r>
              <a:rPr lang="ja-JP" altLang="en-US" sz="1600" dirty="0"/>
              <a:t>の適応に焦点を当てた．</a:t>
            </a:r>
            <a:endParaRPr kumimoji="1" lang="en-US" altLang="ja-JP" sz="1600" dirty="0"/>
          </a:p>
          <a:p>
            <a:pPr marL="0" indent="0">
              <a:buNone/>
            </a:pPr>
            <a:r>
              <a:rPr lang="ja-JP" altLang="en-US" sz="1600" b="1" dirty="0"/>
              <a:t>手法・結果</a:t>
            </a:r>
          </a:p>
          <a:p>
            <a:r>
              <a:rPr lang="ja-JP" altLang="en-US" sz="1600" dirty="0"/>
              <a:t>モデルの予測精度を検証統計パラメータの観点から比較．</a:t>
            </a:r>
            <a:endParaRPr lang="en-US" altLang="ja-JP" sz="1600" dirty="0"/>
          </a:p>
          <a:p>
            <a:r>
              <a:rPr lang="ja-JP" altLang="en-US" sz="1600" dirty="0"/>
              <a:t>アンサンブル法（</a:t>
            </a:r>
            <a:r>
              <a:rPr lang="en-US" altLang="ja-JP" sz="1600" dirty="0"/>
              <a:t>RF</a:t>
            </a:r>
            <a:r>
              <a:rPr lang="ja-JP" altLang="en-US" sz="1600" dirty="0"/>
              <a:t>と</a:t>
            </a:r>
            <a:r>
              <a:rPr lang="en-US" altLang="ja-JP" sz="1600" dirty="0"/>
              <a:t>GBDT</a:t>
            </a:r>
            <a:r>
              <a:rPr lang="ja-JP" altLang="en-US" sz="1600" dirty="0"/>
              <a:t>）の性能は単一ツリーモデル（</a:t>
            </a:r>
            <a:r>
              <a:rPr lang="en-US" altLang="ja-JP" sz="1600" dirty="0"/>
              <a:t>CART</a:t>
            </a:r>
            <a:r>
              <a:rPr lang="ja-JP" altLang="en-US" sz="1600" dirty="0"/>
              <a:t>）より優れている．</a:t>
            </a:r>
            <a:endParaRPr lang="en-US" altLang="ja-JP" sz="1600" dirty="0"/>
          </a:p>
          <a:p>
            <a:r>
              <a:rPr lang="en-US" altLang="ja-JP" sz="1600" dirty="0"/>
              <a:t>GBDT</a:t>
            </a:r>
            <a:r>
              <a:rPr lang="ja-JP" altLang="en-US" sz="1600" dirty="0"/>
              <a:t>は，</a:t>
            </a:r>
            <a:r>
              <a:rPr lang="en-US" altLang="ja-JP" sz="1600" dirty="0"/>
              <a:t>RMSE</a:t>
            </a:r>
            <a:r>
              <a:rPr lang="ja-JP" altLang="en-US" sz="1600" dirty="0"/>
              <a:t>と決定係数</a:t>
            </a:r>
            <a:r>
              <a:rPr lang="en-US" altLang="ja-JP" sz="1600" dirty="0"/>
              <a:t>R^2</a:t>
            </a:r>
            <a:r>
              <a:rPr lang="ja-JP" altLang="en-US" sz="1600" dirty="0"/>
              <a:t>の点で</a:t>
            </a:r>
            <a:r>
              <a:rPr lang="en-US" altLang="ja-JP" sz="1600" dirty="0"/>
              <a:t>3</a:t>
            </a:r>
            <a:r>
              <a:rPr lang="ja-JP" altLang="en-US" sz="1600" dirty="0"/>
              <a:t>つの統計的学習法の中で最も高い予測精度を持つ．</a:t>
            </a:r>
            <a:endParaRPr lang="en-US" altLang="ja-JP" sz="1600" dirty="0"/>
          </a:p>
          <a:p>
            <a:r>
              <a:rPr lang="ja-JP" altLang="en-US" sz="1600" dirty="0"/>
              <a:t>トンネル深さは表層沈下に最も影響を及ぼす因子である．</a:t>
            </a:r>
            <a:endParaRPr lang="en-US" altLang="ja-JP" sz="1600" dirty="0"/>
          </a:p>
          <a:p>
            <a:r>
              <a:rPr lang="ja-JP" altLang="en-US" sz="1600" dirty="0"/>
              <a:t>地質条件の重要性は他よりも低い．</a:t>
            </a:r>
            <a:endParaRPr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Introduction</a:t>
            </a:r>
            <a:r>
              <a:rPr lang="ja-JP" altLang="en-US" sz="1600" dirty="0">
                <a:solidFill>
                  <a:prstClr val="black"/>
                </a:solidFill>
                <a:latin typeface="Times New Roman"/>
                <a:ea typeface="ＭＳ ゴシック"/>
              </a:rPr>
              <a:t>には，これまでのシールド工法に</a:t>
            </a:r>
            <a:r>
              <a:rPr lang="en-US" altLang="ja-JP" sz="1600" dirty="0">
                <a:solidFill>
                  <a:prstClr val="black"/>
                </a:solidFill>
                <a:latin typeface="Times New Roman"/>
                <a:ea typeface="ＭＳ ゴシック"/>
              </a:rPr>
              <a:t>ML</a:t>
            </a:r>
            <a:r>
              <a:rPr lang="ja-JP" altLang="en-US" sz="1600" dirty="0">
                <a:solidFill>
                  <a:prstClr val="black"/>
                </a:solidFill>
                <a:latin typeface="Times New Roman"/>
                <a:ea typeface="ＭＳ ゴシック"/>
              </a:rPr>
              <a:t>を用いた研究が記載されており，流れがわかる．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2" name="図 11">
            <a:extLst>
              <a:ext uri="{FF2B5EF4-FFF2-40B4-BE49-F238E27FC236}">
                <a16:creationId xmlns:a16="http://schemas.microsoft.com/office/drawing/2014/main" id="{0F1BB7D2-9710-B58E-DF16-13A0F0C37D88}"/>
              </a:ext>
            </a:extLst>
          </p:cNvPr>
          <p:cNvPicPr>
            <a:picLocks noChangeAspect="1"/>
          </p:cNvPicPr>
          <p:nvPr/>
        </p:nvPicPr>
        <p:blipFill>
          <a:blip r:embed="rId3"/>
          <a:stretch>
            <a:fillRect/>
          </a:stretch>
        </p:blipFill>
        <p:spPr>
          <a:xfrm>
            <a:off x="6813251" y="1974491"/>
            <a:ext cx="5271097" cy="3060862"/>
          </a:xfrm>
          <a:prstGeom prst="rect">
            <a:avLst/>
          </a:prstGeom>
        </p:spPr>
      </p:pic>
    </p:spTree>
    <p:extLst>
      <p:ext uri="{BB962C8B-B14F-4D97-AF65-F5344CB8AC3E}">
        <p14:creationId xmlns:p14="http://schemas.microsoft.com/office/powerpoint/2010/main" val="151592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A simple continuum approach to predict the drained pull-out response of piles for offshore wind turbines</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it-IT" altLang="ja-JP" sz="1600" b="0" i="0" u="none" strike="noStrike" kern="1200" cap="none" spc="0" normalizeH="0" baseline="0" noProof="0" dirty="0">
                <a:ln>
                  <a:noFill/>
                </a:ln>
                <a:solidFill>
                  <a:prstClr val="black"/>
                </a:solidFill>
                <a:effectLst/>
                <a:uLnTx/>
                <a:uFillTx/>
                <a:latin typeface="Times New Roman"/>
                <a:ea typeface="ＭＳ ゴシック"/>
                <a:cs typeface="+mn-cs"/>
              </a:rPr>
              <a:t>Riccardo Zabatta</a:t>
            </a:r>
            <a:r>
              <a:rPr kumimoji="1" lang="it-IT" altLang="ja-JP" sz="1600" b="0" i="0" u="none" kern="1200" cap="none" spc="0" normalizeH="0" baseline="30000" noProof="0" dirty="0">
                <a:ln>
                  <a:noFill/>
                </a:ln>
                <a:solidFill>
                  <a:prstClr val="black"/>
                </a:solidFill>
                <a:effectLst/>
                <a:uLnTx/>
                <a:uFillTx/>
                <a:latin typeface="Times New Roman"/>
                <a:ea typeface="ＭＳ ゴシック"/>
                <a:cs typeface="+mn-cs"/>
              </a:rPr>
              <a:t> a</a:t>
            </a:r>
            <a:r>
              <a:rPr kumimoji="1" lang="it-IT" altLang="ja-JP" sz="1600" b="0" i="0" u="none" strike="noStrike" kern="1200" cap="none" spc="0" normalizeH="0" baseline="0" noProof="0" dirty="0">
                <a:ln>
                  <a:noFill/>
                </a:ln>
                <a:solidFill>
                  <a:prstClr val="black"/>
                </a:solidFill>
                <a:effectLst/>
                <a:uLnTx/>
                <a:uFillTx/>
                <a:latin typeface="Times New Roman"/>
                <a:ea typeface="ＭＳ ゴシック"/>
                <a:cs typeface="+mn-cs"/>
              </a:rPr>
              <a:t>, Laura Govoni</a:t>
            </a:r>
            <a:r>
              <a:rPr kumimoji="1" lang="it-IT"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it-IT" altLang="ja-JP" sz="1600" b="0" i="0" u="none" strike="noStrike" kern="1200" cap="none" spc="0" normalizeH="0" baseline="0" noProof="0" dirty="0">
                <a:ln>
                  <a:noFill/>
                </a:ln>
                <a:solidFill>
                  <a:prstClr val="black"/>
                </a:solidFill>
                <a:effectLst/>
                <a:uLnTx/>
                <a:uFillTx/>
                <a:latin typeface="Times New Roman"/>
                <a:ea typeface="ＭＳ ゴシック"/>
                <a:cs typeface="+mn-cs"/>
              </a:rPr>
              <a:t>, Aligi Foglia</a:t>
            </a:r>
            <a:r>
              <a:rPr kumimoji="1" lang="it-IT"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it-IT" altLang="ja-JP" sz="1600" b="0" i="0" u="none" strike="noStrike" kern="1200" cap="none" spc="0" normalizeH="0" baseline="0" noProof="0" dirty="0">
                <a:ln>
                  <a:noFill/>
                </a:ln>
                <a:solidFill>
                  <a:prstClr val="black"/>
                </a:solidFill>
                <a:effectLst/>
                <a:uLnTx/>
                <a:uFillTx/>
                <a:latin typeface="Times New Roman"/>
                <a:ea typeface="ＭＳ ゴシック"/>
                <a:cs typeface="+mn-cs"/>
              </a:rPr>
              <a:t>, Alessio Mentani</a:t>
            </a:r>
            <a:r>
              <a:rPr kumimoji="1" lang="it-IT"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includhttps://doi.org/10.1016/j.sandf.2023.101376</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三軸せん断中の粒子形態の影響を受ける</a:t>
            </a: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弾性波速度</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ja-JP" altLang="en-US" sz="1600" dirty="0">
                <a:solidFill>
                  <a:prstClr val="black"/>
                </a:solidFill>
                <a:latin typeface="Times New Roman"/>
                <a:ea typeface="ＭＳ ゴシック"/>
              </a:rPr>
              <a:t>ボローニャ大学</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b</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Norwegian</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Geotechnical Institute</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700477" cy="5039686"/>
          </a:xfrm>
        </p:spPr>
        <p:txBody>
          <a:bodyPr>
            <a:noAutofit/>
          </a:bodyPr>
          <a:lstStyle/>
          <a:p>
            <a:pPr marL="0" indent="0">
              <a:buNone/>
            </a:pPr>
            <a:r>
              <a:rPr kumimoji="1" lang="ja-JP" altLang="en-US" sz="1600" b="1" dirty="0"/>
              <a:t>概要</a:t>
            </a:r>
            <a:endParaRPr kumimoji="1" lang="en-US" altLang="ja-JP" sz="1600" b="1" dirty="0"/>
          </a:p>
          <a:p>
            <a:r>
              <a:rPr kumimoji="1" lang="ja-JP" altLang="en-US" sz="1600" dirty="0"/>
              <a:t>打込み杭上のジャケット・プラットフォームは，中間水深で洋上風を利用するために用いられている．</a:t>
            </a:r>
            <a:endParaRPr kumimoji="1" lang="en-US" altLang="ja-JP" sz="1600" dirty="0"/>
          </a:p>
          <a:p>
            <a:r>
              <a:rPr lang="ja-JP" altLang="en-US" sz="1600" dirty="0"/>
              <a:t>既往の研究からは，様々なアプローチを海洋杭に適用するとよい結果が得られていたが，優先すべき事項について共通の合意はない．</a:t>
            </a:r>
            <a:endParaRPr lang="en-US" altLang="ja-JP" sz="1600" dirty="0"/>
          </a:p>
          <a:p>
            <a:r>
              <a:rPr kumimoji="1" lang="ja-JP" altLang="en-US" sz="1600" dirty="0"/>
              <a:t>一様な砂堆積物中に打設され，ドレーン軸方向引抜きを受ける鋼管杭の挙動を予測するための連続体アプローチを提示した．</a:t>
            </a:r>
            <a:endParaRPr kumimoji="1" lang="en-US" altLang="ja-JP" sz="1600" dirty="0"/>
          </a:p>
          <a:p>
            <a:pPr marL="0" indent="0">
              <a:buNone/>
            </a:pPr>
            <a:r>
              <a:rPr lang="ja-JP" altLang="en-US" sz="1600" b="1" dirty="0"/>
              <a:t>手法・結果</a:t>
            </a:r>
            <a:endParaRPr lang="en-US" altLang="ja-JP" sz="1600" b="1" dirty="0"/>
          </a:p>
          <a:p>
            <a:r>
              <a:rPr lang="ja-JP" altLang="en-US" sz="1600" dirty="0"/>
              <a:t>直径，細長さ，厚さの異なる</a:t>
            </a:r>
            <a:r>
              <a:rPr lang="en-US" altLang="ja-JP" sz="1600" dirty="0"/>
              <a:t>3</a:t>
            </a:r>
            <a:r>
              <a:rPr lang="ja-JP" altLang="en-US" sz="1600" dirty="0"/>
              <a:t>本の杭の荷重ー変位曲線全体を再現する精度を示し，供用状態と終局状態の両方の予測に成功した．</a:t>
            </a:r>
            <a:endParaRPr lang="en-US" altLang="ja-JP" sz="1600" dirty="0"/>
          </a:p>
          <a:p>
            <a:r>
              <a:rPr lang="en-US" altLang="ja-JP" sz="1600" dirty="0"/>
              <a:t>CPT</a:t>
            </a:r>
            <a:r>
              <a:rPr lang="ja-JP" altLang="en-US" sz="1600" dirty="0"/>
              <a:t>に基づく方法は，海底杭の設計のための革新をもって実施できるが，実験室の条件を包含するように拡張することは容易でない．</a:t>
            </a:r>
            <a:endParaRPr lang="en-US" altLang="ja-JP" sz="1600" dirty="0"/>
          </a:p>
          <a:p>
            <a:r>
              <a:rPr lang="ja-JP" altLang="en-US" sz="1600" dirty="0"/>
              <a:t>人工堆積物で校正された経験的相関を使用し，特定の土質と界面特性を採用することで破壊に至るまでの杭全体の応答をモデル化するため，小規模な杭から大規模な杭までの実験室試験の結果を比較する際の強力なサポートとなり得る．</a:t>
            </a:r>
            <a:endParaRPr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採用されている他の論文と比較すると</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Introduction</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が短いように感じた．</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ja-JP" altLang="en-US" sz="1600">
                <a:solidFill>
                  <a:prstClr val="black"/>
                </a:solidFill>
                <a:latin typeface="Times New Roman"/>
                <a:ea typeface="ＭＳ ゴシック"/>
              </a:rPr>
              <a:t>大変形解析は時間がかかるアプローチであると記されていた．</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05D5C221-2B5C-2299-0C7E-4D30BAA09D1D}"/>
              </a:ext>
            </a:extLst>
          </p:cNvPr>
          <p:cNvPicPr>
            <a:picLocks noChangeAspect="1"/>
          </p:cNvPicPr>
          <p:nvPr/>
        </p:nvPicPr>
        <p:blipFill>
          <a:blip r:embed="rId3"/>
          <a:stretch>
            <a:fillRect/>
          </a:stretch>
        </p:blipFill>
        <p:spPr>
          <a:xfrm>
            <a:off x="7229355" y="1780513"/>
            <a:ext cx="4623788" cy="3169113"/>
          </a:xfrm>
          <a:prstGeom prst="rect">
            <a:avLst/>
          </a:prstGeom>
        </p:spPr>
      </p:pic>
    </p:spTree>
    <p:extLst>
      <p:ext uri="{BB962C8B-B14F-4D97-AF65-F5344CB8AC3E}">
        <p14:creationId xmlns:p14="http://schemas.microsoft.com/office/powerpoint/2010/main" val="119304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Axial capacity ageing trends of large diameter tubular piles driven in sand</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 Cathie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 Jardine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Silvano</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S.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Kontoe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d,b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F. Schroeder</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https://doi.org/10.1016/j.sandf.2023.101401</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三軸せん断中の粒子形態の影響を受ける</a:t>
            </a: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弾性波速度</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en-US" altLang="ja-JP" sz="1600" dirty="0">
                <a:solidFill>
                  <a:prstClr val="black"/>
                </a:solidFill>
                <a:latin typeface="Times New Roman"/>
                <a:ea typeface="ＭＳ ゴシック"/>
              </a:rPr>
              <a:t>Cathie Group</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インペリアルカレッジ，</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c</a:t>
            </a:r>
            <a:r>
              <a:rPr kumimoji="1" lang="en-US" altLang="ja-JP" sz="1600" b="0" i="0" u="none" strike="noStrike" kern="1200" cap="none" spc="0" normalizeH="0" noProof="0" dirty="0" err="1">
                <a:ln>
                  <a:noFill/>
                </a:ln>
                <a:solidFill>
                  <a:prstClr val="black"/>
                </a:solidFill>
                <a:effectLst/>
                <a:uLnTx/>
                <a:uFillTx/>
                <a:latin typeface="Times New Roman"/>
                <a:ea typeface="ＭＳ ゴシック"/>
                <a:cs typeface="+mn-cs"/>
              </a:rPr>
              <a:t>Geotechnical</a:t>
            </a:r>
            <a:r>
              <a:rPr kumimoji="1" lang="en-US" altLang="ja-JP" sz="1600" b="0" i="0" u="none" strike="noStrike" kern="1200" cap="none" spc="0" normalizeH="0" noProof="0" dirty="0">
                <a:ln>
                  <a:noFill/>
                </a:ln>
                <a:solidFill>
                  <a:prstClr val="black"/>
                </a:solidFill>
                <a:effectLst/>
                <a:uLnTx/>
                <a:uFillTx/>
                <a:latin typeface="Times New Roman"/>
                <a:ea typeface="ＭＳ ゴシック"/>
                <a:cs typeface="+mn-cs"/>
              </a:rPr>
              <a:t> Consulting Group LLP</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d</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パトラス大学</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700477" cy="5039686"/>
          </a:xfrm>
        </p:spPr>
        <p:txBody>
          <a:bodyPr>
            <a:noAutofit/>
          </a:bodyPr>
          <a:lstStyle/>
          <a:p>
            <a:pPr marL="0" indent="0">
              <a:buNone/>
            </a:pPr>
            <a:r>
              <a:rPr kumimoji="1" lang="ja-JP" altLang="en-US" sz="1600" b="1" dirty="0"/>
              <a:t>概要</a:t>
            </a:r>
            <a:endParaRPr kumimoji="1" lang="en-US" altLang="ja-JP" sz="1600" b="1" dirty="0"/>
          </a:p>
          <a:p>
            <a:r>
              <a:rPr kumimoji="1" lang="ja-JP" altLang="en-US" sz="1600" dirty="0"/>
              <a:t>打ち込み式オープンエンド鋼管杭は，様々な構造物を支えており，その軸性能を確実に予測することは，安全で経済的な設計を保障するうえで重要な役割を持つ．</a:t>
            </a:r>
            <a:endParaRPr kumimoji="1" lang="en-US" altLang="ja-JP" sz="1600" dirty="0"/>
          </a:p>
          <a:p>
            <a:r>
              <a:rPr kumimoji="1" lang="en-US" altLang="ja-JP" sz="1600" dirty="0"/>
              <a:t>25</a:t>
            </a:r>
            <a:r>
              <a:rPr kumimoji="1" lang="ja-JP" altLang="en-US" sz="1600" dirty="0"/>
              <a:t>件のデータを用い</a:t>
            </a:r>
            <a:r>
              <a:rPr kumimoji="1" lang="en-US" altLang="ja-JP" sz="1600" dirty="0"/>
              <a:t>PAGE</a:t>
            </a:r>
            <a:r>
              <a:rPr kumimoji="1" lang="ja-JP" altLang="en-US" sz="1600" dirty="0"/>
              <a:t>による初期打設終了ケースと打設開始ケースに対する調査を行った．</a:t>
            </a:r>
            <a:endParaRPr kumimoji="1" lang="en-US" altLang="ja-JP" sz="1600" dirty="0"/>
          </a:p>
          <a:p>
            <a:r>
              <a:rPr lang="ja-JP" altLang="en-US" sz="1600" dirty="0"/>
              <a:t>動的試験と静的試験の傾向比較の容易化のため，陸上サイトで実施されたオープンエンド鋼管杭の衝撃試験と単調静的試験の再解析により，海上のケースを補完した．</a:t>
            </a:r>
            <a:endParaRPr kumimoji="1" lang="en-US" altLang="ja-JP" sz="1600" dirty="0"/>
          </a:p>
          <a:p>
            <a:pPr marL="0" indent="0">
              <a:buNone/>
            </a:pPr>
            <a:r>
              <a:rPr lang="ja-JP" altLang="en-US" sz="1600" b="1" dirty="0"/>
              <a:t>手法・結果</a:t>
            </a:r>
          </a:p>
          <a:p>
            <a:r>
              <a:rPr lang="ja-JP" altLang="en-US" sz="1600" dirty="0"/>
              <a:t>直径</a:t>
            </a:r>
            <a:r>
              <a:rPr lang="en-US" altLang="ja-JP" sz="1600" dirty="0"/>
              <a:t>0.45m~2m</a:t>
            </a:r>
            <a:r>
              <a:rPr lang="ja-JP" altLang="en-US" sz="1600" dirty="0"/>
              <a:t>の杭の試験では，同等の経年容量傾向を示し，セットアップ係数は杭の直径とともに減少する傾向にある．</a:t>
            </a:r>
            <a:endParaRPr lang="en-US" altLang="ja-JP" sz="1600" dirty="0"/>
          </a:p>
          <a:p>
            <a:r>
              <a:rPr lang="ja-JP" altLang="en-US" sz="1600" dirty="0"/>
              <a:t>直径</a:t>
            </a:r>
            <a:r>
              <a:rPr lang="en-US" altLang="ja-JP" sz="1600" dirty="0"/>
              <a:t>3.4m</a:t>
            </a:r>
            <a:r>
              <a:rPr lang="ja-JP" altLang="en-US" sz="1600" dirty="0"/>
              <a:t>までの大型洋上杭の動的試験では，シャフトの容量が打設後</a:t>
            </a:r>
            <a:r>
              <a:rPr lang="en-US" altLang="ja-JP" sz="1600" dirty="0"/>
              <a:t>20~30</a:t>
            </a:r>
            <a:r>
              <a:rPr lang="ja-JP" altLang="en-US" sz="1600" dirty="0"/>
              <a:t>日で二倍になる．</a:t>
            </a:r>
            <a:endParaRPr lang="en-US" altLang="ja-JP" sz="1600" dirty="0"/>
          </a:p>
          <a:p>
            <a:r>
              <a:rPr lang="ja-JP" altLang="en-US" sz="1600" dirty="0"/>
              <a:t>大型の沖合杭が示す長期的な傾向は</a:t>
            </a:r>
            <a:r>
              <a:rPr lang="en-US" altLang="ja-JP" sz="1600" dirty="0"/>
              <a:t>30</a:t>
            </a:r>
            <a:r>
              <a:rPr lang="ja-JP" altLang="en-US" sz="1600" dirty="0"/>
              <a:t>日以上経過した小型の陸上杭が示す傾向と著しく異なっていた．</a:t>
            </a:r>
            <a:endParaRPr lang="en-US" altLang="ja-JP" sz="1600" dirty="0"/>
          </a:p>
          <a:p>
            <a:r>
              <a:rPr lang="ja-JP" altLang="en-US" sz="1600"/>
              <a:t>海洋杭基礎の軸方向耐力予測と評価にとって重要な意味を持つ．</a:t>
            </a:r>
            <a:endParaRPr lang="en-US" altLang="ja-JP" sz="160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今まで読んできた論文は，</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Introduction</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で既往の研究について述べ，研究の流れを読者に伝えていたが今回の論文はほとんどそれがなかった．</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2" name="図 11">
            <a:extLst>
              <a:ext uri="{FF2B5EF4-FFF2-40B4-BE49-F238E27FC236}">
                <a16:creationId xmlns:a16="http://schemas.microsoft.com/office/drawing/2014/main" id="{B74FB586-50E3-CAAC-5A90-A0A446708466}"/>
              </a:ext>
            </a:extLst>
          </p:cNvPr>
          <p:cNvPicPr>
            <a:picLocks noChangeAspect="1"/>
          </p:cNvPicPr>
          <p:nvPr/>
        </p:nvPicPr>
        <p:blipFill>
          <a:blip r:embed="rId3"/>
          <a:stretch>
            <a:fillRect/>
          </a:stretch>
        </p:blipFill>
        <p:spPr>
          <a:xfrm>
            <a:off x="6831106" y="2874518"/>
            <a:ext cx="5244997" cy="1681958"/>
          </a:xfrm>
          <a:prstGeom prst="rect">
            <a:avLst/>
          </a:prstGeom>
        </p:spPr>
      </p:pic>
    </p:spTree>
    <p:extLst>
      <p:ext uri="{BB962C8B-B14F-4D97-AF65-F5344CB8AC3E}">
        <p14:creationId xmlns:p14="http://schemas.microsoft.com/office/powerpoint/2010/main" val="104992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Unconditional convergence of theoretical solutions to u-p formulation</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Tomohiro Toyoda, Toshihiro Noda</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https://doi.org/10.1016/j.sandf.2023.101421</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ja-JP" sz="1600" b="1" u="sng" dirty="0">
                <a:solidFill>
                  <a:prstClr val="black"/>
                </a:solidFill>
                <a:latin typeface="Times New Roman"/>
                <a:ea typeface="ＭＳ ゴシック"/>
              </a:rPr>
              <a:t>u</a:t>
            </a:r>
            <a:r>
              <a:rPr kumimoji="1" lang="en-US" altLang="ja-JP" sz="1600" b="1" i="0" u="sng" strike="noStrike" kern="1200" cap="none" spc="0" normalizeH="0" baseline="0" noProof="0" dirty="0">
                <a:ln>
                  <a:noFill/>
                </a:ln>
                <a:solidFill>
                  <a:prstClr val="black"/>
                </a:solidFill>
                <a:effectLst/>
                <a:uLnTx/>
                <a:uFillTx/>
                <a:latin typeface="Times New Roman"/>
                <a:ea typeface="ＭＳ ゴシック"/>
                <a:cs typeface="+mj-cs"/>
              </a:rPr>
              <a:t>-p</a:t>
            </a: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定式化に対する理論解の無条件収束</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solidFill>
                  <a:prstClr val="black"/>
                </a:solidFill>
                <a:latin typeface="Times New Roman"/>
                <a:ea typeface="ＭＳ ゴシック"/>
              </a:rPr>
              <a:t>名古屋大学</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700477" cy="5039686"/>
          </a:xfrm>
        </p:spPr>
        <p:txBody>
          <a:bodyPr>
            <a:noAutofit/>
          </a:bodyPr>
          <a:lstStyle/>
          <a:p>
            <a:pPr marL="0" indent="0">
              <a:buNone/>
            </a:pPr>
            <a:r>
              <a:rPr kumimoji="1" lang="ja-JP" altLang="en-US" sz="1600" b="1" dirty="0"/>
              <a:t>概要</a:t>
            </a:r>
            <a:endParaRPr kumimoji="1" lang="en-US" altLang="ja-JP" sz="1600" b="1" dirty="0"/>
          </a:p>
          <a:p>
            <a:r>
              <a:rPr lang="en-US" altLang="ja-JP" sz="1600" dirty="0"/>
              <a:t>u-p</a:t>
            </a:r>
            <a:r>
              <a:rPr lang="ja-JP" altLang="en-US" sz="1600" dirty="0"/>
              <a:t>定式化に基づく動的な土</a:t>
            </a:r>
            <a:r>
              <a:rPr lang="en-US" altLang="ja-JP" sz="1600" dirty="0"/>
              <a:t>-</a:t>
            </a:r>
            <a:r>
              <a:rPr lang="ja-JP" altLang="en-US" sz="1600" dirty="0"/>
              <a:t>水連成解析は，透水性の高い地盤には適用できず，数値計算が不安定になる．</a:t>
            </a:r>
            <a:endParaRPr lang="en-US" altLang="ja-JP" sz="1600" dirty="0"/>
          </a:p>
          <a:p>
            <a:r>
              <a:rPr lang="en-US" altLang="ja-JP" sz="1600" dirty="0"/>
              <a:t>u</a:t>
            </a:r>
            <a:r>
              <a:rPr kumimoji="1" lang="en-US" altLang="ja-JP" sz="1600" dirty="0"/>
              <a:t>-p</a:t>
            </a:r>
            <a:r>
              <a:rPr kumimoji="1" lang="ja-JP" altLang="en-US" sz="1600" dirty="0"/>
              <a:t>の不安定性は数値的であると強調することが目的</a:t>
            </a:r>
            <a:endParaRPr kumimoji="1" lang="en-US" altLang="ja-JP" sz="1600" dirty="0"/>
          </a:p>
          <a:p>
            <a:r>
              <a:rPr lang="en-US" altLang="ja-JP" sz="1600" dirty="0"/>
              <a:t>u-p</a:t>
            </a:r>
            <a:r>
              <a:rPr lang="ja-JP" altLang="en-US" sz="1600" dirty="0"/>
              <a:t>定式化事態の理論解は，透水係数によらず無条件収束する．</a:t>
            </a:r>
            <a:endParaRPr lang="en-US" altLang="ja-JP" sz="1600" dirty="0"/>
          </a:p>
          <a:p>
            <a:r>
              <a:rPr lang="en-US" altLang="ja-JP" sz="1600" dirty="0"/>
              <a:t>u</a:t>
            </a:r>
            <a:r>
              <a:rPr kumimoji="1" lang="en-US" altLang="ja-JP" sz="1600" dirty="0"/>
              <a:t>-p</a:t>
            </a:r>
            <a:r>
              <a:rPr kumimoji="1" lang="ja-JP" altLang="en-US" sz="1600" dirty="0"/>
              <a:t>定式</a:t>
            </a:r>
            <a:r>
              <a:rPr lang="ja-JP" altLang="en-US" sz="1600" dirty="0"/>
              <a:t>化の理論解の本質的な特徴を</a:t>
            </a:r>
            <a:r>
              <a:rPr lang="en-US" altLang="ja-JP" sz="1600" dirty="0"/>
              <a:t>Full</a:t>
            </a:r>
            <a:r>
              <a:rPr lang="ja-JP" altLang="en-US" sz="1600" dirty="0"/>
              <a:t>定式化の理論解と比較した．</a:t>
            </a:r>
            <a:endParaRPr kumimoji="1" lang="en-US" altLang="ja-JP" sz="1600" dirty="0"/>
          </a:p>
          <a:p>
            <a:pPr marL="0" indent="0">
              <a:buNone/>
            </a:pPr>
            <a:r>
              <a:rPr lang="ja-JP" altLang="en-US" sz="1600" b="1" dirty="0"/>
              <a:t>手法・結果</a:t>
            </a:r>
          </a:p>
          <a:p>
            <a:r>
              <a:rPr lang="en-US" altLang="ja-JP" sz="1600" dirty="0"/>
              <a:t>u-p</a:t>
            </a:r>
            <a:r>
              <a:rPr lang="ja-JP" altLang="en-US" sz="1600" dirty="0"/>
              <a:t>の理論解が無条件収束することは，無限小変形と線形弾性土の骨格を仮定することで示される．</a:t>
            </a:r>
            <a:endParaRPr lang="en-US" altLang="ja-JP" sz="1600" dirty="0"/>
          </a:p>
          <a:p>
            <a:r>
              <a:rPr lang="ja-JP" altLang="en-US" sz="1600" dirty="0"/>
              <a:t>数値的不安定性は明確に区別され，理論解が無条件収束した．</a:t>
            </a:r>
            <a:endParaRPr lang="en-US" altLang="ja-JP" sz="1600" dirty="0"/>
          </a:p>
          <a:p>
            <a:r>
              <a:rPr lang="ja-JP" altLang="en-US" sz="1600" dirty="0"/>
              <a:t>多次元的なケースでも無条件収束し，</a:t>
            </a:r>
            <a:r>
              <a:rPr lang="en-US" altLang="ja-JP" sz="1600" dirty="0"/>
              <a:t>S</a:t>
            </a:r>
            <a:r>
              <a:rPr lang="ja-JP" altLang="en-US" sz="1600" dirty="0"/>
              <a:t>波の伝播は間隙水圧の変動に影響を与えない．</a:t>
            </a:r>
            <a:endParaRPr lang="en-US" altLang="ja-JP" sz="1600" dirty="0"/>
          </a:p>
          <a:p>
            <a:r>
              <a:rPr lang="en-US" altLang="ja-JP" sz="1600" dirty="0"/>
              <a:t>Full</a:t>
            </a:r>
            <a:r>
              <a:rPr lang="ja-JP" altLang="en-US" sz="1600" dirty="0"/>
              <a:t>解との比較により，変位の減衰が強い，土骨格の圧縮波の伝播</a:t>
            </a:r>
            <a:br>
              <a:rPr lang="en-US" altLang="ja-JP" sz="1600" dirty="0"/>
            </a:br>
            <a:r>
              <a:rPr lang="ja-JP" altLang="en-US" sz="1600" dirty="0"/>
              <a:t>速度が速い，正荷重の作用に対して間隙水圧が負であるが初期に見られた．</a:t>
            </a:r>
            <a:endParaRPr lang="en-US" altLang="ja-JP" sz="1600" dirty="0"/>
          </a:p>
          <a:p>
            <a:endParaRPr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様々な初期条件や境界条件を考慮した場合の</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u-p</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と</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Full</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の違いを見てみたい．</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168DCB10-5C4B-E2A0-127C-BA207A31BF7D}"/>
              </a:ext>
            </a:extLst>
          </p:cNvPr>
          <p:cNvPicPr>
            <a:picLocks noChangeAspect="1"/>
          </p:cNvPicPr>
          <p:nvPr/>
        </p:nvPicPr>
        <p:blipFill>
          <a:blip r:embed="rId3"/>
          <a:stretch>
            <a:fillRect/>
          </a:stretch>
        </p:blipFill>
        <p:spPr>
          <a:xfrm>
            <a:off x="6831105" y="2474202"/>
            <a:ext cx="5360894" cy="1691261"/>
          </a:xfrm>
          <a:prstGeom prst="rect">
            <a:avLst/>
          </a:prstGeom>
        </p:spPr>
      </p:pic>
    </p:spTree>
    <p:extLst>
      <p:ext uri="{BB962C8B-B14F-4D97-AF65-F5344CB8AC3E}">
        <p14:creationId xmlns:p14="http://schemas.microsoft.com/office/powerpoint/2010/main" val="312265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Vacuum consolidation effect on the hydromechanical properties of the unusual soft clays of the former Texcoco Lake</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Norma Patricia L</a:t>
            </a:r>
            <a:r>
              <a:rPr kumimoji="1" lang="pt-BR" altLang="ja-JP" sz="1600" b="0" i="0" u="none" strike="noStrike" kern="1200" cap="none" spc="0" normalizeH="0" baseline="0" noProof="0" dirty="0">
                <a:ln>
                  <a:noFill/>
                </a:ln>
                <a:solidFill>
                  <a:prstClr val="black"/>
                </a:solidFill>
                <a:effectLst/>
                <a:uLnTx/>
                <a:uFillTx/>
                <a:latin typeface="Times New Roman"/>
                <a:ea typeface="ＭＳ ゴシック"/>
                <a:cs typeface="+mn-cs"/>
              </a:rPr>
              <a:t>ó</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pez</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-Acosta, Alejandra Liliana Espinosa-Santiago</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https://doi.org/10.1016/j.sandf.2023.101410</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旧テクスココ湖の特異な軟弱粘土の水力学的特性に及ぼす真空圧密効果</a:t>
            </a:r>
            <a:endPar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solidFill>
                  <a:prstClr val="black"/>
                </a:solidFill>
                <a:latin typeface="Times New Roman"/>
                <a:ea typeface="ＭＳ ゴシック"/>
              </a:rPr>
              <a:t>ナシオナル・アウトノマ・デ・メキシコ大学</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700477" cy="5039686"/>
          </a:xfrm>
        </p:spPr>
        <p:txBody>
          <a:bodyPr>
            <a:noAutofit/>
          </a:bodyPr>
          <a:lstStyle/>
          <a:p>
            <a:pPr marL="0" indent="0">
              <a:buNone/>
            </a:pPr>
            <a:r>
              <a:rPr kumimoji="1" lang="ja-JP" altLang="en-US" sz="1500" b="1" dirty="0"/>
              <a:t>概要</a:t>
            </a:r>
            <a:endParaRPr kumimoji="1" lang="en-US" altLang="ja-JP" sz="1500" b="1" dirty="0"/>
          </a:p>
          <a:p>
            <a:r>
              <a:rPr kumimoji="1" lang="ja-JP" altLang="en-US" sz="1500" dirty="0"/>
              <a:t>メキシコの旧テクスココ湖周辺は，含水率が高く圧縮性の高い軟弱なラクストリン粘土層が特徴．新空港建設で土壌の安定化が必要．</a:t>
            </a:r>
            <a:endParaRPr kumimoji="1" lang="en-US" altLang="ja-JP" sz="1500" dirty="0"/>
          </a:p>
          <a:p>
            <a:r>
              <a:rPr kumimoji="1" lang="ja-JP" altLang="en-US" sz="1500" dirty="0"/>
              <a:t>本研究では，</a:t>
            </a:r>
            <a:r>
              <a:rPr kumimoji="1" lang="en-US" altLang="ja-JP" sz="1500" dirty="0"/>
              <a:t>2</a:t>
            </a:r>
            <a:r>
              <a:rPr kumimoji="1" lang="ja-JP" altLang="en-US" sz="1500" dirty="0"/>
              <a:t>つの真空技術の導入による水理機械特性の改善を評価する．</a:t>
            </a:r>
            <a:endParaRPr kumimoji="1" lang="en-US" altLang="ja-JP" sz="1500" dirty="0"/>
          </a:p>
          <a:p>
            <a:pPr marL="0" indent="0">
              <a:buNone/>
            </a:pPr>
            <a:r>
              <a:rPr lang="ja-JP" altLang="en-US" sz="1500" b="1" dirty="0"/>
              <a:t>手法・結果</a:t>
            </a:r>
          </a:p>
          <a:p>
            <a:r>
              <a:rPr lang="ja-JP" altLang="en-US" sz="1500" dirty="0"/>
              <a:t>サーチャージ予圧と鉛直ドレーンを備えた</a:t>
            </a:r>
            <a:r>
              <a:rPr lang="en-US" altLang="ja-JP" sz="1500" dirty="0"/>
              <a:t>2</a:t>
            </a:r>
            <a:r>
              <a:rPr lang="ja-JP" altLang="en-US" sz="1500" dirty="0"/>
              <a:t>つの試験堤防を作成．</a:t>
            </a:r>
            <a:endParaRPr lang="en-US" altLang="ja-JP" sz="1500" dirty="0"/>
          </a:p>
          <a:p>
            <a:r>
              <a:rPr lang="ja-JP" altLang="en-US" sz="1500" dirty="0"/>
              <a:t>ドレーン・ツー・ドレーン（</a:t>
            </a:r>
            <a:r>
              <a:rPr lang="en-US" altLang="ja-JP" sz="1500" dirty="0" err="1"/>
              <a:t>DtD</a:t>
            </a:r>
            <a:r>
              <a:rPr lang="ja-JP" altLang="en-US" sz="1500" dirty="0"/>
              <a:t>）と気密膜工法（</a:t>
            </a:r>
            <a:r>
              <a:rPr lang="en-US" altLang="ja-JP" sz="1500" dirty="0"/>
              <a:t>A-MEM</a:t>
            </a:r>
            <a:r>
              <a:rPr lang="ja-JP" altLang="en-US" sz="1500" dirty="0"/>
              <a:t>）を用いた．</a:t>
            </a:r>
            <a:endParaRPr lang="en-US" altLang="ja-JP" sz="1500" dirty="0"/>
          </a:p>
          <a:p>
            <a:r>
              <a:rPr lang="ja-JP" altLang="en-US" sz="1500" dirty="0"/>
              <a:t>両工法の真空圧の大きさは調査地の大気圧に依存する．</a:t>
            </a:r>
            <a:endParaRPr lang="en-US" altLang="ja-JP" sz="1500" dirty="0"/>
          </a:p>
          <a:p>
            <a:r>
              <a:rPr lang="ja-JP" altLang="en-US" sz="1500" dirty="0"/>
              <a:t>沈下と圧密の程度は，土層の圧縮特性に依存する．</a:t>
            </a:r>
            <a:endParaRPr lang="en-US" altLang="ja-JP" sz="1500" dirty="0"/>
          </a:p>
          <a:p>
            <a:r>
              <a:rPr lang="en-US" altLang="ja-JP" sz="1500" dirty="0" err="1"/>
              <a:t>DtD</a:t>
            </a:r>
            <a:r>
              <a:rPr lang="ja-JP" altLang="en-US" sz="1500" dirty="0"/>
              <a:t>による不同沈下の低減は堤防の領域を異なるゾーンに分割することで達成できる．</a:t>
            </a:r>
            <a:endParaRPr lang="en-US" altLang="ja-JP" sz="1500" dirty="0"/>
          </a:p>
          <a:p>
            <a:r>
              <a:rPr lang="ja-JP" altLang="en-US" sz="1500" dirty="0"/>
              <a:t>真空圧を</a:t>
            </a:r>
            <a:r>
              <a:rPr lang="en-US" altLang="ja-JP" sz="1500" dirty="0"/>
              <a:t>1</a:t>
            </a:r>
            <a:r>
              <a:rPr lang="ja-JP" altLang="en-US" sz="1500" dirty="0"/>
              <a:t>つのゾーンに分散させることで，</a:t>
            </a:r>
            <a:r>
              <a:rPr lang="en-US" altLang="ja-JP" sz="1500" dirty="0"/>
              <a:t>A-MEM</a:t>
            </a:r>
            <a:r>
              <a:rPr lang="ja-JP" altLang="en-US" sz="1500" dirty="0"/>
              <a:t>による不同沈下</a:t>
            </a:r>
            <a:r>
              <a:rPr lang="en-US" altLang="ja-JP" sz="1500" dirty="0"/>
              <a:t>	</a:t>
            </a:r>
          </a:p>
          <a:p>
            <a:r>
              <a:rPr lang="ja-JP" altLang="en-US" sz="1500" dirty="0"/>
              <a:t>の低減が達成できる．</a:t>
            </a:r>
            <a:endParaRPr lang="en-US" altLang="ja-JP" sz="1500" dirty="0"/>
          </a:p>
          <a:p>
            <a:r>
              <a:rPr lang="ja-JP" altLang="en-US" sz="1500" dirty="0"/>
              <a:t>両工法はメキシコ渓谷の湖沼土壌を改良するのに有効な選択肢である．</a:t>
            </a:r>
            <a:endParaRPr lang="en-US" altLang="ja-JP" sz="1500" dirty="0"/>
          </a:p>
          <a:p>
            <a:r>
              <a:rPr lang="ja-JP" altLang="en-US" sz="1500" dirty="0"/>
              <a:t>数値モデリングによれば予想最終沈下量は</a:t>
            </a:r>
            <a:r>
              <a:rPr lang="en-US" altLang="ja-JP" sz="1500" dirty="0" err="1"/>
              <a:t>DtD</a:t>
            </a:r>
            <a:r>
              <a:rPr lang="ja-JP" altLang="en-US" sz="1500" dirty="0"/>
              <a:t>堤防の方が低いという結果になった．</a:t>
            </a:r>
            <a:endParaRPr lang="en-US" altLang="ja-JP" sz="15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ja-JP" altLang="en-US" sz="1600" dirty="0">
                <a:solidFill>
                  <a:prstClr val="black"/>
                </a:solidFill>
                <a:latin typeface="Times New Roman"/>
                <a:ea typeface="ＭＳ ゴシック"/>
              </a:rPr>
              <a:t>一般の地盤改良で用いられる工法の限界を分析しており，実務者がどちらを採用したら良いかを提言している．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3" name="図 12">
            <a:extLst>
              <a:ext uri="{FF2B5EF4-FFF2-40B4-BE49-F238E27FC236}">
                <a16:creationId xmlns:a16="http://schemas.microsoft.com/office/drawing/2014/main" id="{D2754CF7-A74B-6B72-24D8-7B8EBC9B32C3}"/>
              </a:ext>
            </a:extLst>
          </p:cNvPr>
          <p:cNvPicPr>
            <a:picLocks noChangeAspect="1"/>
          </p:cNvPicPr>
          <p:nvPr/>
        </p:nvPicPr>
        <p:blipFill>
          <a:blip r:embed="rId3"/>
          <a:stretch>
            <a:fillRect/>
          </a:stretch>
        </p:blipFill>
        <p:spPr>
          <a:xfrm>
            <a:off x="6638893" y="2044112"/>
            <a:ext cx="5293930" cy="2603682"/>
          </a:xfrm>
          <a:prstGeom prst="rect">
            <a:avLst/>
          </a:prstGeom>
        </p:spPr>
      </p:pic>
    </p:spTree>
    <p:extLst>
      <p:ext uri="{BB962C8B-B14F-4D97-AF65-F5344CB8AC3E}">
        <p14:creationId xmlns:p14="http://schemas.microsoft.com/office/powerpoint/2010/main" val="425831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Variability in jacking resistance of adjacent steel pipe piles under controlled pile installation</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Naoki Suzuki</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Kohei Nagai</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https://doi.org/10.1016/j.sandf.2023.101402</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制御された杭施工における隣接鋼管杭のジャッキ抵抗のばらつき</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ja-JP" altLang="en-US" sz="1600" dirty="0">
                <a:solidFill>
                  <a:prstClr val="black"/>
                </a:solidFill>
                <a:latin typeface="Times New Roman"/>
                <a:ea typeface="ＭＳ ゴシック"/>
              </a:rPr>
              <a:t>株式会社技研製作所</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東京大学</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究所</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832879" cy="5039686"/>
          </a:xfrm>
        </p:spPr>
        <p:txBody>
          <a:bodyPr>
            <a:noAutofit/>
          </a:bodyPr>
          <a:lstStyle/>
          <a:p>
            <a:pPr marL="0" indent="0">
              <a:buNone/>
            </a:pPr>
            <a:r>
              <a:rPr kumimoji="1" lang="ja-JP" altLang="en-US" sz="1400" b="1" dirty="0"/>
              <a:t>概要</a:t>
            </a:r>
            <a:endParaRPr kumimoji="1" lang="en-US" altLang="ja-JP" sz="1400" b="1" dirty="0"/>
          </a:p>
          <a:p>
            <a:r>
              <a:rPr kumimoji="1" lang="ja-JP" altLang="en-US" sz="1400" dirty="0"/>
              <a:t>杭の支持力は同じ敷地内でもばらつきがある．</a:t>
            </a:r>
            <a:endParaRPr kumimoji="1" lang="en-US" altLang="ja-JP" sz="1400" dirty="0"/>
          </a:p>
          <a:p>
            <a:r>
              <a:rPr lang="ja-JP" altLang="en-US" sz="1400" dirty="0"/>
              <a:t>場所打ち杭の空間解析に関する報告はほとんどない．</a:t>
            </a:r>
            <a:endParaRPr kumimoji="1" lang="en-US" altLang="ja-JP" sz="1400" dirty="0"/>
          </a:p>
          <a:p>
            <a:r>
              <a:rPr lang="ja-JP" altLang="en-US" sz="1400" dirty="0"/>
              <a:t>杭の貫入技術が支持力のばらつきに及ぼす影響について理解を深めることを目的とする．</a:t>
            </a:r>
            <a:endParaRPr lang="en-US" altLang="ja-JP" sz="1400" dirty="0"/>
          </a:p>
          <a:p>
            <a:r>
              <a:rPr kumimoji="1" lang="ja-JP" altLang="en-US" sz="1400" dirty="0"/>
              <a:t>杭打ち誤差の原因と貫入試験に関る既往の研究との比較をし評価した．</a:t>
            </a:r>
            <a:endParaRPr kumimoji="1" lang="en-US" altLang="ja-JP" sz="1400" dirty="0"/>
          </a:p>
          <a:p>
            <a:pPr marL="0" indent="0">
              <a:buNone/>
            </a:pPr>
            <a:r>
              <a:rPr lang="ja-JP" altLang="en-US" sz="1400" b="1" dirty="0"/>
              <a:t>手法・結果</a:t>
            </a:r>
          </a:p>
          <a:p>
            <a:r>
              <a:rPr lang="en-US" altLang="ja-JP" sz="1400" dirty="0"/>
              <a:t>83</a:t>
            </a:r>
            <a:r>
              <a:rPr lang="ja-JP" altLang="en-US" sz="1400" dirty="0"/>
              <a:t>本の計測付きジャッキ杭を用いた空間解析を実施</a:t>
            </a:r>
            <a:endParaRPr lang="en-US" altLang="ja-JP" sz="1400" dirty="0"/>
          </a:p>
          <a:p>
            <a:r>
              <a:rPr lang="ja-JP" altLang="en-US" sz="1400" dirty="0"/>
              <a:t>異なる種類の打設方法により，圧入時，載荷時，引抜き時の貫入抵抗を測定した．</a:t>
            </a:r>
            <a:endParaRPr lang="en-US" altLang="ja-JP" sz="1400" dirty="0"/>
          </a:p>
          <a:p>
            <a:r>
              <a:rPr lang="ja-JP" altLang="en-US" sz="1400" dirty="0"/>
              <a:t>杭のペアを</a:t>
            </a:r>
            <a:r>
              <a:rPr lang="en-US" altLang="ja-JP" sz="1400" dirty="0"/>
              <a:t>5m</a:t>
            </a:r>
            <a:r>
              <a:rPr lang="ja-JP" altLang="en-US" sz="1400" dirty="0"/>
              <a:t>以内に限定してあ場合貫入抵抗の</a:t>
            </a:r>
            <a:r>
              <a:rPr lang="en-US" altLang="ja-JP" sz="1400" dirty="0"/>
              <a:t>COV</a:t>
            </a:r>
            <a:r>
              <a:rPr lang="ja-JP" altLang="en-US" sz="1400" dirty="0"/>
              <a:t>は小さい．</a:t>
            </a:r>
            <a:endParaRPr lang="en-US" altLang="ja-JP" sz="1400" dirty="0"/>
          </a:p>
          <a:p>
            <a:r>
              <a:rPr lang="ja-JP" altLang="en-US" sz="1400" dirty="0"/>
              <a:t>杭打ち誤差は，各試験において対数正規分布によく適合した．</a:t>
            </a:r>
            <a:endParaRPr lang="en-US" altLang="ja-JP" sz="1400" dirty="0"/>
          </a:p>
          <a:p>
            <a:r>
              <a:rPr lang="ja-JP" altLang="en-US" sz="1400" dirty="0"/>
              <a:t>杭頭抵抗と底面抵抗の杭打ち誤差の </a:t>
            </a:r>
            <a:r>
              <a:rPr lang="en-US" altLang="ja-JP" sz="1400" dirty="0"/>
              <a:t>COV </a:t>
            </a:r>
            <a:r>
              <a:rPr lang="ja-JP" altLang="en-US" sz="1400" dirty="0"/>
              <a:t>は </a:t>
            </a:r>
            <a:r>
              <a:rPr lang="en-US" altLang="ja-JP" sz="1400" dirty="0"/>
              <a:t>10%</a:t>
            </a:r>
            <a:r>
              <a:rPr lang="ja-JP" altLang="en-US" sz="1400" dirty="0"/>
              <a:t>程度である．</a:t>
            </a:r>
            <a:endParaRPr lang="en-US" altLang="ja-JP" sz="1400" dirty="0"/>
          </a:p>
          <a:p>
            <a:r>
              <a:rPr lang="en-US" altLang="ja-JP" sz="1400" dirty="0"/>
              <a:t>TE</a:t>
            </a:r>
            <a:r>
              <a:rPr lang="ja-JP" altLang="en-US" sz="1400" dirty="0"/>
              <a:t>サイトの載荷試験では，</a:t>
            </a:r>
            <a:r>
              <a:rPr lang="en-US" altLang="ja-JP" sz="1400" dirty="0"/>
              <a:t>1</a:t>
            </a:r>
            <a:r>
              <a:rPr lang="ja-JP" altLang="en-US" sz="1400" dirty="0"/>
              <a:t>本の杭の初期剛性が他の杭よりも極端に小さかった．</a:t>
            </a:r>
            <a:endParaRPr lang="en-US" altLang="ja-JP" sz="1400" dirty="0"/>
          </a:p>
          <a:p>
            <a:r>
              <a:rPr lang="ja-JP" altLang="en-US" sz="1400" dirty="0"/>
              <a:t>うまくコントロールされていれば，土質，貫入運動，貫入速度による杭打ち誤差の明確な差は見られなかったが，砂質土で貫入速度が速い場合，ばらつきが大きくなることが予想された．</a:t>
            </a:r>
            <a:endParaRPr lang="en-US" altLang="ja-JP" sz="1400" dirty="0"/>
          </a:p>
          <a:p>
            <a:endParaRPr lang="en-US" altLang="ja-JP" sz="14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Introduction</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に杭の支持力のばらつきに関するこれまでの研究について記載されており，流れがわかりやすい．また，</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section</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に何</a:t>
            </a:r>
            <a:r>
              <a:rPr lang="ja-JP" altLang="en-US" sz="1600" dirty="0">
                <a:solidFill>
                  <a:prstClr val="black"/>
                </a:solidFill>
                <a:latin typeface="Times New Roman"/>
                <a:ea typeface="ＭＳ ゴシック"/>
              </a:rPr>
              <a:t>が書かれているのかということが記載されておりわかりやすい．</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B802AB51-EF68-C0DA-1F60-E564764BA561}"/>
              </a:ext>
            </a:extLst>
          </p:cNvPr>
          <p:cNvPicPr>
            <a:picLocks noChangeAspect="1"/>
          </p:cNvPicPr>
          <p:nvPr/>
        </p:nvPicPr>
        <p:blipFill>
          <a:blip r:embed="rId3"/>
          <a:stretch>
            <a:fillRect/>
          </a:stretch>
        </p:blipFill>
        <p:spPr>
          <a:xfrm>
            <a:off x="6831106" y="2774428"/>
            <a:ext cx="5360893" cy="2094541"/>
          </a:xfrm>
          <a:prstGeom prst="rect">
            <a:avLst/>
          </a:prstGeom>
        </p:spPr>
      </p:pic>
    </p:spTree>
    <p:extLst>
      <p:ext uri="{BB962C8B-B14F-4D97-AF65-F5344CB8AC3E}">
        <p14:creationId xmlns:p14="http://schemas.microsoft.com/office/powerpoint/2010/main" val="587003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ＭＳ ゴシック"/>
        <a:ea typeface="ＭＳ ゴシック"/>
        <a:cs typeface=""/>
      </a:majorFont>
      <a:minorFont>
        <a:latin typeface="Times New Roman"/>
        <a:ea typeface="ＭＳ 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3326</Words>
  <Application>Microsoft Office PowerPoint</Application>
  <PresentationFormat>ワイド画面</PresentationFormat>
  <Paragraphs>205</Paragraphs>
  <Slides>8</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8</vt:i4>
      </vt:variant>
    </vt:vector>
  </HeadingPairs>
  <TitlesOfParts>
    <vt:vector size="15" baseType="lpstr">
      <vt:lpstr>ＭＳ ゴシック</vt:lpstr>
      <vt:lpstr>游ゴシック</vt:lpstr>
      <vt:lpstr>游ゴシック Light</vt:lpstr>
      <vt:lpstr>Arial</vt:lpstr>
      <vt:lpstr>Times New Roman</vt:lpstr>
      <vt:lpstr>Office テーマ</vt:lpstr>
      <vt:lpstr>1_Office テーマ</vt:lpstr>
      <vt:lpstr>SF2023完全読破チャレンジ week4</vt:lpstr>
      <vt:lpstr>An analytical solution for the consolidation of a composite foundation reinforced by vertical drains and high replacement ratio gravel piles by considering the radial flow within gravel piles</vt:lpstr>
      <vt:lpstr>Application of tree-based methods in predicting the surface settlement arising from the tunnel excavation with large mix-shield</vt:lpstr>
      <vt:lpstr>A simple continuum approach to predict the drained pull-out response of piles for offshore wind turbines</vt:lpstr>
      <vt:lpstr>Axial capacity ageing trends of large diameter tubular piles driven in sand</vt:lpstr>
      <vt:lpstr>Unconditional convergence of theoretical solutions to u-p formulation</vt:lpstr>
      <vt:lpstr>Vacuum consolidation effect on the hydromechanical properties of the unusual soft clays of the former Texcoco Lake</vt:lpstr>
      <vt:lpstr>Variability in jacking resistance of adjacent steel pipe piles under controlled pile installation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SF2023完全読破チャレンジ week2</dc:title>
  <dc:creator>ITAKI Kenshiro</dc:creator>
  <cp:lastModifiedBy>ITAKI Kenshiro</cp:lastModifiedBy>
  <cp:revision>102</cp:revision>
  <dcterms:created xsi:type="dcterms:W3CDTF">2024-04-14T05:43:17Z</dcterms:created>
  <dcterms:modified xsi:type="dcterms:W3CDTF">2024-05-03T05:22:58Z</dcterms:modified>
</cp:coreProperties>
</file>