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77" r:id="rId3"/>
    <p:sldId id="278" r:id="rId4"/>
    <p:sldId id="279" r:id="rId5"/>
    <p:sldId id="280" r:id="rId6"/>
    <p:sldId id="281" r:id="rId7"/>
    <p:sldId id="282" r:id="rId8"/>
    <p:sldId id="28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31" autoAdjust="0"/>
  </p:normalViewPr>
  <p:slideViewPr>
    <p:cSldViewPr snapToGrid="0" showGuides="1">
      <p:cViewPr>
        <p:scale>
          <a:sx n="110" d="100"/>
          <a:sy n="110" d="100"/>
        </p:scale>
        <p:origin x="516" y="3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3A1EDF-AF84-4414-B2F7-90594EC13BD9}" type="datetimeFigureOut">
              <a:rPr kumimoji="1" lang="ja-JP" altLang="en-US" smtClean="0"/>
              <a:t>2024/5/13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5BB84E-1AE6-41B6-81C1-249B1D7E3EB1}" type="slidenum">
              <a:rPr kumimoji="1" lang="ja-JP" altLang="en-US" smtClean="0"/>
              <a:t>‹#›</a:t>
            </a:fld>
            <a:endParaRPr kumimoji="1" lang="ja-JP" altLang="en-US"/>
          </a:p>
        </p:txBody>
      </p:sp>
    </p:spTree>
    <p:extLst>
      <p:ext uri="{BB962C8B-B14F-4D97-AF65-F5344CB8AC3E}">
        <p14:creationId xmlns:p14="http://schemas.microsoft.com/office/powerpoint/2010/main" val="292859151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乾燥と湿潤を繰り返す</a:t>
            </a:r>
            <a:r>
              <a:rPr kumimoji="1" lang="en-US" altLang="ja-JP" dirty="0"/>
              <a:t>PSAS</a:t>
            </a:r>
            <a:r>
              <a:rPr kumimoji="1" lang="ja-JP" altLang="en-US" dirty="0"/>
              <a:t>処理粘土の耐久性評価はまだ行われていない．</a:t>
            </a:r>
            <a:endParaRPr kumimoji="1" lang="en-US" altLang="ja-JP" dirty="0"/>
          </a:p>
          <a:p>
            <a:r>
              <a:rPr kumimoji="1" lang="ja-JP" altLang="en-US" dirty="0"/>
              <a:t>→現在不明</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87EC75-3F29-472A-A7E0-1CBAEEA1F13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353604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Dr</a:t>
            </a:r>
            <a:r>
              <a:rPr kumimoji="1" lang="ja-JP" altLang="en-US" dirty="0"/>
              <a:t>と</a:t>
            </a:r>
            <a:r>
              <a:rPr kumimoji="1" lang="en-US" altLang="ja-JP" dirty="0"/>
              <a:t>Gc</a:t>
            </a:r>
            <a:r>
              <a:rPr kumimoji="1" lang="ja-JP" altLang="en-US" dirty="0"/>
              <a:t>の</a:t>
            </a:r>
            <a:r>
              <a:rPr kumimoji="1" lang="en-US" altLang="ja-JP" dirty="0"/>
              <a:t>2</a:t>
            </a:r>
            <a:r>
              <a:rPr kumimoji="1" lang="ja-JP" altLang="en-US" dirty="0"/>
              <a:t>つの主要な要因が液状化抵抗に大きく影響を与える．</a:t>
            </a:r>
            <a:endParaRPr kumimoji="1" lang="en-US" altLang="ja-JP" dirty="0"/>
          </a:p>
          <a:p>
            <a:r>
              <a:rPr kumimoji="1" lang="ja-JP" altLang="en-US" dirty="0"/>
              <a:t>しかし，</a:t>
            </a:r>
            <a:r>
              <a:rPr kumimoji="1" lang="en-US" altLang="ja-JP" dirty="0"/>
              <a:t>Gc</a:t>
            </a:r>
            <a:r>
              <a:rPr kumimoji="1" lang="ja-JP" altLang="en-US" dirty="0"/>
              <a:t>の影響に関する既往の研究では結論が不確か，矛盾している報告がある．→混合物の中の粒子間の接触の違いによるもの．</a:t>
            </a:r>
            <a:endParaRPr kumimoji="1" lang="en-US" altLang="ja-JP" dirty="0"/>
          </a:p>
          <a:p>
            <a:r>
              <a:rPr kumimoji="1" lang="ja-JP" altLang="en-US" dirty="0"/>
              <a:t>砂とレキ粒子の不均一性に基づいて混合物の微差構造は異なる．</a:t>
            </a:r>
            <a:r>
              <a:rPr kumimoji="1" lang="en-US" altLang="ja-JP" dirty="0"/>
              <a:t>Dr</a:t>
            </a:r>
            <a:r>
              <a:rPr kumimoji="1" lang="ja-JP" altLang="en-US" dirty="0"/>
              <a:t>の影響は明確に示されている．混合物の場合</a:t>
            </a:r>
            <a:r>
              <a:rPr kumimoji="1" lang="en-US" altLang="ja-JP" dirty="0"/>
              <a:t>Dr</a:t>
            </a:r>
            <a:r>
              <a:rPr kumimoji="1" lang="ja-JP" altLang="en-US" dirty="0"/>
              <a:t>を液状化抵抗の評価パラメータとするのは問題がある．</a:t>
            </a:r>
            <a:endParaRPr kumimoji="1" lang="en-US" altLang="ja-JP" dirty="0"/>
          </a:p>
          <a:p>
            <a:r>
              <a:rPr kumimoji="1" lang="ja-JP" altLang="en-US" dirty="0"/>
              <a:t>等価間隙比は砂</a:t>
            </a:r>
            <a:r>
              <a:rPr kumimoji="1" lang="en-US" altLang="ja-JP" dirty="0"/>
              <a:t>-</a:t>
            </a:r>
            <a:r>
              <a:rPr kumimoji="1" lang="ja-JP" altLang="en-US" dirty="0"/>
              <a:t>シルト混合物では使用されており，液状化抵抗に与える影響を考慮することができた．→</a:t>
            </a:r>
            <a:r>
              <a:rPr kumimoji="1" lang="en-US" altLang="ja-JP" dirty="0"/>
              <a:t>SGM</a:t>
            </a:r>
            <a:r>
              <a:rPr kumimoji="1" lang="ja-JP" altLang="en-US" dirty="0"/>
              <a:t>にも適用すれば</a:t>
            </a:r>
            <a:r>
              <a:rPr kumimoji="1" lang="en-US" altLang="ja-JP" dirty="0"/>
              <a:t>Gc</a:t>
            </a:r>
            <a:r>
              <a:rPr kumimoji="1" lang="ja-JP" altLang="en-US" dirty="0"/>
              <a:t>の効果に関する理解を拡大することができる．</a:t>
            </a:r>
            <a:endParaRPr kumimoji="1" lang="en-US" altLang="ja-JP" dirty="0"/>
          </a:p>
          <a:p>
            <a:r>
              <a:rPr kumimoji="1" lang="en-US" altLang="ja-JP" dirty="0"/>
              <a:t>SGM</a:t>
            </a:r>
            <a:r>
              <a:rPr kumimoji="1" lang="ja-JP" altLang="en-US" dirty="0"/>
              <a:t>はケースヒストリーにおける典型的な液状化したレキ砂土の部分集合とみなせる</a:t>
            </a:r>
            <a:endParaRPr kumimoji="1" lang="en-US" altLang="ja-JP" dirty="0"/>
          </a:p>
          <a:p>
            <a:r>
              <a:rPr kumimoji="1" lang="en-US" altLang="ja-JP" dirty="0" err="1"/>
              <a:t>Dric</a:t>
            </a:r>
            <a:r>
              <a:rPr kumimoji="1" lang="ja-JP" altLang="en-US" dirty="0"/>
              <a:t>：圧密終了時の相対密度</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87EC75-3F29-472A-A7E0-1CBAEEA1F13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634975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Dr</a:t>
            </a:r>
            <a:r>
              <a:rPr kumimoji="1" lang="ja-JP" altLang="en-US" dirty="0"/>
              <a:t>と</a:t>
            </a:r>
            <a:r>
              <a:rPr kumimoji="1" lang="en-US" altLang="ja-JP" dirty="0"/>
              <a:t>Gc</a:t>
            </a:r>
            <a:r>
              <a:rPr kumimoji="1" lang="ja-JP" altLang="en-US" dirty="0"/>
              <a:t>の</a:t>
            </a:r>
            <a:r>
              <a:rPr kumimoji="1" lang="en-US" altLang="ja-JP" dirty="0"/>
              <a:t>2</a:t>
            </a:r>
            <a:r>
              <a:rPr kumimoji="1" lang="ja-JP" altLang="en-US" dirty="0"/>
              <a:t>つの主要な要因が液状化抵抗に大きく影響を与える．</a:t>
            </a:r>
            <a:endParaRPr kumimoji="1" lang="en-US" altLang="ja-JP" dirty="0"/>
          </a:p>
          <a:p>
            <a:r>
              <a:rPr kumimoji="1" lang="ja-JP" altLang="en-US" dirty="0"/>
              <a:t>しかし，</a:t>
            </a:r>
            <a:r>
              <a:rPr kumimoji="1" lang="en-US" altLang="ja-JP" dirty="0"/>
              <a:t>Gc</a:t>
            </a:r>
            <a:r>
              <a:rPr kumimoji="1" lang="ja-JP" altLang="en-US" dirty="0"/>
              <a:t>の影響に関する既往の研究では結論が不確か，矛盾している報告がある．→混合物の中の粒子間の接触の違いによるもの．</a:t>
            </a:r>
            <a:endParaRPr kumimoji="1" lang="en-US" altLang="ja-JP" dirty="0"/>
          </a:p>
          <a:p>
            <a:r>
              <a:rPr kumimoji="1" lang="ja-JP" altLang="en-US" dirty="0"/>
              <a:t>砂とレキ粒子の不均一性に基づいて混合物の微差構造は異なる．</a:t>
            </a:r>
            <a:r>
              <a:rPr kumimoji="1" lang="en-US" altLang="ja-JP" dirty="0"/>
              <a:t>Dr</a:t>
            </a:r>
            <a:r>
              <a:rPr kumimoji="1" lang="ja-JP" altLang="en-US" dirty="0"/>
              <a:t>の影響は明確に示されている．混合物の場合</a:t>
            </a:r>
            <a:r>
              <a:rPr kumimoji="1" lang="en-US" altLang="ja-JP" dirty="0"/>
              <a:t>Dr</a:t>
            </a:r>
            <a:r>
              <a:rPr kumimoji="1" lang="ja-JP" altLang="en-US" dirty="0"/>
              <a:t>を液状化抵抗の評価パラメータとするのは問題がある．</a:t>
            </a:r>
            <a:endParaRPr kumimoji="1" lang="en-US" altLang="ja-JP" dirty="0"/>
          </a:p>
          <a:p>
            <a:r>
              <a:rPr kumimoji="1" lang="ja-JP" altLang="en-US" dirty="0"/>
              <a:t>等価間隙比は砂</a:t>
            </a:r>
            <a:r>
              <a:rPr kumimoji="1" lang="en-US" altLang="ja-JP" dirty="0"/>
              <a:t>-</a:t>
            </a:r>
            <a:r>
              <a:rPr kumimoji="1" lang="ja-JP" altLang="en-US" dirty="0"/>
              <a:t>シルト混合物では使用されており，液状化抵抗に与える影響を考慮することができた．→</a:t>
            </a:r>
            <a:r>
              <a:rPr kumimoji="1" lang="en-US" altLang="ja-JP" dirty="0"/>
              <a:t>SGM</a:t>
            </a:r>
            <a:r>
              <a:rPr kumimoji="1" lang="ja-JP" altLang="en-US" dirty="0"/>
              <a:t>にも適用すれば</a:t>
            </a:r>
            <a:r>
              <a:rPr kumimoji="1" lang="en-US" altLang="ja-JP" dirty="0"/>
              <a:t>Gc</a:t>
            </a:r>
            <a:r>
              <a:rPr kumimoji="1" lang="ja-JP" altLang="en-US" dirty="0"/>
              <a:t>の効果に関する理解を拡大することができる．</a:t>
            </a:r>
            <a:endParaRPr kumimoji="1" lang="en-US" altLang="ja-JP" dirty="0"/>
          </a:p>
          <a:p>
            <a:r>
              <a:rPr kumimoji="1" lang="en-US" altLang="ja-JP" dirty="0"/>
              <a:t>SGM</a:t>
            </a:r>
            <a:r>
              <a:rPr kumimoji="1" lang="ja-JP" altLang="en-US" dirty="0"/>
              <a:t>はケースヒストリーにおける典型的な液状化したレキ砂土の部分集合とみなせる</a:t>
            </a:r>
            <a:endParaRPr kumimoji="1" lang="en-US" altLang="ja-JP" dirty="0"/>
          </a:p>
          <a:p>
            <a:r>
              <a:rPr kumimoji="1" lang="en-US" altLang="ja-JP" dirty="0" err="1"/>
              <a:t>Dric</a:t>
            </a:r>
            <a:r>
              <a:rPr kumimoji="1" lang="ja-JP" altLang="en-US" dirty="0"/>
              <a:t>：圧密終了時の相対密度</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87EC75-3F29-472A-A7E0-1CBAEEA1F13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001888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Dr</a:t>
            </a:r>
            <a:r>
              <a:rPr kumimoji="1" lang="ja-JP" altLang="en-US" dirty="0"/>
              <a:t>と</a:t>
            </a:r>
            <a:r>
              <a:rPr kumimoji="1" lang="en-US" altLang="ja-JP" dirty="0"/>
              <a:t>Gc</a:t>
            </a:r>
            <a:r>
              <a:rPr kumimoji="1" lang="ja-JP" altLang="en-US" dirty="0"/>
              <a:t>の</a:t>
            </a:r>
            <a:r>
              <a:rPr kumimoji="1" lang="en-US" altLang="ja-JP" dirty="0"/>
              <a:t>2</a:t>
            </a:r>
            <a:r>
              <a:rPr kumimoji="1" lang="ja-JP" altLang="en-US" dirty="0"/>
              <a:t>つの主要な要因が液状化抵抗に大きく影響を与える．</a:t>
            </a:r>
            <a:endParaRPr kumimoji="1" lang="en-US" altLang="ja-JP" dirty="0"/>
          </a:p>
          <a:p>
            <a:r>
              <a:rPr kumimoji="1" lang="ja-JP" altLang="en-US" dirty="0"/>
              <a:t>しかし，</a:t>
            </a:r>
            <a:r>
              <a:rPr kumimoji="1" lang="en-US" altLang="ja-JP" dirty="0"/>
              <a:t>Gc</a:t>
            </a:r>
            <a:r>
              <a:rPr kumimoji="1" lang="ja-JP" altLang="en-US" dirty="0"/>
              <a:t>の影響に関する既往の研究では結論が不確か，矛盾している報告がある．→混合物の中の粒子間の接触の違いによるもの．</a:t>
            </a:r>
            <a:endParaRPr kumimoji="1" lang="en-US" altLang="ja-JP" dirty="0"/>
          </a:p>
          <a:p>
            <a:r>
              <a:rPr kumimoji="1" lang="ja-JP" altLang="en-US" dirty="0"/>
              <a:t>砂とレキ粒子の不均一性に基づいて混合物の微差構造は異なる．</a:t>
            </a:r>
            <a:r>
              <a:rPr kumimoji="1" lang="en-US" altLang="ja-JP" dirty="0"/>
              <a:t>Dr</a:t>
            </a:r>
            <a:r>
              <a:rPr kumimoji="1" lang="ja-JP" altLang="en-US" dirty="0"/>
              <a:t>の影響は明確に示されている．混合物の場合</a:t>
            </a:r>
            <a:r>
              <a:rPr kumimoji="1" lang="en-US" altLang="ja-JP" dirty="0"/>
              <a:t>Dr</a:t>
            </a:r>
            <a:r>
              <a:rPr kumimoji="1" lang="ja-JP" altLang="en-US" dirty="0"/>
              <a:t>を液状化抵抗の評価パラメータとするのは問題がある．</a:t>
            </a:r>
            <a:endParaRPr kumimoji="1" lang="en-US" altLang="ja-JP" dirty="0"/>
          </a:p>
          <a:p>
            <a:r>
              <a:rPr kumimoji="1" lang="ja-JP" altLang="en-US" dirty="0"/>
              <a:t>等価間隙比は砂</a:t>
            </a:r>
            <a:r>
              <a:rPr kumimoji="1" lang="en-US" altLang="ja-JP" dirty="0"/>
              <a:t>-</a:t>
            </a:r>
            <a:r>
              <a:rPr kumimoji="1" lang="ja-JP" altLang="en-US" dirty="0"/>
              <a:t>シルト混合物では使用されており，液状化抵抗に与える影響を考慮することができた．→</a:t>
            </a:r>
            <a:r>
              <a:rPr kumimoji="1" lang="en-US" altLang="ja-JP" dirty="0"/>
              <a:t>SGM</a:t>
            </a:r>
            <a:r>
              <a:rPr kumimoji="1" lang="ja-JP" altLang="en-US" dirty="0"/>
              <a:t>にも適用すれば</a:t>
            </a:r>
            <a:r>
              <a:rPr kumimoji="1" lang="en-US" altLang="ja-JP" dirty="0"/>
              <a:t>Gc</a:t>
            </a:r>
            <a:r>
              <a:rPr kumimoji="1" lang="ja-JP" altLang="en-US" dirty="0"/>
              <a:t>の効果に関する理解を拡大することができる．</a:t>
            </a:r>
            <a:endParaRPr kumimoji="1" lang="en-US" altLang="ja-JP" dirty="0"/>
          </a:p>
          <a:p>
            <a:r>
              <a:rPr kumimoji="1" lang="en-US" altLang="ja-JP" dirty="0"/>
              <a:t>SGM</a:t>
            </a:r>
            <a:r>
              <a:rPr kumimoji="1" lang="ja-JP" altLang="en-US" dirty="0"/>
              <a:t>はケースヒストリーにおける典型的な液状化したレキ砂土の部分集合とみなせる</a:t>
            </a:r>
            <a:endParaRPr kumimoji="1" lang="en-US" altLang="ja-JP" dirty="0"/>
          </a:p>
          <a:p>
            <a:r>
              <a:rPr kumimoji="1" lang="en-US" altLang="ja-JP" dirty="0" err="1"/>
              <a:t>Dric</a:t>
            </a:r>
            <a:r>
              <a:rPr kumimoji="1" lang="ja-JP" altLang="en-US" dirty="0"/>
              <a:t>：圧密終了時の相対密度</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87EC75-3F29-472A-A7E0-1CBAEEA1F13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826712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Dr</a:t>
            </a:r>
            <a:r>
              <a:rPr kumimoji="1" lang="ja-JP" altLang="en-US" dirty="0"/>
              <a:t>と</a:t>
            </a:r>
            <a:r>
              <a:rPr kumimoji="1" lang="en-US" altLang="ja-JP" dirty="0"/>
              <a:t>Gc</a:t>
            </a:r>
            <a:r>
              <a:rPr kumimoji="1" lang="ja-JP" altLang="en-US" dirty="0"/>
              <a:t>の</a:t>
            </a:r>
            <a:r>
              <a:rPr kumimoji="1" lang="en-US" altLang="ja-JP" dirty="0"/>
              <a:t>2</a:t>
            </a:r>
            <a:r>
              <a:rPr kumimoji="1" lang="ja-JP" altLang="en-US" dirty="0"/>
              <a:t>つの主要な要因が液状化抵抗に大きく影響を与える．</a:t>
            </a:r>
            <a:endParaRPr kumimoji="1" lang="en-US" altLang="ja-JP" dirty="0"/>
          </a:p>
          <a:p>
            <a:r>
              <a:rPr kumimoji="1" lang="ja-JP" altLang="en-US" dirty="0"/>
              <a:t>しかし，</a:t>
            </a:r>
            <a:r>
              <a:rPr kumimoji="1" lang="en-US" altLang="ja-JP" dirty="0"/>
              <a:t>Gc</a:t>
            </a:r>
            <a:r>
              <a:rPr kumimoji="1" lang="ja-JP" altLang="en-US" dirty="0"/>
              <a:t>の影響に関する既往の研究では結論が不確か，矛盾している報告がある．→混合物の中の粒子間の接触の違いによるもの．</a:t>
            </a:r>
            <a:endParaRPr kumimoji="1" lang="en-US" altLang="ja-JP" dirty="0"/>
          </a:p>
          <a:p>
            <a:r>
              <a:rPr kumimoji="1" lang="ja-JP" altLang="en-US" dirty="0"/>
              <a:t>砂とレキ粒子の不均一性に基づいて混合物の微差構造は異なる．</a:t>
            </a:r>
            <a:r>
              <a:rPr kumimoji="1" lang="en-US" altLang="ja-JP" dirty="0"/>
              <a:t>Dr</a:t>
            </a:r>
            <a:r>
              <a:rPr kumimoji="1" lang="ja-JP" altLang="en-US" dirty="0"/>
              <a:t>の影響は明確に示されている．混合物の場合</a:t>
            </a:r>
            <a:r>
              <a:rPr kumimoji="1" lang="en-US" altLang="ja-JP" dirty="0"/>
              <a:t>Dr</a:t>
            </a:r>
            <a:r>
              <a:rPr kumimoji="1" lang="ja-JP" altLang="en-US" dirty="0"/>
              <a:t>を液状化抵抗の評価パラメータとするのは問題がある．</a:t>
            </a:r>
            <a:endParaRPr kumimoji="1" lang="en-US" altLang="ja-JP" dirty="0"/>
          </a:p>
          <a:p>
            <a:r>
              <a:rPr kumimoji="1" lang="ja-JP" altLang="en-US" dirty="0"/>
              <a:t>等価間隙比は砂</a:t>
            </a:r>
            <a:r>
              <a:rPr kumimoji="1" lang="en-US" altLang="ja-JP" dirty="0"/>
              <a:t>-</a:t>
            </a:r>
            <a:r>
              <a:rPr kumimoji="1" lang="ja-JP" altLang="en-US" dirty="0"/>
              <a:t>シルト混合物では使用されており，液状化抵抗に与える影響を考慮することができた．→</a:t>
            </a:r>
            <a:r>
              <a:rPr kumimoji="1" lang="en-US" altLang="ja-JP" dirty="0"/>
              <a:t>SGM</a:t>
            </a:r>
            <a:r>
              <a:rPr kumimoji="1" lang="ja-JP" altLang="en-US" dirty="0"/>
              <a:t>にも適用すれば</a:t>
            </a:r>
            <a:r>
              <a:rPr kumimoji="1" lang="en-US" altLang="ja-JP" dirty="0"/>
              <a:t>Gc</a:t>
            </a:r>
            <a:r>
              <a:rPr kumimoji="1" lang="ja-JP" altLang="en-US" dirty="0"/>
              <a:t>の効果に関する理解を拡大することができる．</a:t>
            </a:r>
            <a:endParaRPr kumimoji="1" lang="en-US" altLang="ja-JP" dirty="0"/>
          </a:p>
          <a:p>
            <a:r>
              <a:rPr kumimoji="1" lang="en-US" altLang="ja-JP" dirty="0"/>
              <a:t>SGM</a:t>
            </a:r>
            <a:r>
              <a:rPr kumimoji="1" lang="ja-JP" altLang="en-US" dirty="0"/>
              <a:t>はケースヒストリーにおける典型的な液状化したレキ砂土の部分集合とみなせる</a:t>
            </a:r>
            <a:endParaRPr kumimoji="1" lang="en-US" altLang="ja-JP" dirty="0"/>
          </a:p>
          <a:p>
            <a:r>
              <a:rPr kumimoji="1" lang="en-US" altLang="ja-JP" dirty="0" err="1"/>
              <a:t>Dric</a:t>
            </a:r>
            <a:r>
              <a:rPr kumimoji="1" lang="ja-JP" altLang="en-US" dirty="0"/>
              <a:t>：圧密終了時の相対密度</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87EC75-3F29-472A-A7E0-1CBAEEA1F13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4037240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Dr</a:t>
            </a:r>
            <a:r>
              <a:rPr kumimoji="1" lang="ja-JP" altLang="en-US" dirty="0"/>
              <a:t>と</a:t>
            </a:r>
            <a:r>
              <a:rPr kumimoji="1" lang="en-US" altLang="ja-JP" dirty="0"/>
              <a:t>Gc</a:t>
            </a:r>
            <a:r>
              <a:rPr kumimoji="1" lang="ja-JP" altLang="en-US" dirty="0"/>
              <a:t>の</a:t>
            </a:r>
            <a:r>
              <a:rPr kumimoji="1" lang="en-US" altLang="ja-JP" dirty="0"/>
              <a:t>2</a:t>
            </a:r>
            <a:r>
              <a:rPr kumimoji="1" lang="ja-JP" altLang="en-US" dirty="0"/>
              <a:t>つの主要な要因が液状化抵抗に大きく影響を与える．</a:t>
            </a:r>
            <a:endParaRPr kumimoji="1" lang="en-US" altLang="ja-JP" dirty="0"/>
          </a:p>
          <a:p>
            <a:r>
              <a:rPr kumimoji="1" lang="ja-JP" altLang="en-US" dirty="0"/>
              <a:t>しかし，</a:t>
            </a:r>
            <a:r>
              <a:rPr kumimoji="1" lang="en-US" altLang="ja-JP" dirty="0"/>
              <a:t>Gc</a:t>
            </a:r>
            <a:r>
              <a:rPr kumimoji="1" lang="ja-JP" altLang="en-US" dirty="0"/>
              <a:t>の影響に関する既往の研究では結論が不確か，矛盾している報告がある．→混合物の中の粒子間の接触の違いによるもの．</a:t>
            </a:r>
            <a:endParaRPr kumimoji="1" lang="en-US" altLang="ja-JP" dirty="0"/>
          </a:p>
          <a:p>
            <a:r>
              <a:rPr kumimoji="1" lang="ja-JP" altLang="en-US" dirty="0"/>
              <a:t>砂とレキ粒子の不均一性に基づいて混合物の微差構造は異なる．</a:t>
            </a:r>
            <a:r>
              <a:rPr kumimoji="1" lang="en-US" altLang="ja-JP" dirty="0"/>
              <a:t>Dr</a:t>
            </a:r>
            <a:r>
              <a:rPr kumimoji="1" lang="ja-JP" altLang="en-US" dirty="0"/>
              <a:t>の影響は明確に示されている．混合物の場合</a:t>
            </a:r>
            <a:r>
              <a:rPr kumimoji="1" lang="en-US" altLang="ja-JP" dirty="0"/>
              <a:t>Dr</a:t>
            </a:r>
            <a:r>
              <a:rPr kumimoji="1" lang="ja-JP" altLang="en-US" dirty="0"/>
              <a:t>を液状化抵抗の評価パラメータとするのは問題がある．</a:t>
            </a:r>
            <a:endParaRPr kumimoji="1" lang="en-US" altLang="ja-JP" dirty="0"/>
          </a:p>
          <a:p>
            <a:r>
              <a:rPr kumimoji="1" lang="ja-JP" altLang="en-US" dirty="0"/>
              <a:t>等価間隙比は砂</a:t>
            </a:r>
            <a:r>
              <a:rPr kumimoji="1" lang="en-US" altLang="ja-JP" dirty="0"/>
              <a:t>-</a:t>
            </a:r>
            <a:r>
              <a:rPr kumimoji="1" lang="ja-JP" altLang="en-US" dirty="0"/>
              <a:t>シルト混合物では使用されており，液状化抵抗に与える影響を考慮することができた．→</a:t>
            </a:r>
            <a:r>
              <a:rPr kumimoji="1" lang="en-US" altLang="ja-JP" dirty="0"/>
              <a:t>SGM</a:t>
            </a:r>
            <a:r>
              <a:rPr kumimoji="1" lang="ja-JP" altLang="en-US" dirty="0"/>
              <a:t>にも適用すれば</a:t>
            </a:r>
            <a:r>
              <a:rPr kumimoji="1" lang="en-US" altLang="ja-JP" dirty="0"/>
              <a:t>Gc</a:t>
            </a:r>
            <a:r>
              <a:rPr kumimoji="1" lang="ja-JP" altLang="en-US" dirty="0"/>
              <a:t>の効果に関する理解を拡大することができる．</a:t>
            </a:r>
            <a:endParaRPr kumimoji="1" lang="en-US" altLang="ja-JP" dirty="0"/>
          </a:p>
          <a:p>
            <a:r>
              <a:rPr kumimoji="1" lang="en-US" altLang="ja-JP" dirty="0"/>
              <a:t>SGM</a:t>
            </a:r>
            <a:r>
              <a:rPr kumimoji="1" lang="ja-JP" altLang="en-US" dirty="0"/>
              <a:t>はケースヒストリーにおける典型的な液状化したレキ砂土の部分集合とみなせる</a:t>
            </a:r>
            <a:endParaRPr kumimoji="1" lang="en-US" altLang="ja-JP" dirty="0"/>
          </a:p>
          <a:p>
            <a:r>
              <a:rPr kumimoji="1" lang="en-US" altLang="ja-JP" dirty="0" err="1"/>
              <a:t>Dric</a:t>
            </a:r>
            <a:r>
              <a:rPr kumimoji="1" lang="ja-JP" altLang="en-US" dirty="0"/>
              <a:t>：圧密終了時の相対密度</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87EC75-3F29-472A-A7E0-1CBAEEA1F13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318876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Dr</a:t>
            </a:r>
            <a:r>
              <a:rPr kumimoji="1" lang="ja-JP" altLang="en-US" dirty="0"/>
              <a:t>と</a:t>
            </a:r>
            <a:r>
              <a:rPr kumimoji="1" lang="en-US" altLang="ja-JP" dirty="0"/>
              <a:t>Gc</a:t>
            </a:r>
            <a:r>
              <a:rPr kumimoji="1" lang="ja-JP" altLang="en-US" dirty="0"/>
              <a:t>の</a:t>
            </a:r>
            <a:r>
              <a:rPr kumimoji="1" lang="en-US" altLang="ja-JP" dirty="0"/>
              <a:t>2</a:t>
            </a:r>
            <a:r>
              <a:rPr kumimoji="1" lang="ja-JP" altLang="en-US" dirty="0"/>
              <a:t>つの主要な要因が液状化抵抗に大きく影響を与える．</a:t>
            </a:r>
            <a:endParaRPr kumimoji="1" lang="en-US" altLang="ja-JP" dirty="0"/>
          </a:p>
          <a:p>
            <a:r>
              <a:rPr kumimoji="1" lang="ja-JP" altLang="en-US" dirty="0"/>
              <a:t>しかし，</a:t>
            </a:r>
            <a:r>
              <a:rPr kumimoji="1" lang="en-US" altLang="ja-JP" dirty="0"/>
              <a:t>Gc</a:t>
            </a:r>
            <a:r>
              <a:rPr kumimoji="1" lang="ja-JP" altLang="en-US" dirty="0"/>
              <a:t>の影響に関する既往の研究では結論が不確か，矛盾している報告がある．→混合物の中の粒子間の接触の違いによるもの．</a:t>
            </a:r>
            <a:endParaRPr kumimoji="1" lang="en-US" altLang="ja-JP" dirty="0"/>
          </a:p>
          <a:p>
            <a:r>
              <a:rPr kumimoji="1" lang="ja-JP" altLang="en-US" dirty="0"/>
              <a:t>砂とレキ粒子の不均一性に基づいて混合物の微差構造は異なる．</a:t>
            </a:r>
            <a:r>
              <a:rPr kumimoji="1" lang="en-US" altLang="ja-JP" dirty="0"/>
              <a:t>Dr</a:t>
            </a:r>
            <a:r>
              <a:rPr kumimoji="1" lang="ja-JP" altLang="en-US" dirty="0"/>
              <a:t>の影響は明確に示されている．混合物の場合</a:t>
            </a:r>
            <a:r>
              <a:rPr kumimoji="1" lang="en-US" altLang="ja-JP" dirty="0"/>
              <a:t>Dr</a:t>
            </a:r>
            <a:r>
              <a:rPr kumimoji="1" lang="ja-JP" altLang="en-US" dirty="0"/>
              <a:t>を液状化抵抗の評価パラメータとするのは問題がある．</a:t>
            </a:r>
            <a:endParaRPr kumimoji="1" lang="en-US" altLang="ja-JP" dirty="0"/>
          </a:p>
          <a:p>
            <a:r>
              <a:rPr kumimoji="1" lang="ja-JP" altLang="en-US" dirty="0"/>
              <a:t>等価間隙比は砂</a:t>
            </a:r>
            <a:r>
              <a:rPr kumimoji="1" lang="en-US" altLang="ja-JP" dirty="0"/>
              <a:t>-</a:t>
            </a:r>
            <a:r>
              <a:rPr kumimoji="1" lang="ja-JP" altLang="en-US" dirty="0"/>
              <a:t>シルト混合物では使用されており，液状化抵抗に与える影響を考慮することができた．→</a:t>
            </a:r>
            <a:r>
              <a:rPr kumimoji="1" lang="en-US" altLang="ja-JP" dirty="0"/>
              <a:t>SGM</a:t>
            </a:r>
            <a:r>
              <a:rPr kumimoji="1" lang="ja-JP" altLang="en-US" dirty="0"/>
              <a:t>にも適用すれば</a:t>
            </a:r>
            <a:r>
              <a:rPr kumimoji="1" lang="en-US" altLang="ja-JP" dirty="0"/>
              <a:t>Gc</a:t>
            </a:r>
            <a:r>
              <a:rPr kumimoji="1" lang="ja-JP" altLang="en-US" dirty="0"/>
              <a:t>の効果に関する理解を拡大することができる．</a:t>
            </a:r>
            <a:endParaRPr kumimoji="1" lang="en-US" altLang="ja-JP" dirty="0"/>
          </a:p>
          <a:p>
            <a:r>
              <a:rPr kumimoji="1" lang="en-US" altLang="ja-JP" dirty="0"/>
              <a:t>SGM</a:t>
            </a:r>
            <a:r>
              <a:rPr kumimoji="1" lang="ja-JP" altLang="en-US" dirty="0"/>
              <a:t>はケースヒストリーにおける典型的な液状化したレキ砂土の部分集合とみなせる</a:t>
            </a:r>
            <a:endParaRPr kumimoji="1" lang="en-US" altLang="ja-JP" dirty="0"/>
          </a:p>
          <a:p>
            <a:r>
              <a:rPr kumimoji="1" lang="en-US" altLang="ja-JP" dirty="0" err="1"/>
              <a:t>Dric</a:t>
            </a:r>
            <a:r>
              <a:rPr kumimoji="1" lang="ja-JP" altLang="en-US" dirty="0"/>
              <a:t>：圧密終了時の相対密度</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87EC75-3F29-472A-A7E0-1CBAEEA1F13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970750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4FD627-BF40-20A8-D13B-3947F924802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C1753DF-2212-C49C-AA7A-F252A045B5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CFA359B-C8BC-BF00-2EA6-E6B21900A4EA}"/>
              </a:ext>
            </a:extLst>
          </p:cNvPr>
          <p:cNvSpPr>
            <a:spLocks noGrp="1"/>
          </p:cNvSpPr>
          <p:nvPr>
            <p:ph type="dt" sz="half" idx="10"/>
          </p:nvPr>
        </p:nvSpPr>
        <p:spPr/>
        <p:txBody>
          <a:bodyPr/>
          <a:lstStyle/>
          <a:p>
            <a:fld id="{0A0A3D09-0943-4F95-941A-C053E5FA6294}" type="datetimeFigureOut">
              <a:rPr kumimoji="1" lang="ja-JP" altLang="en-US" smtClean="0"/>
              <a:t>2024/5/13</a:t>
            </a:fld>
            <a:endParaRPr kumimoji="1" lang="ja-JP" altLang="en-US"/>
          </a:p>
        </p:txBody>
      </p:sp>
      <p:sp>
        <p:nvSpPr>
          <p:cNvPr id="5" name="フッター プレースホルダー 4">
            <a:extLst>
              <a:ext uri="{FF2B5EF4-FFF2-40B4-BE49-F238E27FC236}">
                <a16:creationId xmlns:a16="http://schemas.microsoft.com/office/drawing/2014/main" id="{E4E189C8-CAC8-024C-F454-CD5E95B042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B1F01DE-334C-08D7-E7F8-F763DA03540D}"/>
              </a:ext>
            </a:extLst>
          </p:cNvPr>
          <p:cNvSpPr>
            <a:spLocks noGrp="1"/>
          </p:cNvSpPr>
          <p:nvPr>
            <p:ph type="sldNum" sz="quarter" idx="12"/>
          </p:nvPr>
        </p:nvSpPr>
        <p:spPr/>
        <p:txBody>
          <a:bodyPr/>
          <a:lstStyle/>
          <a:p>
            <a:fld id="{2DC8051A-C5C1-4B8D-97E2-AD9CFE2DEF01}" type="slidenum">
              <a:rPr kumimoji="1" lang="ja-JP" altLang="en-US" smtClean="0"/>
              <a:t>‹#›</a:t>
            </a:fld>
            <a:endParaRPr kumimoji="1" lang="ja-JP" altLang="en-US"/>
          </a:p>
        </p:txBody>
      </p:sp>
    </p:spTree>
    <p:extLst>
      <p:ext uri="{BB962C8B-B14F-4D97-AF65-F5344CB8AC3E}">
        <p14:creationId xmlns:p14="http://schemas.microsoft.com/office/powerpoint/2010/main" val="3988807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0A0CED-3D03-F37F-89F4-A1BC2E50597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C81022E-9946-628F-CB72-02118513FF1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C40DD08-A5FF-DD80-2494-413F2CE705B1}"/>
              </a:ext>
            </a:extLst>
          </p:cNvPr>
          <p:cNvSpPr>
            <a:spLocks noGrp="1"/>
          </p:cNvSpPr>
          <p:nvPr>
            <p:ph type="dt" sz="half" idx="10"/>
          </p:nvPr>
        </p:nvSpPr>
        <p:spPr/>
        <p:txBody>
          <a:bodyPr/>
          <a:lstStyle/>
          <a:p>
            <a:fld id="{0A0A3D09-0943-4F95-941A-C053E5FA6294}" type="datetimeFigureOut">
              <a:rPr kumimoji="1" lang="ja-JP" altLang="en-US" smtClean="0"/>
              <a:t>2024/5/13</a:t>
            </a:fld>
            <a:endParaRPr kumimoji="1" lang="ja-JP" altLang="en-US"/>
          </a:p>
        </p:txBody>
      </p:sp>
      <p:sp>
        <p:nvSpPr>
          <p:cNvPr id="5" name="フッター プレースホルダー 4">
            <a:extLst>
              <a:ext uri="{FF2B5EF4-FFF2-40B4-BE49-F238E27FC236}">
                <a16:creationId xmlns:a16="http://schemas.microsoft.com/office/drawing/2014/main" id="{99780247-3F9E-BD5C-2E11-5B64ABB52F2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3FC1AFC-87C5-C0A7-7F48-E2E0C582B945}"/>
              </a:ext>
            </a:extLst>
          </p:cNvPr>
          <p:cNvSpPr>
            <a:spLocks noGrp="1"/>
          </p:cNvSpPr>
          <p:nvPr>
            <p:ph type="sldNum" sz="quarter" idx="12"/>
          </p:nvPr>
        </p:nvSpPr>
        <p:spPr/>
        <p:txBody>
          <a:bodyPr/>
          <a:lstStyle/>
          <a:p>
            <a:fld id="{2DC8051A-C5C1-4B8D-97E2-AD9CFE2DEF01}" type="slidenum">
              <a:rPr kumimoji="1" lang="ja-JP" altLang="en-US" smtClean="0"/>
              <a:t>‹#›</a:t>
            </a:fld>
            <a:endParaRPr kumimoji="1" lang="ja-JP" altLang="en-US"/>
          </a:p>
        </p:txBody>
      </p:sp>
    </p:spTree>
    <p:extLst>
      <p:ext uri="{BB962C8B-B14F-4D97-AF65-F5344CB8AC3E}">
        <p14:creationId xmlns:p14="http://schemas.microsoft.com/office/powerpoint/2010/main" val="1962438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3A80FAE-CE26-11B4-724E-B37E7E5CB7C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89357CC-FE9D-FB40-7281-13BF0E1DD14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C43A290-9AC1-4F72-9EE9-E21F36285D59}"/>
              </a:ext>
            </a:extLst>
          </p:cNvPr>
          <p:cNvSpPr>
            <a:spLocks noGrp="1"/>
          </p:cNvSpPr>
          <p:nvPr>
            <p:ph type="dt" sz="half" idx="10"/>
          </p:nvPr>
        </p:nvSpPr>
        <p:spPr/>
        <p:txBody>
          <a:bodyPr/>
          <a:lstStyle/>
          <a:p>
            <a:fld id="{0A0A3D09-0943-4F95-941A-C053E5FA6294}" type="datetimeFigureOut">
              <a:rPr kumimoji="1" lang="ja-JP" altLang="en-US" smtClean="0"/>
              <a:t>2024/5/13</a:t>
            </a:fld>
            <a:endParaRPr kumimoji="1" lang="ja-JP" altLang="en-US"/>
          </a:p>
        </p:txBody>
      </p:sp>
      <p:sp>
        <p:nvSpPr>
          <p:cNvPr id="5" name="フッター プレースホルダー 4">
            <a:extLst>
              <a:ext uri="{FF2B5EF4-FFF2-40B4-BE49-F238E27FC236}">
                <a16:creationId xmlns:a16="http://schemas.microsoft.com/office/drawing/2014/main" id="{6B70AADA-A85B-8969-EC3C-22CAFF6359D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D7C335-A667-9EB5-55CF-24C9207AF58C}"/>
              </a:ext>
            </a:extLst>
          </p:cNvPr>
          <p:cNvSpPr>
            <a:spLocks noGrp="1"/>
          </p:cNvSpPr>
          <p:nvPr>
            <p:ph type="sldNum" sz="quarter" idx="12"/>
          </p:nvPr>
        </p:nvSpPr>
        <p:spPr/>
        <p:txBody>
          <a:bodyPr/>
          <a:lstStyle/>
          <a:p>
            <a:fld id="{2DC8051A-C5C1-4B8D-97E2-AD9CFE2DEF01}" type="slidenum">
              <a:rPr kumimoji="1" lang="ja-JP" altLang="en-US" smtClean="0"/>
              <a:t>‹#›</a:t>
            </a:fld>
            <a:endParaRPr kumimoji="1" lang="ja-JP" altLang="en-US"/>
          </a:p>
        </p:txBody>
      </p:sp>
    </p:spTree>
    <p:extLst>
      <p:ext uri="{BB962C8B-B14F-4D97-AF65-F5344CB8AC3E}">
        <p14:creationId xmlns:p14="http://schemas.microsoft.com/office/powerpoint/2010/main" val="902218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46E4D0-A20F-83B6-8BE1-C180FC40C45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169F0DE-499E-FC53-9BFD-54AE60DB404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D116C3A-A257-5643-EFDD-58810166DAB2}"/>
              </a:ext>
            </a:extLst>
          </p:cNvPr>
          <p:cNvSpPr>
            <a:spLocks noGrp="1"/>
          </p:cNvSpPr>
          <p:nvPr>
            <p:ph type="dt" sz="half" idx="10"/>
          </p:nvPr>
        </p:nvSpPr>
        <p:spPr>
          <a:xfrm>
            <a:off x="0" y="6669224"/>
            <a:ext cx="2743200" cy="187234"/>
          </a:xfrm>
        </p:spPr>
        <p:txBody>
          <a:bodyPr/>
          <a:lstStyle/>
          <a:p>
            <a:fld id="{0A0A3D09-0943-4F95-941A-C053E5FA6294}" type="datetimeFigureOut">
              <a:rPr kumimoji="1" lang="ja-JP" altLang="en-US" smtClean="0"/>
              <a:t>2024/5/13</a:t>
            </a:fld>
            <a:endParaRPr kumimoji="1" lang="ja-JP" altLang="en-US"/>
          </a:p>
        </p:txBody>
      </p:sp>
      <p:sp>
        <p:nvSpPr>
          <p:cNvPr id="5" name="フッター プレースホルダー 4">
            <a:extLst>
              <a:ext uri="{FF2B5EF4-FFF2-40B4-BE49-F238E27FC236}">
                <a16:creationId xmlns:a16="http://schemas.microsoft.com/office/drawing/2014/main" id="{D1FFE45D-54F1-E4F7-E15D-82B6AEDCC4C6}"/>
              </a:ext>
            </a:extLst>
          </p:cNvPr>
          <p:cNvSpPr>
            <a:spLocks noGrp="1"/>
          </p:cNvSpPr>
          <p:nvPr>
            <p:ph type="ftr" sz="quarter" idx="11"/>
          </p:nvPr>
        </p:nvSpPr>
        <p:spPr>
          <a:xfrm>
            <a:off x="4038600" y="6670766"/>
            <a:ext cx="4114800" cy="185691"/>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34537A52-DD3B-259A-A4F1-6C3ADA24F4DB}"/>
              </a:ext>
            </a:extLst>
          </p:cNvPr>
          <p:cNvSpPr>
            <a:spLocks noGrp="1"/>
          </p:cNvSpPr>
          <p:nvPr>
            <p:ph type="sldNum" sz="quarter" idx="12"/>
          </p:nvPr>
        </p:nvSpPr>
        <p:spPr>
          <a:xfrm>
            <a:off x="9448800" y="6669224"/>
            <a:ext cx="2743200" cy="185691"/>
          </a:xfrm>
        </p:spPr>
        <p:txBody>
          <a:bodyPr/>
          <a:lstStyle/>
          <a:p>
            <a:fld id="{2DC8051A-C5C1-4B8D-97E2-AD9CFE2DEF01}" type="slidenum">
              <a:rPr kumimoji="1" lang="ja-JP" altLang="en-US" smtClean="0"/>
              <a:t>‹#›</a:t>
            </a:fld>
            <a:endParaRPr kumimoji="1" lang="ja-JP" altLang="en-US"/>
          </a:p>
        </p:txBody>
      </p:sp>
    </p:spTree>
    <p:extLst>
      <p:ext uri="{BB962C8B-B14F-4D97-AF65-F5344CB8AC3E}">
        <p14:creationId xmlns:p14="http://schemas.microsoft.com/office/powerpoint/2010/main" val="3425098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BF6DA0-9C19-3439-9F4D-84D0C313AEE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209B757-5D67-4E7A-9666-4256BA3305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8BC1B9F-C615-B604-47A6-ACE9DA512152}"/>
              </a:ext>
            </a:extLst>
          </p:cNvPr>
          <p:cNvSpPr>
            <a:spLocks noGrp="1"/>
          </p:cNvSpPr>
          <p:nvPr>
            <p:ph type="dt" sz="half" idx="10"/>
          </p:nvPr>
        </p:nvSpPr>
        <p:spPr/>
        <p:txBody>
          <a:bodyPr/>
          <a:lstStyle/>
          <a:p>
            <a:fld id="{0A0A3D09-0943-4F95-941A-C053E5FA6294}" type="datetimeFigureOut">
              <a:rPr kumimoji="1" lang="ja-JP" altLang="en-US" smtClean="0"/>
              <a:t>2024/5/13</a:t>
            </a:fld>
            <a:endParaRPr kumimoji="1" lang="ja-JP" altLang="en-US"/>
          </a:p>
        </p:txBody>
      </p:sp>
      <p:sp>
        <p:nvSpPr>
          <p:cNvPr id="5" name="フッター プレースホルダー 4">
            <a:extLst>
              <a:ext uri="{FF2B5EF4-FFF2-40B4-BE49-F238E27FC236}">
                <a16:creationId xmlns:a16="http://schemas.microsoft.com/office/drawing/2014/main" id="{96FAB276-977F-C9CF-89B7-16E8E713B7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B084D41-4F0C-E41A-6544-F544B476C950}"/>
              </a:ext>
            </a:extLst>
          </p:cNvPr>
          <p:cNvSpPr>
            <a:spLocks noGrp="1"/>
          </p:cNvSpPr>
          <p:nvPr>
            <p:ph type="sldNum" sz="quarter" idx="12"/>
          </p:nvPr>
        </p:nvSpPr>
        <p:spPr/>
        <p:txBody>
          <a:bodyPr/>
          <a:lstStyle/>
          <a:p>
            <a:fld id="{2DC8051A-C5C1-4B8D-97E2-AD9CFE2DEF01}" type="slidenum">
              <a:rPr kumimoji="1" lang="ja-JP" altLang="en-US" smtClean="0"/>
              <a:t>‹#›</a:t>
            </a:fld>
            <a:endParaRPr kumimoji="1" lang="ja-JP" altLang="en-US"/>
          </a:p>
        </p:txBody>
      </p:sp>
    </p:spTree>
    <p:extLst>
      <p:ext uri="{BB962C8B-B14F-4D97-AF65-F5344CB8AC3E}">
        <p14:creationId xmlns:p14="http://schemas.microsoft.com/office/powerpoint/2010/main" val="1411001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B5CF6A-6DFE-94C4-9BBC-D2EE7211E2F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DCD4732-FC7E-4C81-F8E9-5B8F140EB98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53A2847-A64C-17B6-DF29-87A36B35D43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AAF4F47-35AD-FEA5-75B8-163B8F1104D6}"/>
              </a:ext>
            </a:extLst>
          </p:cNvPr>
          <p:cNvSpPr>
            <a:spLocks noGrp="1"/>
          </p:cNvSpPr>
          <p:nvPr>
            <p:ph type="dt" sz="half" idx="10"/>
          </p:nvPr>
        </p:nvSpPr>
        <p:spPr/>
        <p:txBody>
          <a:bodyPr/>
          <a:lstStyle/>
          <a:p>
            <a:fld id="{0A0A3D09-0943-4F95-941A-C053E5FA6294}" type="datetimeFigureOut">
              <a:rPr kumimoji="1" lang="ja-JP" altLang="en-US" smtClean="0"/>
              <a:t>2024/5/13</a:t>
            </a:fld>
            <a:endParaRPr kumimoji="1" lang="ja-JP" altLang="en-US"/>
          </a:p>
        </p:txBody>
      </p:sp>
      <p:sp>
        <p:nvSpPr>
          <p:cNvPr id="6" name="フッター プレースホルダー 5">
            <a:extLst>
              <a:ext uri="{FF2B5EF4-FFF2-40B4-BE49-F238E27FC236}">
                <a16:creationId xmlns:a16="http://schemas.microsoft.com/office/drawing/2014/main" id="{DA566695-2ED4-BD9E-1B4F-882BF5CF574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F914E0C-E999-A4F9-1201-B89E4692CD7D}"/>
              </a:ext>
            </a:extLst>
          </p:cNvPr>
          <p:cNvSpPr>
            <a:spLocks noGrp="1"/>
          </p:cNvSpPr>
          <p:nvPr>
            <p:ph type="sldNum" sz="quarter" idx="12"/>
          </p:nvPr>
        </p:nvSpPr>
        <p:spPr/>
        <p:txBody>
          <a:bodyPr/>
          <a:lstStyle/>
          <a:p>
            <a:fld id="{2DC8051A-C5C1-4B8D-97E2-AD9CFE2DEF01}" type="slidenum">
              <a:rPr kumimoji="1" lang="ja-JP" altLang="en-US" smtClean="0"/>
              <a:t>‹#›</a:t>
            </a:fld>
            <a:endParaRPr kumimoji="1" lang="ja-JP" altLang="en-US"/>
          </a:p>
        </p:txBody>
      </p:sp>
    </p:spTree>
    <p:extLst>
      <p:ext uri="{BB962C8B-B14F-4D97-AF65-F5344CB8AC3E}">
        <p14:creationId xmlns:p14="http://schemas.microsoft.com/office/powerpoint/2010/main" val="1723344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1BCB1B-5D30-2FFB-F5DE-87B0BD5051A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0AEE4A3-B965-927B-96A3-E8195659EA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A754F9C-EB6A-95C8-B612-5F116A48FF2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5542DF1-8583-CD56-67BC-64A939B320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494B67A-1C1F-5FAB-9C7F-3E312B934C6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F7E5C46-5489-DBFF-998A-4B696EC94309}"/>
              </a:ext>
            </a:extLst>
          </p:cNvPr>
          <p:cNvSpPr>
            <a:spLocks noGrp="1"/>
          </p:cNvSpPr>
          <p:nvPr>
            <p:ph type="dt" sz="half" idx="10"/>
          </p:nvPr>
        </p:nvSpPr>
        <p:spPr/>
        <p:txBody>
          <a:bodyPr/>
          <a:lstStyle/>
          <a:p>
            <a:fld id="{0A0A3D09-0943-4F95-941A-C053E5FA6294}" type="datetimeFigureOut">
              <a:rPr kumimoji="1" lang="ja-JP" altLang="en-US" smtClean="0"/>
              <a:t>2024/5/13</a:t>
            </a:fld>
            <a:endParaRPr kumimoji="1" lang="ja-JP" altLang="en-US"/>
          </a:p>
        </p:txBody>
      </p:sp>
      <p:sp>
        <p:nvSpPr>
          <p:cNvPr id="8" name="フッター プレースホルダー 7">
            <a:extLst>
              <a:ext uri="{FF2B5EF4-FFF2-40B4-BE49-F238E27FC236}">
                <a16:creationId xmlns:a16="http://schemas.microsoft.com/office/drawing/2014/main" id="{5181827D-816D-4A84-8F83-F686F5B30D2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FEF8BF7-6FFE-175A-5FDC-ADB097585E50}"/>
              </a:ext>
            </a:extLst>
          </p:cNvPr>
          <p:cNvSpPr>
            <a:spLocks noGrp="1"/>
          </p:cNvSpPr>
          <p:nvPr>
            <p:ph type="sldNum" sz="quarter" idx="12"/>
          </p:nvPr>
        </p:nvSpPr>
        <p:spPr/>
        <p:txBody>
          <a:bodyPr/>
          <a:lstStyle/>
          <a:p>
            <a:fld id="{2DC8051A-C5C1-4B8D-97E2-AD9CFE2DEF01}" type="slidenum">
              <a:rPr kumimoji="1" lang="ja-JP" altLang="en-US" smtClean="0"/>
              <a:t>‹#›</a:t>
            </a:fld>
            <a:endParaRPr kumimoji="1" lang="ja-JP" altLang="en-US"/>
          </a:p>
        </p:txBody>
      </p:sp>
    </p:spTree>
    <p:extLst>
      <p:ext uri="{BB962C8B-B14F-4D97-AF65-F5344CB8AC3E}">
        <p14:creationId xmlns:p14="http://schemas.microsoft.com/office/powerpoint/2010/main" val="3683736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A4E288-BB60-1010-F1C3-4D034F3CA2D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1D3020E-8E8A-19D6-486B-472460C94A53}"/>
              </a:ext>
            </a:extLst>
          </p:cNvPr>
          <p:cNvSpPr>
            <a:spLocks noGrp="1"/>
          </p:cNvSpPr>
          <p:nvPr>
            <p:ph type="dt" sz="half" idx="10"/>
          </p:nvPr>
        </p:nvSpPr>
        <p:spPr/>
        <p:txBody>
          <a:bodyPr/>
          <a:lstStyle/>
          <a:p>
            <a:fld id="{0A0A3D09-0943-4F95-941A-C053E5FA6294}" type="datetimeFigureOut">
              <a:rPr kumimoji="1" lang="ja-JP" altLang="en-US" smtClean="0"/>
              <a:t>2024/5/13</a:t>
            </a:fld>
            <a:endParaRPr kumimoji="1" lang="ja-JP" altLang="en-US"/>
          </a:p>
        </p:txBody>
      </p:sp>
      <p:sp>
        <p:nvSpPr>
          <p:cNvPr id="4" name="フッター プレースホルダー 3">
            <a:extLst>
              <a:ext uri="{FF2B5EF4-FFF2-40B4-BE49-F238E27FC236}">
                <a16:creationId xmlns:a16="http://schemas.microsoft.com/office/drawing/2014/main" id="{B9D29412-63C2-4AB3-E958-4F14F7E960C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9B88097-D855-A2BF-5609-D72F72BB9CF7}"/>
              </a:ext>
            </a:extLst>
          </p:cNvPr>
          <p:cNvSpPr>
            <a:spLocks noGrp="1"/>
          </p:cNvSpPr>
          <p:nvPr>
            <p:ph type="sldNum" sz="quarter" idx="12"/>
          </p:nvPr>
        </p:nvSpPr>
        <p:spPr/>
        <p:txBody>
          <a:bodyPr/>
          <a:lstStyle/>
          <a:p>
            <a:fld id="{2DC8051A-C5C1-4B8D-97E2-AD9CFE2DEF01}" type="slidenum">
              <a:rPr kumimoji="1" lang="ja-JP" altLang="en-US" smtClean="0"/>
              <a:t>‹#›</a:t>
            </a:fld>
            <a:endParaRPr kumimoji="1" lang="ja-JP" altLang="en-US"/>
          </a:p>
        </p:txBody>
      </p:sp>
    </p:spTree>
    <p:extLst>
      <p:ext uri="{BB962C8B-B14F-4D97-AF65-F5344CB8AC3E}">
        <p14:creationId xmlns:p14="http://schemas.microsoft.com/office/powerpoint/2010/main" val="2714358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6545662-0E16-B5B7-F52C-14595675A5B5}"/>
              </a:ext>
            </a:extLst>
          </p:cNvPr>
          <p:cNvSpPr>
            <a:spLocks noGrp="1"/>
          </p:cNvSpPr>
          <p:nvPr>
            <p:ph type="dt" sz="half" idx="10"/>
          </p:nvPr>
        </p:nvSpPr>
        <p:spPr/>
        <p:txBody>
          <a:bodyPr/>
          <a:lstStyle/>
          <a:p>
            <a:fld id="{0A0A3D09-0943-4F95-941A-C053E5FA6294}" type="datetimeFigureOut">
              <a:rPr kumimoji="1" lang="ja-JP" altLang="en-US" smtClean="0"/>
              <a:t>2024/5/13</a:t>
            </a:fld>
            <a:endParaRPr kumimoji="1" lang="ja-JP" altLang="en-US"/>
          </a:p>
        </p:txBody>
      </p:sp>
      <p:sp>
        <p:nvSpPr>
          <p:cNvPr id="3" name="フッター プレースホルダー 2">
            <a:extLst>
              <a:ext uri="{FF2B5EF4-FFF2-40B4-BE49-F238E27FC236}">
                <a16:creationId xmlns:a16="http://schemas.microsoft.com/office/drawing/2014/main" id="{A0202A81-DD67-34AC-2B05-7F4461251BD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BC6DDDF-A8B9-D858-259F-1A02BBB59E27}"/>
              </a:ext>
            </a:extLst>
          </p:cNvPr>
          <p:cNvSpPr>
            <a:spLocks noGrp="1"/>
          </p:cNvSpPr>
          <p:nvPr>
            <p:ph type="sldNum" sz="quarter" idx="12"/>
          </p:nvPr>
        </p:nvSpPr>
        <p:spPr/>
        <p:txBody>
          <a:bodyPr/>
          <a:lstStyle/>
          <a:p>
            <a:fld id="{2DC8051A-C5C1-4B8D-97E2-AD9CFE2DEF01}" type="slidenum">
              <a:rPr kumimoji="1" lang="ja-JP" altLang="en-US" smtClean="0"/>
              <a:t>‹#›</a:t>
            </a:fld>
            <a:endParaRPr kumimoji="1" lang="ja-JP" altLang="en-US"/>
          </a:p>
        </p:txBody>
      </p:sp>
    </p:spTree>
    <p:extLst>
      <p:ext uri="{BB962C8B-B14F-4D97-AF65-F5344CB8AC3E}">
        <p14:creationId xmlns:p14="http://schemas.microsoft.com/office/powerpoint/2010/main" val="675922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B2A10F-42AA-FFBD-4CDA-0BC80486259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24B33A-9376-E8B5-E4F7-26A0414963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8665688-D8EF-92CA-5719-AAF0A28E60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57170B2-3528-97C9-B4DE-13E22071800B}"/>
              </a:ext>
            </a:extLst>
          </p:cNvPr>
          <p:cNvSpPr>
            <a:spLocks noGrp="1"/>
          </p:cNvSpPr>
          <p:nvPr>
            <p:ph type="dt" sz="half" idx="10"/>
          </p:nvPr>
        </p:nvSpPr>
        <p:spPr/>
        <p:txBody>
          <a:bodyPr/>
          <a:lstStyle/>
          <a:p>
            <a:fld id="{0A0A3D09-0943-4F95-941A-C053E5FA6294}" type="datetimeFigureOut">
              <a:rPr kumimoji="1" lang="ja-JP" altLang="en-US" smtClean="0"/>
              <a:t>2024/5/13</a:t>
            </a:fld>
            <a:endParaRPr kumimoji="1" lang="ja-JP" altLang="en-US"/>
          </a:p>
        </p:txBody>
      </p:sp>
      <p:sp>
        <p:nvSpPr>
          <p:cNvPr id="6" name="フッター プレースホルダー 5">
            <a:extLst>
              <a:ext uri="{FF2B5EF4-FFF2-40B4-BE49-F238E27FC236}">
                <a16:creationId xmlns:a16="http://schemas.microsoft.com/office/drawing/2014/main" id="{45F7E1D9-587D-D263-0180-FA444E47252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A5DFC55-E0C9-9D6E-EC4F-8B7F058F21F6}"/>
              </a:ext>
            </a:extLst>
          </p:cNvPr>
          <p:cNvSpPr>
            <a:spLocks noGrp="1"/>
          </p:cNvSpPr>
          <p:nvPr>
            <p:ph type="sldNum" sz="quarter" idx="12"/>
          </p:nvPr>
        </p:nvSpPr>
        <p:spPr/>
        <p:txBody>
          <a:bodyPr/>
          <a:lstStyle/>
          <a:p>
            <a:fld id="{2DC8051A-C5C1-4B8D-97E2-AD9CFE2DEF01}" type="slidenum">
              <a:rPr kumimoji="1" lang="ja-JP" altLang="en-US" smtClean="0"/>
              <a:t>‹#›</a:t>
            </a:fld>
            <a:endParaRPr kumimoji="1" lang="ja-JP" altLang="en-US"/>
          </a:p>
        </p:txBody>
      </p:sp>
    </p:spTree>
    <p:extLst>
      <p:ext uri="{BB962C8B-B14F-4D97-AF65-F5344CB8AC3E}">
        <p14:creationId xmlns:p14="http://schemas.microsoft.com/office/powerpoint/2010/main" val="2747050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0232A9-F37D-1EB0-96DA-263E5CAFC87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6F73664-73DE-7BBE-08D6-3F61F31533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0C5506D-9E4C-B738-1348-28DA923A67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EE22EB0-B525-C7B7-5DAF-BC74B07DB7E4}"/>
              </a:ext>
            </a:extLst>
          </p:cNvPr>
          <p:cNvSpPr>
            <a:spLocks noGrp="1"/>
          </p:cNvSpPr>
          <p:nvPr>
            <p:ph type="dt" sz="half" idx="10"/>
          </p:nvPr>
        </p:nvSpPr>
        <p:spPr/>
        <p:txBody>
          <a:bodyPr/>
          <a:lstStyle/>
          <a:p>
            <a:fld id="{0A0A3D09-0943-4F95-941A-C053E5FA6294}" type="datetimeFigureOut">
              <a:rPr kumimoji="1" lang="ja-JP" altLang="en-US" smtClean="0"/>
              <a:t>2024/5/13</a:t>
            </a:fld>
            <a:endParaRPr kumimoji="1" lang="ja-JP" altLang="en-US"/>
          </a:p>
        </p:txBody>
      </p:sp>
      <p:sp>
        <p:nvSpPr>
          <p:cNvPr id="6" name="フッター プレースホルダー 5">
            <a:extLst>
              <a:ext uri="{FF2B5EF4-FFF2-40B4-BE49-F238E27FC236}">
                <a16:creationId xmlns:a16="http://schemas.microsoft.com/office/drawing/2014/main" id="{4EF95866-BB9F-F105-4F74-C28C59938BA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850B82A-1C0B-82F9-85D2-62E31017B886}"/>
              </a:ext>
            </a:extLst>
          </p:cNvPr>
          <p:cNvSpPr>
            <a:spLocks noGrp="1"/>
          </p:cNvSpPr>
          <p:nvPr>
            <p:ph type="sldNum" sz="quarter" idx="12"/>
          </p:nvPr>
        </p:nvSpPr>
        <p:spPr/>
        <p:txBody>
          <a:bodyPr/>
          <a:lstStyle/>
          <a:p>
            <a:fld id="{2DC8051A-C5C1-4B8D-97E2-AD9CFE2DEF01}" type="slidenum">
              <a:rPr kumimoji="1" lang="ja-JP" altLang="en-US" smtClean="0"/>
              <a:t>‹#›</a:t>
            </a:fld>
            <a:endParaRPr kumimoji="1" lang="ja-JP" altLang="en-US"/>
          </a:p>
        </p:txBody>
      </p:sp>
    </p:spTree>
    <p:extLst>
      <p:ext uri="{BB962C8B-B14F-4D97-AF65-F5344CB8AC3E}">
        <p14:creationId xmlns:p14="http://schemas.microsoft.com/office/powerpoint/2010/main" val="1114598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BD4E5FB-9F4A-0140-CDF8-EE48303E4C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8D82B6B-7288-6303-BE5E-95A6AC2756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5215019-8286-17C9-B1C0-D897696043A6}"/>
              </a:ext>
            </a:extLst>
          </p:cNvPr>
          <p:cNvSpPr>
            <a:spLocks noGrp="1"/>
          </p:cNvSpPr>
          <p:nvPr>
            <p:ph type="dt" sz="half" idx="2"/>
          </p:nvPr>
        </p:nvSpPr>
        <p:spPr>
          <a:xfrm>
            <a:off x="0" y="649133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0A3D09-0943-4F95-941A-C053E5FA6294}" type="datetimeFigureOut">
              <a:rPr kumimoji="1" lang="ja-JP" altLang="en-US" smtClean="0"/>
              <a:t>2024/5/13</a:t>
            </a:fld>
            <a:endParaRPr kumimoji="1" lang="ja-JP" altLang="en-US"/>
          </a:p>
        </p:txBody>
      </p:sp>
      <p:sp>
        <p:nvSpPr>
          <p:cNvPr id="5" name="フッター プレースホルダー 4">
            <a:extLst>
              <a:ext uri="{FF2B5EF4-FFF2-40B4-BE49-F238E27FC236}">
                <a16:creationId xmlns:a16="http://schemas.microsoft.com/office/drawing/2014/main" id="{25A96A47-F139-1CA8-F9B1-33263562F683}"/>
              </a:ext>
            </a:extLst>
          </p:cNvPr>
          <p:cNvSpPr>
            <a:spLocks noGrp="1"/>
          </p:cNvSpPr>
          <p:nvPr>
            <p:ph type="ftr" sz="quarter" idx="3"/>
          </p:nvPr>
        </p:nvSpPr>
        <p:spPr>
          <a:xfrm>
            <a:off x="4038600" y="649133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C22DDCF-0B88-82C1-1B39-883FF05E7BC4}"/>
              </a:ext>
            </a:extLst>
          </p:cNvPr>
          <p:cNvSpPr>
            <a:spLocks noGrp="1"/>
          </p:cNvSpPr>
          <p:nvPr>
            <p:ph type="sldNum" sz="quarter" idx="4"/>
          </p:nvPr>
        </p:nvSpPr>
        <p:spPr>
          <a:xfrm>
            <a:off x="9448800" y="648979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C8051A-C5C1-4B8D-97E2-AD9CFE2DEF01}" type="slidenum">
              <a:rPr kumimoji="1" lang="ja-JP" altLang="en-US" smtClean="0"/>
              <a:t>‹#›</a:t>
            </a:fld>
            <a:endParaRPr kumimoji="1" lang="ja-JP" altLang="en-US"/>
          </a:p>
        </p:txBody>
      </p:sp>
    </p:spTree>
    <p:extLst>
      <p:ext uri="{BB962C8B-B14F-4D97-AF65-F5344CB8AC3E}">
        <p14:creationId xmlns:p14="http://schemas.microsoft.com/office/powerpoint/2010/main" val="3194965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A5C46B-6B6F-AC36-D2AE-C888B3E50DFC}"/>
              </a:ext>
            </a:extLst>
          </p:cNvPr>
          <p:cNvSpPr>
            <a:spLocks noGrp="1"/>
          </p:cNvSpPr>
          <p:nvPr>
            <p:ph type="ctrTitle"/>
          </p:nvPr>
        </p:nvSpPr>
        <p:spPr>
          <a:xfrm>
            <a:off x="0" y="2347546"/>
            <a:ext cx="12191999" cy="2162908"/>
          </a:xfrm>
        </p:spPr>
        <p:txBody>
          <a:bodyPr>
            <a:noAutofit/>
          </a:bodyPr>
          <a:lstStyle/>
          <a:p>
            <a:r>
              <a:rPr kumimoji="1" lang="en-US" altLang="ja-JP" sz="7200" dirty="0">
                <a:latin typeface="ＭＳ ゴシック" panose="020B0609070205080204" pitchFamily="49" charset="-128"/>
                <a:ea typeface="ＭＳ ゴシック" panose="020B0609070205080204" pitchFamily="49" charset="-128"/>
              </a:rPr>
              <a:t>SF2023</a:t>
            </a:r>
            <a:r>
              <a:rPr kumimoji="1" lang="ja-JP" altLang="en-US" sz="7200" dirty="0">
                <a:latin typeface="ＭＳ ゴシック" panose="020B0609070205080204" pitchFamily="49" charset="-128"/>
                <a:ea typeface="ＭＳ ゴシック" panose="020B0609070205080204" pitchFamily="49" charset="-128"/>
              </a:rPr>
              <a:t>完全読破チャレンジ </a:t>
            </a:r>
            <a:r>
              <a:rPr kumimoji="1" lang="en-US" altLang="ja-JP" sz="7200" dirty="0">
                <a:latin typeface="ＭＳ ゴシック" panose="020B0609070205080204" pitchFamily="49" charset="-128"/>
                <a:ea typeface="ＭＳ ゴシック" panose="020B0609070205080204" pitchFamily="49" charset="-128"/>
              </a:rPr>
              <a:t>week6</a:t>
            </a:r>
            <a:endParaRPr kumimoji="1" lang="ja-JP" altLang="en-US" sz="7200" dirty="0">
              <a:latin typeface="ＭＳ ゴシック" panose="020B0609070205080204" pitchFamily="49" charset="-128"/>
              <a:ea typeface="ＭＳ ゴシック" panose="020B0609070205080204" pitchFamily="49" charset="-128"/>
            </a:endParaRPr>
          </a:p>
        </p:txBody>
      </p:sp>
      <p:sp>
        <p:nvSpPr>
          <p:cNvPr id="3" name="字幕 2">
            <a:extLst>
              <a:ext uri="{FF2B5EF4-FFF2-40B4-BE49-F238E27FC236}">
                <a16:creationId xmlns:a16="http://schemas.microsoft.com/office/drawing/2014/main" id="{1D36CC32-8834-34BF-746F-CBACA652E227}"/>
              </a:ext>
            </a:extLst>
          </p:cNvPr>
          <p:cNvSpPr>
            <a:spLocks noGrp="1"/>
          </p:cNvSpPr>
          <p:nvPr>
            <p:ph type="subTitle" idx="1"/>
          </p:nvPr>
        </p:nvSpPr>
        <p:spPr>
          <a:xfrm>
            <a:off x="1524000" y="4745038"/>
            <a:ext cx="9144000" cy="1365616"/>
          </a:xfrm>
        </p:spPr>
        <p:txBody>
          <a:bodyPr>
            <a:normAutofit/>
          </a:bodyPr>
          <a:lstStyle/>
          <a:p>
            <a:r>
              <a:rPr kumimoji="1" lang="ja-JP" altLang="en-US" dirty="0">
                <a:latin typeface="ＭＳ ゴシック" panose="020B0609070205080204" pitchFamily="49" charset="-128"/>
                <a:ea typeface="ＭＳ ゴシック" panose="020B0609070205080204" pitchFamily="49" charset="-128"/>
              </a:rPr>
              <a:t>関西大学大学院　理工学研究科</a:t>
            </a:r>
            <a:endParaRPr kumimoji="1" lang="en-US" altLang="ja-JP"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地盤防災工学研究室</a:t>
            </a:r>
            <a:endParaRPr lang="en-US" altLang="ja-JP" dirty="0">
              <a:latin typeface="ＭＳ ゴシック" panose="020B0609070205080204" pitchFamily="49" charset="-128"/>
              <a:ea typeface="ＭＳ ゴシック" panose="020B0609070205080204" pitchFamily="49" charset="-128"/>
            </a:endParaRPr>
          </a:p>
          <a:p>
            <a:r>
              <a:rPr kumimoji="1" lang="en-US" altLang="ja-JP" dirty="0">
                <a:latin typeface="ＭＳ ゴシック" panose="020B0609070205080204" pitchFamily="49" charset="-128"/>
                <a:ea typeface="ＭＳ ゴシック" panose="020B0609070205080204" pitchFamily="49" charset="-128"/>
              </a:rPr>
              <a:t>23M6505</a:t>
            </a:r>
            <a:r>
              <a:rPr kumimoji="1" lang="ja-JP" altLang="en-US" dirty="0">
                <a:latin typeface="ＭＳ ゴシック" panose="020B0609070205080204" pitchFamily="49" charset="-128"/>
                <a:ea typeface="ＭＳ ゴシック" panose="020B0609070205080204" pitchFamily="49" charset="-128"/>
              </a:rPr>
              <a:t>　板木拳志朗</a:t>
            </a:r>
          </a:p>
        </p:txBody>
      </p:sp>
    </p:spTree>
    <p:extLst>
      <p:ext uri="{BB962C8B-B14F-4D97-AF65-F5344CB8AC3E}">
        <p14:creationId xmlns:p14="http://schemas.microsoft.com/office/powerpoint/2010/main" val="2854717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F0AFB-B99F-B5EC-8C5D-E4A4F8210819}"/>
              </a:ext>
            </a:extLst>
          </p:cNvPr>
          <p:cNvSpPr>
            <a:spLocks noGrp="1"/>
          </p:cNvSpPr>
          <p:nvPr>
            <p:ph type="title"/>
          </p:nvPr>
        </p:nvSpPr>
        <p:spPr>
          <a:xfrm>
            <a:off x="130629" y="366322"/>
            <a:ext cx="12260424" cy="369333"/>
          </a:xfrm>
        </p:spPr>
        <p:txBody>
          <a:bodyPr>
            <a:noAutofit/>
          </a:bodyPr>
          <a:lstStyle/>
          <a:p>
            <a:r>
              <a:rPr kumimoji="1" lang="en-US" altLang="ja-JP" sz="1600" b="1" u="sng" dirty="0">
                <a:latin typeface="Times New Roman" panose="02020603050405020304" pitchFamily="18" charset="0"/>
                <a:cs typeface="Times New Roman" panose="02020603050405020304" pitchFamily="18" charset="0"/>
              </a:rPr>
              <a:t>Insights into durability assessment for compacted soils treated with paper sludge ash-based stabilizers</a:t>
            </a:r>
            <a:endParaRPr kumimoji="1" lang="ja-JP" altLang="en-US" sz="1600" b="1" u="sng" dirty="0">
              <a:latin typeface="Times New Roman" panose="02020603050405020304" pitchFamily="18" charset="0"/>
              <a:cs typeface="Times New Roman" panose="02020603050405020304" pitchFamily="18" charset="0"/>
            </a:endParaRPr>
          </a:p>
        </p:txBody>
      </p:sp>
      <p:sp>
        <p:nvSpPr>
          <p:cNvPr id="4" name="フッター プレースホルダー 3">
            <a:extLst>
              <a:ext uri="{FF2B5EF4-FFF2-40B4-BE49-F238E27FC236}">
                <a16:creationId xmlns:a16="http://schemas.microsoft.com/office/drawing/2014/main" id="{D8211673-97B5-F7E0-3685-908B2700701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rPr>
              <a:t>地盤防災工学研究室</a:t>
            </a:r>
          </a:p>
        </p:txBody>
      </p:sp>
      <p:sp>
        <p:nvSpPr>
          <p:cNvPr id="5" name="スライド番号プレースホルダー 4">
            <a:extLst>
              <a:ext uri="{FF2B5EF4-FFF2-40B4-BE49-F238E27FC236}">
                <a16:creationId xmlns:a16="http://schemas.microsoft.com/office/drawing/2014/main" id="{B76CBEDD-2E7D-AEA3-BE4C-02F36329A00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10075A-628D-4B53-98BF-13495C1AAAF4}" type="slidenum">
              <a:rPr kumimoji="1" lang="ja-JP" altLang="en-US" sz="1200" b="0" i="0" u="none" strike="noStrike" kern="1200" cap="none" spc="0" normalizeH="0" baseline="0" noProof="0" smtClean="0">
                <a:ln>
                  <a:noFill/>
                </a:ln>
                <a:solidFill>
                  <a:prstClr val="black">
                    <a:tint val="75000"/>
                  </a:prstClr>
                </a:solidFill>
                <a:effectLst/>
                <a:uLnTx/>
                <a:uFillTx/>
                <a:latin typeface="Times New Roman"/>
                <a:ea typeface="ＭＳ 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6" name="テキスト ボックス 5">
            <a:extLst>
              <a:ext uri="{FF2B5EF4-FFF2-40B4-BE49-F238E27FC236}">
                <a16:creationId xmlns:a16="http://schemas.microsoft.com/office/drawing/2014/main" id="{C09FD57F-3E12-C157-1803-61DACBA7AC02}"/>
              </a:ext>
            </a:extLst>
          </p:cNvPr>
          <p:cNvSpPr txBox="1"/>
          <p:nvPr/>
        </p:nvSpPr>
        <p:spPr>
          <a:xfrm>
            <a:off x="130629" y="109099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Navila</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Tabassum</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Ryo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Sekine</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Kimitoshi</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Hayano</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b</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Binh Nguyen Phan</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c</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a:t>
            </a:r>
            <a:r>
              <a:rPr lang="ja-JP" altLang="en-US" sz="1600" dirty="0">
                <a:solidFill>
                  <a:prstClr val="black"/>
                </a:solidFill>
                <a:latin typeface="Times New Roman"/>
                <a:ea typeface="ＭＳ ゴシック"/>
              </a:rPr>
              <a:t>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Hiromoto</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Yamauchi </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d</a:t>
            </a:r>
            <a:endParaRPr kumimoji="1" lang="ja-JP" altLang="en-US" sz="1600" b="0" i="0" u="none" strike="noStrike" kern="1200" cap="none" spc="0" normalizeH="0" baseline="30000" noProof="0" dirty="0">
              <a:ln>
                <a:noFill/>
              </a:ln>
              <a:solidFill>
                <a:prstClr val="black"/>
              </a:solidFill>
              <a:effectLst/>
              <a:uLnTx/>
              <a:uFillTx/>
              <a:latin typeface="Times New Roman"/>
              <a:ea typeface="ＭＳ ゴシック"/>
              <a:cs typeface="+mn-cs"/>
            </a:endParaRPr>
          </a:p>
        </p:txBody>
      </p:sp>
      <p:sp>
        <p:nvSpPr>
          <p:cNvPr id="3" name="テキスト ボックス 2">
            <a:extLst>
              <a:ext uri="{FF2B5EF4-FFF2-40B4-BE49-F238E27FC236}">
                <a16:creationId xmlns:a16="http://schemas.microsoft.com/office/drawing/2014/main" id="{27AC8C99-7416-5F15-C1EB-BED49E9B5645}"/>
              </a:ext>
            </a:extLst>
          </p:cNvPr>
          <p:cNvSpPr txBox="1"/>
          <p:nvPr/>
        </p:nvSpPr>
        <p:spPr>
          <a:xfrm>
            <a:off x="10680048" y="-3010"/>
            <a:ext cx="136768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Kenshiro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Itaki</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10" name="テキスト ボックス 9">
            <a:extLst>
              <a:ext uri="{FF2B5EF4-FFF2-40B4-BE49-F238E27FC236}">
                <a16:creationId xmlns:a16="http://schemas.microsoft.com/office/drawing/2014/main" id="{7A51E776-4967-57B0-9190-957C4395B5B6}"/>
              </a:ext>
            </a:extLst>
          </p:cNvPr>
          <p:cNvSpPr txBox="1"/>
          <p:nvPr/>
        </p:nvSpPr>
        <p:spPr>
          <a:xfrm>
            <a:off x="130629" y="-3010"/>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DOI: </a:t>
            </a:r>
            <a:r>
              <a:rPr kumimoji="1" lang="en-US" altLang="ja-JP" sz="1600" b="0" i="0" u="none" strike="noStrike" kern="1200" cap="none" spc="0" normalizeH="0" baseline="0" noProof="0" dirty="0">
                <a:ln>
                  <a:noFill/>
                </a:ln>
                <a:solidFill>
                  <a:srgbClr val="0080AE"/>
                </a:solidFill>
                <a:effectLst/>
                <a:uLnTx/>
                <a:uFillTx/>
                <a:latin typeface="Times New Roman"/>
                <a:ea typeface="ＭＳ ゴシック"/>
                <a:cs typeface="+mn-cs"/>
              </a:rPr>
              <a:t>https://doi.org/10.1016/j.sandf.2023.101399</a:t>
            </a:r>
          </a:p>
        </p:txBody>
      </p:sp>
      <p:sp>
        <p:nvSpPr>
          <p:cNvPr id="7" name="タイトル 1">
            <a:extLst>
              <a:ext uri="{FF2B5EF4-FFF2-40B4-BE49-F238E27FC236}">
                <a16:creationId xmlns:a16="http://schemas.microsoft.com/office/drawing/2014/main" id="{F8E070B1-3698-60BF-535C-30899885C5AF}"/>
              </a:ext>
            </a:extLst>
          </p:cNvPr>
          <p:cNvSpPr txBox="1">
            <a:spLocks/>
          </p:cNvSpPr>
          <p:nvPr/>
        </p:nvSpPr>
        <p:spPr>
          <a:xfrm>
            <a:off x="130629" y="721662"/>
            <a:ext cx="11930742" cy="3693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ja-JP" altLang="en-US" sz="1600" b="1" i="0" u="sng" strike="noStrike" kern="1200" cap="none" spc="0" normalizeH="0" baseline="0" noProof="0" dirty="0">
                <a:ln>
                  <a:noFill/>
                </a:ln>
                <a:solidFill>
                  <a:prstClr val="black"/>
                </a:solidFill>
                <a:effectLst/>
                <a:uLnTx/>
                <a:uFillTx/>
                <a:latin typeface="Times New Roman"/>
                <a:ea typeface="ＭＳ ゴシック"/>
                <a:cs typeface="+mj-cs"/>
              </a:rPr>
              <a:t>ペーパースラッジ灰ベースの安定剤で処理した締固め土の耐久性評価に関する考察</a:t>
            </a:r>
          </a:p>
        </p:txBody>
      </p:sp>
      <p:sp>
        <p:nvSpPr>
          <p:cNvPr id="8" name="テキスト ボックス 7">
            <a:extLst>
              <a:ext uri="{FF2B5EF4-FFF2-40B4-BE49-F238E27FC236}">
                <a16:creationId xmlns:a16="http://schemas.microsoft.com/office/drawing/2014/main" id="{054799D1-7E84-22C7-67F9-772D378889DF}"/>
              </a:ext>
            </a:extLst>
          </p:cNvPr>
          <p:cNvSpPr txBox="1"/>
          <p:nvPr/>
        </p:nvSpPr>
        <p:spPr>
          <a:xfrm>
            <a:off x="130629" y="145465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a</a:t>
            </a:r>
            <a:r>
              <a:rPr lang="ja-JP" altLang="en-US" sz="1600" dirty="0">
                <a:solidFill>
                  <a:prstClr val="black"/>
                </a:solidFill>
                <a:latin typeface="Times New Roman"/>
                <a:ea typeface="ＭＳ ゴシック"/>
              </a:rPr>
              <a:t>横浜国立大学，</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b</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横浜国立大学，</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c</a:t>
            </a:r>
            <a:r>
              <a:rPr kumimoji="1" lang="ja-JP" altLang="en-US" sz="1600" b="0" i="0" u="none" strike="noStrike" kern="1200" cap="none" spc="0" normalizeH="0" noProof="0" dirty="0">
                <a:ln>
                  <a:noFill/>
                </a:ln>
                <a:solidFill>
                  <a:prstClr val="black"/>
                </a:solidFill>
                <a:effectLst/>
                <a:uLnTx/>
                <a:uFillTx/>
                <a:latin typeface="Times New Roman"/>
                <a:ea typeface="ＭＳ ゴシック"/>
                <a:cs typeface="+mn-cs"/>
              </a:rPr>
              <a:t>ハノイ大学，</a:t>
            </a:r>
            <a:r>
              <a:rPr kumimoji="1" lang="en-US" altLang="ja-JP" sz="1600" b="0" i="0" u="none" strike="noStrike" kern="1200" cap="none" spc="0" normalizeH="0" baseline="30000" noProof="0" dirty="0" err="1">
                <a:ln>
                  <a:noFill/>
                </a:ln>
                <a:solidFill>
                  <a:prstClr val="black"/>
                </a:solidFill>
                <a:effectLst/>
                <a:uLnTx/>
                <a:uFillTx/>
                <a:latin typeface="Times New Roman"/>
                <a:ea typeface="ＭＳ ゴシック"/>
                <a:cs typeface="+mn-cs"/>
              </a:rPr>
              <a:t>d</a:t>
            </a:r>
            <a:r>
              <a:rPr kumimoji="1" lang="en-US" altLang="ja-JP" sz="1600" b="0" i="0" u="none" strike="noStrike" kern="1200" cap="none" spc="0" normalizeH="0" noProof="0" dirty="0" err="1">
                <a:ln>
                  <a:noFill/>
                </a:ln>
                <a:solidFill>
                  <a:prstClr val="black"/>
                </a:solidFill>
                <a:effectLst/>
                <a:uLnTx/>
                <a:uFillTx/>
                <a:latin typeface="Times New Roman"/>
                <a:ea typeface="ＭＳ ゴシック"/>
                <a:cs typeface="+mn-cs"/>
              </a:rPr>
              <a:t>Domi</a:t>
            </a:r>
            <a:r>
              <a:rPr kumimoji="1" lang="ja-JP" altLang="en-US" sz="1600" b="0" i="0" u="none" strike="noStrike" kern="1200" cap="none" spc="0" normalizeH="0" noProof="0" dirty="0">
                <a:ln>
                  <a:noFill/>
                </a:ln>
                <a:solidFill>
                  <a:prstClr val="black"/>
                </a:solidFill>
                <a:effectLst/>
                <a:uLnTx/>
                <a:uFillTx/>
                <a:latin typeface="Times New Roman"/>
                <a:ea typeface="ＭＳ ゴシック"/>
                <a:cs typeface="+mn-cs"/>
              </a:rPr>
              <a:t>環境株式会社</a:t>
            </a:r>
            <a:endParaRPr kumimoji="1" lang="ja-JP" altLang="en-US" sz="1600" b="0" i="0" u="none" strike="noStrike" kern="1200" cap="none" spc="0" normalizeH="0" baseline="30000" noProof="0" dirty="0">
              <a:ln>
                <a:noFill/>
              </a:ln>
              <a:solidFill>
                <a:prstClr val="black"/>
              </a:solidFill>
              <a:effectLst/>
              <a:uLnTx/>
              <a:uFillTx/>
              <a:latin typeface="Times New Roman"/>
              <a:ea typeface="ＭＳ ゴシック"/>
              <a:cs typeface="+mn-cs"/>
            </a:endParaRPr>
          </a:p>
        </p:txBody>
      </p:sp>
      <p:sp>
        <p:nvSpPr>
          <p:cNvPr id="15" name="コンテンツ プレースホルダー 2">
            <a:extLst>
              <a:ext uri="{FF2B5EF4-FFF2-40B4-BE49-F238E27FC236}">
                <a16:creationId xmlns:a16="http://schemas.microsoft.com/office/drawing/2014/main" id="{41C715B4-C235-4D09-6E2D-908E89B69160}"/>
              </a:ext>
            </a:extLst>
          </p:cNvPr>
          <p:cNvSpPr>
            <a:spLocks noGrp="1"/>
          </p:cNvSpPr>
          <p:nvPr>
            <p:ph idx="1"/>
          </p:nvPr>
        </p:nvSpPr>
        <p:spPr>
          <a:xfrm>
            <a:off x="130629" y="1818313"/>
            <a:ext cx="6700477" cy="5039686"/>
          </a:xfrm>
        </p:spPr>
        <p:txBody>
          <a:bodyPr>
            <a:noAutofit/>
          </a:bodyPr>
          <a:lstStyle/>
          <a:p>
            <a:pPr marL="0" indent="0">
              <a:buNone/>
            </a:pPr>
            <a:r>
              <a:rPr kumimoji="1" lang="ja-JP" altLang="en-US" sz="1600" b="1" dirty="0">
                <a:latin typeface="ＭＳ ゴシック" panose="020B0609070205080204" pitchFamily="49" charset="-128"/>
                <a:ea typeface="ＭＳ ゴシック" panose="020B0609070205080204" pitchFamily="49" charset="-128"/>
              </a:rPr>
              <a:t>概要</a:t>
            </a:r>
            <a:endParaRPr kumimoji="1" lang="en-US" altLang="ja-JP" sz="1600" b="1" dirty="0">
              <a:latin typeface="ＭＳ ゴシック" panose="020B0609070205080204" pitchFamily="49" charset="-128"/>
              <a:ea typeface="ＭＳ ゴシック" panose="020B0609070205080204" pitchFamily="49" charset="-128"/>
            </a:endParaRPr>
          </a:p>
          <a:p>
            <a:r>
              <a:rPr kumimoji="1" lang="ja-JP" altLang="en-US" sz="1600" dirty="0">
                <a:latin typeface="ＭＳ ゴシック" panose="020B0609070205080204" pitchFamily="49" charset="-128"/>
                <a:ea typeface="ＭＳ ゴシック" panose="020B0609070205080204" pitchFamily="49" charset="-128"/>
              </a:rPr>
              <a:t>建設プロジェクトで産業副産物の利用のためにペーパースラッジ灰（</a:t>
            </a:r>
            <a:r>
              <a:rPr kumimoji="1"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rPr>
              <a:t>PSAS</a:t>
            </a:r>
            <a:r>
              <a:rPr kumimoji="1" lang="ja-JP" altLang="en-US" sz="1600" dirty="0">
                <a:latin typeface="ＭＳ ゴシック" panose="020B0609070205080204" pitchFamily="49" charset="-128"/>
                <a:ea typeface="ＭＳ ゴシック" panose="020B0609070205080204" pitchFamily="49" charset="-128"/>
              </a:rPr>
              <a:t>）をベースとした安定剤が近年開発されている．</a:t>
            </a:r>
            <a:endParaRPr kumimoji="1" lang="en-US" altLang="ja-JP" sz="1600" dirty="0">
              <a:latin typeface="ＭＳ ゴシック" panose="020B0609070205080204" pitchFamily="49" charset="-128"/>
              <a:ea typeface="ＭＳ ゴシック" panose="020B0609070205080204" pitchFamily="49" charset="-128"/>
            </a:endParaRPr>
          </a:p>
          <a:p>
            <a:r>
              <a:rPr kumimoji="1" lang="ja-JP" altLang="en-US" sz="1600" dirty="0">
                <a:latin typeface="ＭＳ ゴシック" panose="020B0609070205080204" pitchFamily="49" charset="-128"/>
                <a:ea typeface="ＭＳ ゴシック" panose="020B0609070205080204" pitchFamily="49" charset="-128"/>
              </a:rPr>
              <a:t>既往の研究では締固め前後の養生条件が，セメントや石灰で処理した土壌の強度発現に影響を与えることが示されている．</a:t>
            </a:r>
            <a:endParaRPr kumimoji="1" lang="en-US" altLang="ja-JP" sz="1600" dirty="0">
              <a:latin typeface="ＭＳ ゴシック" panose="020B0609070205080204" pitchFamily="49" charset="-128"/>
              <a:ea typeface="ＭＳ ゴシック" panose="020B0609070205080204" pitchFamily="49" charset="-128"/>
            </a:endParaRPr>
          </a:p>
          <a:p>
            <a:r>
              <a:rPr lang="ja-JP" altLang="en-US" sz="1600" dirty="0">
                <a:latin typeface="ＭＳ ゴシック" panose="020B0609070205080204" pitchFamily="49" charset="-128"/>
                <a:ea typeface="ＭＳ ゴシック" panose="020B0609070205080204" pitchFamily="49" charset="-128"/>
              </a:rPr>
              <a:t>しかし，</a:t>
            </a:r>
            <a:r>
              <a:rPr lang="en-US" altLang="ja-JP" sz="1600" dirty="0">
                <a:latin typeface="ＭＳ ゴシック" panose="020B0609070205080204" pitchFamily="49" charset="-128"/>
                <a:ea typeface="ＭＳ ゴシック" panose="020B0609070205080204" pitchFamily="49" charset="-128"/>
              </a:rPr>
              <a:t>PSAS</a:t>
            </a:r>
            <a:r>
              <a:rPr lang="ja-JP" altLang="en-US" sz="1600" dirty="0">
                <a:latin typeface="ＭＳ ゴシック" panose="020B0609070205080204" pitchFamily="49" charset="-128"/>
                <a:ea typeface="ＭＳ ゴシック" panose="020B0609070205080204" pitchFamily="49" charset="-128"/>
              </a:rPr>
              <a:t>処理度の強度発現に及ぼす締固め後の養生条件の影響については詳細な検討がされていない．</a:t>
            </a:r>
            <a:endParaRPr lang="en-US" altLang="ja-JP" sz="1600" dirty="0">
              <a:latin typeface="ＭＳ ゴシック" panose="020B0609070205080204" pitchFamily="49" charset="-128"/>
              <a:ea typeface="ＭＳ ゴシック" panose="020B0609070205080204" pitchFamily="49" charset="-128"/>
            </a:endParaRPr>
          </a:p>
          <a:p>
            <a:r>
              <a:rPr kumimoji="1" lang="ja-JP" altLang="en-US" sz="1600" dirty="0">
                <a:latin typeface="ＭＳ ゴシック" panose="020B0609070205080204" pitchFamily="49" charset="-128"/>
                <a:ea typeface="ＭＳ ゴシック" panose="020B0609070205080204" pitchFamily="49" charset="-128"/>
              </a:rPr>
              <a:t>湿乾または乾湿環境に晒された</a:t>
            </a:r>
            <a:r>
              <a:rPr kumimoji="1" lang="en-US" altLang="ja-JP" sz="1600" dirty="0">
                <a:latin typeface="ＭＳ ゴシック" panose="020B0609070205080204" pitchFamily="49" charset="-128"/>
                <a:ea typeface="ＭＳ ゴシック" panose="020B0609070205080204" pitchFamily="49" charset="-128"/>
              </a:rPr>
              <a:t>PSAS</a:t>
            </a:r>
            <a:r>
              <a:rPr kumimoji="1" lang="ja-JP" altLang="en-US" sz="1600" dirty="0">
                <a:latin typeface="ＭＳ ゴシック" panose="020B0609070205080204" pitchFamily="49" charset="-128"/>
                <a:ea typeface="ＭＳ ゴシック" panose="020B0609070205080204" pitchFamily="49" charset="-128"/>
              </a:rPr>
              <a:t>処理粘土の耐久性を様々な評価試験で評価することを目的とする．</a:t>
            </a:r>
            <a:endParaRPr kumimoji="1" lang="en-US" altLang="ja-JP" sz="1600" dirty="0">
              <a:latin typeface="ＭＳ ゴシック" panose="020B0609070205080204" pitchFamily="49" charset="-128"/>
              <a:ea typeface="ＭＳ ゴシック" panose="020B0609070205080204" pitchFamily="49" charset="-128"/>
            </a:endParaRPr>
          </a:p>
          <a:p>
            <a:pPr marL="0" indent="0">
              <a:buNone/>
            </a:pPr>
            <a:r>
              <a:rPr lang="ja-JP" altLang="en-US" sz="1600" b="1" dirty="0">
                <a:latin typeface="ＭＳ ゴシック" panose="020B0609070205080204" pitchFamily="49" charset="-128"/>
                <a:ea typeface="ＭＳ ゴシック" panose="020B0609070205080204" pitchFamily="49" charset="-128"/>
              </a:rPr>
              <a:t>手法・結果</a:t>
            </a:r>
          </a:p>
          <a:p>
            <a:r>
              <a:rPr lang="ja-JP" altLang="en-US" sz="1600" dirty="0">
                <a:latin typeface="ＭＳ ゴシック" panose="020B0609070205080204" pitchFamily="49" charset="-128"/>
                <a:ea typeface="ＭＳ ゴシック" panose="020B0609070205080204" pitchFamily="49" charset="-128"/>
              </a:rPr>
              <a:t>ふるい分け試験により，</a:t>
            </a:r>
            <a:r>
              <a:rPr lang="en-US" altLang="ja-JP" sz="1600" dirty="0">
                <a:latin typeface="ＭＳ ゴシック" panose="020B0609070205080204" pitchFamily="49" charset="-128"/>
                <a:ea typeface="ＭＳ ゴシック" panose="020B0609070205080204" pitchFamily="49" charset="-128"/>
              </a:rPr>
              <a:t>BFCB</a:t>
            </a:r>
            <a:r>
              <a:rPr lang="ja-JP" altLang="en-US" sz="1600" dirty="0">
                <a:latin typeface="ＭＳ ゴシック" panose="020B0609070205080204" pitchFamily="49" charset="-128"/>
                <a:ea typeface="ＭＳ ゴシック" panose="020B0609070205080204" pitchFamily="49" charset="-128"/>
              </a:rPr>
              <a:t>処理粘土と同様に</a:t>
            </a:r>
            <a:r>
              <a:rPr lang="en-US" altLang="ja-JP" sz="1600" dirty="0">
                <a:latin typeface="ＭＳ ゴシック" panose="020B0609070205080204" pitchFamily="49" charset="-128"/>
                <a:ea typeface="ＭＳ ゴシック" panose="020B0609070205080204" pitchFamily="49" charset="-128"/>
              </a:rPr>
              <a:t>PSAS</a:t>
            </a:r>
            <a:r>
              <a:rPr lang="ja-JP" altLang="en-US" sz="1600" dirty="0">
                <a:latin typeface="ＭＳ ゴシック" panose="020B0609070205080204" pitchFamily="49" charset="-128"/>
                <a:ea typeface="ＭＳ ゴシック" panose="020B0609070205080204" pitchFamily="49" charset="-128"/>
              </a:rPr>
              <a:t>処理粘土も泥状になるという懸念が生じた．</a:t>
            </a:r>
            <a:endParaRPr lang="en-US" altLang="ja-JP" sz="1600" dirty="0">
              <a:latin typeface="ＭＳ ゴシック" panose="020B0609070205080204" pitchFamily="49" charset="-128"/>
              <a:ea typeface="ＭＳ ゴシック" panose="020B0609070205080204" pitchFamily="49" charset="-128"/>
            </a:endParaRPr>
          </a:p>
          <a:p>
            <a:r>
              <a:rPr lang="ja-JP" altLang="en-US" sz="1600" dirty="0">
                <a:latin typeface="ＭＳ ゴシック" panose="020B0609070205080204" pitchFamily="49" charset="-128"/>
                <a:ea typeface="ＭＳ ゴシック" panose="020B0609070205080204" pitchFamily="49" charset="-128"/>
              </a:rPr>
              <a:t>一軸圧縮試験では，</a:t>
            </a:r>
            <a:r>
              <a:rPr lang="en-US" altLang="ja-JP" sz="1600" dirty="0">
                <a:latin typeface="ＭＳ ゴシック" panose="020B0609070205080204" pitchFamily="49" charset="-128"/>
                <a:ea typeface="ＭＳ ゴシック" panose="020B0609070205080204" pitchFamily="49" charset="-128"/>
              </a:rPr>
              <a:t>PSAS</a:t>
            </a:r>
            <a:r>
              <a:rPr lang="ja-JP" altLang="en-US" sz="1600" dirty="0">
                <a:latin typeface="ＭＳ ゴシック" panose="020B0609070205080204" pitchFamily="49" charset="-128"/>
                <a:ea typeface="ＭＳ ゴシック" panose="020B0609070205080204" pitchFamily="49" charset="-128"/>
              </a:rPr>
              <a:t>処理粘土の乾湿硬化サイクルによる耐久性が</a:t>
            </a:r>
            <a:r>
              <a:rPr lang="en-US" altLang="ja-JP" sz="1600" dirty="0">
                <a:latin typeface="ＭＳ ゴシック" panose="020B0609070205080204" pitchFamily="49" charset="-128"/>
                <a:ea typeface="ＭＳ ゴシック" panose="020B0609070205080204" pitchFamily="49" charset="-128"/>
              </a:rPr>
              <a:t>BFCB</a:t>
            </a:r>
            <a:r>
              <a:rPr lang="ja-JP" altLang="en-US" sz="1600" dirty="0">
                <a:latin typeface="ＭＳ ゴシック" panose="020B0609070205080204" pitchFamily="49" charset="-128"/>
                <a:ea typeface="ＭＳ ゴシック" panose="020B0609070205080204" pitchFamily="49" charset="-128"/>
              </a:rPr>
              <a:t>処理粘土より低いということがわかった．</a:t>
            </a:r>
            <a:endParaRPr lang="en-US" altLang="ja-JP" sz="1600" dirty="0">
              <a:latin typeface="ＭＳ ゴシック" panose="020B0609070205080204" pitchFamily="49" charset="-128"/>
              <a:ea typeface="ＭＳ ゴシック" panose="020B0609070205080204" pitchFamily="49" charset="-128"/>
            </a:endParaRPr>
          </a:p>
          <a:p>
            <a:r>
              <a:rPr lang="ja-JP" altLang="en-US" sz="1600" dirty="0">
                <a:latin typeface="ＭＳ ゴシック" panose="020B0609070205080204" pitchFamily="49" charset="-128"/>
                <a:ea typeface="ＭＳ ゴシック" panose="020B0609070205080204" pitchFamily="49" charset="-128"/>
              </a:rPr>
              <a:t>コーン指数試験では，</a:t>
            </a:r>
            <a:r>
              <a:rPr lang="en-US" altLang="ja-JP" sz="1600" dirty="0">
                <a:latin typeface="ＭＳ ゴシック" panose="020B0609070205080204" pitchFamily="49" charset="-128"/>
                <a:ea typeface="ＭＳ ゴシック" panose="020B0609070205080204" pitchFamily="49" charset="-128"/>
              </a:rPr>
              <a:t>BFCB</a:t>
            </a:r>
            <a:r>
              <a:rPr lang="ja-JP" altLang="en-US" sz="1600" dirty="0">
                <a:latin typeface="ＭＳ ゴシック" panose="020B0609070205080204" pitchFamily="49" charset="-128"/>
                <a:ea typeface="ＭＳ ゴシック" panose="020B0609070205080204" pitchFamily="49" charset="-128"/>
              </a:rPr>
              <a:t>処理粘土の</a:t>
            </a:r>
            <a:r>
              <a:rPr lang="en-US" altLang="ja-JP" sz="1600" dirty="0">
                <a:latin typeface="ＭＳ ゴシック" panose="020B0609070205080204" pitchFamily="49" charset="-128"/>
                <a:ea typeface="ＭＳ ゴシック" panose="020B0609070205080204" pitchFamily="49" charset="-128"/>
              </a:rPr>
              <a:t>qc</a:t>
            </a:r>
            <a:r>
              <a:rPr lang="ja-JP" altLang="en-US" sz="1600" dirty="0">
                <a:latin typeface="ＭＳ ゴシック" panose="020B0609070205080204" pitchFamily="49" charset="-128"/>
                <a:ea typeface="ＭＳ ゴシック" panose="020B0609070205080204" pitchFamily="49" charset="-128"/>
              </a:rPr>
              <a:t>は時間とともに増加した．</a:t>
            </a:r>
            <a:endParaRPr lang="en-US" altLang="ja-JP" sz="1600" dirty="0">
              <a:latin typeface="ＭＳ ゴシック" panose="020B0609070205080204" pitchFamily="49" charset="-128"/>
              <a:ea typeface="ＭＳ ゴシック" panose="020B0609070205080204" pitchFamily="49" charset="-128"/>
            </a:endParaRPr>
          </a:p>
          <a:p>
            <a:r>
              <a:rPr lang="en-US" altLang="ja-JP" sz="1600" dirty="0">
                <a:latin typeface="ＭＳ ゴシック" panose="020B0609070205080204" pitchFamily="49" charset="-128"/>
                <a:ea typeface="ＭＳ ゴシック" panose="020B0609070205080204" pitchFamily="49" charset="-128"/>
              </a:rPr>
              <a:t>PSAS</a:t>
            </a:r>
            <a:r>
              <a:rPr lang="ja-JP" altLang="en-US" sz="1600" dirty="0">
                <a:latin typeface="ＭＳ ゴシック" panose="020B0609070205080204" pitchFamily="49" charset="-128"/>
                <a:ea typeface="ＭＳ ゴシック" panose="020B0609070205080204" pitchFamily="49" charset="-128"/>
              </a:rPr>
              <a:t>処理土はセメント処理土と同様に様々な養生条件の概念に適用可能である．</a:t>
            </a:r>
            <a:endParaRPr lang="en-US" altLang="ja-JP" sz="1600" dirty="0">
              <a:latin typeface="ＭＳ ゴシック" panose="020B0609070205080204" pitchFamily="49" charset="-128"/>
              <a:ea typeface="ＭＳ ゴシック" panose="020B0609070205080204" pitchFamily="49" charset="-128"/>
            </a:endParaRPr>
          </a:p>
        </p:txBody>
      </p:sp>
      <p:sp>
        <p:nvSpPr>
          <p:cNvPr id="16" name="コンテンツ プレースホルダー 2">
            <a:extLst>
              <a:ext uri="{FF2B5EF4-FFF2-40B4-BE49-F238E27FC236}">
                <a16:creationId xmlns:a16="http://schemas.microsoft.com/office/drawing/2014/main" id="{E36DA592-1459-119D-5B63-C6288259B0D7}"/>
              </a:ext>
            </a:extLst>
          </p:cNvPr>
          <p:cNvSpPr txBox="1">
            <a:spLocks/>
          </p:cNvSpPr>
          <p:nvPr/>
        </p:nvSpPr>
        <p:spPr>
          <a:xfrm>
            <a:off x="7291449" y="5047905"/>
            <a:ext cx="4900550" cy="14529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1600" b="1" i="0" u="none" strike="noStrike" kern="1200" cap="none" spc="0" normalizeH="0" baseline="0" noProof="0" dirty="0">
                <a:ln>
                  <a:noFill/>
                </a:ln>
                <a:solidFill>
                  <a:prstClr val="black"/>
                </a:solidFill>
                <a:effectLst/>
                <a:uLnTx/>
                <a:uFillTx/>
                <a:latin typeface="Times New Roman"/>
                <a:ea typeface="ＭＳ ゴシック"/>
                <a:cs typeface="+mn-cs"/>
              </a:rPr>
              <a:t>コメント</a:t>
            </a:r>
            <a:endParaRPr kumimoji="1" lang="en-US" altLang="ja-JP" sz="1600" b="1"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コーン指数試験では，時間とともに</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qu</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が増加していたが，より長い期間で行った場合，セメントの</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Ca</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の溶出が考えられる．</a:t>
            </a:r>
            <a:r>
              <a:rPr lang="ja-JP" altLang="en-US" sz="1600" dirty="0">
                <a:solidFill>
                  <a:prstClr val="black"/>
                </a:solidFill>
                <a:latin typeface="Times New Roman"/>
                <a:ea typeface="ＭＳ ゴシック"/>
              </a:rPr>
              <a:t>長期的な劣化に対する検討を行ったなった場合の結果が気になる．</a:t>
            </a: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pic>
        <p:nvPicPr>
          <p:cNvPr id="11" name="図 10">
            <a:extLst>
              <a:ext uri="{FF2B5EF4-FFF2-40B4-BE49-F238E27FC236}">
                <a16:creationId xmlns:a16="http://schemas.microsoft.com/office/drawing/2014/main" id="{2046B704-9BF4-D7BD-D9C1-36FBCEBEDE2A}"/>
              </a:ext>
            </a:extLst>
          </p:cNvPr>
          <p:cNvPicPr>
            <a:picLocks noChangeAspect="1"/>
          </p:cNvPicPr>
          <p:nvPr/>
        </p:nvPicPr>
        <p:blipFill>
          <a:blip r:embed="rId3"/>
          <a:stretch>
            <a:fillRect/>
          </a:stretch>
        </p:blipFill>
        <p:spPr>
          <a:xfrm>
            <a:off x="7442572" y="1539566"/>
            <a:ext cx="3918386" cy="3269735"/>
          </a:xfrm>
          <a:prstGeom prst="rect">
            <a:avLst/>
          </a:prstGeom>
        </p:spPr>
      </p:pic>
    </p:spTree>
    <p:extLst>
      <p:ext uri="{BB962C8B-B14F-4D97-AF65-F5344CB8AC3E}">
        <p14:creationId xmlns:p14="http://schemas.microsoft.com/office/powerpoint/2010/main" val="2205264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F0AFB-B99F-B5EC-8C5D-E4A4F8210819}"/>
              </a:ext>
            </a:extLst>
          </p:cNvPr>
          <p:cNvSpPr>
            <a:spLocks noGrp="1"/>
          </p:cNvSpPr>
          <p:nvPr>
            <p:ph type="title"/>
          </p:nvPr>
        </p:nvSpPr>
        <p:spPr>
          <a:xfrm>
            <a:off x="130629" y="366322"/>
            <a:ext cx="12260424" cy="369333"/>
          </a:xfrm>
        </p:spPr>
        <p:txBody>
          <a:bodyPr>
            <a:noAutofit/>
          </a:bodyPr>
          <a:lstStyle/>
          <a:p>
            <a:r>
              <a:rPr kumimoji="1" lang="en-US" altLang="ja-JP" sz="1600" b="1" u="sng" dirty="0">
                <a:latin typeface="Times New Roman" panose="02020603050405020304" pitchFamily="18" charset="0"/>
                <a:ea typeface="ＭＳ ゴシック" panose="020B0609070205080204" pitchFamily="49" charset="-128"/>
                <a:cs typeface="Times New Roman" panose="02020603050405020304" pitchFamily="18" charset="0"/>
              </a:rPr>
              <a:t>Primary and secondary consolidation characteristics of a high plasticity </a:t>
            </a:r>
            <a:r>
              <a:rPr kumimoji="1" lang="en-US" altLang="ja-JP" sz="1600" b="1" u="sng" dirty="0" err="1">
                <a:latin typeface="Times New Roman" panose="02020603050405020304" pitchFamily="18" charset="0"/>
                <a:ea typeface="ＭＳ ゴシック" panose="020B0609070205080204" pitchFamily="49" charset="-128"/>
                <a:cs typeface="Times New Roman" panose="02020603050405020304" pitchFamily="18" charset="0"/>
              </a:rPr>
              <a:t>overconsolidated</a:t>
            </a:r>
            <a:r>
              <a:rPr kumimoji="1" lang="en-US" altLang="ja-JP" sz="1600" b="1" u="sng" dirty="0">
                <a:latin typeface="Times New Roman" panose="02020603050405020304" pitchFamily="18" charset="0"/>
                <a:ea typeface="ＭＳ ゴシック" panose="020B0609070205080204" pitchFamily="49" charset="-128"/>
                <a:cs typeface="Times New Roman" panose="02020603050405020304" pitchFamily="18" charset="0"/>
              </a:rPr>
              <a:t> clay in compression and swelling</a:t>
            </a:r>
            <a:endParaRPr kumimoji="1" lang="ja-JP" altLang="en-US" sz="1600" b="1" u="sng"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4" name="フッター プレースホルダー 3">
            <a:extLst>
              <a:ext uri="{FF2B5EF4-FFF2-40B4-BE49-F238E27FC236}">
                <a16:creationId xmlns:a16="http://schemas.microsoft.com/office/drawing/2014/main" id="{D8211673-97B5-F7E0-3685-908B2700701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tint val="75000"/>
                  </a:prstClr>
                </a:solidFill>
                <a:effectLst/>
                <a:uLnTx/>
                <a:uFillTx/>
                <a:latin typeface="Times New Roman"/>
                <a:ea typeface="ＭＳ ゴシック"/>
                <a:cs typeface="+mn-cs"/>
              </a:rPr>
              <a:t>地盤防災工学研究室</a:t>
            </a:r>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5" name="スライド番号プレースホルダー 4">
            <a:extLst>
              <a:ext uri="{FF2B5EF4-FFF2-40B4-BE49-F238E27FC236}">
                <a16:creationId xmlns:a16="http://schemas.microsoft.com/office/drawing/2014/main" id="{B76CBEDD-2E7D-AEA3-BE4C-02F36329A00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10075A-628D-4B53-98BF-13495C1AAAF4}" type="slidenum">
              <a:rPr kumimoji="1" lang="ja-JP" altLang="en-US" sz="1200" b="0" i="0" u="none" strike="noStrike" kern="1200" cap="none" spc="0" normalizeH="0" baseline="0" noProof="0" smtClean="0">
                <a:ln>
                  <a:noFill/>
                </a:ln>
                <a:solidFill>
                  <a:prstClr val="black">
                    <a:tint val="75000"/>
                  </a:prstClr>
                </a:solidFill>
                <a:effectLst/>
                <a:uLnTx/>
                <a:uFillTx/>
                <a:latin typeface="Times New Roman"/>
                <a:ea typeface="ＭＳ 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6" name="テキスト ボックス 5">
            <a:extLst>
              <a:ext uri="{FF2B5EF4-FFF2-40B4-BE49-F238E27FC236}">
                <a16:creationId xmlns:a16="http://schemas.microsoft.com/office/drawing/2014/main" id="{C09FD57F-3E12-C157-1803-61DACBA7AC02}"/>
              </a:ext>
            </a:extLst>
          </p:cNvPr>
          <p:cNvSpPr txBox="1"/>
          <p:nvPr/>
        </p:nvSpPr>
        <p:spPr>
          <a:xfrm>
            <a:off x="130629" y="109099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Emil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Mejlhede</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Kinslev</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Ole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Hededal</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b</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Irene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Rocchi</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Varvara Zania</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a:t>
            </a:r>
            <a:endParaRPr kumimoji="1" lang="ja-JP" altLang="en-US" sz="1600" b="0" i="0" u="none" strike="noStrike" kern="1200" cap="none" spc="0" normalizeH="0" baseline="30000" noProof="0" dirty="0">
              <a:ln>
                <a:noFill/>
              </a:ln>
              <a:solidFill>
                <a:prstClr val="black"/>
              </a:solidFill>
              <a:effectLst/>
              <a:uLnTx/>
              <a:uFillTx/>
              <a:latin typeface="Times New Roman"/>
              <a:ea typeface="ＭＳ ゴシック"/>
              <a:cs typeface="+mn-cs"/>
            </a:endParaRPr>
          </a:p>
        </p:txBody>
      </p:sp>
      <p:sp>
        <p:nvSpPr>
          <p:cNvPr id="3" name="テキスト ボックス 2">
            <a:extLst>
              <a:ext uri="{FF2B5EF4-FFF2-40B4-BE49-F238E27FC236}">
                <a16:creationId xmlns:a16="http://schemas.microsoft.com/office/drawing/2014/main" id="{27AC8C99-7416-5F15-C1EB-BED49E9B5645}"/>
              </a:ext>
            </a:extLst>
          </p:cNvPr>
          <p:cNvSpPr txBox="1"/>
          <p:nvPr/>
        </p:nvSpPr>
        <p:spPr>
          <a:xfrm>
            <a:off x="10680048" y="-3010"/>
            <a:ext cx="136768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Kenshiro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Itaki</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10" name="テキスト ボックス 9">
            <a:extLst>
              <a:ext uri="{FF2B5EF4-FFF2-40B4-BE49-F238E27FC236}">
                <a16:creationId xmlns:a16="http://schemas.microsoft.com/office/drawing/2014/main" id="{7A51E776-4967-57B0-9190-957C4395B5B6}"/>
              </a:ext>
            </a:extLst>
          </p:cNvPr>
          <p:cNvSpPr txBox="1"/>
          <p:nvPr/>
        </p:nvSpPr>
        <p:spPr>
          <a:xfrm>
            <a:off x="130629" y="-3010"/>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DOI: </a:t>
            </a:r>
            <a:r>
              <a:rPr kumimoji="1" lang="en-US" altLang="ja-JP" sz="1600" b="0" i="0" u="none" strike="noStrike" kern="1200" cap="none" spc="0" normalizeH="0" baseline="0" noProof="0" dirty="0">
                <a:ln>
                  <a:noFill/>
                </a:ln>
                <a:solidFill>
                  <a:srgbClr val="0080AE"/>
                </a:solidFill>
                <a:effectLst/>
                <a:uLnTx/>
                <a:uFillTx/>
                <a:latin typeface="Times New Roman"/>
                <a:ea typeface="ＭＳ ゴシック"/>
                <a:cs typeface="+mn-cs"/>
              </a:rPr>
              <a:t>https://doi.org/10.1016/j.sandf.2023.101375</a:t>
            </a:r>
          </a:p>
        </p:txBody>
      </p:sp>
      <p:sp>
        <p:nvSpPr>
          <p:cNvPr id="7" name="タイトル 1">
            <a:extLst>
              <a:ext uri="{FF2B5EF4-FFF2-40B4-BE49-F238E27FC236}">
                <a16:creationId xmlns:a16="http://schemas.microsoft.com/office/drawing/2014/main" id="{F8E070B1-3698-60BF-535C-30899885C5AF}"/>
              </a:ext>
            </a:extLst>
          </p:cNvPr>
          <p:cNvSpPr txBox="1">
            <a:spLocks/>
          </p:cNvSpPr>
          <p:nvPr/>
        </p:nvSpPr>
        <p:spPr>
          <a:xfrm>
            <a:off x="130629" y="721662"/>
            <a:ext cx="11930742" cy="3693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ja-JP" altLang="en-US" sz="1600" b="1" u="sng" dirty="0">
                <a:solidFill>
                  <a:prstClr val="black"/>
                </a:solidFill>
                <a:latin typeface="Times New Roman"/>
                <a:ea typeface="ＭＳ ゴシック"/>
              </a:rPr>
              <a:t>高可塑性過圧密粘土の圧縮・膨張時における一次及び二次圧密特性</a:t>
            </a:r>
            <a:endParaRPr kumimoji="1" lang="ja-JP" altLang="en-US" sz="1600" b="1" i="0" u="sng" strike="noStrike" kern="1200" cap="none" spc="0" normalizeH="0" baseline="0" noProof="0" dirty="0">
              <a:ln>
                <a:noFill/>
              </a:ln>
              <a:solidFill>
                <a:prstClr val="black"/>
              </a:solidFill>
              <a:effectLst/>
              <a:uLnTx/>
              <a:uFillTx/>
              <a:latin typeface="Times New Roman"/>
              <a:ea typeface="ＭＳ ゴシック"/>
              <a:cs typeface="+mj-cs"/>
            </a:endParaRPr>
          </a:p>
        </p:txBody>
      </p:sp>
      <p:sp>
        <p:nvSpPr>
          <p:cNvPr id="8" name="テキスト ボックス 7">
            <a:extLst>
              <a:ext uri="{FF2B5EF4-FFF2-40B4-BE49-F238E27FC236}">
                <a16:creationId xmlns:a16="http://schemas.microsoft.com/office/drawing/2014/main" id="{054799D1-7E84-22C7-67F9-772D378889DF}"/>
              </a:ext>
            </a:extLst>
          </p:cNvPr>
          <p:cNvSpPr txBox="1"/>
          <p:nvPr/>
        </p:nvSpPr>
        <p:spPr>
          <a:xfrm>
            <a:off x="130629" y="145465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a</a:t>
            </a:r>
            <a:r>
              <a:rPr lang="ja-JP" altLang="en-US" sz="1600" dirty="0">
                <a:solidFill>
                  <a:prstClr val="black"/>
                </a:solidFill>
                <a:latin typeface="Times New Roman"/>
                <a:ea typeface="ＭＳ ゴシック"/>
              </a:rPr>
              <a:t>デンマーク工科大学</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t>
            </a:r>
            <a:r>
              <a:rPr kumimoji="1" lang="en-US" altLang="ja-JP" sz="1600" b="0" i="0" u="none" strike="noStrike" kern="1200" cap="none" spc="0" normalizeH="0" baseline="30000" noProof="0" dirty="0" err="1">
                <a:ln>
                  <a:noFill/>
                </a:ln>
                <a:solidFill>
                  <a:prstClr val="black"/>
                </a:solidFill>
                <a:effectLst/>
                <a:uLnTx/>
                <a:uFillTx/>
                <a:latin typeface="Times New Roman"/>
                <a:ea typeface="ＭＳ ゴシック"/>
                <a:cs typeface="+mn-cs"/>
              </a:rPr>
              <a:t>b</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COWI</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A/S, Marine and Geotechnical Engineering</a:t>
            </a:r>
            <a:endParaRPr kumimoji="1" lang="ja-JP" altLang="en-US" sz="1600" b="0" i="0" u="none" strike="noStrike" kern="1200" cap="none" spc="0" normalizeH="0" baseline="30000" noProof="0" dirty="0">
              <a:ln>
                <a:noFill/>
              </a:ln>
              <a:solidFill>
                <a:prstClr val="black"/>
              </a:solidFill>
              <a:effectLst/>
              <a:uLnTx/>
              <a:uFillTx/>
              <a:latin typeface="Times New Roman"/>
              <a:ea typeface="ＭＳ ゴシック"/>
              <a:cs typeface="+mn-cs"/>
            </a:endParaRPr>
          </a:p>
        </p:txBody>
      </p:sp>
      <p:sp>
        <p:nvSpPr>
          <p:cNvPr id="15" name="コンテンツ プレースホルダー 2">
            <a:extLst>
              <a:ext uri="{FF2B5EF4-FFF2-40B4-BE49-F238E27FC236}">
                <a16:creationId xmlns:a16="http://schemas.microsoft.com/office/drawing/2014/main" id="{41C715B4-C235-4D09-6E2D-908E89B69160}"/>
              </a:ext>
            </a:extLst>
          </p:cNvPr>
          <p:cNvSpPr>
            <a:spLocks noGrp="1"/>
          </p:cNvSpPr>
          <p:nvPr>
            <p:ph idx="1"/>
          </p:nvPr>
        </p:nvSpPr>
        <p:spPr>
          <a:xfrm>
            <a:off x="130629" y="1818313"/>
            <a:ext cx="6700477" cy="5039686"/>
          </a:xfrm>
        </p:spPr>
        <p:txBody>
          <a:bodyPr>
            <a:noAutofit/>
          </a:bodyPr>
          <a:lstStyle/>
          <a:p>
            <a:pPr marL="0" indent="0">
              <a:buNone/>
            </a:pPr>
            <a:r>
              <a:rPr kumimoji="1" lang="ja-JP" altLang="en-US" sz="1600" b="1" dirty="0">
                <a:latin typeface="ＭＳ ゴシック" panose="020B0609070205080204" pitchFamily="49" charset="-128"/>
                <a:ea typeface="ＭＳ ゴシック" panose="020B0609070205080204" pitchFamily="49" charset="-128"/>
              </a:rPr>
              <a:t>概要</a:t>
            </a:r>
            <a:endParaRPr kumimoji="1" lang="en-US" altLang="ja-JP" sz="1600" b="1" dirty="0">
              <a:latin typeface="ＭＳ ゴシック" panose="020B0609070205080204" pitchFamily="49" charset="-128"/>
              <a:ea typeface="ＭＳ ゴシック" panose="020B0609070205080204" pitchFamily="49" charset="-128"/>
            </a:endParaRPr>
          </a:p>
          <a:p>
            <a:r>
              <a:rPr kumimoji="1" lang="ja-JP" altLang="en-US" sz="1600" dirty="0">
                <a:latin typeface="ＭＳ ゴシック" panose="020B0609070205080204" pitchFamily="49" charset="-128"/>
                <a:ea typeface="ＭＳ ゴシック" panose="020B0609070205080204" pitchFamily="49" charset="-128"/>
              </a:rPr>
              <a:t>土の変形時間</a:t>
            </a:r>
            <a:r>
              <a:rPr lang="ja-JP" altLang="en-US" sz="1600" dirty="0">
                <a:latin typeface="ＭＳ ゴシック" panose="020B0609070205080204" pitchFamily="49" charset="-128"/>
                <a:ea typeface="ＭＳ ゴシック" panose="020B0609070205080204" pitchFamily="49" charset="-128"/>
              </a:rPr>
              <a:t>発展を確実に予測するためには一次及び二次変形の両方の詳細を評価する必要がある．</a:t>
            </a:r>
            <a:endParaRPr lang="en-US" altLang="ja-JP" sz="1600" dirty="0">
              <a:latin typeface="ＭＳ ゴシック" panose="020B0609070205080204" pitchFamily="49" charset="-128"/>
              <a:ea typeface="ＭＳ ゴシック" panose="020B0609070205080204" pitchFamily="49" charset="-128"/>
            </a:endParaRPr>
          </a:p>
          <a:p>
            <a:r>
              <a:rPr kumimoji="1" lang="ja-JP" altLang="en-US" sz="1600" dirty="0">
                <a:latin typeface="ＭＳ ゴシック" panose="020B0609070205080204" pitchFamily="49" charset="-128"/>
                <a:ea typeface="ＭＳ ゴシック" panose="020B0609070205080204" pitchFamily="49" charset="-128"/>
              </a:rPr>
              <a:t>既往の研究で</a:t>
            </a:r>
            <a:r>
              <a:rPr lang="ja-JP" altLang="en-US" sz="1600" dirty="0">
                <a:latin typeface="ＭＳ ゴシック" panose="020B0609070205080204" pitchFamily="49" charset="-128"/>
                <a:ea typeface="ＭＳ ゴシック" panose="020B0609070205080204" pitchFamily="49" charset="-128"/>
              </a:rPr>
              <a:t>は，傾向の不一致や，過剰間隙水圧の消散中の剛性と透水性の変化に関する記述がない．</a:t>
            </a:r>
            <a:endParaRPr lang="en-US" altLang="ja-JP" sz="1600" dirty="0">
              <a:latin typeface="ＭＳ ゴシック" panose="020B0609070205080204" pitchFamily="49" charset="-128"/>
              <a:ea typeface="ＭＳ ゴシック" panose="020B0609070205080204" pitchFamily="49" charset="-128"/>
            </a:endParaRPr>
          </a:p>
          <a:p>
            <a:r>
              <a:rPr kumimoji="1" lang="ja-JP" altLang="en-US" sz="1600" dirty="0">
                <a:latin typeface="ＭＳ ゴシック" panose="020B0609070205080204" pitchFamily="49" charset="-128"/>
                <a:ea typeface="ＭＳ ゴシック" panose="020B0609070205080204" pitchFamily="49" charset="-128"/>
              </a:rPr>
              <a:t>本研究は，過圧密粘土の変形の時間依存性挙動に関する調査を行い，関連するパラメータとの直接的な相関を与えることで特性評価を改善することを目的としている．</a:t>
            </a:r>
            <a:endParaRPr kumimoji="1" lang="en-US" altLang="ja-JP" sz="1600" dirty="0">
              <a:latin typeface="ＭＳ ゴシック" panose="020B0609070205080204" pitchFamily="49" charset="-128"/>
              <a:ea typeface="ＭＳ ゴシック" panose="020B0609070205080204" pitchFamily="49" charset="-128"/>
            </a:endParaRPr>
          </a:p>
          <a:p>
            <a:pPr marL="0" indent="0">
              <a:buNone/>
            </a:pPr>
            <a:r>
              <a:rPr lang="ja-JP" altLang="en-US" sz="1600" b="1" dirty="0">
                <a:latin typeface="ＭＳ ゴシック" panose="020B0609070205080204" pitchFamily="49" charset="-128"/>
                <a:ea typeface="ＭＳ ゴシック" panose="020B0609070205080204" pitchFamily="49" charset="-128"/>
              </a:rPr>
              <a:t>手法・結果</a:t>
            </a:r>
          </a:p>
          <a:p>
            <a:r>
              <a:rPr lang="ja-JP" altLang="en-US" sz="1600" dirty="0">
                <a:latin typeface="ＭＳ ゴシック" panose="020B0609070205080204" pitchFamily="49" charset="-128"/>
                <a:ea typeface="ＭＳ ゴシック" panose="020B0609070205080204" pitchFamily="49" charset="-128"/>
              </a:rPr>
              <a:t>一次変形の時間依存性の実験的挙動が理論的挙動から逸脱するのは，過圧密状態での圧密段階と</a:t>
            </a:r>
            <a:r>
              <a:rPr lang="en-US" altLang="ja-JP" sz="1600" dirty="0" err="1">
                <a:latin typeface="ＭＳ ゴシック" panose="020B0609070205080204" pitchFamily="49" charset="-128"/>
                <a:ea typeface="ＭＳ ゴシック" panose="020B0609070205080204" pitchFamily="49" charset="-128"/>
              </a:rPr>
              <a:t>Csp</a:t>
            </a:r>
            <a:r>
              <a:rPr lang="ja-JP" altLang="en-US" sz="1600" dirty="0">
                <a:latin typeface="ＭＳ ゴシック" panose="020B0609070205080204" pitchFamily="49" charset="-128"/>
                <a:ea typeface="ＭＳ ゴシック" panose="020B0609070205080204" pitchFamily="49" charset="-128"/>
              </a:rPr>
              <a:t>前のリバウンド段階において顕著だからである．</a:t>
            </a:r>
            <a:endParaRPr lang="en-US" altLang="ja-JP" sz="1600" dirty="0">
              <a:latin typeface="ＭＳ ゴシック" panose="020B0609070205080204" pitchFamily="49" charset="-128"/>
              <a:ea typeface="ＭＳ ゴシック" panose="020B0609070205080204" pitchFamily="49" charset="-128"/>
            </a:endParaRPr>
          </a:p>
          <a:p>
            <a:r>
              <a:rPr lang="ja-JP" altLang="en-US" sz="1600" dirty="0">
                <a:latin typeface="ＭＳ ゴシック" panose="020B0609070205080204" pitchFamily="49" charset="-128"/>
                <a:ea typeface="ＭＳ ゴシック" panose="020B0609070205080204" pitchFamily="49" charset="-128"/>
              </a:rPr>
              <a:t>透水係数の発達は，圧密中に観察される変動の原因となる過渡応答と透水係数が間隙比に対して対数線形に発達する定常応答に分けられる．</a:t>
            </a:r>
            <a:endParaRPr lang="en-US" altLang="ja-JP" sz="1600" dirty="0">
              <a:latin typeface="ＭＳ ゴシック" panose="020B0609070205080204" pitchFamily="49" charset="-128"/>
              <a:ea typeface="ＭＳ ゴシック" panose="020B0609070205080204" pitchFamily="49" charset="-128"/>
            </a:endParaRPr>
          </a:p>
          <a:p>
            <a:r>
              <a:rPr lang="ja-JP" altLang="en-US" sz="1600" dirty="0">
                <a:latin typeface="ＭＳ ゴシック" panose="020B0609070205080204" pitchFamily="49" charset="-128"/>
                <a:ea typeface="ＭＳ ゴシック" panose="020B0609070205080204" pitchFamily="49" charset="-128"/>
              </a:rPr>
              <a:t>一次及び二次変形指標との間に確立された関係に加えて時間曲線の変曲点における傾きも一定の比率における一次指標と関係している．</a:t>
            </a:r>
            <a:endParaRPr lang="en-US" altLang="ja-JP" sz="1600" dirty="0">
              <a:latin typeface="ＭＳ ゴシック" panose="020B0609070205080204" pitchFamily="49" charset="-128"/>
              <a:ea typeface="ＭＳ ゴシック" panose="020B0609070205080204" pitchFamily="49" charset="-128"/>
            </a:endParaRPr>
          </a:p>
        </p:txBody>
      </p:sp>
      <p:sp>
        <p:nvSpPr>
          <p:cNvPr id="16" name="コンテンツ プレースホルダー 2">
            <a:extLst>
              <a:ext uri="{FF2B5EF4-FFF2-40B4-BE49-F238E27FC236}">
                <a16:creationId xmlns:a16="http://schemas.microsoft.com/office/drawing/2014/main" id="{E36DA592-1459-119D-5B63-C6288259B0D7}"/>
              </a:ext>
            </a:extLst>
          </p:cNvPr>
          <p:cNvSpPr txBox="1">
            <a:spLocks/>
          </p:cNvSpPr>
          <p:nvPr/>
        </p:nvSpPr>
        <p:spPr>
          <a:xfrm>
            <a:off x="7291449" y="5047905"/>
            <a:ext cx="4900550" cy="14529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1600" b="1" i="0" u="none" strike="noStrike" kern="1200" cap="none" spc="0" normalizeH="0" baseline="0" noProof="0" dirty="0">
                <a:ln>
                  <a:noFill/>
                </a:ln>
                <a:solidFill>
                  <a:prstClr val="black"/>
                </a:solidFill>
                <a:effectLst/>
                <a:uLnTx/>
                <a:uFillTx/>
                <a:latin typeface="Times New Roman"/>
                <a:ea typeface="ＭＳ ゴシック"/>
                <a:cs typeface="+mn-cs"/>
              </a:rPr>
              <a:t>コメント</a:t>
            </a:r>
            <a:endParaRPr kumimoji="1" lang="en-US" altLang="ja-JP" sz="1600" b="1"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圧密における二次変形の最大範囲を示し，室内試験を実施する際の指針となり得る点が採用された理由であると考えられる．</a:t>
            </a: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pic>
        <p:nvPicPr>
          <p:cNvPr id="11" name="図 10">
            <a:extLst>
              <a:ext uri="{FF2B5EF4-FFF2-40B4-BE49-F238E27FC236}">
                <a16:creationId xmlns:a16="http://schemas.microsoft.com/office/drawing/2014/main" id="{D4B4B17C-DC4C-5104-6DFB-D071EC500E78}"/>
              </a:ext>
            </a:extLst>
          </p:cNvPr>
          <p:cNvPicPr>
            <a:picLocks noChangeAspect="1"/>
          </p:cNvPicPr>
          <p:nvPr/>
        </p:nvPicPr>
        <p:blipFill>
          <a:blip r:embed="rId3"/>
          <a:stretch>
            <a:fillRect/>
          </a:stretch>
        </p:blipFill>
        <p:spPr>
          <a:xfrm>
            <a:off x="7168994" y="1009616"/>
            <a:ext cx="4559612" cy="4036747"/>
          </a:xfrm>
          <a:prstGeom prst="rect">
            <a:avLst/>
          </a:prstGeom>
        </p:spPr>
      </p:pic>
    </p:spTree>
    <p:extLst>
      <p:ext uri="{BB962C8B-B14F-4D97-AF65-F5344CB8AC3E}">
        <p14:creationId xmlns:p14="http://schemas.microsoft.com/office/powerpoint/2010/main" val="259347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F0AFB-B99F-B5EC-8C5D-E4A4F8210819}"/>
              </a:ext>
            </a:extLst>
          </p:cNvPr>
          <p:cNvSpPr>
            <a:spLocks noGrp="1"/>
          </p:cNvSpPr>
          <p:nvPr>
            <p:ph type="title"/>
          </p:nvPr>
        </p:nvSpPr>
        <p:spPr>
          <a:xfrm>
            <a:off x="130629" y="366322"/>
            <a:ext cx="12260424" cy="369333"/>
          </a:xfrm>
        </p:spPr>
        <p:txBody>
          <a:bodyPr>
            <a:noAutofit/>
          </a:bodyPr>
          <a:lstStyle/>
          <a:p>
            <a:r>
              <a:rPr kumimoji="1" lang="en-US" altLang="ja-JP" sz="1600" b="1" u="sng" dirty="0">
                <a:latin typeface="+mn-lt"/>
              </a:rPr>
              <a:t>Axial capacity ageing trends of large diameter tubular piles driven in sand</a:t>
            </a:r>
            <a:endParaRPr kumimoji="1" lang="ja-JP" altLang="en-US" sz="1600" b="1" u="sng" dirty="0">
              <a:latin typeface="+mn-lt"/>
            </a:endParaRPr>
          </a:p>
        </p:txBody>
      </p:sp>
      <p:sp>
        <p:nvSpPr>
          <p:cNvPr id="4" name="フッター プレースホルダー 3">
            <a:extLst>
              <a:ext uri="{FF2B5EF4-FFF2-40B4-BE49-F238E27FC236}">
                <a16:creationId xmlns:a16="http://schemas.microsoft.com/office/drawing/2014/main" id="{D8211673-97B5-F7E0-3685-908B2700701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tint val="75000"/>
                  </a:prstClr>
                </a:solidFill>
                <a:effectLst/>
                <a:uLnTx/>
                <a:uFillTx/>
                <a:latin typeface="Times New Roman"/>
                <a:ea typeface="ＭＳ ゴシック"/>
                <a:cs typeface="+mn-cs"/>
              </a:rPr>
              <a:t>地盤防災工学研究室</a:t>
            </a:r>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5" name="スライド番号プレースホルダー 4">
            <a:extLst>
              <a:ext uri="{FF2B5EF4-FFF2-40B4-BE49-F238E27FC236}">
                <a16:creationId xmlns:a16="http://schemas.microsoft.com/office/drawing/2014/main" id="{B76CBEDD-2E7D-AEA3-BE4C-02F36329A00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10075A-628D-4B53-98BF-13495C1AAAF4}" type="slidenum">
              <a:rPr kumimoji="1" lang="ja-JP" altLang="en-US" sz="1200" b="0" i="0" u="none" strike="noStrike" kern="1200" cap="none" spc="0" normalizeH="0" baseline="0" noProof="0" smtClean="0">
                <a:ln>
                  <a:noFill/>
                </a:ln>
                <a:solidFill>
                  <a:prstClr val="black">
                    <a:tint val="75000"/>
                  </a:prstClr>
                </a:solidFill>
                <a:effectLst/>
                <a:uLnTx/>
                <a:uFillTx/>
                <a:latin typeface="Times New Roman"/>
                <a:ea typeface="ＭＳ 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6" name="テキスト ボックス 5">
            <a:extLst>
              <a:ext uri="{FF2B5EF4-FFF2-40B4-BE49-F238E27FC236}">
                <a16:creationId xmlns:a16="http://schemas.microsoft.com/office/drawing/2014/main" id="{C09FD57F-3E12-C157-1803-61DACBA7AC02}"/>
              </a:ext>
            </a:extLst>
          </p:cNvPr>
          <p:cNvSpPr txBox="1"/>
          <p:nvPr/>
        </p:nvSpPr>
        <p:spPr>
          <a:xfrm>
            <a:off x="130629" y="109099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D. Cathie</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R. Jardine</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b</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R.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Silvano</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S.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Kontoe</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t>
            </a:r>
            <a:r>
              <a:rPr kumimoji="1" lang="en-US" altLang="ja-JP" sz="1600" b="0" i="0" u="none" strike="noStrike" kern="1200" cap="none" spc="0" normalizeH="0" baseline="30000" noProof="0" dirty="0" err="1">
                <a:ln>
                  <a:noFill/>
                </a:ln>
                <a:solidFill>
                  <a:prstClr val="black"/>
                </a:solidFill>
                <a:effectLst/>
                <a:uLnTx/>
                <a:uFillTx/>
                <a:latin typeface="Times New Roman"/>
                <a:ea typeface="ＭＳ ゴシック"/>
                <a:cs typeface="+mn-cs"/>
              </a:rPr>
              <a:t>d,b</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F. Schroeder</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c</a:t>
            </a:r>
            <a:endParaRPr kumimoji="1" lang="ja-JP" altLang="en-US" sz="1600" b="0" i="0" u="none" strike="noStrike" kern="1200" cap="none" spc="0" normalizeH="0" baseline="30000" noProof="0" dirty="0">
              <a:ln>
                <a:noFill/>
              </a:ln>
              <a:solidFill>
                <a:prstClr val="black"/>
              </a:solidFill>
              <a:effectLst/>
              <a:uLnTx/>
              <a:uFillTx/>
              <a:latin typeface="Times New Roman"/>
              <a:ea typeface="ＭＳ ゴシック"/>
              <a:cs typeface="+mn-cs"/>
            </a:endParaRPr>
          </a:p>
        </p:txBody>
      </p:sp>
      <p:sp>
        <p:nvSpPr>
          <p:cNvPr id="3" name="テキスト ボックス 2">
            <a:extLst>
              <a:ext uri="{FF2B5EF4-FFF2-40B4-BE49-F238E27FC236}">
                <a16:creationId xmlns:a16="http://schemas.microsoft.com/office/drawing/2014/main" id="{27AC8C99-7416-5F15-C1EB-BED49E9B5645}"/>
              </a:ext>
            </a:extLst>
          </p:cNvPr>
          <p:cNvSpPr txBox="1"/>
          <p:nvPr/>
        </p:nvSpPr>
        <p:spPr>
          <a:xfrm>
            <a:off x="10680048" y="-3010"/>
            <a:ext cx="136768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Kenshiro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Itaki</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10" name="テキスト ボックス 9">
            <a:extLst>
              <a:ext uri="{FF2B5EF4-FFF2-40B4-BE49-F238E27FC236}">
                <a16:creationId xmlns:a16="http://schemas.microsoft.com/office/drawing/2014/main" id="{7A51E776-4967-57B0-9190-957C4395B5B6}"/>
              </a:ext>
            </a:extLst>
          </p:cNvPr>
          <p:cNvSpPr txBox="1"/>
          <p:nvPr/>
        </p:nvSpPr>
        <p:spPr>
          <a:xfrm>
            <a:off x="130629" y="-3010"/>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DOI: </a:t>
            </a:r>
            <a:r>
              <a:rPr kumimoji="1" lang="en-US" altLang="ja-JP" sz="1600" b="0" i="0" u="none" strike="noStrike" kern="1200" cap="none" spc="0" normalizeH="0" baseline="0" noProof="0" dirty="0">
                <a:ln>
                  <a:noFill/>
                </a:ln>
                <a:solidFill>
                  <a:srgbClr val="0080AE"/>
                </a:solidFill>
                <a:effectLst/>
                <a:uLnTx/>
                <a:uFillTx/>
                <a:latin typeface="Times New Roman"/>
                <a:ea typeface="ＭＳ ゴシック"/>
                <a:cs typeface="+mn-cs"/>
              </a:rPr>
              <a:t>https://doi.org/10.1016/j.sandf.2023.101401</a:t>
            </a:r>
          </a:p>
        </p:txBody>
      </p:sp>
      <p:sp>
        <p:nvSpPr>
          <p:cNvPr id="7" name="タイトル 1">
            <a:extLst>
              <a:ext uri="{FF2B5EF4-FFF2-40B4-BE49-F238E27FC236}">
                <a16:creationId xmlns:a16="http://schemas.microsoft.com/office/drawing/2014/main" id="{F8E070B1-3698-60BF-535C-30899885C5AF}"/>
              </a:ext>
            </a:extLst>
          </p:cNvPr>
          <p:cNvSpPr txBox="1">
            <a:spLocks/>
          </p:cNvSpPr>
          <p:nvPr/>
        </p:nvSpPr>
        <p:spPr>
          <a:xfrm>
            <a:off x="130629" y="721662"/>
            <a:ext cx="11930742" cy="3693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ja-JP" altLang="en-US" sz="1600" b="1" u="sng" dirty="0">
                <a:solidFill>
                  <a:prstClr val="black"/>
                </a:solidFill>
                <a:latin typeface="Times New Roman"/>
                <a:ea typeface="ＭＳ ゴシック"/>
              </a:rPr>
              <a:t>三軸せん断中の粒子形態の影響を受ける</a:t>
            </a:r>
            <a:r>
              <a:rPr kumimoji="1" lang="ja-JP" altLang="en-US" sz="1600" b="1" i="0" u="sng" strike="noStrike" kern="1200" cap="none" spc="0" normalizeH="0" baseline="0" noProof="0" dirty="0">
                <a:ln>
                  <a:noFill/>
                </a:ln>
                <a:solidFill>
                  <a:prstClr val="black"/>
                </a:solidFill>
                <a:effectLst/>
                <a:uLnTx/>
                <a:uFillTx/>
                <a:latin typeface="Times New Roman"/>
                <a:ea typeface="ＭＳ ゴシック"/>
                <a:cs typeface="+mj-cs"/>
              </a:rPr>
              <a:t>弾性波速</a:t>
            </a:r>
          </a:p>
        </p:txBody>
      </p:sp>
      <p:sp>
        <p:nvSpPr>
          <p:cNvPr id="8" name="テキスト ボックス 7">
            <a:extLst>
              <a:ext uri="{FF2B5EF4-FFF2-40B4-BE49-F238E27FC236}">
                <a16:creationId xmlns:a16="http://schemas.microsoft.com/office/drawing/2014/main" id="{054799D1-7E84-22C7-67F9-772D378889DF}"/>
              </a:ext>
            </a:extLst>
          </p:cNvPr>
          <p:cNvSpPr txBox="1"/>
          <p:nvPr/>
        </p:nvSpPr>
        <p:spPr>
          <a:xfrm>
            <a:off x="130629" y="145465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a</a:t>
            </a:r>
            <a:r>
              <a:rPr lang="en-US" altLang="ja-JP" sz="1600" dirty="0">
                <a:solidFill>
                  <a:prstClr val="black"/>
                </a:solidFill>
                <a:latin typeface="Times New Roman"/>
                <a:ea typeface="ＭＳ ゴシック"/>
              </a:rPr>
              <a:t>Cathie Group</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b</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インペリアルカレッジ，</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t>
            </a:r>
            <a:r>
              <a:rPr kumimoji="1" lang="en-US" altLang="ja-JP" sz="1600" b="0" i="0" u="none" strike="noStrike" kern="1200" cap="none" spc="0" normalizeH="0" baseline="30000" noProof="0" dirty="0" err="1">
                <a:ln>
                  <a:noFill/>
                </a:ln>
                <a:solidFill>
                  <a:prstClr val="black"/>
                </a:solidFill>
                <a:effectLst/>
                <a:uLnTx/>
                <a:uFillTx/>
                <a:latin typeface="Times New Roman"/>
                <a:ea typeface="ＭＳ ゴシック"/>
                <a:cs typeface="+mn-cs"/>
              </a:rPr>
              <a:t>c</a:t>
            </a:r>
            <a:r>
              <a:rPr kumimoji="1" lang="en-US" altLang="ja-JP" sz="1600" b="0" i="0" u="none" strike="noStrike" kern="1200" cap="none" spc="0" normalizeH="0" noProof="0" dirty="0" err="1">
                <a:ln>
                  <a:noFill/>
                </a:ln>
                <a:solidFill>
                  <a:prstClr val="black"/>
                </a:solidFill>
                <a:effectLst/>
                <a:uLnTx/>
                <a:uFillTx/>
                <a:latin typeface="Times New Roman"/>
                <a:ea typeface="ＭＳ ゴシック"/>
                <a:cs typeface="+mn-cs"/>
              </a:rPr>
              <a:t>Geotechnical</a:t>
            </a:r>
            <a:r>
              <a:rPr kumimoji="1" lang="en-US" altLang="ja-JP" sz="1600" b="0" i="0" u="none" strike="noStrike" kern="1200" cap="none" spc="0" normalizeH="0" noProof="0" dirty="0">
                <a:ln>
                  <a:noFill/>
                </a:ln>
                <a:solidFill>
                  <a:prstClr val="black"/>
                </a:solidFill>
                <a:effectLst/>
                <a:uLnTx/>
                <a:uFillTx/>
                <a:latin typeface="Times New Roman"/>
                <a:ea typeface="ＭＳ ゴシック"/>
                <a:cs typeface="+mn-cs"/>
              </a:rPr>
              <a:t> Consulting Group LLP</a:t>
            </a:r>
            <a:r>
              <a:rPr kumimoji="1" lang="ja-JP" altLang="en-US" sz="1600" b="0" i="0" u="none" strike="noStrike" kern="1200" cap="none" spc="0" normalizeH="0" noProof="0" dirty="0">
                <a:ln>
                  <a:noFill/>
                </a:ln>
                <a:solidFill>
                  <a:prstClr val="black"/>
                </a:solidFill>
                <a:effectLst/>
                <a:uLnTx/>
                <a:uFillTx/>
                <a:latin typeface="Times New Roman"/>
                <a:ea typeface="ＭＳ ゴシック"/>
                <a:cs typeface="+mn-cs"/>
              </a:rPr>
              <a:t>，</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d</a:t>
            </a:r>
            <a:r>
              <a:rPr kumimoji="1" lang="ja-JP" altLang="en-US" sz="1600" b="0" i="0" u="none" strike="noStrike" kern="1200" cap="none" spc="0" normalizeH="0" noProof="0" dirty="0">
                <a:ln>
                  <a:noFill/>
                </a:ln>
                <a:solidFill>
                  <a:prstClr val="black"/>
                </a:solidFill>
                <a:effectLst/>
                <a:uLnTx/>
                <a:uFillTx/>
                <a:latin typeface="Times New Roman"/>
                <a:ea typeface="ＭＳ ゴシック"/>
                <a:cs typeface="+mn-cs"/>
              </a:rPr>
              <a:t>パトラス大学</a:t>
            </a:r>
            <a:endParaRPr kumimoji="1" lang="ja-JP" altLang="en-US" sz="1600" b="0" i="0" u="none" strike="noStrike" kern="1200" cap="none" spc="0" normalizeH="0" baseline="30000" noProof="0" dirty="0">
              <a:ln>
                <a:noFill/>
              </a:ln>
              <a:solidFill>
                <a:prstClr val="black"/>
              </a:solidFill>
              <a:effectLst/>
              <a:uLnTx/>
              <a:uFillTx/>
              <a:latin typeface="Times New Roman"/>
              <a:ea typeface="ＭＳ ゴシック"/>
              <a:cs typeface="+mn-cs"/>
            </a:endParaRPr>
          </a:p>
        </p:txBody>
      </p:sp>
      <p:sp>
        <p:nvSpPr>
          <p:cNvPr id="15" name="コンテンツ プレースホルダー 2">
            <a:extLst>
              <a:ext uri="{FF2B5EF4-FFF2-40B4-BE49-F238E27FC236}">
                <a16:creationId xmlns:a16="http://schemas.microsoft.com/office/drawing/2014/main" id="{41C715B4-C235-4D09-6E2D-908E89B69160}"/>
              </a:ext>
            </a:extLst>
          </p:cNvPr>
          <p:cNvSpPr>
            <a:spLocks noGrp="1"/>
          </p:cNvSpPr>
          <p:nvPr>
            <p:ph idx="1"/>
          </p:nvPr>
        </p:nvSpPr>
        <p:spPr>
          <a:xfrm>
            <a:off x="130629" y="1818313"/>
            <a:ext cx="6700477" cy="5039686"/>
          </a:xfrm>
        </p:spPr>
        <p:txBody>
          <a:bodyPr>
            <a:noAutofit/>
          </a:bodyPr>
          <a:lstStyle/>
          <a:p>
            <a:pPr marL="0" indent="0">
              <a:buNone/>
            </a:pPr>
            <a:r>
              <a:rPr kumimoji="1" lang="ja-JP" altLang="en-US" sz="1600" b="1" dirty="0"/>
              <a:t>概要</a:t>
            </a:r>
            <a:endParaRPr kumimoji="1" lang="en-US" altLang="ja-JP" sz="1600" b="1" dirty="0"/>
          </a:p>
          <a:p>
            <a:endParaRPr kumimoji="1" lang="en-US" altLang="ja-JP" sz="1600" dirty="0"/>
          </a:p>
          <a:p>
            <a:pPr marL="0" indent="0">
              <a:buNone/>
            </a:pPr>
            <a:r>
              <a:rPr lang="ja-JP" altLang="en-US" sz="1600" b="1" dirty="0"/>
              <a:t>手法・結果</a:t>
            </a:r>
          </a:p>
          <a:p>
            <a:endParaRPr lang="en-US" altLang="ja-JP" sz="1600" dirty="0"/>
          </a:p>
        </p:txBody>
      </p:sp>
      <p:sp>
        <p:nvSpPr>
          <p:cNvPr id="16" name="コンテンツ プレースホルダー 2">
            <a:extLst>
              <a:ext uri="{FF2B5EF4-FFF2-40B4-BE49-F238E27FC236}">
                <a16:creationId xmlns:a16="http://schemas.microsoft.com/office/drawing/2014/main" id="{E36DA592-1459-119D-5B63-C6288259B0D7}"/>
              </a:ext>
            </a:extLst>
          </p:cNvPr>
          <p:cNvSpPr txBox="1">
            <a:spLocks/>
          </p:cNvSpPr>
          <p:nvPr/>
        </p:nvSpPr>
        <p:spPr>
          <a:xfrm>
            <a:off x="7291449" y="5047905"/>
            <a:ext cx="4900550" cy="14529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1600" b="1" i="0" u="none" strike="noStrike" kern="1200" cap="none" spc="0" normalizeH="0" baseline="0" noProof="0" dirty="0">
                <a:ln>
                  <a:noFill/>
                </a:ln>
                <a:solidFill>
                  <a:prstClr val="black"/>
                </a:solidFill>
                <a:effectLst/>
                <a:uLnTx/>
                <a:uFillTx/>
                <a:latin typeface="Times New Roman"/>
                <a:ea typeface="ＭＳ ゴシック"/>
                <a:cs typeface="+mn-cs"/>
              </a:rPr>
              <a:t>コメント</a:t>
            </a:r>
            <a:endParaRPr kumimoji="1" lang="en-US" altLang="ja-JP" sz="1600" b="1"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Tree>
    <p:extLst>
      <p:ext uri="{BB962C8B-B14F-4D97-AF65-F5344CB8AC3E}">
        <p14:creationId xmlns:p14="http://schemas.microsoft.com/office/powerpoint/2010/main" val="373773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F0AFB-B99F-B5EC-8C5D-E4A4F8210819}"/>
              </a:ext>
            </a:extLst>
          </p:cNvPr>
          <p:cNvSpPr>
            <a:spLocks noGrp="1"/>
          </p:cNvSpPr>
          <p:nvPr>
            <p:ph type="title"/>
          </p:nvPr>
        </p:nvSpPr>
        <p:spPr>
          <a:xfrm>
            <a:off x="130629" y="366322"/>
            <a:ext cx="12260424" cy="369333"/>
          </a:xfrm>
        </p:spPr>
        <p:txBody>
          <a:bodyPr>
            <a:noAutofit/>
          </a:bodyPr>
          <a:lstStyle/>
          <a:p>
            <a:r>
              <a:rPr kumimoji="1" lang="en-US" altLang="ja-JP" sz="1600" b="1" u="sng" dirty="0">
                <a:latin typeface="+mn-lt"/>
              </a:rPr>
              <a:t>Axial capacity ageing trends of large diameter tubular piles driven in sand</a:t>
            </a:r>
            <a:endParaRPr kumimoji="1" lang="ja-JP" altLang="en-US" sz="1600" b="1" u="sng" dirty="0">
              <a:latin typeface="+mn-lt"/>
            </a:endParaRPr>
          </a:p>
        </p:txBody>
      </p:sp>
      <p:sp>
        <p:nvSpPr>
          <p:cNvPr id="4" name="フッター プレースホルダー 3">
            <a:extLst>
              <a:ext uri="{FF2B5EF4-FFF2-40B4-BE49-F238E27FC236}">
                <a16:creationId xmlns:a16="http://schemas.microsoft.com/office/drawing/2014/main" id="{D8211673-97B5-F7E0-3685-908B2700701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tint val="75000"/>
                  </a:prstClr>
                </a:solidFill>
                <a:effectLst/>
                <a:uLnTx/>
                <a:uFillTx/>
                <a:latin typeface="Times New Roman"/>
                <a:ea typeface="ＭＳ ゴシック"/>
                <a:cs typeface="+mn-cs"/>
              </a:rPr>
              <a:t>地盤防災工学研究室</a:t>
            </a:r>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5" name="スライド番号プレースホルダー 4">
            <a:extLst>
              <a:ext uri="{FF2B5EF4-FFF2-40B4-BE49-F238E27FC236}">
                <a16:creationId xmlns:a16="http://schemas.microsoft.com/office/drawing/2014/main" id="{B76CBEDD-2E7D-AEA3-BE4C-02F36329A00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10075A-628D-4B53-98BF-13495C1AAAF4}" type="slidenum">
              <a:rPr kumimoji="1" lang="ja-JP" altLang="en-US" sz="1200" b="0" i="0" u="none" strike="noStrike" kern="1200" cap="none" spc="0" normalizeH="0" baseline="0" noProof="0" smtClean="0">
                <a:ln>
                  <a:noFill/>
                </a:ln>
                <a:solidFill>
                  <a:prstClr val="black">
                    <a:tint val="75000"/>
                  </a:prstClr>
                </a:solidFill>
                <a:effectLst/>
                <a:uLnTx/>
                <a:uFillTx/>
                <a:latin typeface="Times New Roman"/>
                <a:ea typeface="ＭＳ 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6" name="テキスト ボックス 5">
            <a:extLst>
              <a:ext uri="{FF2B5EF4-FFF2-40B4-BE49-F238E27FC236}">
                <a16:creationId xmlns:a16="http://schemas.microsoft.com/office/drawing/2014/main" id="{C09FD57F-3E12-C157-1803-61DACBA7AC02}"/>
              </a:ext>
            </a:extLst>
          </p:cNvPr>
          <p:cNvSpPr txBox="1"/>
          <p:nvPr/>
        </p:nvSpPr>
        <p:spPr>
          <a:xfrm>
            <a:off x="130629" y="109099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D. Cathie</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R. Jardine</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b</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R.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Silvano</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S.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Kontoe</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t>
            </a:r>
            <a:r>
              <a:rPr kumimoji="1" lang="en-US" altLang="ja-JP" sz="1600" b="0" i="0" u="none" strike="noStrike" kern="1200" cap="none" spc="0" normalizeH="0" baseline="30000" noProof="0" dirty="0" err="1">
                <a:ln>
                  <a:noFill/>
                </a:ln>
                <a:solidFill>
                  <a:prstClr val="black"/>
                </a:solidFill>
                <a:effectLst/>
                <a:uLnTx/>
                <a:uFillTx/>
                <a:latin typeface="Times New Roman"/>
                <a:ea typeface="ＭＳ ゴシック"/>
                <a:cs typeface="+mn-cs"/>
              </a:rPr>
              <a:t>d,b</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F. Schroeder</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c</a:t>
            </a:r>
            <a:endParaRPr kumimoji="1" lang="ja-JP" altLang="en-US" sz="1600" b="0" i="0" u="none" strike="noStrike" kern="1200" cap="none" spc="0" normalizeH="0" baseline="30000" noProof="0" dirty="0">
              <a:ln>
                <a:noFill/>
              </a:ln>
              <a:solidFill>
                <a:prstClr val="black"/>
              </a:solidFill>
              <a:effectLst/>
              <a:uLnTx/>
              <a:uFillTx/>
              <a:latin typeface="Times New Roman"/>
              <a:ea typeface="ＭＳ ゴシック"/>
              <a:cs typeface="+mn-cs"/>
            </a:endParaRPr>
          </a:p>
        </p:txBody>
      </p:sp>
      <p:sp>
        <p:nvSpPr>
          <p:cNvPr id="3" name="テキスト ボックス 2">
            <a:extLst>
              <a:ext uri="{FF2B5EF4-FFF2-40B4-BE49-F238E27FC236}">
                <a16:creationId xmlns:a16="http://schemas.microsoft.com/office/drawing/2014/main" id="{27AC8C99-7416-5F15-C1EB-BED49E9B5645}"/>
              </a:ext>
            </a:extLst>
          </p:cNvPr>
          <p:cNvSpPr txBox="1"/>
          <p:nvPr/>
        </p:nvSpPr>
        <p:spPr>
          <a:xfrm>
            <a:off x="10680048" y="-3010"/>
            <a:ext cx="136768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Kenshiro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Itaki</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10" name="テキスト ボックス 9">
            <a:extLst>
              <a:ext uri="{FF2B5EF4-FFF2-40B4-BE49-F238E27FC236}">
                <a16:creationId xmlns:a16="http://schemas.microsoft.com/office/drawing/2014/main" id="{7A51E776-4967-57B0-9190-957C4395B5B6}"/>
              </a:ext>
            </a:extLst>
          </p:cNvPr>
          <p:cNvSpPr txBox="1"/>
          <p:nvPr/>
        </p:nvSpPr>
        <p:spPr>
          <a:xfrm>
            <a:off x="130629" y="-3010"/>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DOI: </a:t>
            </a:r>
            <a:r>
              <a:rPr kumimoji="1" lang="en-US" altLang="ja-JP" sz="1600" b="0" i="0" u="none" strike="noStrike" kern="1200" cap="none" spc="0" normalizeH="0" baseline="0" noProof="0" dirty="0">
                <a:ln>
                  <a:noFill/>
                </a:ln>
                <a:solidFill>
                  <a:srgbClr val="0080AE"/>
                </a:solidFill>
                <a:effectLst/>
                <a:uLnTx/>
                <a:uFillTx/>
                <a:latin typeface="Times New Roman"/>
                <a:ea typeface="ＭＳ ゴシック"/>
                <a:cs typeface="+mn-cs"/>
              </a:rPr>
              <a:t>https://doi.org/10.1016/j.sandf.2023.101401</a:t>
            </a:r>
          </a:p>
        </p:txBody>
      </p:sp>
      <p:sp>
        <p:nvSpPr>
          <p:cNvPr id="7" name="タイトル 1">
            <a:extLst>
              <a:ext uri="{FF2B5EF4-FFF2-40B4-BE49-F238E27FC236}">
                <a16:creationId xmlns:a16="http://schemas.microsoft.com/office/drawing/2014/main" id="{F8E070B1-3698-60BF-535C-30899885C5AF}"/>
              </a:ext>
            </a:extLst>
          </p:cNvPr>
          <p:cNvSpPr txBox="1">
            <a:spLocks/>
          </p:cNvSpPr>
          <p:nvPr/>
        </p:nvSpPr>
        <p:spPr>
          <a:xfrm>
            <a:off x="130629" y="721662"/>
            <a:ext cx="11930742" cy="3693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ja-JP" altLang="en-US" sz="1600" b="1" u="sng" dirty="0">
                <a:solidFill>
                  <a:prstClr val="black"/>
                </a:solidFill>
                <a:latin typeface="Times New Roman"/>
                <a:ea typeface="ＭＳ ゴシック"/>
              </a:rPr>
              <a:t>三軸せん断中の粒子形態の影響を受ける</a:t>
            </a:r>
            <a:r>
              <a:rPr kumimoji="1" lang="ja-JP" altLang="en-US" sz="1600" b="1" i="0" u="sng" strike="noStrike" kern="1200" cap="none" spc="0" normalizeH="0" baseline="0" noProof="0" dirty="0">
                <a:ln>
                  <a:noFill/>
                </a:ln>
                <a:solidFill>
                  <a:prstClr val="black"/>
                </a:solidFill>
                <a:effectLst/>
                <a:uLnTx/>
                <a:uFillTx/>
                <a:latin typeface="Times New Roman"/>
                <a:ea typeface="ＭＳ ゴシック"/>
                <a:cs typeface="+mj-cs"/>
              </a:rPr>
              <a:t>弾性波速</a:t>
            </a:r>
          </a:p>
        </p:txBody>
      </p:sp>
      <p:sp>
        <p:nvSpPr>
          <p:cNvPr id="8" name="テキスト ボックス 7">
            <a:extLst>
              <a:ext uri="{FF2B5EF4-FFF2-40B4-BE49-F238E27FC236}">
                <a16:creationId xmlns:a16="http://schemas.microsoft.com/office/drawing/2014/main" id="{054799D1-7E84-22C7-67F9-772D378889DF}"/>
              </a:ext>
            </a:extLst>
          </p:cNvPr>
          <p:cNvSpPr txBox="1"/>
          <p:nvPr/>
        </p:nvSpPr>
        <p:spPr>
          <a:xfrm>
            <a:off x="130629" y="145465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a</a:t>
            </a:r>
            <a:r>
              <a:rPr lang="en-US" altLang="ja-JP" sz="1600" dirty="0">
                <a:solidFill>
                  <a:prstClr val="black"/>
                </a:solidFill>
                <a:latin typeface="Times New Roman"/>
                <a:ea typeface="ＭＳ ゴシック"/>
              </a:rPr>
              <a:t>Cathie Group</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b</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インペリアルカレッジ，</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t>
            </a:r>
            <a:r>
              <a:rPr kumimoji="1" lang="en-US" altLang="ja-JP" sz="1600" b="0" i="0" u="none" strike="noStrike" kern="1200" cap="none" spc="0" normalizeH="0" baseline="30000" noProof="0" dirty="0" err="1">
                <a:ln>
                  <a:noFill/>
                </a:ln>
                <a:solidFill>
                  <a:prstClr val="black"/>
                </a:solidFill>
                <a:effectLst/>
                <a:uLnTx/>
                <a:uFillTx/>
                <a:latin typeface="Times New Roman"/>
                <a:ea typeface="ＭＳ ゴシック"/>
                <a:cs typeface="+mn-cs"/>
              </a:rPr>
              <a:t>c</a:t>
            </a:r>
            <a:r>
              <a:rPr kumimoji="1" lang="en-US" altLang="ja-JP" sz="1600" b="0" i="0" u="none" strike="noStrike" kern="1200" cap="none" spc="0" normalizeH="0" noProof="0" dirty="0" err="1">
                <a:ln>
                  <a:noFill/>
                </a:ln>
                <a:solidFill>
                  <a:prstClr val="black"/>
                </a:solidFill>
                <a:effectLst/>
                <a:uLnTx/>
                <a:uFillTx/>
                <a:latin typeface="Times New Roman"/>
                <a:ea typeface="ＭＳ ゴシック"/>
                <a:cs typeface="+mn-cs"/>
              </a:rPr>
              <a:t>Geotechnical</a:t>
            </a:r>
            <a:r>
              <a:rPr kumimoji="1" lang="en-US" altLang="ja-JP" sz="1600" b="0" i="0" u="none" strike="noStrike" kern="1200" cap="none" spc="0" normalizeH="0" noProof="0" dirty="0">
                <a:ln>
                  <a:noFill/>
                </a:ln>
                <a:solidFill>
                  <a:prstClr val="black"/>
                </a:solidFill>
                <a:effectLst/>
                <a:uLnTx/>
                <a:uFillTx/>
                <a:latin typeface="Times New Roman"/>
                <a:ea typeface="ＭＳ ゴシック"/>
                <a:cs typeface="+mn-cs"/>
              </a:rPr>
              <a:t> Consulting Group LLP</a:t>
            </a:r>
            <a:r>
              <a:rPr kumimoji="1" lang="ja-JP" altLang="en-US" sz="1600" b="0" i="0" u="none" strike="noStrike" kern="1200" cap="none" spc="0" normalizeH="0" noProof="0" dirty="0">
                <a:ln>
                  <a:noFill/>
                </a:ln>
                <a:solidFill>
                  <a:prstClr val="black"/>
                </a:solidFill>
                <a:effectLst/>
                <a:uLnTx/>
                <a:uFillTx/>
                <a:latin typeface="Times New Roman"/>
                <a:ea typeface="ＭＳ ゴシック"/>
                <a:cs typeface="+mn-cs"/>
              </a:rPr>
              <a:t>，</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d</a:t>
            </a:r>
            <a:r>
              <a:rPr kumimoji="1" lang="ja-JP" altLang="en-US" sz="1600" b="0" i="0" u="none" strike="noStrike" kern="1200" cap="none" spc="0" normalizeH="0" noProof="0" dirty="0">
                <a:ln>
                  <a:noFill/>
                </a:ln>
                <a:solidFill>
                  <a:prstClr val="black"/>
                </a:solidFill>
                <a:effectLst/>
                <a:uLnTx/>
                <a:uFillTx/>
                <a:latin typeface="Times New Roman"/>
                <a:ea typeface="ＭＳ ゴシック"/>
                <a:cs typeface="+mn-cs"/>
              </a:rPr>
              <a:t>パトラス大学</a:t>
            </a:r>
            <a:endParaRPr kumimoji="1" lang="ja-JP" altLang="en-US" sz="1600" b="0" i="0" u="none" strike="noStrike" kern="1200" cap="none" spc="0" normalizeH="0" baseline="30000" noProof="0" dirty="0">
              <a:ln>
                <a:noFill/>
              </a:ln>
              <a:solidFill>
                <a:prstClr val="black"/>
              </a:solidFill>
              <a:effectLst/>
              <a:uLnTx/>
              <a:uFillTx/>
              <a:latin typeface="Times New Roman"/>
              <a:ea typeface="ＭＳ ゴシック"/>
              <a:cs typeface="+mn-cs"/>
            </a:endParaRPr>
          </a:p>
        </p:txBody>
      </p:sp>
      <p:sp>
        <p:nvSpPr>
          <p:cNvPr id="15" name="コンテンツ プレースホルダー 2">
            <a:extLst>
              <a:ext uri="{FF2B5EF4-FFF2-40B4-BE49-F238E27FC236}">
                <a16:creationId xmlns:a16="http://schemas.microsoft.com/office/drawing/2014/main" id="{41C715B4-C235-4D09-6E2D-908E89B69160}"/>
              </a:ext>
            </a:extLst>
          </p:cNvPr>
          <p:cNvSpPr>
            <a:spLocks noGrp="1"/>
          </p:cNvSpPr>
          <p:nvPr>
            <p:ph idx="1"/>
          </p:nvPr>
        </p:nvSpPr>
        <p:spPr>
          <a:xfrm>
            <a:off x="130629" y="1818313"/>
            <a:ext cx="6700477" cy="5039686"/>
          </a:xfrm>
        </p:spPr>
        <p:txBody>
          <a:bodyPr>
            <a:noAutofit/>
          </a:bodyPr>
          <a:lstStyle/>
          <a:p>
            <a:pPr marL="0" indent="0">
              <a:buNone/>
            </a:pPr>
            <a:r>
              <a:rPr kumimoji="1" lang="ja-JP" altLang="en-US" sz="1600" b="1" dirty="0"/>
              <a:t>概要</a:t>
            </a:r>
            <a:endParaRPr kumimoji="1" lang="en-US" altLang="ja-JP" sz="1600" b="1" dirty="0"/>
          </a:p>
          <a:p>
            <a:endParaRPr kumimoji="1" lang="en-US" altLang="ja-JP" sz="1600" dirty="0"/>
          </a:p>
          <a:p>
            <a:pPr marL="0" indent="0">
              <a:buNone/>
            </a:pPr>
            <a:r>
              <a:rPr lang="ja-JP" altLang="en-US" sz="1600" b="1" dirty="0"/>
              <a:t>手法・結果</a:t>
            </a:r>
          </a:p>
          <a:p>
            <a:endParaRPr lang="en-US" altLang="ja-JP" sz="1600" dirty="0"/>
          </a:p>
        </p:txBody>
      </p:sp>
      <p:sp>
        <p:nvSpPr>
          <p:cNvPr id="16" name="コンテンツ プレースホルダー 2">
            <a:extLst>
              <a:ext uri="{FF2B5EF4-FFF2-40B4-BE49-F238E27FC236}">
                <a16:creationId xmlns:a16="http://schemas.microsoft.com/office/drawing/2014/main" id="{E36DA592-1459-119D-5B63-C6288259B0D7}"/>
              </a:ext>
            </a:extLst>
          </p:cNvPr>
          <p:cNvSpPr txBox="1">
            <a:spLocks/>
          </p:cNvSpPr>
          <p:nvPr/>
        </p:nvSpPr>
        <p:spPr>
          <a:xfrm>
            <a:off x="7291449" y="5047905"/>
            <a:ext cx="4900550" cy="14529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1600" b="1" i="0" u="none" strike="noStrike" kern="1200" cap="none" spc="0" normalizeH="0" baseline="0" noProof="0" dirty="0">
                <a:ln>
                  <a:noFill/>
                </a:ln>
                <a:solidFill>
                  <a:prstClr val="black"/>
                </a:solidFill>
                <a:effectLst/>
                <a:uLnTx/>
                <a:uFillTx/>
                <a:latin typeface="Times New Roman"/>
                <a:ea typeface="ＭＳ ゴシック"/>
                <a:cs typeface="+mn-cs"/>
              </a:rPr>
              <a:t>コメント</a:t>
            </a:r>
            <a:endParaRPr kumimoji="1" lang="en-US" altLang="ja-JP" sz="1600" b="1"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Tree>
    <p:extLst>
      <p:ext uri="{BB962C8B-B14F-4D97-AF65-F5344CB8AC3E}">
        <p14:creationId xmlns:p14="http://schemas.microsoft.com/office/powerpoint/2010/main" val="1754257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F0AFB-B99F-B5EC-8C5D-E4A4F8210819}"/>
              </a:ext>
            </a:extLst>
          </p:cNvPr>
          <p:cNvSpPr>
            <a:spLocks noGrp="1"/>
          </p:cNvSpPr>
          <p:nvPr>
            <p:ph type="title"/>
          </p:nvPr>
        </p:nvSpPr>
        <p:spPr>
          <a:xfrm>
            <a:off x="130629" y="366322"/>
            <a:ext cx="12260424" cy="369333"/>
          </a:xfrm>
        </p:spPr>
        <p:txBody>
          <a:bodyPr>
            <a:noAutofit/>
          </a:bodyPr>
          <a:lstStyle/>
          <a:p>
            <a:r>
              <a:rPr kumimoji="1" lang="en-US" altLang="ja-JP" sz="1600" b="1" u="sng" dirty="0">
                <a:latin typeface="+mn-lt"/>
              </a:rPr>
              <a:t>Axial capacity ageing trends of large diameter tubular piles driven in sand</a:t>
            </a:r>
            <a:endParaRPr kumimoji="1" lang="ja-JP" altLang="en-US" sz="1600" b="1" u="sng" dirty="0">
              <a:latin typeface="+mn-lt"/>
            </a:endParaRPr>
          </a:p>
        </p:txBody>
      </p:sp>
      <p:sp>
        <p:nvSpPr>
          <p:cNvPr id="4" name="フッター プレースホルダー 3">
            <a:extLst>
              <a:ext uri="{FF2B5EF4-FFF2-40B4-BE49-F238E27FC236}">
                <a16:creationId xmlns:a16="http://schemas.microsoft.com/office/drawing/2014/main" id="{D8211673-97B5-F7E0-3685-908B2700701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tint val="75000"/>
                  </a:prstClr>
                </a:solidFill>
                <a:effectLst/>
                <a:uLnTx/>
                <a:uFillTx/>
                <a:latin typeface="Times New Roman"/>
                <a:ea typeface="ＭＳ ゴシック"/>
                <a:cs typeface="+mn-cs"/>
              </a:rPr>
              <a:t>地盤防災工学研究室</a:t>
            </a:r>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5" name="スライド番号プレースホルダー 4">
            <a:extLst>
              <a:ext uri="{FF2B5EF4-FFF2-40B4-BE49-F238E27FC236}">
                <a16:creationId xmlns:a16="http://schemas.microsoft.com/office/drawing/2014/main" id="{B76CBEDD-2E7D-AEA3-BE4C-02F36329A00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10075A-628D-4B53-98BF-13495C1AAAF4}" type="slidenum">
              <a:rPr kumimoji="1" lang="ja-JP" altLang="en-US" sz="1200" b="0" i="0" u="none" strike="noStrike" kern="1200" cap="none" spc="0" normalizeH="0" baseline="0" noProof="0" smtClean="0">
                <a:ln>
                  <a:noFill/>
                </a:ln>
                <a:solidFill>
                  <a:prstClr val="black">
                    <a:tint val="75000"/>
                  </a:prstClr>
                </a:solidFill>
                <a:effectLst/>
                <a:uLnTx/>
                <a:uFillTx/>
                <a:latin typeface="Times New Roman"/>
                <a:ea typeface="ＭＳ 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6" name="テキスト ボックス 5">
            <a:extLst>
              <a:ext uri="{FF2B5EF4-FFF2-40B4-BE49-F238E27FC236}">
                <a16:creationId xmlns:a16="http://schemas.microsoft.com/office/drawing/2014/main" id="{C09FD57F-3E12-C157-1803-61DACBA7AC02}"/>
              </a:ext>
            </a:extLst>
          </p:cNvPr>
          <p:cNvSpPr txBox="1"/>
          <p:nvPr/>
        </p:nvSpPr>
        <p:spPr>
          <a:xfrm>
            <a:off x="130629" y="109099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D. Cathie</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R. Jardine</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b</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R.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Silvano</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S.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Kontoe</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t>
            </a:r>
            <a:r>
              <a:rPr kumimoji="1" lang="en-US" altLang="ja-JP" sz="1600" b="0" i="0" u="none" strike="noStrike" kern="1200" cap="none" spc="0" normalizeH="0" baseline="30000" noProof="0" dirty="0" err="1">
                <a:ln>
                  <a:noFill/>
                </a:ln>
                <a:solidFill>
                  <a:prstClr val="black"/>
                </a:solidFill>
                <a:effectLst/>
                <a:uLnTx/>
                <a:uFillTx/>
                <a:latin typeface="Times New Roman"/>
                <a:ea typeface="ＭＳ ゴシック"/>
                <a:cs typeface="+mn-cs"/>
              </a:rPr>
              <a:t>d,b</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F. Schroeder</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c</a:t>
            </a:r>
            <a:endParaRPr kumimoji="1" lang="ja-JP" altLang="en-US" sz="1600" b="0" i="0" u="none" strike="noStrike" kern="1200" cap="none" spc="0" normalizeH="0" baseline="30000" noProof="0" dirty="0">
              <a:ln>
                <a:noFill/>
              </a:ln>
              <a:solidFill>
                <a:prstClr val="black"/>
              </a:solidFill>
              <a:effectLst/>
              <a:uLnTx/>
              <a:uFillTx/>
              <a:latin typeface="Times New Roman"/>
              <a:ea typeface="ＭＳ ゴシック"/>
              <a:cs typeface="+mn-cs"/>
            </a:endParaRPr>
          </a:p>
        </p:txBody>
      </p:sp>
      <p:sp>
        <p:nvSpPr>
          <p:cNvPr id="3" name="テキスト ボックス 2">
            <a:extLst>
              <a:ext uri="{FF2B5EF4-FFF2-40B4-BE49-F238E27FC236}">
                <a16:creationId xmlns:a16="http://schemas.microsoft.com/office/drawing/2014/main" id="{27AC8C99-7416-5F15-C1EB-BED49E9B5645}"/>
              </a:ext>
            </a:extLst>
          </p:cNvPr>
          <p:cNvSpPr txBox="1"/>
          <p:nvPr/>
        </p:nvSpPr>
        <p:spPr>
          <a:xfrm>
            <a:off x="10680048" y="-3010"/>
            <a:ext cx="136768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Kenshiro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Itaki</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10" name="テキスト ボックス 9">
            <a:extLst>
              <a:ext uri="{FF2B5EF4-FFF2-40B4-BE49-F238E27FC236}">
                <a16:creationId xmlns:a16="http://schemas.microsoft.com/office/drawing/2014/main" id="{7A51E776-4967-57B0-9190-957C4395B5B6}"/>
              </a:ext>
            </a:extLst>
          </p:cNvPr>
          <p:cNvSpPr txBox="1"/>
          <p:nvPr/>
        </p:nvSpPr>
        <p:spPr>
          <a:xfrm>
            <a:off x="130629" y="-3010"/>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DOI: </a:t>
            </a:r>
            <a:r>
              <a:rPr kumimoji="1" lang="en-US" altLang="ja-JP" sz="1600" b="0" i="0" u="none" strike="noStrike" kern="1200" cap="none" spc="0" normalizeH="0" baseline="0" noProof="0" dirty="0">
                <a:ln>
                  <a:noFill/>
                </a:ln>
                <a:solidFill>
                  <a:srgbClr val="0080AE"/>
                </a:solidFill>
                <a:effectLst/>
                <a:uLnTx/>
                <a:uFillTx/>
                <a:latin typeface="Times New Roman"/>
                <a:ea typeface="ＭＳ ゴシック"/>
                <a:cs typeface="+mn-cs"/>
              </a:rPr>
              <a:t>https://doi.org/10.1016/j.sandf.2023.101401</a:t>
            </a:r>
          </a:p>
        </p:txBody>
      </p:sp>
      <p:sp>
        <p:nvSpPr>
          <p:cNvPr id="7" name="タイトル 1">
            <a:extLst>
              <a:ext uri="{FF2B5EF4-FFF2-40B4-BE49-F238E27FC236}">
                <a16:creationId xmlns:a16="http://schemas.microsoft.com/office/drawing/2014/main" id="{F8E070B1-3698-60BF-535C-30899885C5AF}"/>
              </a:ext>
            </a:extLst>
          </p:cNvPr>
          <p:cNvSpPr txBox="1">
            <a:spLocks/>
          </p:cNvSpPr>
          <p:nvPr/>
        </p:nvSpPr>
        <p:spPr>
          <a:xfrm>
            <a:off x="130629" y="721662"/>
            <a:ext cx="11930742" cy="3693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ja-JP" altLang="en-US" sz="1600" b="1" u="sng" dirty="0">
                <a:solidFill>
                  <a:prstClr val="black"/>
                </a:solidFill>
                <a:latin typeface="Times New Roman"/>
                <a:ea typeface="ＭＳ ゴシック"/>
              </a:rPr>
              <a:t>三軸せん断中の粒子形態の影響を受ける</a:t>
            </a:r>
            <a:r>
              <a:rPr kumimoji="1" lang="ja-JP" altLang="en-US" sz="1600" b="1" i="0" u="sng" strike="noStrike" kern="1200" cap="none" spc="0" normalizeH="0" baseline="0" noProof="0" dirty="0">
                <a:ln>
                  <a:noFill/>
                </a:ln>
                <a:solidFill>
                  <a:prstClr val="black"/>
                </a:solidFill>
                <a:effectLst/>
                <a:uLnTx/>
                <a:uFillTx/>
                <a:latin typeface="Times New Roman"/>
                <a:ea typeface="ＭＳ ゴシック"/>
                <a:cs typeface="+mj-cs"/>
              </a:rPr>
              <a:t>弾性波速</a:t>
            </a:r>
          </a:p>
        </p:txBody>
      </p:sp>
      <p:sp>
        <p:nvSpPr>
          <p:cNvPr id="8" name="テキスト ボックス 7">
            <a:extLst>
              <a:ext uri="{FF2B5EF4-FFF2-40B4-BE49-F238E27FC236}">
                <a16:creationId xmlns:a16="http://schemas.microsoft.com/office/drawing/2014/main" id="{054799D1-7E84-22C7-67F9-772D378889DF}"/>
              </a:ext>
            </a:extLst>
          </p:cNvPr>
          <p:cNvSpPr txBox="1"/>
          <p:nvPr/>
        </p:nvSpPr>
        <p:spPr>
          <a:xfrm>
            <a:off x="130629" y="145465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a</a:t>
            </a:r>
            <a:r>
              <a:rPr lang="en-US" altLang="ja-JP" sz="1600" dirty="0">
                <a:solidFill>
                  <a:prstClr val="black"/>
                </a:solidFill>
                <a:latin typeface="Times New Roman"/>
                <a:ea typeface="ＭＳ ゴシック"/>
              </a:rPr>
              <a:t>Cathie Group</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b</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インペリアルカレッジ，</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t>
            </a:r>
            <a:r>
              <a:rPr kumimoji="1" lang="en-US" altLang="ja-JP" sz="1600" b="0" i="0" u="none" strike="noStrike" kern="1200" cap="none" spc="0" normalizeH="0" baseline="30000" noProof="0" dirty="0" err="1">
                <a:ln>
                  <a:noFill/>
                </a:ln>
                <a:solidFill>
                  <a:prstClr val="black"/>
                </a:solidFill>
                <a:effectLst/>
                <a:uLnTx/>
                <a:uFillTx/>
                <a:latin typeface="Times New Roman"/>
                <a:ea typeface="ＭＳ ゴシック"/>
                <a:cs typeface="+mn-cs"/>
              </a:rPr>
              <a:t>c</a:t>
            </a:r>
            <a:r>
              <a:rPr kumimoji="1" lang="en-US" altLang="ja-JP" sz="1600" b="0" i="0" u="none" strike="noStrike" kern="1200" cap="none" spc="0" normalizeH="0" noProof="0" dirty="0" err="1">
                <a:ln>
                  <a:noFill/>
                </a:ln>
                <a:solidFill>
                  <a:prstClr val="black"/>
                </a:solidFill>
                <a:effectLst/>
                <a:uLnTx/>
                <a:uFillTx/>
                <a:latin typeface="Times New Roman"/>
                <a:ea typeface="ＭＳ ゴシック"/>
                <a:cs typeface="+mn-cs"/>
              </a:rPr>
              <a:t>Geotechnical</a:t>
            </a:r>
            <a:r>
              <a:rPr kumimoji="1" lang="en-US" altLang="ja-JP" sz="1600" b="0" i="0" u="none" strike="noStrike" kern="1200" cap="none" spc="0" normalizeH="0" noProof="0" dirty="0">
                <a:ln>
                  <a:noFill/>
                </a:ln>
                <a:solidFill>
                  <a:prstClr val="black"/>
                </a:solidFill>
                <a:effectLst/>
                <a:uLnTx/>
                <a:uFillTx/>
                <a:latin typeface="Times New Roman"/>
                <a:ea typeface="ＭＳ ゴシック"/>
                <a:cs typeface="+mn-cs"/>
              </a:rPr>
              <a:t> Consulting Group LLP</a:t>
            </a:r>
            <a:r>
              <a:rPr kumimoji="1" lang="ja-JP" altLang="en-US" sz="1600" b="0" i="0" u="none" strike="noStrike" kern="1200" cap="none" spc="0" normalizeH="0" noProof="0" dirty="0">
                <a:ln>
                  <a:noFill/>
                </a:ln>
                <a:solidFill>
                  <a:prstClr val="black"/>
                </a:solidFill>
                <a:effectLst/>
                <a:uLnTx/>
                <a:uFillTx/>
                <a:latin typeface="Times New Roman"/>
                <a:ea typeface="ＭＳ ゴシック"/>
                <a:cs typeface="+mn-cs"/>
              </a:rPr>
              <a:t>，</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d</a:t>
            </a:r>
            <a:r>
              <a:rPr kumimoji="1" lang="ja-JP" altLang="en-US" sz="1600" b="0" i="0" u="none" strike="noStrike" kern="1200" cap="none" spc="0" normalizeH="0" noProof="0" dirty="0">
                <a:ln>
                  <a:noFill/>
                </a:ln>
                <a:solidFill>
                  <a:prstClr val="black"/>
                </a:solidFill>
                <a:effectLst/>
                <a:uLnTx/>
                <a:uFillTx/>
                <a:latin typeface="Times New Roman"/>
                <a:ea typeface="ＭＳ ゴシック"/>
                <a:cs typeface="+mn-cs"/>
              </a:rPr>
              <a:t>パトラス大学</a:t>
            </a:r>
            <a:endParaRPr kumimoji="1" lang="ja-JP" altLang="en-US" sz="1600" b="0" i="0" u="none" strike="noStrike" kern="1200" cap="none" spc="0" normalizeH="0" baseline="30000" noProof="0" dirty="0">
              <a:ln>
                <a:noFill/>
              </a:ln>
              <a:solidFill>
                <a:prstClr val="black"/>
              </a:solidFill>
              <a:effectLst/>
              <a:uLnTx/>
              <a:uFillTx/>
              <a:latin typeface="Times New Roman"/>
              <a:ea typeface="ＭＳ ゴシック"/>
              <a:cs typeface="+mn-cs"/>
            </a:endParaRPr>
          </a:p>
        </p:txBody>
      </p:sp>
      <p:sp>
        <p:nvSpPr>
          <p:cNvPr id="15" name="コンテンツ プレースホルダー 2">
            <a:extLst>
              <a:ext uri="{FF2B5EF4-FFF2-40B4-BE49-F238E27FC236}">
                <a16:creationId xmlns:a16="http://schemas.microsoft.com/office/drawing/2014/main" id="{41C715B4-C235-4D09-6E2D-908E89B69160}"/>
              </a:ext>
            </a:extLst>
          </p:cNvPr>
          <p:cNvSpPr>
            <a:spLocks noGrp="1"/>
          </p:cNvSpPr>
          <p:nvPr>
            <p:ph idx="1"/>
          </p:nvPr>
        </p:nvSpPr>
        <p:spPr>
          <a:xfrm>
            <a:off x="130629" y="1818313"/>
            <a:ext cx="6700477" cy="5039686"/>
          </a:xfrm>
        </p:spPr>
        <p:txBody>
          <a:bodyPr>
            <a:noAutofit/>
          </a:bodyPr>
          <a:lstStyle/>
          <a:p>
            <a:pPr marL="0" indent="0">
              <a:buNone/>
            </a:pPr>
            <a:r>
              <a:rPr kumimoji="1" lang="ja-JP" altLang="en-US" sz="1600" b="1" dirty="0"/>
              <a:t>概要</a:t>
            </a:r>
            <a:endParaRPr kumimoji="1" lang="en-US" altLang="ja-JP" sz="1600" b="1" dirty="0"/>
          </a:p>
          <a:p>
            <a:endParaRPr kumimoji="1" lang="en-US" altLang="ja-JP" sz="1600" dirty="0"/>
          </a:p>
          <a:p>
            <a:pPr marL="0" indent="0">
              <a:buNone/>
            </a:pPr>
            <a:r>
              <a:rPr lang="ja-JP" altLang="en-US" sz="1600" b="1" dirty="0"/>
              <a:t>手法・結果</a:t>
            </a:r>
          </a:p>
          <a:p>
            <a:endParaRPr lang="en-US" altLang="ja-JP" sz="1600" dirty="0"/>
          </a:p>
        </p:txBody>
      </p:sp>
      <p:sp>
        <p:nvSpPr>
          <p:cNvPr id="16" name="コンテンツ プレースホルダー 2">
            <a:extLst>
              <a:ext uri="{FF2B5EF4-FFF2-40B4-BE49-F238E27FC236}">
                <a16:creationId xmlns:a16="http://schemas.microsoft.com/office/drawing/2014/main" id="{E36DA592-1459-119D-5B63-C6288259B0D7}"/>
              </a:ext>
            </a:extLst>
          </p:cNvPr>
          <p:cNvSpPr txBox="1">
            <a:spLocks/>
          </p:cNvSpPr>
          <p:nvPr/>
        </p:nvSpPr>
        <p:spPr>
          <a:xfrm>
            <a:off x="7291449" y="5047905"/>
            <a:ext cx="4900550" cy="14529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1600" b="1" i="0" u="none" strike="noStrike" kern="1200" cap="none" spc="0" normalizeH="0" baseline="0" noProof="0" dirty="0">
                <a:ln>
                  <a:noFill/>
                </a:ln>
                <a:solidFill>
                  <a:prstClr val="black"/>
                </a:solidFill>
                <a:effectLst/>
                <a:uLnTx/>
                <a:uFillTx/>
                <a:latin typeface="Times New Roman"/>
                <a:ea typeface="ＭＳ ゴシック"/>
                <a:cs typeface="+mn-cs"/>
              </a:rPr>
              <a:t>コメント</a:t>
            </a:r>
            <a:endParaRPr kumimoji="1" lang="en-US" altLang="ja-JP" sz="1600" b="1"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Tree>
    <p:extLst>
      <p:ext uri="{BB962C8B-B14F-4D97-AF65-F5344CB8AC3E}">
        <p14:creationId xmlns:p14="http://schemas.microsoft.com/office/powerpoint/2010/main" val="3781557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F0AFB-B99F-B5EC-8C5D-E4A4F8210819}"/>
              </a:ext>
            </a:extLst>
          </p:cNvPr>
          <p:cNvSpPr>
            <a:spLocks noGrp="1"/>
          </p:cNvSpPr>
          <p:nvPr>
            <p:ph type="title"/>
          </p:nvPr>
        </p:nvSpPr>
        <p:spPr>
          <a:xfrm>
            <a:off x="130629" y="366322"/>
            <a:ext cx="12260424" cy="369333"/>
          </a:xfrm>
        </p:spPr>
        <p:txBody>
          <a:bodyPr>
            <a:noAutofit/>
          </a:bodyPr>
          <a:lstStyle/>
          <a:p>
            <a:r>
              <a:rPr kumimoji="1" lang="en-US" altLang="ja-JP" sz="1600" b="1" u="sng" dirty="0">
                <a:latin typeface="+mn-lt"/>
              </a:rPr>
              <a:t>Axial capacity ageing trends of large diameter tubular piles driven in sand</a:t>
            </a:r>
            <a:endParaRPr kumimoji="1" lang="ja-JP" altLang="en-US" sz="1600" b="1" u="sng" dirty="0">
              <a:latin typeface="+mn-lt"/>
            </a:endParaRPr>
          </a:p>
        </p:txBody>
      </p:sp>
      <p:sp>
        <p:nvSpPr>
          <p:cNvPr id="4" name="フッター プレースホルダー 3">
            <a:extLst>
              <a:ext uri="{FF2B5EF4-FFF2-40B4-BE49-F238E27FC236}">
                <a16:creationId xmlns:a16="http://schemas.microsoft.com/office/drawing/2014/main" id="{D8211673-97B5-F7E0-3685-908B2700701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tint val="75000"/>
                  </a:prstClr>
                </a:solidFill>
                <a:effectLst/>
                <a:uLnTx/>
                <a:uFillTx/>
                <a:latin typeface="Times New Roman"/>
                <a:ea typeface="ＭＳ ゴシック"/>
                <a:cs typeface="+mn-cs"/>
              </a:rPr>
              <a:t>地盤防災工学研究室</a:t>
            </a:r>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5" name="スライド番号プレースホルダー 4">
            <a:extLst>
              <a:ext uri="{FF2B5EF4-FFF2-40B4-BE49-F238E27FC236}">
                <a16:creationId xmlns:a16="http://schemas.microsoft.com/office/drawing/2014/main" id="{B76CBEDD-2E7D-AEA3-BE4C-02F36329A00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10075A-628D-4B53-98BF-13495C1AAAF4}" type="slidenum">
              <a:rPr kumimoji="1" lang="ja-JP" altLang="en-US" sz="1200" b="0" i="0" u="none" strike="noStrike" kern="1200" cap="none" spc="0" normalizeH="0" baseline="0" noProof="0" smtClean="0">
                <a:ln>
                  <a:noFill/>
                </a:ln>
                <a:solidFill>
                  <a:prstClr val="black">
                    <a:tint val="75000"/>
                  </a:prstClr>
                </a:solidFill>
                <a:effectLst/>
                <a:uLnTx/>
                <a:uFillTx/>
                <a:latin typeface="Times New Roman"/>
                <a:ea typeface="ＭＳ 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6" name="テキスト ボックス 5">
            <a:extLst>
              <a:ext uri="{FF2B5EF4-FFF2-40B4-BE49-F238E27FC236}">
                <a16:creationId xmlns:a16="http://schemas.microsoft.com/office/drawing/2014/main" id="{C09FD57F-3E12-C157-1803-61DACBA7AC02}"/>
              </a:ext>
            </a:extLst>
          </p:cNvPr>
          <p:cNvSpPr txBox="1"/>
          <p:nvPr/>
        </p:nvSpPr>
        <p:spPr>
          <a:xfrm>
            <a:off x="130629" y="109099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D. Cathie</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R. Jardine</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b</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R.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Silvano</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S.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Kontoe</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t>
            </a:r>
            <a:r>
              <a:rPr kumimoji="1" lang="en-US" altLang="ja-JP" sz="1600" b="0" i="0" u="none" strike="noStrike" kern="1200" cap="none" spc="0" normalizeH="0" baseline="30000" noProof="0" dirty="0" err="1">
                <a:ln>
                  <a:noFill/>
                </a:ln>
                <a:solidFill>
                  <a:prstClr val="black"/>
                </a:solidFill>
                <a:effectLst/>
                <a:uLnTx/>
                <a:uFillTx/>
                <a:latin typeface="Times New Roman"/>
                <a:ea typeface="ＭＳ ゴシック"/>
                <a:cs typeface="+mn-cs"/>
              </a:rPr>
              <a:t>d,b</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F. Schroeder</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c</a:t>
            </a:r>
            <a:endParaRPr kumimoji="1" lang="ja-JP" altLang="en-US" sz="1600" b="0" i="0" u="none" strike="noStrike" kern="1200" cap="none" spc="0" normalizeH="0" baseline="30000" noProof="0" dirty="0">
              <a:ln>
                <a:noFill/>
              </a:ln>
              <a:solidFill>
                <a:prstClr val="black"/>
              </a:solidFill>
              <a:effectLst/>
              <a:uLnTx/>
              <a:uFillTx/>
              <a:latin typeface="Times New Roman"/>
              <a:ea typeface="ＭＳ ゴシック"/>
              <a:cs typeface="+mn-cs"/>
            </a:endParaRPr>
          </a:p>
        </p:txBody>
      </p:sp>
      <p:sp>
        <p:nvSpPr>
          <p:cNvPr id="3" name="テキスト ボックス 2">
            <a:extLst>
              <a:ext uri="{FF2B5EF4-FFF2-40B4-BE49-F238E27FC236}">
                <a16:creationId xmlns:a16="http://schemas.microsoft.com/office/drawing/2014/main" id="{27AC8C99-7416-5F15-C1EB-BED49E9B5645}"/>
              </a:ext>
            </a:extLst>
          </p:cNvPr>
          <p:cNvSpPr txBox="1"/>
          <p:nvPr/>
        </p:nvSpPr>
        <p:spPr>
          <a:xfrm>
            <a:off x="10680048" y="-3010"/>
            <a:ext cx="136768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Kenshiro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Itaki</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10" name="テキスト ボックス 9">
            <a:extLst>
              <a:ext uri="{FF2B5EF4-FFF2-40B4-BE49-F238E27FC236}">
                <a16:creationId xmlns:a16="http://schemas.microsoft.com/office/drawing/2014/main" id="{7A51E776-4967-57B0-9190-957C4395B5B6}"/>
              </a:ext>
            </a:extLst>
          </p:cNvPr>
          <p:cNvSpPr txBox="1"/>
          <p:nvPr/>
        </p:nvSpPr>
        <p:spPr>
          <a:xfrm>
            <a:off x="130629" y="-3010"/>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DOI: </a:t>
            </a:r>
            <a:r>
              <a:rPr kumimoji="1" lang="en-US" altLang="ja-JP" sz="1600" b="0" i="0" u="none" strike="noStrike" kern="1200" cap="none" spc="0" normalizeH="0" baseline="0" noProof="0" dirty="0">
                <a:ln>
                  <a:noFill/>
                </a:ln>
                <a:solidFill>
                  <a:srgbClr val="0080AE"/>
                </a:solidFill>
                <a:effectLst/>
                <a:uLnTx/>
                <a:uFillTx/>
                <a:latin typeface="Times New Roman"/>
                <a:ea typeface="ＭＳ ゴシック"/>
                <a:cs typeface="+mn-cs"/>
              </a:rPr>
              <a:t>https://doi.org/10.1016/j.sandf.2023.101401</a:t>
            </a:r>
          </a:p>
        </p:txBody>
      </p:sp>
      <p:sp>
        <p:nvSpPr>
          <p:cNvPr id="7" name="タイトル 1">
            <a:extLst>
              <a:ext uri="{FF2B5EF4-FFF2-40B4-BE49-F238E27FC236}">
                <a16:creationId xmlns:a16="http://schemas.microsoft.com/office/drawing/2014/main" id="{F8E070B1-3698-60BF-535C-30899885C5AF}"/>
              </a:ext>
            </a:extLst>
          </p:cNvPr>
          <p:cNvSpPr txBox="1">
            <a:spLocks/>
          </p:cNvSpPr>
          <p:nvPr/>
        </p:nvSpPr>
        <p:spPr>
          <a:xfrm>
            <a:off x="130629" y="721662"/>
            <a:ext cx="11930742" cy="3693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ja-JP" altLang="en-US" sz="1600" b="1" u="sng" dirty="0">
                <a:solidFill>
                  <a:prstClr val="black"/>
                </a:solidFill>
                <a:latin typeface="Times New Roman"/>
                <a:ea typeface="ＭＳ ゴシック"/>
              </a:rPr>
              <a:t>三軸せん断中の粒子形態の影響を受ける</a:t>
            </a:r>
            <a:r>
              <a:rPr kumimoji="1" lang="ja-JP" altLang="en-US" sz="1600" b="1" i="0" u="sng" strike="noStrike" kern="1200" cap="none" spc="0" normalizeH="0" baseline="0" noProof="0" dirty="0">
                <a:ln>
                  <a:noFill/>
                </a:ln>
                <a:solidFill>
                  <a:prstClr val="black"/>
                </a:solidFill>
                <a:effectLst/>
                <a:uLnTx/>
                <a:uFillTx/>
                <a:latin typeface="Times New Roman"/>
                <a:ea typeface="ＭＳ ゴシック"/>
                <a:cs typeface="+mj-cs"/>
              </a:rPr>
              <a:t>弾性波速</a:t>
            </a:r>
          </a:p>
        </p:txBody>
      </p:sp>
      <p:sp>
        <p:nvSpPr>
          <p:cNvPr id="8" name="テキスト ボックス 7">
            <a:extLst>
              <a:ext uri="{FF2B5EF4-FFF2-40B4-BE49-F238E27FC236}">
                <a16:creationId xmlns:a16="http://schemas.microsoft.com/office/drawing/2014/main" id="{054799D1-7E84-22C7-67F9-772D378889DF}"/>
              </a:ext>
            </a:extLst>
          </p:cNvPr>
          <p:cNvSpPr txBox="1"/>
          <p:nvPr/>
        </p:nvSpPr>
        <p:spPr>
          <a:xfrm>
            <a:off x="130629" y="145465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a</a:t>
            </a:r>
            <a:r>
              <a:rPr lang="en-US" altLang="ja-JP" sz="1600" dirty="0">
                <a:solidFill>
                  <a:prstClr val="black"/>
                </a:solidFill>
                <a:latin typeface="Times New Roman"/>
                <a:ea typeface="ＭＳ ゴシック"/>
              </a:rPr>
              <a:t>Cathie Group</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b</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インペリアルカレッジ，</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t>
            </a:r>
            <a:r>
              <a:rPr kumimoji="1" lang="en-US" altLang="ja-JP" sz="1600" b="0" i="0" u="none" strike="noStrike" kern="1200" cap="none" spc="0" normalizeH="0" baseline="30000" noProof="0" dirty="0" err="1">
                <a:ln>
                  <a:noFill/>
                </a:ln>
                <a:solidFill>
                  <a:prstClr val="black"/>
                </a:solidFill>
                <a:effectLst/>
                <a:uLnTx/>
                <a:uFillTx/>
                <a:latin typeface="Times New Roman"/>
                <a:ea typeface="ＭＳ ゴシック"/>
                <a:cs typeface="+mn-cs"/>
              </a:rPr>
              <a:t>c</a:t>
            </a:r>
            <a:r>
              <a:rPr kumimoji="1" lang="en-US" altLang="ja-JP" sz="1600" b="0" i="0" u="none" strike="noStrike" kern="1200" cap="none" spc="0" normalizeH="0" noProof="0" dirty="0" err="1">
                <a:ln>
                  <a:noFill/>
                </a:ln>
                <a:solidFill>
                  <a:prstClr val="black"/>
                </a:solidFill>
                <a:effectLst/>
                <a:uLnTx/>
                <a:uFillTx/>
                <a:latin typeface="Times New Roman"/>
                <a:ea typeface="ＭＳ ゴシック"/>
                <a:cs typeface="+mn-cs"/>
              </a:rPr>
              <a:t>Geotechnical</a:t>
            </a:r>
            <a:r>
              <a:rPr kumimoji="1" lang="en-US" altLang="ja-JP" sz="1600" b="0" i="0" u="none" strike="noStrike" kern="1200" cap="none" spc="0" normalizeH="0" noProof="0" dirty="0">
                <a:ln>
                  <a:noFill/>
                </a:ln>
                <a:solidFill>
                  <a:prstClr val="black"/>
                </a:solidFill>
                <a:effectLst/>
                <a:uLnTx/>
                <a:uFillTx/>
                <a:latin typeface="Times New Roman"/>
                <a:ea typeface="ＭＳ ゴシック"/>
                <a:cs typeface="+mn-cs"/>
              </a:rPr>
              <a:t> Consulting Group LLP</a:t>
            </a:r>
            <a:r>
              <a:rPr kumimoji="1" lang="ja-JP" altLang="en-US" sz="1600" b="0" i="0" u="none" strike="noStrike" kern="1200" cap="none" spc="0" normalizeH="0" noProof="0" dirty="0">
                <a:ln>
                  <a:noFill/>
                </a:ln>
                <a:solidFill>
                  <a:prstClr val="black"/>
                </a:solidFill>
                <a:effectLst/>
                <a:uLnTx/>
                <a:uFillTx/>
                <a:latin typeface="Times New Roman"/>
                <a:ea typeface="ＭＳ ゴシック"/>
                <a:cs typeface="+mn-cs"/>
              </a:rPr>
              <a:t>，</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d</a:t>
            </a:r>
            <a:r>
              <a:rPr kumimoji="1" lang="ja-JP" altLang="en-US" sz="1600" b="0" i="0" u="none" strike="noStrike" kern="1200" cap="none" spc="0" normalizeH="0" noProof="0" dirty="0">
                <a:ln>
                  <a:noFill/>
                </a:ln>
                <a:solidFill>
                  <a:prstClr val="black"/>
                </a:solidFill>
                <a:effectLst/>
                <a:uLnTx/>
                <a:uFillTx/>
                <a:latin typeface="Times New Roman"/>
                <a:ea typeface="ＭＳ ゴシック"/>
                <a:cs typeface="+mn-cs"/>
              </a:rPr>
              <a:t>パトラス大学</a:t>
            </a:r>
            <a:endParaRPr kumimoji="1" lang="ja-JP" altLang="en-US" sz="1600" b="0" i="0" u="none" strike="noStrike" kern="1200" cap="none" spc="0" normalizeH="0" baseline="30000" noProof="0" dirty="0">
              <a:ln>
                <a:noFill/>
              </a:ln>
              <a:solidFill>
                <a:prstClr val="black"/>
              </a:solidFill>
              <a:effectLst/>
              <a:uLnTx/>
              <a:uFillTx/>
              <a:latin typeface="Times New Roman"/>
              <a:ea typeface="ＭＳ ゴシック"/>
              <a:cs typeface="+mn-cs"/>
            </a:endParaRPr>
          </a:p>
        </p:txBody>
      </p:sp>
      <p:sp>
        <p:nvSpPr>
          <p:cNvPr id="15" name="コンテンツ プレースホルダー 2">
            <a:extLst>
              <a:ext uri="{FF2B5EF4-FFF2-40B4-BE49-F238E27FC236}">
                <a16:creationId xmlns:a16="http://schemas.microsoft.com/office/drawing/2014/main" id="{41C715B4-C235-4D09-6E2D-908E89B69160}"/>
              </a:ext>
            </a:extLst>
          </p:cNvPr>
          <p:cNvSpPr>
            <a:spLocks noGrp="1"/>
          </p:cNvSpPr>
          <p:nvPr>
            <p:ph idx="1"/>
          </p:nvPr>
        </p:nvSpPr>
        <p:spPr>
          <a:xfrm>
            <a:off x="130629" y="1818313"/>
            <a:ext cx="6700477" cy="5039686"/>
          </a:xfrm>
        </p:spPr>
        <p:txBody>
          <a:bodyPr>
            <a:noAutofit/>
          </a:bodyPr>
          <a:lstStyle/>
          <a:p>
            <a:pPr marL="0" indent="0">
              <a:buNone/>
            </a:pPr>
            <a:r>
              <a:rPr kumimoji="1" lang="ja-JP" altLang="en-US" sz="1600" b="1" dirty="0"/>
              <a:t>概要</a:t>
            </a:r>
            <a:endParaRPr kumimoji="1" lang="en-US" altLang="ja-JP" sz="1600" b="1" dirty="0"/>
          </a:p>
          <a:p>
            <a:endParaRPr kumimoji="1" lang="en-US" altLang="ja-JP" sz="1600" dirty="0"/>
          </a:p>
          <a:p>
            <a:pPr marL="0" indent="0">
              <a:buNone/>
            </a:pPr>
            <a:r>
              <a:rPr lang="ja-JP" altLang="en-US" sz="1600" b="1" dirty="0"/>
              <a:t>手法・結果</a:t>
            </a:r>
          </a:p>
          <a:p>
            <a:endParaRPr lang="en-US" altLang="ja-JP" sz="1600" dirty="0"/>
          </a:p>
        </p:txBody>
      </p:sp>
      <p:sp>
        <p:nvSpPr>
          <p:cNvPr id="16" name="コンテンツ プレースホルダー 2">
            <a:extLst>
              <a:ext uri="{FF2B5EF4-FFF2-40B4-BE49-F238E27FC236}">
                <a16:creationId xmlns:a16="http://schemas.microsoft.com/office/drawing/2014/main" id="{E36DA592-1459-119D-5B63-C6288259B0D7}"/>
              </a:ext>
            </a:extLst>
          </p:cNvPr>
          <p:cNvSpPr txBox="1">
            <a:spLocks/>
          </p:cNvSpPr>
          <p:nvPr/>
        </p:nvSpPr>
        <p:spPr>
          <a:xfrm>
            <a:off x="7291449" y="5047905"/>
            <a:ext cx="4900550" cy="14529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1600" b="1" i="0" u="none" strike="noStrike" kern="1200" cap="none" spc="0" normalizeH="0" baseline="0" noProof="0" dirty="0">
                <a:ln>
                  <a:noFill/>
                </a:ln>
                <a:solidFill>
                  <a:prstClr val="black"/>
                </a:solidFill>
                <a:effectLst/>
                <a:uLnTx/>
                <a:uFillTx/>
                <a:latin typeface="Times New Roman"/>
                <a:ea typeface="ＭＳ ゴシック"/>
                <a:cs typeface="+mn-cs"/>
              </a:rPr>
              <a:t>コメント</a:t>
            </a:r>
            <a:endParaRPr kumimoji="1" lang="en-US" altLang="ja-JP" sz="1600" b="1"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Tree>
    <p:extLst>
      <p:ext uri="{BB962C8B-B14F-4D97-AF65-F5344CB8AC3E}">
        <p14:creationId xmlns:p14="http://schemas.microsoft.com/office/powerpoint/2010/main" val="1363020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F0AFB-B99F-B5EC-8C5D-E4A4F8210819}"/>
              </a:ext>
            </a:extLst>
          </p:cNvPr>
          <p:cNvSpPr>
            <a:spLocks noGrp="1"/>
          </p:cNvSpPr>
          <p:nvPr>
            <p:ph type="title"/>
          </p:nvPr>
        </p:nvSpPr>
        <p:spPr>
          <a:xfrm>
            <a:off x="130629" y="366322"/>
            <a:ext cx="12260424" cy="369333"/>
          </a:xfrm>
        </p:spPr>
        <p:txBody>
          <a:bodyPr>
            <a:noAutofit/>
          </a:bodyPr>
          <a:lstStyle/>
          <a:p>
            <a:r>
              <a:rPr kumimoji="1" lang="en-US" altLang="ja-JP" sz="1600" b="1" u="sng" dirty="0">
                <a:latin typeface="+mn-lt"/>
              </a:rPr>
              <a:t>Axial capacity ageing trends of large diameter tubular piles driven in sand</a:t>
            </a:r>
            <a:endParaRPr kumimoji="1" lang="ja-JP" altLang="en-US" sz="1600" b="1" u="sng" dirty="0">
              <a:latin typeface="+mn-lt"/>
            </a:endParaRPr>
          </a:p>
        </p:txBody>
      </p:sp>
      <p:sp>
        <p:nvSpPr>
          <p:cNvPr id="4" name="フッター プレースホルダー 3">
            <a:extLst>
              <a:ext uri="{FF2B5EF4-FFF2-40B4-BE49-F238E27FC236}">
                <a16:creationId xmlns:a16="http://schemas.microsoft.com/office/drawing/2014/main" id="{D8211673-97B5-F7E0-3685-908B2700701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tint val="75000"/>
                  </a:prstClr>
                </a:solidFill>
                <a:effectLst/>
                <a:uLnTx/>
                <a:uFillTx/>
                <a:latin typeface="Times New Roman"/>
                <a:ea typeface="ＭＳ ゴシック"/>
                <a:cs typeface="+mn-cs"/>
              </a:rPr>
              <a:t>地盤防災工学研究室</a:t>
            </a:r>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5" name="スライド番号プレースホルダー 4">
            <a:extLst>
              <a:ext uri="{FF2B5EF4-FFF2-40B4-BE49-F238E27FC236}">
                <a16:creationId xmlns:a16="http://schemas.microsoft.com/office/drawing/2014/main" id="{B76CBEDD-2E7D-AEA3-BE4C-02F36329A00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10075A-628D-4B53-98BF-13495C1AAAF4}" type="slidenum">
              <a:rPr kumimoji="1" lang="ja-JP" altLang="en-US" sz="1200" b="0" i="0" u="none" strike="noStrike" kern="1200" cap="none" spc="0" normalizeH="0" baseline="0" noProof="0" smtClean="0">
                <a:ln>
                  <a:noFill/>
                </a:ln>
                <a:solidFill>
                  <a:prstClr val="black">
                    <a:tint val="75000"/>
                  </a:prstClr>
                </a:solidFill>
                <a:effectLst/>
                <a:uLnTx/>
                <a:uFillTx/>
                <a:latin typeface="Times New Roman"/>
                <a:ea typeface="ＭＳ 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6" name="テキスト ボックス 5">
            <a:extLst>
              <a:ext uri="{FF2B5EF4-FFF2-40B4-BE49-F238E27FC236}">
                <a16:creationId xmlns:a16="http://schemas.microsoft.com/office/drawing/2014/main" id="{C09FD57F-3E12-C157-1803-61DACBA7AC02}"/>
              </a:ext>
            </a:extLst>
          </p:cNvPr>
          <p:cNvSpPr txBox="1"/>
          <p:nvPr/>
        </p:nvSpPr>
        <p:spPr>
          <a:xfrm>
            <a:off x="130629" y="109099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D. Cathie</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R. Jardine</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b</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R.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Silvano</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S.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Kontoe</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t>
            </a:r>
            <a:r>
              <a:rPr kumimoji="1" lang="en-US" altLang="ja-JP" sz="1600" b="0" i="0" u="none" strike="noStrike" kern="1200" cap="none" spc="0" normalizeH="0" baseline="30000" noProof="0" dirty="0" err="1">
                <a:ln>
                  <a:noFill/>
                </a:ln>
                <a:solidFill>
                  <a:prstClr val="black"/>
                </a:solidFill>
                <a:effectLst/>
                <a:uLnTx/>
                <a:uFillTx/>
                <a:latin typeface="Times New Roman"/>
                <a:ea typeface="ＭＳ ゴシック"/>
                <a:cs typeface="+mn-cs"/>
              </a:rPr>
              <a:t>d,b</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F. Schroeder</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c</a:t>
            </a:r>
            <a:endParaRPr kumimoji="1" lang="ja-JP" altLang="en-US" sz="1600" b="0" i="0" u="none" strike="noStrike" kern="1200" cap="none" spc="0" normalizeH="0" baseline="30000" noProof="0" dirty="0">
              <a:ln>
                <a:noFill/>
              </a:ln>
              <a:solidFill>
                <a:prstClr val="black"/>
              </a:solidFill>
              <a:effectLst/>
              <a:uLnTx/>
              <a:uFillTx/>
              <a:latin typeface="Times New Roman"/>
              <a:ea typeface="ＭＳ ゴシック"/>
              <a:cs typeface="+mn-cs"/>
            </a:endParaRPr>
          </a:p>
        </p:txBody>
      </p:sp>
      <p:sp>
        <p:nvSpPr>
          <p:cNvPr id="3" name="テキスト ボックス 2">
            <a:extLst>
              <a:ext uri="{FF2B5EF4-FFF2-40B4-BE49-F238E27FC236}">
                <a16:creationId xmlns:a16="http://schemas.microsoft.com/office/drawing/2014/main" id="{27AC8C99-7416-5F15-C1EB-BED49E9B5645}"/>
              </a:ext>
            </a:extLst>
          </p:cNvPr>
          <p:cNvSpPr txBox="1"/>
          <p:nvPr/>
        </p:nvSpPr>
        <p:spPr>
          <a:xfrm>
            <a:off x="10680048" y="-3010"/>
            <a:ext cx="136768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Kenshiro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Itaki</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10" name="テキスト ボックス 9">
            <a:extLst>
              <a:ext uri="{FF2B5EF4-FFF2-40B4-BE49-F238E27FC236}">
                <a16:creationId xmlns:a16="http://schemas.microsoft.com/office/drawing/2014/main" id="{7A51E776-4967-57B0-9190-957C4395B5B6}"/>
              </a:ext>
            </a:extLst>
          </p:cNvPr>
          <p:cNvSpPr txBox="1"/>
          <p:nvPr/>
        </p:nvSpPr>
        <p:spPr>
          <a:xfrm>
            <a:off x="130629" y="-3010"/>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DOI: </a:t>
            </a:r>
            <a:r>
              <a:rPr kumimoji="1" lang="en-US" altLang="ja-JP" sz="1600" b="0" i="0" u="none" strike="noStrike" kern="1200" cap="none" spc="0" normalizeH="0" baseline="0" noProof="0" dirty="0">
                <a:ln>
                  <a:noFill/>
                </a:ln>
                <a:solidFill>
                  <a:srgbClr val="0080AE"/>
                </a:solidFill>
                <a:effectLst/>
                <a:uLnTx/>
                <a:uFillTx/>
                <a:latin typeface="Times New Roman"/>
                <a:ea typeface="ＭＳ ゴシック"/>
                <a:cs typeface="+mn-cs"/>
              </a:rPr>
              <a:t>https://doi.org/10.1016/j.sandf.2023.101401</a:t>
            </a:r>
          </a:p>
        </p:txBody>
      </p:sp>
      <p:sp>
        <p:nvSpPr>
          <p:cNvPr id="7" name="タイトル 1">
            <a:extLst>
              <a:ext uri="{FF2B5EF4-FFF2-40B4-BE49-F238E27FC236}">
                <a16:creationId xmlns:a16="http://schemas.microsoft.com/office/drawing/2014/main" id="{F8E070B1-3698-60BF-535C-30899885C5AF}"/>
              </a:ext>
            </a:extLst>
          </p:cNvPr>
          <p:cNvSpPr txBox="1">
            <a:spLocks/>
          </p:cNvSpPr>
          <p:nvPr/>
        </p:nvSpPr>
        <p:spPr>
          <a:xfrm>
            <a:off x="130629" y="721662"/>
            <a:ext cx="11930742" cy="3693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ja-JP" altLang="en-US" sz="1600" b="1" u="sng" dirty="0">
                <a:solidFill>
                  <a:prstClr val="black"/>
                </a:solidFill>
                <a:latin typeface="Times New Roman"/>
                <a:ea typeface="ＭＳ ゴシック"/>
              </a:rPr>
              <a:t>三軸せん断中の粒子形態の影響を受ける</a:t>
            </a:r>
            <a:r>
              <a:rPr kumimoji="1" lang="ja-JP" altLang="en-US" sz="1600" b="1" i="0" u="sng" strike="noStrike" kern="1200" cap="none" spc="0" normalizeH="0" baseline="0" noProof="0" dirty="0">
                <a:ln>
                  <a:noFill/>
                </a:ln>
                <a:solidFill>
                  <a:prstClr val="black"/>
                </a:solidFill>
                <a:effectLst/>
                <a:uLnTx/>
                <a:uFillTx/>
                <a:latin typeface="Times New Roman"/>
                <a:ea typeface="ＭＳ ゴシック"/>
                <a:cs typeface="+mj-cs"/>
              </a:rPr>
              <a:t>弾性波速</a:t>
            </a:r>
          </a:p>
        </p:txBody>
      </p:sp>
      <p:sp>
        <p:nvSpPr>
          <p:cNvPr id="8" name="テキスト ボックス 7">
            <a:extLst>
              <a:ext uri="{FF2B5EF4-FFF2-40B4-BE49-F238E27FC236}">
                <a16:creationId xmlns:a16="http://schemas.microsoft.com/office/drawing/2014/main" id="{054799D1-7E84-22C7-67F9-772D378889DF}"/>
              </a:ext>
            </a:extLst>
          </p:cNvPr>
          <p:cNvSpPr txBox="1"/>
          <p:nvPr/>
        </p:nvSpPr>
        <p:spPr>
          <a:xfrm>
            <a:off x="130629" y="145465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a</a:t>
            </a:r>
            <a:r>
              <a:rPr lang="en-US" altLang="ja-JP" sz="1600" dirty="0">
                <a:solidFill>
                  <a:prstClr val="black"/>
                </a:solidFill>
                <a:latin typeface="Times New Roman"/>
                <a:ea typeface="ＭＳ ゴシック"/>
              </a:rPr>
              <a:t>Cathie Group</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b</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インペリアルカレッジ，</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t>
            </a:r>
            <a:r>
              <a:rPr kumimoji="1" lang="en-US" altLang="ja-JP" sz="1600" b="0" i="0" u="none" strike="noStrike" kern="1200" cap="none" spc="0" normalizeH="0" baseline="30000" noProof="0" dirty="0" err="1">
                <a:ln>
                  <a:noFill/>
                </a:ln>
                <a:solidFill>
                  <a:prstClr val="black"/>
                </a:solidFill>
                <a:effectLst/>
                <a:uLnTx/>
                <a:uFillTx/>
                <a:latin typeface="Times New Roman"/>
                <a:ea typeface="ＭＳ ゴシック"/>
                <a:cs typeface="+mn-cs"/>
              </a:rPr>
              <a:t>c</a:t>
            </a:r>
            <a:r>
              <a:rPr kumimoji="1" lang="en-US" altLang="ja-JP" sz="1600" b="0" i="0" u="none" strike="noStrike" kern="1200" cap="none" spc="0" normalizeH="0" noProof="0" dirty="0" err="1">
                <a:ln>
                  <a:noFill/>
                </a:ln>
                <a:solidFill>
                  <a:prstClr val="black"/>
                </a:solidFill>
                <a:effectLst/>
                <a:uLnTx/>
                <a:uFillTx/>
                <a:latin typeface="Times New Roman"/>
                <a:ea typeface="ＭＳ ゴシック"/>
                <a:cs typeface="+mn-cs"/>
              </a:rPr>
              <a:t>Geotechnical</a:t>
            </a:r>
            <a:r>
              <a:rPr kumimoji="1" lang="en-US" altLang="ja-JP" sz="1600" b="0" i="0" u="none" strike="noStrike" kern="1200" cap="none" spc="0" normalizeH="0" noProof="0" dirty="0">
                <a:ln>
                  <a:noFill/>
                </a:ln>
                <a:solidFill>
                  <a:prstClr val="black"/>
                </a:solidFill>
                <a:effectLst/>
                <a:uLnTx/>
                <a:uFillTx/>
                <a:latin typeface="Times New Roman"/>
                <a:ea typeface="ＭＳ ゴシック"/>
                <a:cs typeface="+mn-cs"/>
              </a:rPr>
              <a:t> Consulting Group LLP</a:t>
            </a:r>
            <a:r>
              <a:rPr kumimoji="1" lang="ja-JP" altLang="en-US" sz="1600" b="0" i="0" u="none" strike="noStrike" kern="1200" cap="none" spc="0" normalizeH="0" noProof="0" dirty="0">
                <a:ln>
                  <a:noFill/>
                </a:ln>
                <a:solidFill>
                  <a:prstClr val="black"/>
                </a:solidFill>
                <a:effectLst/>
                <a:uLnTx/>
                <a:uFillTx/>
                <a:latin typeface="Times New Roman"/>
                <a:ea typeface="ＭＳ ゴシック"/>
                <a:cs typeface="+mn-cs"/>
              </a:rPr>
              <a:t>，</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d</a:t>
            </a:r>
            <a:r>
              <a:rPr kumimoji="1" lang="ja-JP" altLang="en-US" sz="1600" b="0" i="0" u="none" strike="noStrike" kern="1200" cap="none" spc="0" normalizeH="0" noProof="0" dirty="0">
                <a:ln>
                  <a:noFill/>
                </a:ln>
                <a:solidFill>
                  <a:prstClr val="black"/>
                </a:solidFill>
                <a:effectLst/>
                <a:uLnTx/>
                <a:uFillTx/>
                <a:latin typeface="Times New Roman"/>
                <a:ea typeface="ＭＳ ゴシック"/>
                <a:cs typeface="+mn-cs"/>
              </a:rPr>
              <a:t>パトラス大学</a:t>
            </a:r>
            <a:endParaRPr kumimoji="1" lang="ja-JP" altLang="en-US" sz="1600" b="0" i="0" u="none" strike="noStrike" kern="1200" cap="none" spc="0" normalizeH="0" baseline="30000" noProof="0" dirty="0">
              <a:ln>
                <a:noFill/>
              </a:ln>
              <a:solidFill>
                <a:prstClr val="black"/>
              </a:solidFill>
              <a:effectLst/>
              <a:uLnTx/>
              <a:uFillTx/>
              <a:latin typeface="Times New Roman"/>
              <a:ea typeface="ＭＳ ゴシック"/>
              <a:cs typeface="+mn-cs"/>
            </a:endParaRPr>
          </a:p>
        </p:txBody>
      </p:sp>
      <p:sp>
        <p:nvSpPr>
          <p:cNvPr id="15" name="コンテンツ プレースホルダー 2">
            <a:extLst>
              <a:ext uri="{FF2B5EF4-FFF2-40B4-BE49-F238E27FC236}">
                <a16:creationId xmlns:a16="http://schemas.microsoft.com/office/drawing/2014/main" id="{41C715B4-C235-4D09-6E2D-908E89B69160}"/>
              </a:ext>
            </a:extLst>
          </p:cNvPr>
          <p:cNvSpPr>
            <a:spLocks noGrp="1"/>
          </p:cNvSpPr>
          <p:nvPr>
            <p:ph idx="1"/>
          </p:nvPr>
        </p:nvSpPr>
        <p:spPr>
          <a:xfrm>
            <a:off x="130629" y="1818313"/>
            <a:ext cx="6700477" cy="5039686"/>
          </a:xfrm>
        </p:spPr>
        <p:txBody>
          <a:bodyPr>
            <a:noAutofit/>
          </a:bodyPr>
          <a:lstStyle/>
          <a:p>
            <a:pPr marL="0" indent="0">
              <a:buNone/>
            </a:pPr>
            <a:r>
              <a:rPr kumimoji="1" lang="ja-JP" altLang="en-US" sz="1600" b="1" dirty="0"/>
              <a:t>概要</a:t>
            </a:r>
            <a:endParaRPr kumimoji="1" lang="en-US" altLang="ja-JP" sz="1600" b="1" dirty="0"/>
          </a:p>
          <a:p>
            <a:endParaRPr kumimoji="1" lang="en-US" altLang="ja-JP" sz="1600" dirty="0"/>
          </a:p>
          <a:p>
            <a:pPr marL="0" indent="0">
              <a:buNone/>
            </a:pPr>
            <a:r>
              <a:rPr lang="ja-JP" altLang="en-US" sz="1600" b="1" dirty="0"/>
              <a:t>手法・結果</a:t>
            </a:r>
          </a:p>
          <a:p>
            <a:endParaRPr lang="en-US" altLang="ja-JP" sz="1600" dirty="0"/>
          </a:p>
        </p:txBody>
      </p:sp>
      <p:sp>
        <p:nvSpPr>
          <p:cNvPr id="16" name="コンテンツ プレースホルダー 2">
            <a:extLst>
              <a:ext uri="{FF2B5EF4-FFF2-40B4-BE49-F238E27FC236}">
                <a16:creationId xmlns:a16="http://schemas.microsoft.com/office/drawing/2014/main" id="{E36DA592-1459-119D-5B63-C6288259B0D7}"/>
              </a:ext>
            </a:extLst>
          </p:cNvPr>
          <p:cNvSpPr txBox="1">
            <a:spLocks/>
          </p:cNvSpPr>
          <p:nvPr/>
        </p:nvSpPr>
        <p:spPr>
          <a:xfrm>
            <a:off x="7291449" y="5047905"/>
            <a:ext cx="4900550" cy="14529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1600" b="1" i="0" u="none" strike="noStrike" kern="1200" cap="none" spc="0" normalizeH="0" baseline="0" noProof="0" dirty="0">
                <a:ln>
                  <a:noFill/>
                </a:ln>
                <a:solidFill>
                  <a:prstClr val="black"/>
                </a:solidFill>
                <a:effectLst/>
                <a:uLnTx/>
                <a:uFillTx/>
                <a:latin typeface="Times New Roman"/>
                <a:ea typeface="ＭＳ ゴシック"/>
                <a:cs typeface="+mn-cs"/>
              </a:rPr>
              <a:t>コメント</a:t>
            </a:r>
            <a:endParaRPr kumimoji="1" lang="en-US" altLang="ja-JP" sz="1600" b="1"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Tree>
    <p:extLst>
      <p:ext uri="{BB962C8B-B14F-4D97-AF65-F5344CB8AC3E}">
        <p14:creationId xmlns:p14="http://schemas.microsoft.com/office/powerpoint/2010/main" val="21187824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2151</Words>
  <Application>Microsoft Office PowerPoint</Application>
  <PresentationFormat>ワイド画面</PresentationFormat>
  <Paragraphs>159</Paragraphs>
  <Slides>8</Slides>
  <Notes>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vt:i4>
      </vt:variant>
    </vt:vector>
  </HeadingPairs>
  <TitlesOfParts>
    <vt:vector size="14" baseType="lpstr">
      <vt:lpstr>ＭＳ ゴシック</vt:lpstr>
      <vt:lpstr>游ゴシック</vt:lpstr>
      <vt:lpstr>游ゴシック Light</vt:lpstr>
      <vt:lpstr>Arial</vt:lpstr>
      <vt:lpstr>Times New Roman</vt:lpstr>
      <vt:lpstr>Office テーマ</vt:lpstr>
      <vt:lpstr>SF2023完全読破チャレンジ week6</vt:lpstr>
      <vt:lpstr>Insights into durability assessment for compacted soils treated with paper sludge ash-based stabilizers</vt:lpstr>
      <vt:lpstr>Primary and secondary consolidation characteristics of a high plasticity overconsolidated clay in compression and swelling</vt:lpstr>
      <vt:lpstr>Axial capacity ageing trends of large diameter tubular piles driven in sand</vt:lpstr>
      <vt:lpstr>Axial capacity ageing trends of large diameter tubular piles driven in sand</vt:lpstr>
      <vt:lpstr>Axial capacity ageing trends of large diameter tubular piles driven in sand</vt:lpstr>
      <vt:lpstr>Axial capacity ageing trends of large diameter tubular piles driven in sand</vt:lpstr>
      <vt:lpstr>Axial capacity ageing trends of large diameter tubular piles driven in sand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SF2023完全読破チャレンジ week6</dc:title>
  <dc:creator>ITAKI Kenshiro</dc:creator>
  <cp:lastModifiedBy>ITAKI Kenshiro</cp:lastModifiedBy>
  <cp:revision>18</cp:revision>
  <dcterms:created xsi:type="dcterms:W3CDTF">2024-05-11T03:56:43Z</dcterms:created>
  <dcterms:modified xsi:type="dcterms:W3CDTF">2024-05-13T05:21:57Z</dcterms:modified>
</cp:coreProperties>
</file>