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75" d="100"/>
          <a:sy n="75" d="100"/>
        </p:scale>
        <p:origin x="1158"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55A4B0-3BE0-3C41-0D25-B7282C445AA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E65CAE39-7797-7318-8F24-49E25D41D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99927124-F3C4-A0BA-0A57-C73E76242D11}"/>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7BF1E85B-B954-B62A-652A-251AE116A63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E8BA58B-EEBA-238C-97F8-C47BB5351071}"/>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142314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EC2206-A57C-2700-3B50-C19AEDE02D5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7DA513FF-1D87-AC07-43F0-75DAD1D4DA4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6DB1EB9-F89C-C7F6-9985-2CF7E4A7CD3F}"/>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C1BA93CD-82E5-ED23-8EDA-422ECE6D7FFC}"/>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786E8F2-69EE-D651-4A81-1617B7E17680}"/>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256036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E21A215-0D93-4CE8-A0B9-E4BAE9C418F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76B3C76-C8A4-E9A0-8F41-E83DB135E5A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0335264-F6B0-63C3-6647-04E588C6C394}"/>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A9CF16BF-3CF9-9818-6D5D-D9E86E6FEE9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12BEA216-1193-010C-9D6C-E73E94C5B030}"/>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59114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26C72E-AB60-E919-1260-95D57452859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0C957D60-3A3A-6F24-6FEA-793C760539A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A2D2887-6E72-4E62-FEE2-C676034585C6}"/>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E7A3A6C4-982D-0151-BE49-3B518A18ACC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9DF5CEFD-7600-0595-0105-0CB8F1AAF9DD}"/>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187665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880DBD-F7DB-F695-5E87-90B567135C8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C16F3609-E5DB-35B4-A88C-9B23F443A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D03ED45-67F4-E7C7-DFFD-F4A44B8E4699}"/>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C0CFE898-844F-D296-A28A-A821988D2B23}"/>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4DE735B2-4CC6-154E-95F9-EFEB7EB903E3}"/>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387562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74E6BD-DDC5-5F06-9E36-0E0C2B3A7062}"/>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6B5F533-E5E8-2430-6EEC-79FFA55E2D7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E7FC7C0-D0FB-C122-42BC-D27AA3DADA9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57B2DE81-BBE9-C3A6-F5F2-0E3A1D9CA9AE}"/>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6" name="바닥글 개체 틀 5">
            <a:extLst>
              <a:ext uri="{FF2B5EF4-FFF2-40B4-BE49-F238E27FC236}">
                <a16:creationId xmlns:a16="http://schemas.microsoft.com/office/drawing/2014/main" id="{D7DAC425-DF6D-FCF8-12DB-97BABB9CE6A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C340A44C-0D5C-F534-FAF3-B747AAE824A3}"/>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111328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AB6A0-3277-09C9-7C1D-B3B825007E56}"/>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91896BD-4B7E-DC67-9203-93DCAED9D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837CA38-6DD8-75D6-7548-FB4F3C875CF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DD6F60A1-5217-54EF-C056-63796768C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0B45E87-8EDF-F209-817C-AEB80A69134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3EE5B4A4-7A44-B2C1-5ADC-A2E26A84086B}"/>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8" name="바닥글 개체 틀 7">
            <a:extLst>
              <a:ext uri="{FF2B5EF4-FFF2-40B4-BE49-F238E27FC236}">
                <a16:creationId xmlns:a16="http://schemas.microsoft.com/office/drawing/2014/main" id="{AD8DC4C6-AB59-24EC-3AF3-2BAA6EBC5463}"/>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13E56D80-0836-EA94-FE02-FA376529DFD3}"/>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266268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CFE15A-5257-44DD-2D01-244851644466}"/>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B5C66FE-0119-1EE6-700E-E65965C4542F}"/>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4" name="바닥글 개체 틀 3">
            <a:extLst>
              <a:ext uri="{FF2B5EF4-FFF2-40B4-BE49-F238E27FC236}">
                <a16:creationId xmlns:a16="http://schemas.microsoft.com/office/drawing/2014/main" id="{CA9D9707-B2C5-02A3-F01E-1292D96B3CC0}"/>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82D6A22A-94C9-4BA9-3D94-2726D0BE1878}"/>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38359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B108A23-88DD-F436-5519-F0625988D2D1}"/>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3" name="바닥글 개체 틀 2">
            <a:extLst>
              <a:ext uri="{FF2B5EF4-FFF2-40B4-BE49-F238E27FC236}">
                <a16:creationId xmlns:a16="http://schemas.microsoft.com/office/drawing/2014/main" id="{C8201C2B-10A7-2F38-E6B4-5D8E182AE285}"/>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7B999956-32C6-C61D-C108-C930C2A02019}"/>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356213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1CE278-AF77-C15C-3460-251571EB849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7861E9D2-D9B3-C481-2BDA-F5B43C01E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016878CE-4D33-C1D5-7523-44186BFC9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FD560A5-0600-4C16-81B6-B7F4DBB43470}"/>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6" name="바닥글 개체 틀 5">
            <a:extLst>
              <a:ext uri="{FF2B5EF4-FFF2-40B4-BE49-F238E27FC236}">
                <a16:creationId xmlns:a16="http://schemas.microsoft.com/office/drawing/2014/main" id="{1D8455A3-5F82-9549-83B4-FD35D211546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AEB1FF7-E383-C84F-D0AD-D7F03A709809}"/>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343788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5441DC-B46C-DC05-F0A1-EA5FFD0BB0E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EEDAE267-88D6-B623-831E-CC4CEE911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70FF4C03-7CF3-2FFE-907C-61BABC3B7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B1D32B5-4E6B-A64D-A911-4D4E35A8C284}"/>
              </a:ext>
            </a:extLst>
          </p:cNvPr>
          <p:cNvSpPr>
            <a:spLocks noGrp="1"/>
          </p:cNvSpPr>
          <p:nvPr>
            <p:ph type="dt" sz="half" idx="10"/>
          </p:nvPr>
        </p:nvSpPr>
        <p:spPr/>
        <p:txBody>
          <a:bodyPr/>
          <a:lstStyle/>
          <a:p>
            <a:fld id="{3B8497A3-F2D4-455A-BEC5-3F8BC9D79B47}" type="datetimeFigureOut">
              <a:rPr lang="en-US" smtClean="0"/>
              <a:t>5/13/2024</a:t>
            </a:fld>
            <a:endParaRPr lang="en-US"/>
          </a:p>
        </p:txBody>
      </p:sp>
      <p:sp>
        <p:nvSpPr>
          <p:cNvPr id="6" name="바닥글 개체 틀 5">
            <a:extLst>
              <a:ext uri="{FF2B5EF4-FFF2-40B4-BE49-F238E27FC236}">
                <a16:creationId xmlns:a16="http://schemas.microsoft.com/office/drawing/2014/main" id="{640E4ACE-1C50-604E-68DC-FEF3545B33A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C0FC278-EB63-9001-1287-06148C0D58A9}"/>
              </a:ext>
            </a:extLst>
          </p:cNvPr>
          <p:cNvSpPr>
            <a:spLocks noGrp="1"/>
          </p:cNvSpPr>
          <p:nvPr>
            <p:ph type="sldNum" sz="quarter" idx="12"/>
          </p:nvPr>
        </p:nvSpPr>
        <p:spPr/>
        <p:txBody>
          <a:bodyPr/>
          <a:lstStyle/>
          <a:p>
            <a:fld id="{2A6C3C7D-A4B4-417D-8212-B68FC5797AC9}" type="slidenum">
              <a:rPr lang="en-US" smtClean="0"/>
              <a:t>‹#›</a:t>
            </a:fld>
            <a:endParaRPr lang="en-US"/>
          </a:p>
        </p:txBody>
      </p:sp>
    </p:spTree>
    <p:extLst>
      <p:ext uri="{BB962C8B-B14F-4D97-AF65-F5344CB8AC3E}">
        <p14:creationId xmlns:p14="http://schemas.microsoft.com/office/powerpoint/2010/main" val="25829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875EDC-6EB2-298C-C728-C896F1FBF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3059A97E-FBBC-E3C2-044F-F32663221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387219DA-AEB6-F745-D49A-4051E2B7F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497A3-F2D4-455A-BEC5-3F8BC9D79B47}" type="datetimeFigureOut">
              <a:rPr lang="en-US" smtClean="0"/>
              <a:t>5/13/2024</a:t>
            </a:fld>
            <a:endParaRPr lang="en-US"/>
          </a:p>
        </p:txBody>
      </p:sp>
      <p:sp>
        <p:nvSpPr>
          <p:cNvPr id="5" name="바닥글 개체 틀 4">
            <a:extLst>
              <a:ext uri="{FF2B5EF4-FFF2-40B4-BE49-F238E27FC236}">
                <a16:creationId xmlns:a16="http://schemas.microsoft.com/office/drawing/2014/main" id="{1C98619F-D7EC-1AEB-2B80-DD0ABF8303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3410643B-EB27-6910-EF09-FB9589E8B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C3C7D-A4B4-417D-8212-B68FC5797AC9}" type="slidenum">
              <a:rPr lang="en-US" smtClean="0"/>
              <a:t>‹#›</a:t>
            </a:fld>
            <a:endParaRPr lang="en-US"/>
          </a:p>
        </p:txBody>
      </p:sp>
    </p:spTree>
    <p:extLst>
      <p:ext uri="{BB962C8B-B14F-4D97-AF65-F5344CB8AC3E}">
        <p14:creationId xmlns:p14="http://schemas.microsoft.com/office/powerpoint/2010/main" val="88446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016/j.sandf.2023.101393"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16/j.sandf.2023.1014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1016/j.sandf.2023.1014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16/j.sandf.2023.1014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6A5E6-E008-240F-91F9-24DD2D6D1912}"/>
              </a:ext>
            </a:extLst>
          </p:cNvPr>
          <p:cNvSpPr txBox="1"/>
          <p:nvPr/>
        </p:nvSpPr>
        <p:spPr>
          <a:xfrm>
            <a:off x="0" y="0"/>
            <a:ext cx="12195048" cy="966803"/>
          </a:xfrm>
          <a:prstGeom prst="rect">
            <a:avLst/>
          </a:prstGeom>
          <a:noFill/>
        </p:spPr>
        <p:txBody>
          <a:bodyPr wrap="square">
            <a:spAutoFit/>
          </a:bodyPr>
          <a:lstStyle/>
          <a:p>
            <a:pPr algn="just">
              <a:lnSpc>
                <a:spcPct val="107000"/>
              </a:lnSpc>
            </a:pP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Soils and Foundations 63 (2023) 101393		</a:t>
            </a:r>
            <a:r>
              <a:rPr lang="en-US" sz="1800" u="sng" kern="100" dirty="0">
                <a:solidFill>
                  <a:srgbClr val="0563C1"/>
                </a:solidFill>
                <a:effectLst/>
                <a:latin typeface="Times New Roman" panose="02020603050405020304" pitchFamily="18" charset="0"/>
                <a:ea typeface="游明朝" panose="02020400000000000000" pitchFamily="18" charset="-128"/>
                <a:cs typeface="Times New Roman" panose="02020603050405020304" pitchFamily="18" charset="0"/>
                <a:hlinkClick r:id="rId2"/>
              </a:rPr>
              <a:t>https://doi.org/10.1016/j.sandf.2023.101393</a:t>
            </a:r>
            <a:endParaRPr lang="en-US"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lnSpc>
                <a:spcPct val="107000"/>
              </a:lnSpc>
            </a:pP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An analytical solution for the consolidation of a composite foundation reinforced by vertical drains and high replacement ratio gravel piles by considering the radial flow within gravel piles	</a:t>
            </a:r>
            <a:r>
              <a:rPr lang="en-US" sz="1800" kern="100" dirty="0" err="1">
                <a:effectLst/>
                <a:latin typeface="Times New Roman" panose="02020603050405020304" pitchFamily="18" charset="0"/>
                <a:ea typeface="游明朝" panose="02020400000000000000" pitchFamily="18" charset="-128"/>
                <a:cs typeface="Times New Roman" panose="02020603050405020304" pitchFamily="18" charset="0"/>
              </a:rPr>
              <a:t>Chuanxun</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Li, </a:t>
            </a:r>
            <a:r>
              <a:rPr lang="en-US" sz="1800" kern="100" dirty="0" err="1">
                <a:effectLst/>
                <a:latin typeface="Times New Roman" panose="02020603050405020304" pitchFamily="18" charset="0"/>
                <a:ea typeface="游明朝" panose="02020400000000000000" pitchFamily="18" charset="-128"/>
                <a:cs typeface="Times New Roman" panose="02020603050405020304" pitchFamily="18" charset="0"/>
              </a:rPr>
              <a:t>Xiangzong</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Lu, Peng Wang</a:t>
            </a:r>
            <a:endParaRPr lang="en-US" sz="1800" kern="100" dirty="0">
              <a:effectLst/>
              <a:latin typeface="Calibri" panose="020F0502020204030204" pitchFamily="34" charset="0"/>
              <a:ea typeface="游明朝" panose="02020400000000000000" pitchFamily="18" charset="-128"/>
              <a:cs typeface="Times New Roman" panose="02020603050405020304" pitchFamily="18" charset="0"/>
            </a:endParaRPr>
          </a:p>
        </p:txBody>
      </p:sp>
      <p:pic>
        <p:nvPicPr>
          <p:cNvPr id="5" name="그림 4">
            <a:extLst>
              <a:ext uri="{FF2B5EF4-FFF2-40B4-BE49-F238E27FC236}">
                <a16:creationId xmlns:a16="http://schemas.microsoft.com/office/drawing/2014/main" id="{00D5A9D4-DD48-C8FB-5FBC-96AC14391652}"/>
              </a:ext>
            </a:extLst>
          </p:cNvPr>
          <p:cNvPicPr>
            <a:picLocks noChangeAspect="1"/>
          </p:cNvPicPr>
          <p:nvPr/>
        </p:nvPicPr>
        <p:blipFill>
          <a:blip r:embed="rId3"/>
          <a:stretch>
            <a:fillRect/>
          </a:stretch>
        </p:blipFill>
        <p:spPr>
          <a:xfrm>
            <a:off x="8859563" y="900642"/>
            <a:ext cx="3332437" cy="4128558"/>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19B78B0-8A79-01FD-87D6-D628DB5EB023}"/>
                  </a:ext>
                </a:extLst>
              </p:cNvPr>
              <p:cNvSpPr txBox="1"/>
              <p:nvPr/>
            </p:nvSpPr>
            <p:spPr>
              <a:xfrm>
                <a:off x="-1" y="966803"/>
                <a:ext cx="9025467" cy="4916026"/>
              </a:xfrm>
              <a:prstGeom prst="rect">
                <a:avLst/>
              </a:prstGeom>
              <a:noFill/>
            </p:spPr>
            <p:txBody>
              <a:bodyPr wrap="square">
                <a:spAutoFit/>
              </a:bodyPr>
              <a:lstStyle/>
              <a:p>
                <a:r>
                  <a:rPr lang="en-US" sz="1800" kern="100" dirty="0">
                    <a:effectLst/>
                    <a:latin typeface="times" panose="02020603050405020304" pitchFamily="18" charset="0"/>
                    <a:ea typeface="游明朝" panose="02020400000000000000" pitchFamily="18" charset="-128"/>
                    <a:cs typeface="times" panose="02020603050405020304" pitchFamily="18" charset="0"/>
                  </a:rPr>
                  <a:t>[Outline]</a:t>
                </a:r>
              </a:p>
              <a:p>
                <a:r>
                  <a:rPr lang="en-US" sz="1800" kern="100" dirty="0">
                    <a:effectLst/>
                    <a:latin typeface="times" panose="02020603050405020304" pitchFamily="18" charset="0"/>
                    <a:ea typeface="游明朝" panose="02020400000000000000" pitchFamily="18" charset="-128"/>
                    <a:cs typeface="times" panose="02020603050405020304" pitchFamily="18" charset="0"/>
                  </a:rPr>
                  <a:t>Composite foundation reinforced by vertical drains and high replacement ratio gravel piles is widely use for soft foundations. </a:t>
                </a:r>
              </a:p>
              <a:p>
                <a:r>
                  <a:rPr lang="en-US" kern="100" dirty="0">
                    <a:latin typeface="times" panose="02020603050405020304" pitchFamily="18" charset="0"/>
                    <a:ea typeface="游明朝" panose="02020400000000000000" pitchFamily="18" charset="-128"/>
                    <a:cs typeface="times" panose="02020603050405020304" pitchFamily="18" charset="0"/>
                  </a:rPr>
                  <a:t>Considering radial flow is rarely conducted</a:t>
                </a:r>
                <a:endParaRPr lang="en-US" sz="1800" kern="100" dirty="0">
                  <a:effectLst/>
                  <a:latin typeface="times" panose="02020603050405020304" pitchFamily="18" charset="0"/>
                  <a:ea typeface="游明朝" panose="02020400000000000000" pitchFamily="18" charset="-128"/>
                  <a:cs typeface="times" panose="02020603050405020304" pitchFamily="18" charset="0"/>
                </a:endParaRPr>
              </a:p>
              <a:p>
                <a:endParaRPr lang="en-US" kern="100" dirty="0">
                  <a:latin typeface="times" panose="02020603050405020304" pitchFamily="18" charset="0"/>
                  <a:ea typeface="游明朝" panose="02020400000000000000" pitchFamily="18" charset="-128"/>
                  <a:cs typeface="times" panose="02020603050405020304" pitchFamily="18" charset="0"/>
                </a:endParaRPr>
              </a:p>
              <a:p>
                <a:r>
                  <a:rPr lang="en-US" kern="100" dirty="0">
                    <a:latin typeface="times" panose="02020603050405020304" pitchFamily="18" charset="0"/>
                    <a:ea typeface="游明朝" panose="02020400000000000000" pitchFamily="18" charset="-128"/>
                    <a:cs typeface="times" panose="02020603050405020304" pitchFamily="18" charset="0"/>
                  </a:rPr>
                  <a:t>[Objective]</a:t>
                </a:r>
              </a:p>
              <a:p>
                <a:r>
                  <a:rPr lang="en-US" altLang="ko-KR" dirty="0">
                    <a:latin typeface="times" panose="02020603050405020304" pitchFamily="18" charset="0"/>
                    <a:cs typeface="times" panose="02020603050405020304" pitchFamily="18" charset="0"/>
                  </a:rPr>
                  <a:t>Consolidation model develop and verification</a:t>
                </a:r>
              </a:p>
              <a:p>
                <a:r>
                  <a:rPr lang="en-US" altLang="ko-KR" dirty="0">
                    <a:latin typeface="times" panose="02020603050405020304" pitchFamily="18" charset="0"/>
                    <a:cs typeface="times" panose="02020603050405020304" pitchFamily="18" charset="0"/>
                  </a:rPr>
                  <a:t>Verification</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radial flow within high replacement ratio gravel piles on consolidation behaviors</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[Method]</a:t>
                </a:r>
              </a:p>
              <a:p>
                <a:r>
                  <a:rPr lang="en-US" dirty="0">
                    <a:latin typeface="times" panose="02020603050405020304" pitchFamily="18" charset="0"/>
                    <a:cs typeface="times" panose="02020603050405020304" pitchFamily="18" charset="0"/>
                  </a:rPr>
                  <a:t>Equation of Lu et al., 2010</a:t>
                </a:r>
              </a:p>
              <a:p>
                <a14:m>
                  <m:oMath xmlns:m="http://schemas.openxmlformats.org/officeDocument/2006/math">
                    <m:r>
                      <a:rPr lang="en-US" b="0" i="1" smtClean="0">
                        <a:latin typeface="Cambria Math" panose="02040503050406030204" pitchFamily="18" charset="0"/>
                        <a:cs typeface="times" panose="02020603050405020304" pitchFamily="18" charset="0"/>
                      </a:rPr>
                      <m:t>𝑈</m:t>
                    </m:r>
                    <m:d>
                      <m:dPr>
                        <m:ctrlPr>
                          <a:rPr lang="en-US" b="0" i="1" smtClean="0">
                            <a:latin typeface="Cambria Math" panose="02040503050406030204" pitchFamily="18" charset="0"/>
                            <a:cs typeface="times" panose="02020603050405020304" pitchFamily="18" charset="0"/>
                          </a:rPr>
                        </m:ctrlPr>
                      </m:dPr>
                      <m:e>
                        <m:r>
                          <a:rPr lang="en-US" b="0" i="1" smtClean="0">
                            <a:latin typeface="Cambria Math" panose="02040503050406030204" pitchFamily="18" charset="0"/>
                            <a:cs typeface="times" panose="02020603050405020304" pitchFamily="18" charset="0"/>
                          </a:rPr>
                          <m:t>𝑡</m:t>
                        </m:r>
                      </m:e>
                    </m:d>
                    <m:r>
                      <a:rPr lang="en-US" b="0" i="1" smtClean="0">
                        <a:latin typeface="Cambria Math" panose="02040503050406030204" pitchFamily="18" charset="0"/>
                        <a:cs typeface="times" panose="02020603050405020304" pitchFamily="18" charset="0"/>
                      </a:rPr>
                      <m:t>=1−</m:t>
                    </m:r>
                    <m:nary>
                      <m:naryPr>
                        <m:chr m:val="∑"/>
                        <m:ctrlPr>
                          <a:rPr lang="en-US" b="0" i="1" smtClean="0">
                            <a:latin typeface="Cambria Math" panose="02040503050406030204" pitchFamily="18" charset="0"/>
                            <a:cs typeface="times" panose="02020603050405020304" pitchFamily="18" charset="0"/>
                          </a:rPr>
                        </m:ctrlPr>
                      </m:naryPr>
                      <m:sub>
                        <m:r>
                          <m:rPr>
                            <m:brk m:alnAt="23"/>
                          </m:rPr>
                          <a:rPr lang="en-US" b="0" i="1" smtClean="0">
                            <a:latin typeface="Cambria Math" panose="02040503050406030204" pitchFamily="18" charset="0"/>
                            <a:cs typeface="times" panose="02020603050405020304" pitchFamily="18" charset="0"/>
                          </a:rPr>
                          <m:t>𝑚</m:t>
                        </m:r>
                        <m:r>
                          <a:rPr lang="en-US" b="0" i="1" smtClean="0">
                            <a:latin typeface="Cambria Math" panose="02040503050406030204" pitchFamily="18" charset="0"/>
                            <a:cs typeface="times" panose="02020603050405020304" pitchFamily="18" charset="0"/>
                          </a:rPr>
                          <m:t>=1</m:t>
                        </m:r>
                      </m:sub>
                      <m:sup>
                        <m:r>
                          <a:rPr lang="en-US" b="0" i="1" smtClean="0">
                            <a:latin typeface="Cambria Math" panose="02040503050406030204" pitchFamily="18" charset="0"/>
                            <a:ea typeface="Cambria Math" panose="02040503050406030204" pitchFamily="18" charset="0"/>
                            <a:cs typeface="times" panose="02020603050405020304" pitchFamily="18" charset="0"/>
                          </a:rPr>
                          <m:t>∞</m:t>
                        </m:r>
                      </m:sup>
                      <m:e>
                        <m:f>
                          <m:fPr>
                            <m:ctrlPr>
                              <a:rPr lang="en-US" b="0" i="1" smtClean="0">
                                <a:latin typeface="Cambria Math" panose="02040503050406030204" pitchFamily="18" charset="0"/>
                                <a:cs typeface="times" panose="02020603050405020304" pitchFamily="18" charset="0"/>
                              </a:rPr>
                            </m:ctrlPr>
                          </m:fPr>
                          <m:num>
                            <m:r>
                              <a:rPr lang="en-US" b="0" i="1" smtClean="0">
                                <a:latin typeface="Cambria Math" panose="02040503050406030204" pitchFamily="18" charset="0"/>
                                <a:cs typeface="times" panose="02020603050405020304" pitchFamily="18" charset="0"/>
                              </a:rPr>
                              <m:t>2</m:t>
                            </m:r>
                          </m:num>
                          <m:den>
                            <m:sSup>
                              <m:sSupPr>
                                <m:ctrlPr>
                                  <a:rPr lang="en-US" b="0" i="1" smtClean="0">
                                    <a:latin typeface="Cambria Math" panose="02040503050406030204" pitchFamily="18" charset="0"/>
                                    <a:cs typeface="times" panose="02020603050405020304" pitchFamily="18" charset="0"/>
                                  </a:rPr>
                                </m:ctrlPr>
                              </m:sSupPr>
                              <m:e>
                                <m:r>
                                  <a:rPr lang="en-US" b="0" i="1" smtClean="0">
                                    <a:latin typeface="Cambria Math" panose="02040503050406030204" pitchFamily="18" charset="0"/>
                                    <a:cs typeface="times" panose="02020603050405020304" pitchFamily="18" charset="0"/>
                                  </a:rPr>
                                  <m:t>𝑀</m:t>
                                </m:r>
                              </m:e>
                              <m:sup>
                                <m:r>
                                  <a:rPr lang="en-US" b="0" i="1" smtClean="0">
                                    <a:latin typeface="Cambria Math" panose="02040503050406030204" pitchFamily="18" charset="0"/>
                                    <a:cs typeface="times" panose="02020603050405020304" pitchFamily="18" charset="0"/>
                                  </a:rPr>
                                  <m:t>2</m:t>
                                </m:r>
                              </m:sup>
                            </m:sSup>
                          </m:den>
                        </m:f>
                        <m:sSup>
                          <m:sSupPr>
                            <m:ctrlPr>
                              <a:rPr lang="en-US" b="0" i="1" smtClean="0">
                                <a:latin typeface="Cambria Math" panose="02040503050406030204" pitchFamily="18" charset="0"/>
                                <a:cs typeface="times" panose="02020603050405020304" pitchFamily="18" charset="0"/>
                              </a:rPr>
                            </m:ctrlPr>
                          </m:sSupPr>
                          <m:e>
                            <m:r>
                              <a:rPr lang="en-US" b="0" i="1" smtClean="0">
                                <a:latin typeface="Cambria Math" panose="02040503050406030204" pitchFamily="18" charset="0"/>
                                <a:cs typeface="times" panose="02020603050405020304" pitchFamily="18" charset="0"/>
                              </a:rPr>
                              <m:t>𝑒</m:t>
                            </m:r>
                          </m:e>
                          <m:sup>
                            <m:r>
                              <a:rPr lang="en-US" b="0" i="1" smtClean="0">
                                <a:latin typeface="Cambria Math" panose="02040503050406030204" pitchFamily="18" charset="0"/>
                                <a:cs typeface="times" panose="02020603050405020304" pitchFamily="18" charset="0"/>
                              </a:rPr>
                              <m:t>−</m:t>
                            </m:r>
                            <m:sSub>
                              <m:sSubPr>
                                <m:ctrlPr>
                                  <a:rPr lang="en-US" b="0" i="1" smtClean="0">
                                    <a:latin typeface="Cambria Math" panose="02040503050406030204" pitchFamily="18" charset="0"/>
                                    <a:cs typeface="times" panose="02020603050405020304" pitchFamily="18" charset="0"/>
                                  </a:rPr>
                                </m:ctrlPr>
                              </m:sSubPr>
                              <m:e>
                                <m:r>
                                  <a:rPr lang="en-US" b="0" i="1" smtClean="0">
                                    <a:latin typeface="Cambria Math" panose="02040503050406030204" pitchFamily="18" charset="0"/>
                                    <a:cs typeface="times" panose="02020603050405020304" pitchFamily="18" charset="0"/>
                                  </a:rPr>
                                  <m:t>𝛽</m:t>
                                </m:r>
                              </m:e>
                              <m:sub>
                                <m:r>
                                  <a:rPr lang="en-US" b="0" i="1" smtClean="0">
                                    <a:latin typeface="Cambria Math" panose="02040503050406030204" pitchFamily="18" charset="0"/>
                                    <a:cs typeface="times" panose="02020603050405020304" pitchFamily="18" charset="0"/>
                                  </a:rPr>
                                  <m:t>𝑚</m:t>
                                </m:r>
                              </m:sub>
                            </m:sSub>
                            <m:r>
                              <a:rPr lang="en-US" b="0" i="1" smtClean="0">
                                <a:latin typeface="Cambria Math" panose="02040503050406030204" pitchFamily="18" charset="0"/>
                                <a:cs typeface="times" panose="02020603050405020304" pitchFamily="18" charset="0"/>
                              </a:rPr>
                              <m:t>𝑡</m:t>
                            </m:r>
                          </m:sup>
                        </m:sSup>
                      </m:e>
                    </m:nary>
                  </m:oMath>
                </a14:m>
                <a:r>
                  <a:rPr lang="en-US" dirty="0">
                    <a:latin typeface="times" panose="02020603050405020304" pitchFamily="18" charset="0"/>
                    <a:cs typeface="times" panose="02020603050405020304" pitchFamily="18" charset="0"/>
                  </a:rPr>
                  <a:t> </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Vertical flow has little effect on the consolidation.</a:t>
                </a:r>
              </a:p>
              <a:p>
                <a:r>
                  <a:rPr lang="en-US" dirty="0">
                    <a:latin typeface="times" panose="02020603050405020304" pitchFamily="18" charset="0"/>
                    <a:cs typeface="times" panose="02020603050405020304" pitchFamily="18" charset="0"/>
                  </a:rPr>
                  <a:t>Effect of radial flow is significant, and vertical drains between piles enhances the consolidation.</a:t>
                </a:r>
              </a:p>
              <a:p>
                <a:r>
                  <a:rPr lang="en-US" dirty="0">
                    <a:latin typeface="times" panose="02020603050405020304" pitchFamily="18" charset="0"/>
                    <a:cs typeface="times" panose="02020603050405020304" pitchFamily="18" charset="0"/>
                  </a:rPr>
                  <a:t>Applied to the settlement calculation of an embankment in Malaysia, showing good agreement.</a:t>
                </a:r>
              </a:p>
            </p:txBody>
          </p:sp>
        </mc:Choice>
        <mc:Fallback>
          <p:sp>
            <p:nvSpPr>
              <p:cNvPr id="6" name="TextBox 5">
                <a:extLst>
                  <a:ext uri="{FF2B5EF4-FFF2-40B4-BE49-F238E27FC236}">
                    <a16:creationId xmlns:a16="http://schemas.microsoft.com/office/drawing/2014/main" id="{D19B78B0-8A79-01FD-87D6-D628DB5EB023}"/>
                  </a:ext>
                </a:extLst>
              </p:cNvPr>
              <p:cNvSpPr txBox="1">
                <a:spLocks noRot="1" noChangeAspect="1" noMove="1" noResize="1" noEditPoints="1" noAdjustHandles="1" noChangeArrowheads="1" noChangeShapeType="1" noTextEdit="1"/>
              </p:cNvSpPr>
              <p:nvPr/>
            </p:nvSpPr>
            <p:spPr>
              <a:xfrm>
                <a:off x="-1" y="966803"/>
                <a:ext cx="9025467" cy="4916026"/>
              </a:xfrm>
              <a:prstGeom prst="rect">
                <a:avLst/>
              </a:prstGeom>
              <a:blipFill>
                <a:blip r:embed="rId4"/>
                <a:stretch>
                  <a:fillRect l="-540" t="-744" b="-1117"/>
                </a:stretch>
              </a:blipFill>
            </p:spPr>
            <p:txBody>
              <a:bodyPr/>
              <a:lstStyle/>
              <a:p>
                <a:r>
                  <a:rPr lang="en-US">
                    <a:noFill/>
                  </a:rPr>
                  <a:t> </a:t>
                </a:r>
              </a:p>
            </p:txBody>
          </p:sp>
        </mc:Fallback>
      </mc:AlternateContent>
      <p:pic>
        <p:nvPicPr>
          <p:cNvPr id="7" name="그림 6">
            <a:extLst>
              <a:ext uri="{FF2B5EF4-FFF2-40B4-BE49-F238E27FC236}">
                <a16:creationId xmlns:a16="http://schemas.microsoft.com/office/drawing/2014/main" id="{664D4D9C-871D-F137-FF03-E16FCF86FC65}"/>
              </a:ext>
            </a:extLst>
          </p:cNvPr>
          <p:cNvPicPr>
            <a:picLocks noChangeAspect="1"/>
          </p:cNvPicPr>
          <p:nvPr/>
        </p:nvPicPr>
        <p:blipFill>
          <a:blip r:embed="rId5"/>
          <a:stretch>
            <a:fillRect/>
          </a:stretch>
        </p:blipFill>
        <p:spPr>
          <a:xfrm>
            <a:off x="3148922" y="3738360"/>
            <a:ext cx="4885267" cy="759474"/>
          </a:xfrm>
          <a:prstGeom prst="rect">
            <a:avLst/>
          </a:prstGeom>
        </p:spPr>
      </p:pic>
    </p:spTree>
    <p:extLst>
      <p:ext uri="{BB962C8B-B14F-4D97-AF65-F5344CB8AC3E}">
        <p14:creationId xmlns:p14="http://schemas.microsoft.com/office/powerpoint/2010/main" val="294182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E1B5E5-E3F6-277F-A16D-644E2CB5A91E}"/>
              </a:ext>
            </a:extLst>
          </p:cNvPr>
          <p:cNvSpPr txBox="1"/>
          <p:nvPr/>
        </p:nvSpPr>
        <p:spPr>
          <a:xfrm>
            <a:off x="-1" y="0"/>
            <a:ext cx="12192001" cy="6463308"/>
          </a:xfrm>
          <a:prstGeom prst="rect">
            <a:avLst/>
          </a:prstGeom>
          <a:noFill/>
        </p:spPr>
        <p:txBody>
          <a:bodyPr wrap="square" rtlCol="0">
            <a:spAutoFit/>
          </a:bodyPr>
          <a:lstStyle/>
          <a:p>
            <a:r>
              <a:rPr lang="en-US" altLang="ko-KR" dirty="0">
                <a:latin typeface="times" panose="02020603050405020304" pitchFamily="18" charset="0"/>
                <a:cs typeface="times" panose="02020603050405020304" pitchFamily="18" charset="0"/>
              </a:rPr>
              <a:t>Soils and Foundations 63 (2023) 101401		https://doi.org/10.1016/j.sandf.2023.101401</a:t>
            </a:r>
          </a:p>
          <a:p>
            <a:r>
              <a:rPr lang="en-US" altLang="ko-KR" dirty="0">
                <a:latin typeface="times" panose="02020603050405020304" pitchFamily="18" charset="0"/>
                <a:cs typeface="times" panose="02020603050405020304" pitchFamily="18" charset="0"/>
              </a:rPr>
              <a:t>Axial capacity ageing trends of large diameter tubular piles driven in sand </a:t>
            </a:r>
            <a:r>
              <a:rPr lang="en-US" altLang="ko-KR" sz="1600" dirty="0">
                <a:latin typeface="times" panose="02020603050405020304" pitchFamily="18" charset="0"/>
                <a:cs typeface="times" panose="02020603050405020304" pitchFamily="18" charset="0"/>
              </a:rPr>
              <a:t>D. Cathie, R. Jardine, R. </a:t>
            </a:r>
            <a:r>
              <a:rPr lang="en-US" altLang="ko-KR" sz="1600" dirty="0" err="1">
                <a:latin typeface="times" panose="02020603050405020304" pitchFamily="18" charset="0"/>
                <a:cs typeface="times" panose="02020603050405020304" pitchFamily="18" charset="0"/>
              </a:rPr>
              <a:t>Silvano</a:t>
            </a:r>
            <a:r>
              <a:rPr lang="en-US" altLang="ko-KR" sz="1600" dirty="0">
                <a:latin typeface="times" panose="02020603050405020304" pitchFamily="18" charset="0"/>
                <a:cs typeface="times" panose="02020603050405020304" pitchFamily="18" charset="0"/>
              </a:rPr>
              <a:t>, S. </a:t>
            </a:r>
            <a:r>
              <a:rPr lang="en-US" altLang="ko-KR" sz="1600" dirty="0" err="1">
                <a:latin typeface="times" panose="02020603050405020304" pitchFamily="18" charset="0"/>
                <a:cs typeface="times" panose="02020603050405020304" pitchFamily="18" charset="0"/>
              </a:rPr>
              <a:t>Kontoe</a:t>
            </a:r>
            <a:r>
              <a:rPr lang="en-US" altLang="ko-KR" sz="1600" dirty="0">
                <a:latin typeface="times" panose="02020603050405020304" pitchFamily="18" charset="0"/>
                <a:cs typeface="times" panose="02020603050405020304" pitchFamily="18" charset="0"/>
              </a:rPr>
              <a:t>, F. Schroeder</a:t>
            </a:r>
            <a:endParaRPr lang="en-US" altLang="ko-KR" dirty="0">
              <a:latin typeface="times" panose="02020603050405020304" pitchFamily="18" charset="0"/>
              <a:cs typeface="times" panose="02020603050405020304" pitchFamily="18" charset="0"/>
            </a:endParaRPr>
          </a:p>
          <a:p>
            <a:endParaRPr lang="en-US" altLang="ko-KR" dirty="0">
              <a:latin typeface="times" panose="02020603050405020304" pitchFamily="18" charset="0"/>
              <a:cs typeface="times" panose="02020603050405020304" pitchFamily="18" charset="0"/>
            </a:endParaRPr>
          </a:p>
          <a:p>
            <a:endParaRPr lang="en-US" altLang="ko-KR" dirty="0">
              <a:latin typeface="times" panose="02020603050405020304" pitchFamily="18" charset="0"/>
              <a:cs typeface="times" panose="02020603050405020304" pitchFamily="18" charset="0"/>
            </a:endParaRPr>
          </a:p>
          <a:p>
            <a:r>
              <a:rPr lang="en-US" altLang="ko-KR" dirty="0">
                <a:latin typeface="times" panose="02020603050405020304" pitchFamily="18" charset="0"/>
                <a:cs typeface="times" panose="02020603050405020304" pitchFamily="18" charset="0"/>
              </a:rPr>
              <a:t>[Background]</a:t>
            </a:r>
          </a:p>
          <a:p>
            <a:r>
              <a:rPr lang="en-US" dirty="0">
                <a:latin typeface="times" panose="02020603050405020304" pitchFamily="18" charset="0"/>
                <a:cs typeface="times" panose="02020603050405020304" pitchFamily="18" charset="0"/>
              </a:rPr>
              <a:t>Target object – Driven open-ended tubular piles in sandy ground.</a:t>
            </a:r>
          </a:p>
          <a:p>
            <a:r>
              <a:rPr lang="en-US" dirty="0">
                <a:latin typeface="times" panose="02020603050405020304" pitchFamily="18" charset="0"/>
                <a:cs typeface="times" panose="02020603050405020304" pitchFamily="18" charset="0"/>
              </a:rPr>
              <a:t>Target problem – axial capacity change according to the time (≈25-day - ICP-050 / ≈14-day – Unified databases)</a:t>
            </a:r>
          </a:p>
          <a:p>
            <a:r>
              <a:rPr lang="en-US" dirty="0">
                <a:latin typeface="times" panose="02020603050405020304" pitchFamily="18" charset="0"/>
                <a:cs typeface="times" panose="02020603050405020304" pitchFamily="18" charset="0"/>
              </a:rPr>
              <a:t>[Methods]</a:t>
            </a:r>
          </a:p>
          <a:p>
            <a:r>
              <a:rPr lang="en-US" altLang="ko-KR" dirty="0">
                <a:latin typeface="times" panose="02020603050405020304" pitchFamily="18" charset="0"/>
                <a:cs typeface="times" panose="02020603050405020304" pitchFamily="18" charset="0"/>
              </a:rPr>
              <a:t>Project of PAGE JIP</a:t>
            </a:r>
          </a:p>
          <a:p>
            <a:r>
              <a:rPr lang="en-US" dirty="0">
                <a:latin typeface="times" panose="02020603050405020304" pitchFamily="18" charset="0"/>
                <a:cs typeface="times" panose="02020603050405020304" pitchFamily="18" charset="0"/>
              </a:rPr>
              <a:t>Data use from 25 cases of end-of-initial driving (</a:t>
            </a:r>
            <a:r>
              <a:rPr lang="en-US" dirty="0" err="1">
                <a:latin typeface="times" panose="02020603050405020304" pitchFamily="18" charset="0"/>
                <a:cs typeface="times" panose="02020603050405020304" pitchFamily="18" charset="0"/>
              </a:rPr>
              <a:t>EoID</a:t>
            </a:r>
            <a:r>
              <a:rPr lang="en-US" dirty="0">
                <a:latin typeface="times" panose="02020603050405020304" pitchFamily="18" charset="0"/>
                <a:cs typeface="times" panose="02020603050405020304" pitchFamily="18" charset="0"/>
              </a:rPr>
              <a:t>) and beginning-of-restrike (</a:t>
            </a:r>
            <a:r>
              <a:rPr lang="en-US" dirty="0" err="1">
                <a:latin typeface="times" panose="02020603050405020304" pitchFamily="18" charset="0"/>
                <a:cs typeface="times" panose="02020603050405020304" pitchFamily="18" charset="0"/>
              </a:rPr>
              <a:t>BoR</a:t>
            </a:r>
            <a:r>
              <a:rPr lang="en-US" dirty="0">
                <a:latin typeface="times" panose="02020603050405020304" pitchFamily="18" charset="0"/>
                <a:cs typeface="times" panose="02020603050405020304" pitchFamily="18" charset="0"/>
              </a:rPr>
              <a:t>) instrumented dynamic monitoring.</a:t>
            </a:r>
          </a:p>
          <a:p>
            <a:r>
              <a:rPr lang="en-US" dirty="0">
                <a:latin typeface="times" panose="02020603050405020304" pitchFamily="18" charset="0"/>
                <a:cs typeface="times" panose="02020603050405020304" pitchFamily="18" charset="0"/>
              </a:rPr>
              <a:t>Static resistances derived from signal matching by 2 independent teams using different software are compared with CPT-based pile capacity calculations.</a:t>
            </a: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 Most capacity change – first 2-10 days after installation. (attributed to density and the interactions at the pile-sand interface)</a:t>
            </a:r>
          </a:p>
          <a:p>
            <a:r>
              <a:rPr lang="en-US" dirty="0">
                <a:latin typeface="times" panose="02020603050405020304" pitchFamily="18" charset="0"/>
                <a:cs typeface="times" panose="02020603050405020304" pitchFamily="18" charset="0"/>
              </a:rPr>
              <a:t>- Between 20-30 days, </a:t>
            </a:r>
          </a:p>
          <a:p>
            <a:r>
              <a:rPr lang="en-US" dirty="0">
                <a:latin typeface="times" panose="02020603050405020304" pitchFamily="18" charset="0"/>
                <a:cs typeface="times" panose="02020603050405020304" pitchFamily="18" charset="0"/>
              </a:rPr>
              <a:t>No change of large diameter piles </a:t>
            </a:r>
            <a:r>
              <a:rPr lang="en-US" dirty="0">
                <a:latin typeface="Times New Roman" panose="02020603050405020304" pitchFamily="18" charset="0"/>
                <a:cs typeface="Times New Roman" panose="02020603050405020304" pitchFamily="18" charset="0"/>
              </a:rPr>
              <a:t>↔ </a:t>
            </a:r>
            <a:r>
              <a:rPr lang="en-US" dirty="0">
                <a:latin typeface="times" panose="02020603050405020304" pitchFamily="18" charset="0"/>
                <a:cs typeface="times" panose="02020603050405020304" pitchFamily="18" charset="0"/>
              </a:rPr>
              <a:t>small diameter piles still capacity change.</a:t>
            </a:r>
          </a:p>
          <a:p>
            <a:r>
              <a:rPr lang="en-US" altLang="ko-KR" dirty="0">
                <a:latin typeface="times" panose="02020603050405020304" pitchFamily="18" charset="0"/>
                <a:cs typeface="times" panose="02020603050405020304" pitchFamily="18" charset="0"/>
              </a:rPr>
              <a:t>Due to the </a:t>
            </a:r>
            <a:r>
              <a:rPr lang="en-US" dirty="0">
                <a:latin typeface="times" panose="02020603050405020304" pitchFamily="18" charset="0"/>
                <a:cs typeface="times" panose="02020603050405020304" pitchFamily="18" charset="0"/>
              </a:rPr>
              <a:t>diameter-dependent constrained dilatancy, larger diameter piles are more stable.</a:t>
            </a:r>
          </a:p>
          <a:p>
            <a:r>
              <a:rPr lang="en-US" dirty="0">
                <a:latin typeface="times" panose="02020603050405020304" pitchFamily="18" charset="0"/>
                <a:cs typeface="times" panose="02020603050405020304" pitchFamily="18" charset="0"/>
              </a:rPr>
              <a:t>- CPT-based calculation is good. But significant discrepancies between predicted and actual capacities, especially for large diameter piles, suggest that adjustments in design methods may be necessary.</a:t>
            </a:r>
          </a:p>
          <a:p>
            <a:r>
              <a:rPr lang="en-US" dirty="0">
                <a:latin typeface="times" panose="02020603050405020304" pitchFamily="18" charset="0"/>
                <a:cs typeface="times" panose="02020603050405020304" pitchFamily="18" charset="0"/>
              </a:rPr>
              <a:t>- Improvements in Design Methods: The results highlight the need for improvements in CPT-based design methods. Particularly for large diameter piles, additional factors must be considered in the design, indicating the need for further research and data to enhance the accuracy of design standards.</a:t>
            </a:r>
          </a:p>
          <a:p>
            <a:r>
              <a:rPr lang="en-US" dirty="0">
                <a:latin typeface="times" panose="02020603050405020304" pitchFamily="18" charset="0"/>
                <a:cs typeface="times" panose="02020603050405020304" pitchFamily="18" charset="0"/>
              </a:rPr>
              <a:t>[Comment] This paper provides important guidelines but that is all.</a:t>
            </a:r>
          </a:p>
        </p:txBody>
      </p:sp>
    </p:spTree>
    <p:extLst>
      <p:ext uri="{BB962C8B-B14F-4D97-AF65-F5344CB8AC3E}">
        <p14:creationId xmlns:p14="http://schemas.microsoft.com/office/powerpoint/2010/main" val="154876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D2AEF-65F5-E353-3B50-967D0943A8D0}"/>
              </a:ext>
            </a:extLst>
          </p:cNvPr>
          <p:cNvSpPr txBox="1"/>
          <p:nvPr/>
        </p:nvSpPr>
        <p:spPr>
          <a:xfrm>
            <a:off x="0" y="0"/>
            <a:ext cx="12192000" cy="6186309"/>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Soils and Foundations 64 (2024) 101421		</a:t>
            </a:r>
            <a:r>
              <a:rPr lang="en-US" dirty="0">
                <a:latin typeface="times" panose="02020603050405020304" pitchFamily="18" charset="0"/>
                <a:cs typeface="times" panose="02020603050405020304" pitchFamily="18" charset="0"/>
                <a:hlinkClick r:id="rId2"/>
              </a:rPr>
              <a:t>https://doi.org/10.1016/j.sandf.2023.101421</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Unconditional convergence of theoretical solutions to u-p formulation 		Tomohiro Toyoda, Toshihiro Noda</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solutions to the u-p formulation exhibit convergence regardless of k.</a:t>
            </a:r>
          </a:p>
          <a:p>
            <a:r>
              <a:rPr lang="en-US" dirty="0">
                <a:latin typeface="times" panose="02020603050405020304" pitchFamily="18" charset="0"/>
                <a:cs typeface="times" panose="02020603050405020304" pitchFamily="18" charset="0"/>
              </a:rPr>
              <a:t>[Background]</a:t>
            </a:r>
          </a:p>
          <a:p>
            <a:r>
              <a:rPr lang="en-US" dirty="0">
                <a:latin typeface="times" panose="02020603050405020304" pitchFamily="18" charset="0"/>
                <a:cs typeface="times" panose="02020603050405020304" pitchFamily="18" charset="0"/>
              </a:rPr>
              <a:t>Dynamic soil-water coupling analyses, based on u-p formulation, are inapplicable to high k soils, cause numerical instability.</a:t>
            </a:r>
          </a:p>
          <a:p>
            <a:r>
              <a:rPr lang="en-US" dirty="0">
                <a:latin typeface="times" panose="02020603050405020304" pitchFamily="18" charset="0"/>
                <a:cs typeface="times" panose="02020603050405020304" pitchFamily="18" charset="0"/>
              </a:rPr>
              <a:t>It assumes that the relative acceleration of pore water compared to the soil skeleton is negligibly small.</a:t>
            </a:r>
          </a:p>
          <a:p>
            <a:r>
              <a:rPr lang="en-US" dirty="0">
                <a:latin typeface="times" panose="02020603050405020304" pitchFamily="18" charset="0"/>
                <a:cs typeface="times" panose="02020603050405020304" pitchFamily="18" charset="0"/>
              </a:rPr>
              <a:t>This is not the problem of equation. This is the numerical problem</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[Governing equations and theoretical solutions under one-dimensional condition]</a:t>
            </a:r>
          </a:p>
          <a:p>
            <a:r>
              <a:rPr lang="en-US" dirty="0">
                <a:latin typeface="times" panose="02020603050405020304" pitchFamily="18" charset="0"/>
                <a:cs typeface="times" panose="02020603050405020304" pitchFamily="18" charset="0"/>
              </a:rPr>
              <a:t>The document also describes how the u-p formulation underestimates permeability, overestimates compression wave celerity, and results in negative excess pore water pressures under positive loading conditions.</a:t>
            </a:r>
          </a:p>
          <a:p>
            <a:r>
              <a:rPr lang="en-US" dirty="0">
                <a:latin typeface="times" panose="02020603050405020304" pitchFamily="18" charset="0"/>
                <a:cs typeface="times" panose="02020603050405020304" pitchFamily="18" charset="0"/>
              </a:rPr>
              <a:t>u-p formulation underestimate k, overestimate compression wave celerity, and results in -EPWP under positive loading conditions.</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[Characteristics of Theoretical Solutions for the u-p Formulation]</a:t>
            </a:r>
          </a:p>
          <a:p>
            <a:r>
              <a:rPr lang="en-US" dirty="0">
                <a:latin typeface="times" panose="02020603050405020304" pitchFamily="18" charset="0"/>
                <a:cs typeface="times" panose="02020603050405020304" pitchFamily="18" charset="0"/>
              </a:rPr>
              <a:t>The theoretical solutions for u-p are expressed as the superposition of eigenmodes. Each mode shows either exponential or trigonometric solutions depending on the dimensionless coefficient h#. Notably, in cases of high permeability, non-harmonic waves propagate.</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[Conclusion]</a:t>
            </a:r>
          </a:p>
          <a:p>
            <a:r>
              <a:rPr lang="en-US" dirty="0">
                <a:latin typeface="times" panose="02020603050405020304" pitchFamily="18" charset="0"/>
                <a:cs typeface="times" panose="02020603050405020304" pitchFamily="18" charset="0"/>
              </a:rPr>
              <a:t>This research highlights that the numerical instability seen in the u-p formulation does not appear in its theoretical solutions, affirming the feasibility of using the u-p approach by demonstrating its unconditional convergence in theoretical models.</a:t>
            </a:r>
          </a:p>
        </p:txBody>
      </p:sp>
    </p:spTree>
    <p:extLst>
      <p:ext uri="{BB962C8B-B14F-4D97-AF65-F5344CB8AC3E}">
        <p14:creationId xmlns:p14="http://schemas.microsoft.com/office/powerpoint/2010/main" val="284670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30A8-FA48-FAC4-EA04-352369F79F5B}"/>
              </a:ext>
            </a:extLst>
          </p:cNvPr>
          <p:cNvSpPr txBox="1"/>
          <p:nvPr/>
        </p:nvSpPr>
        <p:spPr>
          <a:xfrm>
            <a:off x="0" y="0"/>
            <a:ext cx="12192000" cy="92333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Soils and Foundations 64 (2024) 101410		</a:t>
            </a:r>
            <a:r>
              <a:rPr lang="en-US" dirty="0">
                <a:latin typeface="times" panose="02020603050405020304" pitchFamily="18" charset="0"/>
                <a:cs typeface="times" panose="02020603050405020304" pitchFamily="18" charset="0"/>
                <a:hlinkClick r:id="rId2"/>
              </a:rPr>
              <a:t>https://doi.org/10.1016/j.sandf.2023.101410</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Vacuum consolidation effect on the hydromechanical properties of the unusual soft clays of the former Texcoco Lake</a:t>
            </a:r>
          </a:p>
          <a:p>
            <a:r>
              <a:rPr lang="en-US" dirty="0">
                <a:latin typeface="times" panose="02020603050405020304" pitchFamily="18" charset="0"/>
                <a:cs typeface="times" panose="02020603050405020304" pitchFamily="18" charset="0"/>
              </a:rPr>
              <a:t>Norma Patricia Lopez-Acosta, Alejandra Liliana Espinosa-Santiago</a:t>
            </a:r>
          </a:p>
        </p:txBody>
      </p:sp>
      <p:sp>
        <p:nvSpPr>
          <p:cNvPr id="10" name="TextBox 9">
            <a:extLst>
              <a:ext uri="{FF2B5EF4-FFF2-40B4-BE49-F238E27FC236}">
                <a16:creationId xmlns:a16="http://schemas.microsoft.com/office/drawing/2014/main" id="{6BB7E099-B4C1-E3D7-5472-0F07ADE1A8F2}"/>
              </a:ext>
            </a:extLst>
          </p:cNvPr>
          <p:cNvSpPr txBox="1"/>
          <p:nvPr/>
        </p:nvSpPr>
        <p:spPr>
          <a:xfrm>
            <a:off x="0" y="923330"/>
            <a:ext cx="6149681" cy="5632311"/>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[Outline]</a:t>
            </a:r>
          </a:p>
          <a:p>
            <a:r>
              <a:rPr lang="en-US" dirty="0">
                <a:latin typeface="times" panose="02020603050405020304" pitchFamily="18" charset="0"/>
                <a:cs typeface="times" panose="02020603050405020304" pitchFamily="18" charset="0"/>
              </a:rPr>
              <a:t>Texcoco Lake in Mexico is soft lacustrine clay strata with high water content and high compressibility.</a:t>
            </a:r>
          </a:p>
          <a:p>
            <a:r>
              <a:rPr lang="en-US" dirty="0">
                <a:latin typeface="times" panose="02020603050405020304" pitchFamily="18" charset="0"/>
                <a:cs typeface="times" panose="02020603050405020304" pitchFamily="18" charset="0"/>
              </a:rPr>
              <a:t>New airport construction requires soil stabilization.</a:t>
            </a:r>
          </a:p>
          <a:p>
            <a:r>
              <a:rPr lang="en-US" dirty="0">
                <a:latin typeface="times" panose="02020603050405020304" pitchFamily="18" charset="0"/>
                <a:cs typeface="times" panose="02020603050405020304" pitchFamily="18" charset="0"/>
              </a:rPr>
              <a:t>Method is use of vacuum preloading systems that apply a vacuum to the soil through vertical drains.</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[Method]</a:t>
            </a:r>
          </a:p>
          <a:p>
            <a:r>
              <a:rPr lang="en-US" dirty="0">
                <a:latin typeface="times" panose="02020603050405020304" pitchFamily="18" charset="0"/>
                <a:cs typeface="times" panose="02020603050405020304" pitchFamily="18" charset="0"/>
              </a:rPr>
              <a:t>This study evaluates improvement on hydromechanical properties resulting from implementation of 2 vacuum techniques.</a:t>
            </a:r>
          </a:p>
          <a:p>
            <a:r>
              <a:rPr lang="en-US" dirty="0">
                <a:latin typeface="times" panose="02020603050405020304" pitchFamily="18" charset="0"/>
                <a:cs typeface="times" panose="02020603050405020304" pitchFamily="18" charset="0"/>
              </a:rPr>
              <a:t>1. embankments with surcharge preloading and vertical drains to apply a vacuum using the drain-to-drain technique </a:t>
            </a:r>
          </a:p>
          <a:p>
            <a:r>
              <a:rPr lang="en-US" dirty="0">
                <a:latin typeface="times" panose="02020603050405020304" pitchFamily="18" charset="0"/>
                <a:cs typeface="times" panose="02020603050405020304" pitchFamily="18" charset="0"/>
              </a:rPr>
              <a:t>2. airtight membrane technique.</a:t>
            </a:r>
          </a:p>
          <a:p>
            <a:r>
              <a:rPr lang="en-US" dirty="0">
                <a:latin typeface="times" panose="02020603050405020304" pitchFamily="18" charset="0"/>
                <a:cs typeface="times" panose="02020603050405020304" pitchFamily="18" charset="0"/>
              </a:rPr>
              <a:t>The average vacuum pressures -58 kPa and -63 kPa with the drain-to-drain and airtight membrane techniques, respectively.</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airtight membrane - </a:t>
            </a:r>
            <a:r>
              <a:rPr lang="en-US" i="1" dirty="0">
                <a:latin typeface="times" panose="02020603050405020304" pitchFamily="18" charset="0"/>
                <a:cs typeface="times" panose="02020603050405020304" pitchFamily="18" charset="0"/>
              </a:rPr>
              <a:t>w</a:t>
            </a:r>
            <a:r>
              <a:rPr lang="en-US" dirty="0">
                <a:latin typeface="times" panose="02020603050405020304" pitchFamily="18" charset="0"/>
                <a:cs typeface="times" panose="02020603050405020304" pitchFamily="18" charset="0"/>
              </a:rPr>
              <a:t> 50 %, </a:t>
            </a:r>
            <a:r>
              <a:rPr lang="en-US" i="1" dirty="0">
                <a:latin typeface="times" panose="02020603050405020304" pitchFamily="18" charset="0"/>
                <a:cs typeface="times" panose="02020603050405020304" pitchFamily="18" charset="0"/>
              </a:rPr>
              <a:t>e</a:t>
            </a:r>
            <a:r>
              <a:rPr lang="en-US" dirty="0">
                <a:latin typeface="times" panose="02020603050405020304" pitchFamily="18" charset="0"/>
                <a:cs typeface="times" panose="02020603050405020304" pitchFamily="18" charset="0"/>
              </a:rPr>
              <a:t> 46 %, </a:t>
            </a:r>
            <a:r>
              <a:rPr lang="en-US" i="1" dirty="0">
                <a:latin typeface="times" panose="02020603050405020304" pitchFamily="18" charset="0"/>
                <a:cs typeface="times" panose="02020603050405020304" pitchFamily="18" charset="0"/>
              </a:rPr>
              <a:t>s</a:t>
            </a:r>
            <a:r>
              <a:rPr lang="en-US" dirty="0">
                <a:latin typeface="times" panose="02020603050405020304" pitchFamily="18" charset="0"/>
                <a:cs typeface="times" panose="02020603050405020304" pitchFamily="18" charset="0"/>
              </a:rPr>
              <a:t> 86 %</a:t>
            </a:r>
          </a:p>
          <a:p>
            <a:r>
              <a:rPr lang="en-US" dirty="0">
                <a:latin typeface="times" panose="02020603050405020304" pitchFamily="18" charset="0"/>
                <a:cs typeface="times" panose="02020603050405020304" pitchFamily="18" charset="0"/>
              </a:rPr>
              <a:t>drain-to-drain - </a:t>
            </a:r>
            <a:r>
              <a:rPr lang="en-US" i="1" dirty="0">
                <a:latin typeface="times" panose="02020603050405020304" pitchFamily="18" charset="0"/>
                <a:cs typeface="times" panose="02020603050405020304" pitchFamily="18" charset="0"/>
              </a:rPr>
              <a:t>w</a:t>
            </a:r>
            <a:r>
              <a:rPr lang="en-US" dirty="0">
                <a:latin typeface="times" panose="02020603050405020304" pitchFamily="18" charset="0"/>
                <a:cs typeface="times" panose="02020603050405020304" pitchFamily="18" charset="0"/>
              </a:rPr>
              <a:t> 15 %, </a:t>
            </a:r>
            <a:r>
              <a:rPr lang="en-US" i="1" dirty="0">
                <a:latin typeface="times" panose="02020603050405020304" pitchFamily="18" charset="0"/>
                <a:cs typeface="times" panose="02020603050405020304" pitchFamily="18" charset="0"/>
              </a:rPr>
              <a:t>e </a:t>
            </a:r>
            <a:r>
              <a:rPr lang="en-US" dirty="0">
                <a:latin typeface="times" panose="02020603050405020304" pitchFamily="18" charset="0"/>
                <a:cs typeface="times" panose="02020603050405020304" pitchFamily="18" charset="0"/>
              </a:rPr>
              <a:t>13 %, </a:t>
            </a:r>
            <a:r>
              <a:rPr lang="en-US" i="1" dirty="0">
                <a:latin typeface="times" panose="02020603050405020304" pitchFamily="18" charset="0"/>
                <a:cs typeface="times" panose="02020603050405020304" pitchFamily="18" charset="0"/>
              </a:rPr>
              <a:t>s </a:t>
            </a:r>
            <a:r>
              <a:rPr lang="en-US" dirty="0">
                <a:latin typeface="times" panose="02020603050405020304" pitchFamily="18" charset="0"/>
                <a:cs typeface="times" panose="02020603050405020304" pitchFamily="18" charset="0"/>
              </a:rPr>
              <a:t>88 %</a:t>
            </a:r>
          </a:p>
        </p:txBody>
      </p:sp>
      <p:pic>
        <p:nvPicPr>
          <p:cNvPr id="11" name="그림 10">
            <a:extLst>
              <a:ext uri="{FF2B5EF4-FFF2-40B4-BE49-F238E27FC236}">
                <a16:creationId xmlns:a16="http://schemas.microsoft.com/office/drawing/2014/main" id="{0A93F380-CEBC-AB17-BD94-DF1CACA925C5}"/>
              </a:ext>
            </a:extLst>
          </p:cNvPr>
          <p:cNvPicPr>
            <a:picLocks noChangeAspect="1"/>
          </p:cNvPicPr>
          <p:nvPr/>
        </p:nvPicPr>
        <p:blipFill>
          <a:blip r:embed="rId3"/>
          <a:stretch>
            <a:fillRect/>
          </a:stretch>
        </p:blipFill>
        <p:spPr>
          <a:xfrm>
            <a:off x="6149681" y="923330"/>
            <a:ext cx="6042319" cy="5439370"/>
          </a:xfrm>
          <a:prstGeom prst="rect">
            <a:avLst/>
          </a:prstGeom>
        </p:spPr>
      </p:pic>
    </p:spTree>
    <p:extLst>
      <p:ext uri="{BB962C8B-B14F-4D97-AF65-F5344CB8AC3E}">
        <p14:creationId xmlns:p14="http://schemas.microsoft.com/office/powerpoint/2010/main" val="380551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CEE6A3-4147-EB27-763C-38B17E2C5535}"/>
              </a:ext>
            </a:extLst>
          </p:cNvPr>
          <p:cNvSpPr txBox="1"/>
          <p:nvPr/>
        </p:nvSpPr>
        <p:spPr>
          <a:xfrm>
            <a:off x="0" y="0"/>
            <a:ext cx="12192000" cy="646331"/>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Soils and Foundations 64 (2024) 101402		</a:t>
            </a:r>
            <a:r>
              <a:rPr lang="en-US" dirty="0">
                <a:latin typeface="times" panose="02020603050405020304" pitchFamily="18" charset="0"/>
                <a:cs typeface="times" panose="02020603050405020304" pitchFamily="18" charset="0"/>
                <a:hlinkClick r:id="rId2"/>
              </a:rPr>
              <a:t>https://doi.org/10.1016/j.sandf.2023.101402</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Variability in jacking resistance of adjacent steel pipe piles under controlled pile installation        Naoki Suzuki, Kohei Nagai</a:t>
            </a:r>
          </a:p>
        </p:txBody>
      </p:sp>
      <p:sp>
        <p:nvSpPr>
          <p:cNvPr id="10" name="TextBox 9">
            <a:extLst>
              <a:ext uri="{FF2B5EF4-FFF2-40B4-BE49-F238E27FC236}">
                <a16:creationId xmlns:a16="http://schemas.microsoft.com/office/drawing/2014/main" id="{9247FC1C-A63E-1881-64AC-F1A883DFFAAB}"/>
              </a:ext>
            </a:extLst>
          </p:cNvPr>
          <p:cNvSpPr txBox="1"/>
          <p:nvPr/>
        </p:nvSpPr>
        <p:spPr>
          <a:xfrm>
            <a:off x="0" y="646331"/>
            <a:ext cx="9134475" cy="590931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[Background]</a:t>
            </a:r>
          </a:p>
          <a:p>
            <a:r>
              <a:rPr lang="en-US" dirty="0">
                <a:latin typeface="times" panose="02020603050405020304" pitchFamily="18" charset="0"/>
                <a:cs typeface="times" panose="02020603050405020304" pitchFamily="18" charset="0"/>
              </a:rPr>
              <a:t>The pile bearing capacity varies even within the same site.</a:t>
            </a:r>
          </a:p>
          <a:p>
            <a:r>
              <a:rPr lang="en-US" dirty="0">
                <a:latin typeface="times" panose="02020603050405020304" pitchFamily="18" charset="0"/>
                <a:cs typeface="times" panose="02020603050405020304" pitchFamily="18" charset="0"/>
              </a:rPr>
              <a:t>[Method]</a:t>
            </a:r>
          </a:p>
          <a:p>
            <a:r>
              <a:rPr lang="en-US" dirty="0">
                <a:latin typeface="times" panose="02020603050405020304" pitchFamily="18" charset="0"/>
                <a:cs typeface="times" panose="02020603050405020304" pitchFamily="18" charset="0"/>
              </a:rPr>
              <a:t>* Understanding of the effect of pile penetration techniques on the variability of bearing capacity.</a:t>
            </a:r>
          </a:p>
          <a:p>
            <a:r>
              <a:rPr lang="en-US" dirty="0">
                <a:latin typeface="times" panose="02020603050405020304" pitchFamily="18" charset="0"/>
                <a:cs typeface="times" panose="02020603050405020304" pitchFamily="18" charset="0"/>
              </a:rPr>
              <a:t>* Uses data from 83 jack-in test piles to explore the variations in penetration resistance at the pile head, base, and shaft.</a:t>
            </a:r>
          </a:p>
          <a:p>
            <a:r>
              <a:rPr lang="en-US" dirty="0">
                <a:latin typeface="times" panose="02020603050405020304" pitchFamily="18" charset="0"/>
                <a:cs typeface="times" panose="02020603050405020304" pitchFamily="18" charset="0"/>
              </a:rPr>
              <a:t>* Organize theory of the uncertainty in the pile bearing capacity, following </a:t>
            </a:r>
            <a:r>
              <a:rPr lang="en-US" dirty="0" err="1">
                <a:latin typeface="times" panose="02020603050405020304" pitchFamily="18" charset="0"/>
                <a:cs typeface="times" panose="02020603050405020304" pitchFamily="18" charset="0"/>
              </a:rPr>
              <a:t>geostatistics</a:t>
            </a:r>
            <a:r>
              <a:rPr lang="en-US" dirty="0">
                <a:latin typeface="times" panose="02020603050405020304" pitchFamily="18" charset="0"/>
                <a:cs typeface="times" panose="02020603050405020304" pitchFamily="18" charset="0"/>
              </a:rPr>
              <a:t> (focus on the difference in the penetration resistance of piles within 5 m, considering it as the piling error).</a:t>
            </a:r>
          </a:p>
          <a:p>
            <a:r>
              <a:rPr lang="en-US" dirty="0">
                <a:latin typeface="times" panose="02020603050405020304" pitchFamily="18" charset="0"/>
                <a:cs typeface="times" panose="02020603050405020304" pitchFamily="18" charset="0"/>
              </a:rPr>
              <a:t>* Methodology of the tests with small-diameter steel pipe piles using different types of jacking methods, and penetration resistance was measured during pressing, loading, and extracting.</a:t>
            </a:r>
          </a:p>
          <a:p>
            <a:r>
              <a:rPr lang="en-US" dirty="0">
                <a:latin typeface="times" panose="02020603050405020304" pitchFamily="18" charset="0"/>
                <a:cs typeface="times" panose="02020603050405020304" pitchFamily="18" charset="0"/>
              </a:rPr>
              <a:t>* Load tests to confirm that the jacking resistance is approximately equal to the ultimate bearing capacity at the load tests, judging that it was reasonable to use the jacking resistance to analyze the piling error. </a:t>
            </a:r>
          </a:p>
          <a:p>
            <a:r>
              <a:rPr lang="en-US" dirty="0">
                <a:latin typeface="times" panose="02020603050405020304" pitchFamily="18" charset="0"/>
                <a:cs typeface="times" panose="02020603050405020304" pitchFamily="18" charset="0"/>
              </a:rPr>
              <a:t>* Penetration and the extraction tests through analyzing extracted resistance force.</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Errors follow a lognormal probability distribution, and the COV in penetration resistance at the heads and bases is about 10%, while the COV in extracted resistance varies widely, with a range of 5–25%.</a:t>
            </a:r>
          </a:p>
          <a:p>
            <a:r>
              <a:rPr lang="en-US" dirty="0">
                <a:latin typeface="times" panose="02020603050405020304" pitchFamily="18" charset="0"/>
                <a:cs typeface="times" panose="02020603050405020304" pitchFamily="18" charset="0"/>
              </a:rPr>
              <a:t>Little difference in the variations due to piling workmanship was observed among different penetration motions, speeds, and soil types.</a:t>
            </a:r>
          </a:p>
        </p:txBody>
      </p:sp>
      <p:sp>
        <p:nvSpPr>
          <p:cNvPr id="11" name="TextBox 10">
            <a:extLst>
              <a:ext uri="{FF2B5EF4-FFF2-40B4-BE49-F238E27FC236}">
                <a16:creationId xmlns:a16="http://schemas.microsoft.com/office/drawing/2014/main" id="{9D278198-3C58-FABC-6AE4-8FADFB57B26A}"/>
              </a:ext>
            </a:extLst>
          </p:cNvPr>
          <p:cNvSpPr txBox="1"/>
          <p:nvPr/>
        </p:nvSpPr>
        <p:spPr>
          <a:xfrm>
            <a:off x="9134474" y="4951631"/>
            <a:ext cx="3057525" cy="1754326"/>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[Comment]</a:t>
            </a:r>
          </a:p>
          <a:p>
            <a:r>
              <a:rPr lang="en-US" dirty="0">
                <a:latin typeface="times" panose="02020603050405020304" pitchFamily="18" charset="0"/>
                <a:cs typeface="times" panose="02020603050405020304" pitchFamily="18" charset="0"/>
              </a:rPr>
              <a:t>Too many information in one research paper.</a:t>
            </a:r>
          </a:p>
          <a:p>
            <a:r>
              <a:rPr lang="en-US" dirty="0">
                <a:latin typeface="times" panose="02020603050405020304" pitchFamily="18" charset="0"/>
                <a:cs typeface="times" panose="02020603050405020304" pitchFamily="18" charset="0"/>
              </a:rPr>
              <a:t>I can’t understand the best range of the information in one paper.</a:t>
            </a:r>
          </a:p>
        </p:txBody>
      </p:sp>
    </p:spTree>
    <p:extLst>
      <p:ext uri="{BB962C8B-B14F-4D97-AF65-F5344CB8AC3E}">
        <p14:creationId xmlns:p14="http://schemas.microsoft.com/office/powerpoint/2010/main" val="30061963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1192</Words>
  <Application>Microsoft Office PowerPoint</Application>
  <PresentationFormat>와이드스크린</PresentationFormat>
  <Paragraphs>90</Paragraphs>
  <Slides>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Arial</vt:lpstr>
      <vt:lpstr>Calibri</vt:lpstr>
      <vt:lpstr>Calibri Light</vt:lpstr>
      <vt:lpstr>Cambria Math</vt:lpstr>
      <vt:lpstr>times</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hyuck ki</dc:creator>
  <cp:lastModifiedBy>hong hyuck ki</cp:lastModifiedBy>
  <cp:revision>4</cp:revision>
  <dcterms:created xsi:type="dcterms:W3CDTF">2024-05-13T08:54:58Z</dcterms:created>
  <dcterms:modified xsi:type="dcterms:W3CDTF">2024-05-13T13:56:10Z</dcterms:modified>
</cp:coreProperties>
</file>