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74DCA-C323-4E5C-805B-F2432A650A8E}" v="2" dt="2024-04-05T15:51:11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83" y="-1046"/>
      </p:cViewPr>
      <p:guideLst/>
    </p:cSldViewPr>
  </p:slideViewPr>
  <p:notesTextViewPr>
    <p:cViewPr>
      <p:scale>
        <a:sx n="1" d="1"/>
        <a:sy n="1" d="1"/>
      </p:scale>
      <p:origin x="0" y="-37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本 基" userId="82f7f4283788acf4" providerId="LiveId" clId="{AF3A0B70-4F3C-4FEB-9033-98A616BBCAB6}"/>
    <pc:docChg chg="modSld">
      <pc:chgData name="松本 基" userId="82f7f4283788acf4" providerId="LiveId" clId="{AF3A0B70-4F3C-4FEB-9033-98A616BBCAB6}" dt="2024-04-05T12:47:11.771" v="31" actId="20577"/>
      <pc:docMkLst>
        <pc:docMk/>
      </pc:docMkLst>
      <pc:sldChg chg="modSp mod">
        <pc:chgData name="松本 基" userId="82f7f4283788acf4" providerId="LiveId" clId="{AF3A0B70-4F3C-4FEB-9033-98A616BBCAB6}" dt="2024-04-05T12:47:11.771" v="31" actId="20577"/>
        <pc:sldMkLst>
          <pc:docMk/>
          <pc:sldMk cId="2098556697" sldId="257"/>
        </pc:sldMkLst>
        <pc:spChg chg="mod">
          <ac:chgData name="松本 基" userId="82f7f4283788acf4" providerId="LiveId" clId="{AF3A0B70-4F3C-4FEB-9033-98A616BBCAB6}" dt="2024-04-05T12:47:11.771" v="31" actId="20577"/>
          <ac:spMkLst>
            <pc:docMk/>
            <pc:sldMk cId="2098556697" sldId="257"/>
            <ac:spMk id="5" creationId="{1CE56016-E775-67B4-585E-C3E2DA60DA50}"/>
          </ac:spMkLst>
        </pc:spChg>
      </pc:sldChg>
    </pc:docChg>
  </pc:docChgLst>
  <pc:docChgLst>
    <pc:chgData name="松本 基" userId="82f7f4283788acf4" providerId="LiveId" clId="{90674DCA-C323-4E5C-805B-F2432A650A8E}"/>
    <pc:docChg chg="undo custSel modSld">
      <pc:chgData name="松本 基" userId="82f7f4283788acf4" providerId="LiveId" clId="{90674DCA-C323-4E5C-805B-F2432A650A8E}" dt="2024-04-05T17:35:41.119" v="1566" actId="20577"/>
      <pc:docMkLst>
        <pc:docMk/>
      </pc:docMkLst>
      <pc:sldChg chg="modSp mod modNotesTx">
        <pc:chgData name="松本 基" userId="82f7f4283788acf4" providerId="LiveId" clId="{90674DCA-C323-4E5C-805B-F2432A650A8E}" dt="2024-04-05T17:35:41.119" v="1566" actId="20577"/>
        <pc:sldMkLst>
          <pc:docMk/>
          <pc:sldMk cId="2098556697" sldId="257"/>
        </pc:sldMkLst>
        <pc:spChg chg="mod">
          <ac:chgData name="松本 基" userId="82f7f4283788acf4" providerId="LiveId" clId="{90674DCA-C323-4E5C-805B-F2432A650A8E}" dt="2024-04-05T12:50:49.319" v="5" actId="1076"/>
          <ac:spMkLst>
            <pc:docMk/>
            <pc:sldMk cId="2098556697" sldId="257"/>
            <ac:spMk id="5" creationId="{1CE56016-E775-67B4-585E-C3E2DA60DA50}"/>
          </ac:spMkLst>
        </pc:spChg>
        <pc:spChg chg="mod">
          <ac:chgData name="松本 基" userId="82f7f4283788acf4" providerId="LiveId" clId="{90674DCA-C323-4E5C-805B-F2432A650A8E}" dt="2024-04-05T17:34:13.805" v="1562" actId="20577"/>
          <ac:spMkLst>
            <pc:docMk/>
            <pc:sldMk cId="2098556697" sldId="257"/>
            <ac:spMk id="7" creationId="{81437C02-8F43-5C8E-32BE-C87E2A8436DE}"/>
          </ac:spMkLst>
        </pc:spChg>
        <pc:spChg chg="mod">
          <ac:chgData name="松本 基" userId="82f7f4283788acf4" providerId="LiveId" clId="{90674DCA-C323-4E5C-805B-F2432A650A8E}" dt="2024-04-05T17:35:41.119" v="1566" actId="20577"/>
          <ac:spMkLst>
            <pc:docMk/>
            <pc:sldMk cId="2098556697" sldId="257"/>
            <ac:spMk id="11" creationId="{0D58E873-669F-6DDC-5957-D2CC0D990BFB}"/>
          </ac:spMkLst>
        </pc:spChg>
        <pc:spChg chg="mod">
          <ac:chgData name="松本 基" userId="82f7f4283788acf4" providerId="LiveId" clId="{90674DCA-C323-4E5C-805B-F2432A650A8E}" dt="2024-04-05T17:17:15.898" v="1156" actId="20577"/>
          <ac:spMkLst>
            <pc:docMk/>
            <pc:sldMk cId="2098556697" sldId="257"/>
            <ac:spMk id="12" creationId="{B59E2E43-EFB6-A660-AE01-D90061F5FFC8}"/>
          </ac:spMkLst>
        </pc:spChg>
        <pc:spChg chg="mod">
          <ac:chgData name="松本 基" userId="82f7f4283788acf4" providerId="LiveId" clId="{90674DCA-C323-4E5C-805B-F2432A650A8E}" dt="2024-04-05T16:57:34.847" v="937" actId="20577"/>
          <ac:spMkLst>
            <pc:docMk/>
            <pc:sldMk cId="2098556697" sldId="257"/>
            <ac:spMk id="13" creationId="{E91BFC28-C83B-DECD-5AA5-74185ED42B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7AAEF-04BB-4ED5-897D-89F937FEADB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C955F-9E4B-4C16-B783-3A8FDD710B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9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p-y</a:t>
            </a:r>
            <a:r>
              <a:rPr kumimoji="1" lang="ja-JP" altLang="en-US" dirty="0"/>
              <a:t>曲線　→</a:t>
            </a:r>
            <a:r>
              <a:rPr lang="ja-JP" altLang="en-US" b="0" i="0" dirty="0">
                <a:solidFill>
                  <a:srgbClr val="111111"/>
                </a:solidFill>
                <a:effectLst/>
                <a:latin typeface="-apple-system"/>
              </a:rPr>
              <a:t>砂地盤中の単杭の水平地盤反力を表すグラフです。具体的には、杭の水平変位（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y</a:t>
            </a:r>
            <a:r>
              <a:rPr lang="ja-JP" altLang="en-US" b="0" i="0" dirty="0">
                <a:solidFill>
                  <a:srgbClr val="111111"/>
                </a:solidFill>
                <a:effectLst/>
                <a:latin typeface="-apple-system"/>
              </a:rPr>
              <a:t>）と地盤反力（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p</a:t>
            </a:r>
            <a:r>
              <a:rPr lang="ja-JP" altLang="en-US" b="0" i="0" dirty="0">
                <a:solidFill>
                  <a:srgbClr val="111111"/>
                </a:solidFill>
                <a:effectLst/>
                <a:latin typeface="-apple-system"/>
              </a:rPr>
              <a:t>）の関係を示します。</a:t>
            </a:r>
            <a:endParaRPr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kumimoji="1" lang="ja-JP" altLang="en-US" b="0" i="0" dirty="0">
                <a:solidFill>
                  <a:srgbClr val="111111"/>
                </a:solidFill>
                <a:effectLst/>
                <a:latin typeface="-apple-system"/>
              </a:rPr>
              <a:t>　　　　　　　　杭のたわみに対する地盤の挙動を推定するために使う</a:t>
            </a:r>
            <a:endParaRPr kumimoji="1"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kumimoji="1" lang="ja-JP" altLang="en-US" b="0" i="0" dirty="0">
                <a:solidFill>
                  <a:srgbClr val="111111"/>
                </a:solidFill>
                <a:effectLst/>
                <a:latin typeface="-apple-system"/>
              </a:rPr>
              <a:t>剛体杭→荷重に対して杭が変形しない杭のこと</a:t>
            </a:r>
            <a:endParaRPr kumimoji="1"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kumimoji="1"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L/D</a:t>
            </a:r>
            <a:r>
              <a:rPr kumimoji="1" lang="ja-JP" altLang="en-US" b="0" i="0" dirty="0">
                <a:solidFill>
                  <a:srgbClr val="111111"/>
                </a:solidFill>
                <a:effectLst/>
                <a:latin typeface="-apple-system"/>
              </a:rPr>
              <a:t>→</a:t>
            </a:r>
            <a:r>
              <a:rPr kumimoji="1"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L</a:t>
            </a:r>
            <a:r>
              <a:rPr kumimoji="1" lang="ja-JP" altLang="en-US" b="0" i="0" dirty="0">
                <a:solidFill>
                  <a:srgbClr val="111111"/>
                </a:solidFill>
                <a:effectLst/>
                <a:latin typeface="-apple-system"/>
              </a:rPr>
              <a:t>杭の長さ　</a:t>
            </a:r>
            <a:r>
              <a:rPr kumimoji="1"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D</a:t>
            </a:r>
            <a:r>
              <a:rPr kumimoji="1" lang="ja-JP" altLang="en-US" b="0" i="0" dirty="0">
                <a:solidFill>
                  <a:srgbClr val="111111"/>
                </a:solidFill>
                <a:effectLst/>
                <a:latin typeface="-apple-system"/>
              </a:rPr>
              <a:t>杭の直径</a:t>
            </a:r>
            <a:endParaRPr kumimoji="1"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kumimoji="1" lang="ja-JP" altLang="en-US" b="0" i="0" dirty="0">
                <a:solidFill>
                  <a:srgbClr val="111111"/>
                </a:solidFill>
                <a:effectLst/>
                <a:latin typeface="-apple-system"/>
              </a:rPr>
              <a:t>べき乗則→集団の中で一部がとびぬけている関係のこと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C955F-9E4B-4C16-B783-3A8FDD710BB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39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1C2BC-2B1F-38FF-3816-0DDAAD162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CB16C5-E13B-6740-F618-C3F68FB5E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A7B1B-BA3B-6660-1DD1-6A21784B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76302-C72F-A578-E80C-208608F2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377D85-2676-6C9E-0DB8-956C1A70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2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8F74F-DCF6-32F4-4669-220360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602362-D86C-CC90-21B1-2DB5C487E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F9405-9882-EFAF-2897-2FB1DC0E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329104-33B5-1287-8170-87D310AA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411AD-10BE-BA86-FBEF-9462F425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16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C993ED-7098-9360-33DE-3BD05CA80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9F8B09-1696-2AE1-D017-92B8E027D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4FB27-EAF8-0223-ED0D-889F2709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70A236-F6AD-1CD2-6767-A1E2E2BB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C04730-E319-C7BB-D8C6-B9EFCAE7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29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3279C-7A07-F529-B545-ED7695F0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261370-96E5-8CD1-1462-9A76A7C6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2A01A-B641-1F33-E995-65933514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9C2E2-9663-3D76-A50E-0E95346E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67B9F-4380-9C2B-DE3B-2C0BE83F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1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64035-BA6F-D4FB-314B-4516016B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EB8479-68A1-F53D-523D-A65BA4B64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268D1-5920-2BFD-B715-04D0B3BF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ABA32-0649-D846-4DD8-231270BC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72651-C84A-0BBA-7AAB-FCE9EF8B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67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F41B7-381B-F976-DBC3-E3EBF11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2832BA-60A5-E138-872F-CC7E6D96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BBFB45-D8D0-580C-27EF-8797CC0EB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EDF0BA-6313-9526-3BEA-AB367CF4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125F45-7AFE-93DC-7699-FFE2565D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2F82E8-B404-EA1F-3B9E-25A993C1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6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E0295-9949-D9B4-071F-C5251FF4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91CCAE-1B97-CDB6-D918-72B61665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90FA6D-4CB2-C23F-41E5-2046FDAA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538622-F80F-C872-6FB0-7D516702C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CD5252-4ADB-318D-3F3F-E5EAC2B4D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98D8D8-0323-E594-444F-97C57658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EC6646-DEA3-8074-84B4-3396C935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ABF2E-99AA-70D3-F7F6-065C2CE3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47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51D5B1-CACF-37D7-1B55-3278A863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2929EA-5B79-4EFE-F1BA-F92E3CB8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5435B9-160F-2CD1-16F0-CC6646EA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B2B840-9EDC-C91A-6430-80FDA468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1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A671DA-948A-ED9E-A9F5-DAF4FFF8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BF35E2-2BCE-2C96-A651-8BC3C3AC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6AC848-BCFD-2AE5-7751-2D568426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7D772-0D28-FAAA-DCB6-F52961D7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D4A5F8-89EF-C94A-D41B-F2F134638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3E1E73-FBF2-9D3E-2295-EE9CAB8B0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596D69-77A4-8AE5-5505-22F5CA76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4058A9-570D-C2DF-05F8-092A7E9D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FB3C61-FAA2-7CED-A2B8-D493DB92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24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87646-50EA-1048-B3DC-1E4499A5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102141-79FB-BB29-5DF8-F7E95A00A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D50DC0-748C-7D64-0A5A-8A0434FC1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BED497-2B50-927C-9E32-1CB84E74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D3E704-423F-DEC0-B8AD-C6F130A5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4368AE-12A9-4B05-0FC8-F89D905B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8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5ED7F3-A360-9DDC-C10A-44078636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299115-ABAD-A199-857A-6D05F2393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66B50F-37D2-711D-A9EF-EF8584370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D44071-F426-7178-0E47-F3A0EFE7D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7C7D9-E7A8-D7C9-830E-160A882D5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6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E981FD-9D47-428F-019F-27B70A30F114}"/>
              </a:ext>
            </a:extLst>
          </p:cNvPr>
          <p:cNvSpPr txBox="1"/>
          <p:nvPr/>
        </p:nvSpPr>
        <p:spPr>
          <a:xfrm>
            <a:off x="121298" y="130629"/>
            <a:ext cx="441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0" i="0" u="none" strike="noStrike" baseline="0" dirty="0">
                <a:solidFill>
                  <a:srgbClr val="0080AE"/>
                </a:solidFill>
                <a:latin typeface="AdvPSTim"/>
              </a:rPr>
              <a:t>https://doi.org/10.1016/j.sandf.2024.101441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1D47F-158D-1CF9-0388-A4276B995291}"/>
              </a:ext>
            </a:extLst>
          </p:cNvPr>
          <p:cNvSpPr txBox="1"/>
          <p:nvPr/>
        </p:nvSpPr>
        <p:spPr>
          <a:xfrm>
            <a:off x="148818" y="547536"/>
            <a:ext cx="111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new p-y model for soil-pile interaction analyses in cohesionless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soils under monotonic loading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F1DD53-2AEF-B0F5-93D3-50C5C89904D2}"/>
              </a:ext>
            </a:extLst>
          </p:cNvPr>
          <p:cNvSpPr txBox="1"/>
          <p:nvPr/>
        </p:nvSpPr>
        <p:spPr>
          <a:xfrm>
            <a:off x="144014" y="892158"/>
            <a:ext cx="354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Ozan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Alver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, E.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Ece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Eseller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-Bayat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E56016-E775-67B4-585E-C3E2DA60DA50}"/>
              </a:ext>
            </a:extLst>
          </p:cNvPr>
          <p:cNvSpPr txBox="1"/>
          <p:nvPr/>
        </p:nvSpPr>
        <p:spPr>
          <a:xfrm>
            <a:off x="10027275" y="13062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Hajime Matsumoto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18FABE-5B0A-5DE0-5AC5-F15DCD63ED47}"/>
              </a:ext>
            </a:extLst>
          </p:cNvPr>
          <p:cNvSpPr txBox="1"/>
          <p:nvPr/>
        </p:nvSpPr>
        <p:spPr>
          <a:xfrm>
            <a:off x="345233" y="16608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概要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437C02-8F43-5C8E-32BE-C87E2A8436DE}"/>
              </a:ext>
            </a:extLst>
          </p:cNvPr>
          <p:cNvSpPr txBox="1"/>
          <p:nvPr/>
        </p:nvSpPr>
        <p:spPr>
          <a:xfrm>
            <a:off x="345234" y="2104827"/>
            <a:ext cx="5674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設計手法の変化により杭の変位をより正確に把握する必要あり，従来の推定方法では不十分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新たな</a:t>
            </a:r>
            <a:r>
              <a:rPr lang="en-US" altLang="ja-JP" sz="1600" dirty="0"/>
              <a:t>p-y</a:t>
            </a:r>
            <a:r>
              <a:rPr lang="ja-JP" altLang="en-US" sz="1600" dirty="0"/>
              <a:t>曲線を求める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杭に作用する横荷重問題を単一の剛性を持つ土で推定</a:t>
            </a:r>
            <a:endParaRPr lang="en-US" altLang="ja-JP" sz="1600" dirty="0"/>
          </a:p>
          <a:p>
            <a:pPr marL="266700"/>
            <a:r>
              <a:rPr lang="ja-JP" altLang="en-US" sz="1600" dirty="0"/>
              <a:t>するのではなく土の非線形性を考慮して調査する</a:t>
            </a:r>
            <a:endParaRPr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9D627A-E007-ACF4-3A04-814ABD307D5C}"/>
              </a:ext>
            </a:extLst>
          </p:cNvPr>
          <p:cNvSpPr txBox="1"/>
          <p:nvPr/>
        </p:nvSpPr>
        <p:spPr>
          <a:xfrm>
            <a:off x="345233" y="44584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手法・結果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B4AA62C-47E8-CFE2-E8B7-EC9E31331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793" y="1401537"/>
            <a:ext cx="5090324" cy="2918536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D58E873-669F-6DDC-5957-D2CC0D990BFB}"/>
              </a:ext>
            </a:extLst>
          </p:cNvPr>
          <p:cNvSpPr txBox="1"/>
          <p:nvPr/>
        </p:nvSpPr>
        <p:spPr>
          <a:xfrm>
            <a:off x="6898433" y="4864760"/>
            <a:ext cx="4943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AdvEPSTIM"/>
              </a:rPr>
              <a:t>HS-Small</a:t>
            </a:r>
            <a:r>
              <a:rPr kumimoji="1" lang="ja-JP" altLang="en-US" sz="1600" dirty="0">
                <a:latin typeface="AdvEPSTIM"/>
              </a:rPr>
              <a:t>（圧力依存性硬化土モデル）</a:t>
            </a:r>
            <a:endParaRPr kumimoji="1" lang="en-US" altLang="ja-JP" sz="1600" dirty="0">
              <a:latin typeface="AdvEPSTIM"/>
            </a:endParaRPr>
          </a:p>
          <a:p>
            <a:pPr marL="266700"/>
            <a:r>
              <a:rPr lang="ja-JP" altLang="en-US" sz="1600" dirty="0">
                <a:latin typeface="AdvEPSTIM"/>
              </a:rPr>
              <a:t>べき乗則から関係応力依存性の土の弾性率を再現</a:t>
            </a:r>
            <a:endParaRPr lang="en-US" altLang="ja-JP" sz="160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AdvEPSTIM"/>
              </a:rPr>
              <a:t>p-y</a:t>
            </a:r>
            <a:r>
              <a:rPr kumimoji="1" lang="ja-JP" altLang="en-US" sz="1600" dirty="0">
                <a:latin typeface="AdvEPSTIM"/>
              </a:rPr>
              <a:t>曲線</a:t>
            </a:r>
            <a:endParaRPr kumimoji="1" lang="en-US" altLang="ja-JP" sz="1600" dirty="0">
              <a:latin typeface="AdvEPSTIM"/>
            </a:endParaRPr>
          </a:p>
          <a:p>
            <a:pPr marL="266700"/>
            <a:r>
              <a:rPr kumimoji="1" lang="ja-JP" altLang="en-US" sz="1600" dirty="0">
                <a:latin typeface="AdvEPSTIM"/>
              </a:rPr>
              <a:t>杭のたわみに対する地盤の挙動を推定　</a:t>
            </a:r>
            <a:endParaRPr kumimoji="1" lang="en-US" altLang="ja-JP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59E2E43-EFB6-A660-AE01-D90061F5FFC8}"/>
              </a:ext>
            </a:extLst>
          </p:cNvPr>
          <p:cNvSpPr txBox="1"/>
          <p:nvPr/>
        </p:nvSpPr>
        <p:spPr>
          <a:xfrm>
            <a:off x="6898433" y="4495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コメント</a:t>
            </a:r>
            <a:endParaRPr kumimoji="1" lang="ja-JP" altLang="en-US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1BFC28-C83B-DECD-5AA5-74185ED42BCD}"/>
              </a:ext>
            </a:extLst>
          </p:cNvPr>
          <p:cNvSpPr txBox="1"/>
          <p:nvPr/>
        </p:nvSpPr>
        <p:spPr>
          <a:xfrm>
            <a:off x="497633" y="4933224"/>
            <a:ext cx="6382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AdvEPSTIM"/>
              </a:rPr>
              <a:t>パラトメリック解析，遠心分離機，実地試験</a:t>
            </a:r>
            <a:endParaRPr lang="en-US" altLang="ja-JP" sz="1600" b="0" i="0" u="none" strike="noStrike" baseline="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AdvEPSTIM"/>
              </a:rPr>
              <a:t>新たな</a:t>
            </a:r>
            <a:r>
              <a:rPr lang="en-US" altLang="ja-JP" sz="1600" dirty="0">
                <a:latin typeface="AdvEPSTIM"/>
              </a:rPr>
              <a:t>p-y</a:t>
            </a:r>
            <a:r>
              <a:rPr lang="ja-JP" altLang="en-US" sz="1600" dirty="0">
                <a:latin typeface="AdvEPSTIM"/>
              </a:rPr>
              <a:t>曲線の精度は</a:t>
            </a:r>
            <a:r>
              <a:rPr lang="en-US" altLang="ja-JP" sz="1600" dirty="0">
                <a:latin typeface="AdvEPSTIM"/>
              </a:rPr>
              <a:t>3</a:t>
            </a:r>
            <a:r>
              <a:rPr lang="ja-JP" altLang="en-US" sz="1600" dirty="0">
                <a:latin typeface="AdvEPSTIM"/>
              </a:rPr>
              <a:t>次元数値解析と密接に一致する</a:t>
            </a:r>
            <a:r>
              <a:rPr kumimoji="1" lang="ja-JP" altLang="en-US" sz="1600" dirty="0">
                <a:latin typeface="AdvEPSTIM"/>
              </a:rPr>
              <a:t>　</a:t>
            </a:r>
            <a:endParaRPr kumimoji="1" lang="en-US" altLang="ja-JP" sz="160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AdvEPSTIM"/>
              </a:rPr>
              <a:t>このモデルは</a:t>
            </a:r>
            <a:r>
              <a:rPr lang="en-US" altLang="ja-JP" sz="1600" dirty="0">
                <a:latin typeface="AdvEPSTIM"/>
              </a:rPr>
              <a:t>L/D</a:t>
            </a:r>
            <a:r>
              <a:rPr lang="ja-JP" altLang="en-US" sz="1600" dirty="0">
                <a:latin typeface="AdvEPSTIM"/>
              </a:rPr>
              <a:t>比が</a:t>
            </a:r>
            <a:r>
              <a:rPr lang="en-US" altLang="ja-JP" sz="1600" dirty="0">
                <a:latin typeface="AdvEPSTIM"/>
              </a:rPr>
              <a:t>5</a:t>
            </a:r>
            <a:r>
              <a:rPr lang="ja-JP" altLang="en-US" sz="1600" dirty="0">
                <a:latin typeface="AdvEPSTIM"/>
              </a:rPr>
              <a:t>未満の剛体杭では有効的でない　</a:t>
            </a:r>
            <a:r>
              <a:rPr kumimoji="1" lang="ja-JP" altLang="en-US" sz="1600" dirty="0">
                <a:latin typeface="AdvEPSTIM"/>
              </a:rPr>
              <a:t>　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09855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266</Words>
  <Application>Microsoft Office PowerPoint</Application>
  <PresentationFormat>ワイド画面</PresentationFormat>
  <Paragraphs>24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AdvEPSTIM</vt:lpstr>
      <vt:lpstr>AdvPSTim</vt:lpstr>
      <vt:lpstr>-apple-system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</dc:creator>
  <cp:lastModifiedBy>松本 基</cp:lastModifiedBy>
  <cp:revision>12</cp:revision>
  <dcterms:created xsi:type="dcterms:W3CDTF">2024-04-04T01:46:24Z</dcterms:created>
  <dcterms:modified xsi:type="dcterms:W3CDTF">2024-04-05T17:35:43Z</dcterms:modified>
</cp:coreProperties>
</file>