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92" y="108"/>
      </p:cViewPr>
      <p:guideLst/>
    </p:cSldViewPr>
  </p:slideViewPr>
  <p:notesTextViewPr>
    <p:cViewPr>
      <p:scale>
        <a:sx n="1" d="1"/>
        <a:sy n="1" d="1"/>
      </p:scale>
      <p:origin x="0" y="-132"/>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2:50:49.319" v="5" actId="1076"/>
      <pc:docMkLst>
        <pc:docMk/>
      </pc:docMkLst>
      <pc:sldChg chg="modSp mod">
        <pc:chgData name="松本 基" userId="82f7f4283788acf4" providerId="LiveId" clId="{90674DCA-C323-4E5C-805B-F2432A650A8E}" dt="2024-04-05T12:50:49.319" v="5" actId="1076"/>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docChgLst>
    <pc:chgData name="松本 基" userId="82f7f4283788acf4" providerId="LiveId" clId="{D57C1C88-EEB8-4F0F-8DF0-34139E1CA758}"/>
    <pc:docChg chg="undo redo custSel modSld">
      <pc:chgData name="松本 基" userId="82f7f4283788acf4" providerId="LiveId" clId="{D57C1C88-EEB8-4F0F-8DF0-34139E1CA758}" dt="2024-04-07T07:03:30.365" v="856"/>
      <pc:docMkLst>
        <pc:docMk/>
      </pc:docMkLst>
      <pc:sldChg chg="addSp delSp modSp mod modNotesTx">
        <pc:chgData name="松本 基" userId="82f7f4283788acf4" providerId="LiveId" clId="{D57C1C88-EEB8-4F0F-8DF0-34139E1CA758}" dt="2024-04-07T07:03:30.365" v="856"/>
        <pc:sldMkLst>
          <pc:docMk/>
          <pc:sldMk cId="2098556697" sldId="257"/>
        </pc:sldMkLst>
        <pc:spChg chg="mod">
          <ac:chgData name="松本 基" userId="82f7f4283788acf4" providerId="LiveId" clId="{D57C1C88-EEB8-4F0F-8DF0-34139E1CA758}" dt="2024-04-05T14:40:11.049" v="7" actId="20577"/>
          <ac:spMkLst>
            <pc:docMk/>
            <pc:sldMk cId="2098556697" sldId="257"/>
            <ac:spMk id="2" creationId="{D9E981FD-9D47-428F-019F-27B70A30F114}"/>
          </ac:spMkLst>
        </pc:spChg>
        <pc:spChg chg="mod">
          <ac:chgData name="松本 基" userId="82f7f4283788acf4" providerId="LiveId" clId="{D57C1C88-EEB8-4F0F-8DF0-34139E1CA758}" dt="2024-04-05T14:40:44.676" v="14" actId="20577"/>
          <ac:spMkLst>
            <pc:docMk/>
            <pc:sldMk cId="2098556697" sldId="257"/>
            <ac:spMk id="3" creationId="{2F51D47F-158D-1CF9-0388-A4276B995291}"/>
          </ac:spMkLst>
        </pc:spChg>
        <pc:spChg chg="mod">
          <ac:chgData name="松本 基" userId="82f7f4283788acf4" providerId="LiveId" clId="{D57C1C88-EEB8-4F0F-8DF0-34139E1CA758}" dt="2024-04-06T08:50:35.282" v="18"/>
          <ac:spMkLst>
            <pc:docMk/>
            <pc:sldMk cId="2098556697" sldId="257"/>
            <ac:spMk id="4" creationId="{01F1DD53-2AEF-B0F5-93D3-50C5C89904D2}"/>
          </ac:spMkLst>
        </pc:spChg>
        <pc:spChg chg="mod">
          <ac:chgData name="松本 基" userId="82f7f4283788acf4" providerId="LiveId" clId="{D57C1C88-EEB8-4F0F-8DF0-34139E1CA758}" dt="2024-04-07T06:49:39.429" v="503" actId="20577"/>
          <ac:spMkLst>
            <pc:docMk/>
            <pc:sldMk cId="2098556697" sldId="257"/>
            <ac:spMk id="7" creationId="{81437C02-8F43-5C8E-32BE-C87E2A8436DE}"/>
          </ac:spMkLst>
        </pc:spChg>
        <pc:spChg chg="mod">
          <ac:chgData name="松本 基" userId="82f7f4283788acf4" providerId="LiveId" clId="{D57C1C88-EEB8-4F0F-8DF0-34139E1CA758}" dt="2024-04-07T06:51:47.843" v="643" actId="20577"/>
          <ac:spMkLst>
            <pc:docMk/>
            <pc:sldMk cId="2098556697" sldId="257"/>
            <ac:spMk id="11" creationId="{0D58E873-669F-6DDC-5957-D2CC0D990BFB}"/>
          </ac:spMkLst>
        </pc:spChg>
        <pc:spChg chg="mod">
          <ac:chgData name="松本 基" userId="82f7f4283788acf4" providerId="LiveId" clId="{D57C1C88-EEB8-4F0F-8DF0-34139E1CA758}" dt="2024-04-07T07:01:05.132" v="855" actId="20577"/>
          <ac:spMkLst>
            <pc:docMk/>
            <pc:sldMk cId="2098556697" sldId="257"/>
            <ac:spMk id="13" creationId="{E91BFC28-C83B-DECD-5AA5-74185ED42BCD}"/>
          </ac:spMkLst>
        </pc:spChg>
        <pc:picChg chg="del">
          <ac:chgData name="松本 基" userId="82f7f4283788acf4" providerId="LiveId" clId="{D57C1C88-EEB8-4F0F-8DF0-34139E1CA758}" dt="2024-04-06T13:19:20.247" v="19" actId="478"/>
          <ac:picMkLst>
            <pc:docMk/>
            <pc:sldMk cId="2098556697" sldId="257"/>
            <ac:picMk id="10" creationId="{4B4AA62C-47E8-CFE2-E8B7-EC9E31331056}"/>
          </ac:picMkLst>
        </pc:picChg>
        <pc:picChg chg="add mod">
          <ac:chgData name="松本 基" userId="82f7f4283788acf4" providerId="LiveId" clId="{D57C1C88-EEB8-4F0F-8DF0-34139E1CA758}" dt="2024-04-07T06:56:30.707" v="648" actId="1076"/>
          <ac:picMkLst>
            <pc:docMk/>
            <pc:sldMk cId="2098556697" sldId="257"/>
            <ac:picMk id="10" creationId="{6BFFA8AF-34BB-DC3D-F9CE-DD6C7D6364B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5F78E-31D1-4D84-BD31-292B42BB8458}" type="datetimeFigureOut">
              <a:rPr kumimoji="1" lang="ja-JP" altLang="en-US" smtClean="0"/>
              <a:t>2024/4/15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4CABBC-C746-45A9-845D-40AAD859928D}" type="slidenum">
              <a:rPr kumimoji="1" lang="ja-JP" altLang="en-US" smtClean="0"/>
              <a:t>‹#›</a:t>
            </a:fld>
            <a:endParaRPr kumimoji="1" lang="ja-JP" altLang="en-US"/>
          </a:p>
        </p:txBody>
      </p:sp>
    </p:spTree>
    <p:extLst>
      <p:ext uri="{BB962C8B-B14F-4D97-AF65-F5344CB8AC3E}">
        <p14:creationId xmlns:p14="http://schemas.microsoft.com/office/powerpoint/2010/main" val="4688699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111111"/>
                </a:solidFill>
                <a:effectLst/>
                <a:latin typeface="-apple-system"/>
              </a:rPr>
              <a:t>細孔分布は、細孔の大きさとその体積の関係を示すものです。</a:t>
            </a:r>
            <a:endParaRPr lang="en-US" altLang="ja-JP" b="0" i="0" dirty="0">
              <a:solidFill>
                <a:srgbClr val="111111"/>
              </a:solidFill>
              <a:effectLst/>
              <a:latin typeface="-apple-system"/>
            </a:endParaRPr>
          </a:p>
          <a:p>
            <a:endParaRPr kumimoji="1" lang="en-US" altLang="ja-JP" b="0" i="0" dirty="0">
              <a:solidFill>
                <a:srgbClr val="111111"/>
              </a:solidFill>
              <a:effectLst/>
              <a:latin typeface="-apple-system"/>
            </a:endParaRPr>
          </a:p>
          <a:p>
            <a:r>
              <a:rPr kumimoji="1" lang="ja-JP" altLang="en-US" dirty="0"/>
              <a:t>成都　チァンドゥー　西南交通　シャンジタン　</a:t>
            </a:r>
            <a:r>
              <a:rPr lang="zh-CN" altLang="en-US" dirty="0"/>
              <a:t>新疆工程</a:t>
            </a:r>
            <a:r>
              <a:rPr lang="ja-JP" altLang="en-US"/>
              <a:t>　しんじゃん</a:t>
            </a:r>
            <a:endParaRPr kumimoji="1" lang="ja-JP" altLang="en-US" dirty="0"/>
          </a:p>
        </p:txBody>
      </p:sp>
      <p:sp>
        <p:nvSpPr>
          <p:cNvPr id="4" name="スライド番号プレースホルダー 3"/>
          <p:cNvSpPr>
            <a:spLocks noGrp="1"/>
          </p:cNvSpPr>
          <p:nvPr>
            <p:ph type="sldNum" sz="quarter" idx="5"/>
          </p:nvPr>
        </p:nvSpPr>
        <p:spPr/>
        <p:txBody>
          <a:bodyPr/>
          <a:lstStyle/>
          <a:p>
            <a:fld id="{A84CABBC-C746-45A9-845D-40AAD859928D}" type="slidenum">
              <a:rPr kumimoji="1" lang="ja-JP" altLang="en-US" smtClean="0"/>
              <a:t>1</a:t>
            </a:fld>
            <a:endParaRPr kumimoji="1" lang="ja-JP" altLang="en-US"/>
          </a:p>
        </p:txBody>
      </p:sp>
    </p:spTree>
    <p:extLst>
      <p:ext uri="{BB962C8B-B14F-4D97-AF65-F5344CB8AC3E}">
        <p14:creationId xmlns:p14="http://schemas.microsoft.com/office/powerpoint/2010/main" val="3437230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0" y="25738"/>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https://doi.org/10.1016/j.sandf.2024.101427</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0" y="417805"/>
            <a:ext cx="11150081" cy="369332"/>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 Microstructural insight into the hysteretic water retention behavior of intact Mile expansive clay</a:t>
            </a:r>
            <a:endParaRPr kumimoji="1" lang="ja-JP" altLang="en-US" dirty="0">
              <a:latin typeface="Arial" panose="020B0604020202020204" pitchFamily="34" charset="0"/>
              <a:cs typeface="Arial" panose="020B0604020202020204" pitchFamily="34" charset="0"/>
            </a:endParaRP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134684" y="1054274"/>
            <a:ext cx="8591583" cy="646331"/>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 Gao-feng </a:t>
            </a:r>
            <a:r>
              <a:rPr kumimoji="1" lang="en-US" altLang="ja-JP" dirty="0" err="1">
                <a:latin typeface="Arial" panose="020B0604020202020204" pitchFamily="34" charset="0"/>
                <a:cs typeface="Arial" panose="020B0604020202020204" pitchFamily="34" charset="0"/>
              </a:rPr>
              <a:t>Pan</a:t>
            </a:r>
            <a:r>
              <a:rPr kumimoji="1" lang="en-US" altLang="ja-JP" baseline="30000" dirty="0" err="1">
                <a:latin typeface="Arial" panose="020B0604020202020204" pitchFamily="34" charset="0"/>
                <a:cs typeface="Arial" panose="020B0604020202020204" pitchFamily="34" charset="0"/>
              </a:rPr>
              <a:t>a,b</a:t>
            </a:r>
            <a:r>
              <a:rPr kumimoji="1" lang="en-US" altLang="ja-JP" dirty="0">
                <a:latin typeface="Arial" panose="020B0604020202020204" pitchFamily="34" charset="0"/>
                <a:cs typeface="Arial" panose="020B0604020202020204" pitchFamily="34" charset="0"/>
              </a:rPr>
              <a:t>, Yi-</a:t>
            </a:r>
            <a:r>
              <a:rPr kumimoji="1" lang="en-US" altLang="ja-JP" dirty="0" err="1">
                <a:latin typeface="Arial" panose="020B0604020202020204" pitchFamily="34" charset="0"/>
                <a:cs typeface="Arial" panose="020B0604020202020204" pitchFamily="34" charset="0"/>
              </a:rPr>
              <a:t>xuan</a:t>
            </a:r>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Zheng</a:t>
            </a:r>
            <a:r>
              <a:rPr kumimoji="1" lang="en-US" altLang="ja-JP" baseline="30000" dirty="0" err="1">
                <a:latin typeface="Arial" panose="020B0604020202020204" pitchFamily="34" charset="0"/>
                <a:cs typeface="Arial" panose="020B0604020202020204" pitchFamily="34" charset="0"/>
              </a:rPr>
              <a:t>b</a:t>
            </a:r>
            <a:r>
              <a:rPr kumimoji="1" lang="en-US" altLang="ja-JP" dirty="0">
                <a:latin typeface="Arial" panose="020B0604020202020204" pitchFamily="34" charset="0"/>
                <a:cs typeface="Arial" panose="020B0604020202020204" pitchFamily="34" charset="0"/>
              </a:rPr>
              <a:t>, Sheng-yang </a:t>
            </a:r>
            <a:r>
              <a:rPr kumimoji="1" lang="en-US" altLang="ja-JP" dirty="0" err="1">
                <a:latin typeface="Arial" panose="020B0604020202020204" pitchFamily="34" charset="0"/>
                <a:cs typeface="Arial" panose="020B0604020202020204" pitchFamily="34" charset="0"/>
              </a:rPr>
              <a:t>Yuan</a:t>
            </a:r>
            <a:r>
              <a:rPr kumimoji="1" lang="en-US" altLang="ja-JP" baseline="30000" dirty="0" err="1">
                <a:latin typeface="Arial" panose="020B0604020202020204" pitchFamily="34" charset="0"/>
                <a:cs typeface="Arial" panose="020B0604020202020204" pitchFamily="34" charset="0"/>
              </a:rPr>
              <a:t>b</a:t>
            </a:r>
            <a:r>
              <a:rPr kumimoji="1" lang="en-US" altLang="ja-JP" dirty="0">
                <a:latin typeface="Arial" panose="020B0604020202020204" pitchFamily="34" charset="0"/>
                <a:cs typeface="Arial" panose="020B0604020202020204" pitchFamily="34" charset="0"/>
              </a:rPr>
              <a:t>, Dan-xi </a:t>
            </a:r>
            <a:r>
              <a:rPr kumimoji="1" lang="en-US" altLang="ja-JP" dirty="0" err="1">
                <a:latin typeface="Arial" panose="020B0604020202020204" pitchFamily="34" charset="0"/>
                <a:cs typeface="Arial" panose="020B0604020202020204" pitchFamily="34" charset="0"/>
              </a:rPr>
              <a:t>Sun</a:t>
            </a:r>
            <a:r>
              <a:rPr kumimoji="1" lang="en-US" altLang="ja-JP" baseline="30000" dirty="0" err="1">
                <a:latin typeface="Arial" panose="020B0604020202020204" pitchFamily="34" charset="0"/>
                <a:cs typeface="Arial" panose="020B0604020202020204" pitchFamily="34" charset="0"/>
              </a:rPr>
              <a:t>c</a:t>
            </a:r>
            <a:r>
              <a:rPr kumimoji="1" lang="en-US" altLang="ja-JP" dirty="0">
                <a:latin typeface="Arial" panose="020B0604020202020204" pitchFamily="34" charset="0"/>
                <a:cs typeface="Arial" panose="020B0604020202020204" pitchFamily="34" charset="0"/>
              </a:rPr>
              <a:t>, Olivier </a:t>
            </a:r>
            <a:r>
              <a:rPr kumimoji="1" lang="en-US" altLang="ja-JP" dirty="0" err="1">
                <a:latin typeface="Arial" panose="020B0604020202020204" pitchFamily="34" charset="0"/>
                <a:cs typeface="Arial" panose="020B0604020202020204" pitchFamily="34" charset="0"/>
              </a:rPr>
              <a:t>Buzzi</a:t>
            </a:r>
            <a:r>
              <a:rPr kumimoji="1" lang="en-US" altLang="ja-JP" baseline="30000" dirty="0" err="1">
                <a:latin typeface="Arial" panose="020B0604020202020204" pitchFamily="34" charset="0"/>
                <a:cs typeface="Arial" panose="020B0604020202020204" pitchFamily="34" charset="0"/>
              </a:rPr>
              <a:t>d</a:t>
            </a:r>
            <a:r>
              <a:rPr kumimoji="1" lang="en-US" altLang="ja-JP" dirty="0">
                <a:latin typeface="Arial" panose="020B0604020202020204" pitchFamily="34" charset="0"/>
                <a:cs typeface="Arial" panose="020B0604020202020204" pitchFamily="34" charset="0"/>
              </a:rPr>
              <a:t>,</a:t>
            </a:r>
          </a:p>
          <a:p>
            <a:r>
              <a:rPr kumimoji="1" lang="en-US" altLang="ja-JP" dirty="0">
                <a:latin typeface="Arial" panose="020B0604020202020204" pitchFamily="34" charset="0"/>
                <a:cs typeface="Arial" panose="020B0604020202020204" pitchFamily="34" charset="0"/>
              </a:rPr>
              <a:t> Guan-</a:t>
            </a:r>
            <a:r>
              <a:rPr kumimoji="1" lang="en-US" altLang="ja-JP" dirty="0" err="1">
                <a:latin typeface="Arial" panose="020B0604020202020204" pitchFamily="34" charset="0"/>
                <a:cs typeface="Arial" panose="020B0604020202020204" pitchFamily="34" charset="0"/>
              </a:rPr>
              <a:t>lu</a:t>
            </a:r>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Jiang</a:t>
            </a:r>
            <a:r>
              <a:rPr kumimoji="1" lang="en-US" altLang="ja-JP" baseline="30000" dirty="0" err="1">
                <a:latin typeface="Arial" panose="020B0604020202020204" pitchFamily="34" charset="0"/>
                <a:cs typeface="Arial" panose="020B0604020202020204" pitchFamily="34" charset="0"/>
              </a:rPr>
              <a:t>b</a:t>
            </a:r>
            <a:r>
              <a:rPr kumimoji="1" lang="en-US" altLang="ja-JP" dirty="0">
                <a:latin typeface="Arial" panose="020B0604020202020204" pitchFamily="34" charset="0"/>
                <a:cs typeface="Arial" panose="020B0604020202020204" pitchFamily="34" charset="0"/>
              </a:rPr>
              <a:t>, Xian-feng </a:t>
            </a:r>
            <a:r>
              <a:rPr kumimoji="1" lang="en-US" altLang="ja-JP" dirty="0" err="1">
                <a:latin typeface="Arial" panose="020B0604020202020204" pitchFamily="34" charset="0"/>
                <a:cs typeface="Arial" panose="020B0604020202020204" pitchFamily="34" charset="0"/>
              </a:rPr>
              <a:t>Liu</a:t>
            </a:r>
            <a:r>
              <a:rPr kumimoji="1" lang="en-US" altLang="ja-JP" baseline="30000" dirty="0" err="1">
                <a:latin typeface="Arial" panose="020B0604020202020204" pitchFamily="34" charset="0"/>
                <a:cs typeface="Arial" panose="020B0604020202020204" pitchFamily="34" charset="0"/>
              </a:rPr>
              <a:t>b,e</a:t>
            </a:r>
            <a:endParaRPr kumimoji="1" lang="ja-JP" altLang="en-US" baseline="30000"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134684" y="2380513"/>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134684" y="2737454"/>
            <a:ext cx="5365102" cy="830997"/>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膨張性地盤での体積変化が構造物に影響を与える</a:t>
            </a:r>
            <a:endParaRPr lang="en-US" altLang="ja-JP" sz="1600" dirty="0"/>
          </a:p>
          <a:p>
            <a:pPr marL="285750" indent="-285750">
              <a:buFont typeface="Arial" panose="020B0604020202020204" pitchFamily="34" charset="0"/>
              <a:buChar char="•"/>
            </a:pPr>
            <a:r>
              <a:rPr lang="ja-JP" altLang="en-US" sz="1600" dirty="0"/>
              <a:t>マイル粘土のヒステリック現象に及ぼす微細構造の変化の影響を調べた</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345233" y="4458488"/>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6898433" y="4864760"/>
            <a:ext cx="5293567"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latin typeface="AdvEPSTIM"/>
              </a:rPr>
              <a:t>ヒステリック現象</a:t>
            </a:r>
            <a:endParaRPr lang="en-US" altLang="ja-JP" sz="1600" dirty="0">
              <a:latin typeface="AdvEPSTIM"/>
            </a:endParaRPr>
          </a:p>
          <a:p>
            <a:r>
              <a:rPr lang="ja-JP" altLang="en-US" sz="1600" dirty="0">
                <a:latin typeface="AdvEPSTIM"/>
              </a:rPr>
              <a:t>湿潤と乾燥の過程で水保持特性が異なることによる</a:t>
            </a:r>
            <a:endParaRPr lang="en-US" altLang="ja-JP" sz="1600" dirty="0">
              <a:latin typeface="AdvEPSTIM"/>
            </a:endParaRPr>
          </a:p>
          <a:p>
            <a:r>
              <a:rPr lang="ja-JP" altLang="en-US" sz="1600" dirty="0">
                <a:latin typeface="AdvEPSTIM"/>
              </a:rPr>
              <a:t>挙動の遅れや遅れが生じる現象</a:t>
            </a:r>
            <a:endParaRPr lang="en-US" altLang="ja-JP" sz="1600" dirty="0">
              <a:latin typeface="AdvEPSTIM"/>
            </a:endParaRPr>
          </a:p>
          <a:p>
            <a:pPr marL="285750" indent="-285750">
              <a:buFont typeface="Arial" panose="020B0604020202020204" pitchFamily="34" charset="0"/>
              <a:buChar char="•"/>
            </a:pPr>
            <a:r>
              <a:rPr kumimoji="1" lang="ja-JP" altLang="en-US" sz="1600" dirty="0">
                <a:latin typeface="AdvEPSTIM"/>
              </a:rPr>
              <a:t>水分保持曲線</a:t>
            </a:r>
            <a:endParaRPr kumimoji="1" lang="en-US" altLang="ja-JP" sz="1600" dirty="0"/>
          </a:p>
          <a:p>
            <a:r>
              <a:rPr lang="ja-JP" altLang="en-US" sz="1600" dirty="0"/>
              <a:t>土の水ポテンシャルと含水率の関係を表すグラフ</a:t>
            </a:r>
            <a:endParaRPr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6898433" y="4495428"/>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3" name="テキスト ボックス 12">
            <a:extLst>
              <a:ext uri="{FF2B5EF4-FFF2-40B4-BE49-F238E27FC236}">
                <a16:creationId xmlns:a16="http://schemas.microsoft.com/office/drawing/2014/main" id="{E91BFC28-C83B-DECD-5AA5-74185ED42BCD}"/>
              </a:ext>
            </a:extLst>
          </p:cNvPr>
          <p:cNvSpPr txBox="1"/>
          <p:nvPr/>
        </p:nvSpPr>
        <p:spPr>
          <a:xfrm>
            <a:off x="497633" y="4933224"/>
            <a:ext cx="6382138" cy="107721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a:latin typeface="AdvEPSTIM"/>
              </a:rPr>
              <a:t>水分保持曲線を全ての吸引範囲</a:t>
            </a:r>
            <a:r>
              <a:rPr lang="ja-JP" altLang="en-US" sz="1600" dirty="0">
                <a:latin typeface="AdvEPSTIM"/>
              </a:rPr>
              <a:t>で取得</a:t>
            </a:r>
            <a:endParaRPr lang="en-US" altLang="ja-JP" sz="1600" dirty="0">
              <a:latin typeface="AdvEPSTIM"/>
            </a:endParaRPr>
          </a:p>
          <a:p>
            <a:pPr marL="285750" indent="-285750">
              <a:buFont typeface="Arial" panose="020B0604020202020204" pitchFamily="34" charset="0"/>
              <a:buChar char="•"/>
            </a:pPr>
            <a:r>
              <a:rPr kumimoji="1" lang="ja-JP" altLang="en-US" sz="1600" dirty="0">
                <a:latin typeface="AdvEPSTIM"/>
              </a:rPr>
              <a:t>ヒステリック現象はある一定吸引力範囲で確認された</a:t>
            </a:r>
            <a:endParaRPr kumimoji="1" lang="en-US" altLang="ja-JP" sz="1600" dirty="0">
              <a:latin typeface="AdvEPSTIM"/>
            </a:endParaRPr>
          </a:p>
          <a:p>
            <a:pPr marL="285750" indent="-285750">
              <a:buFont typeface="Arial" panose="020B0604020202020204" pitchFamily="34" charset="0"/>
              <a:buChar char="•"/>
            </a:pPr>
            <a:r>
              <a:rPr lang="ja-JP" altLang="en-US" sz="1600" dirty="0">
                <a:latin typeface="AdvEPSTIM"/>
              </a:rPr>
              <a:t>湿潤・乾燥経路に沿った微細構造の変化は細孔径分布によって変化する</a:t>
            </a:r>
            <a:r>
              <a:rPr kumimoji="1" lang="ja-JP" altLang="en-US" sz="1600" dirty="0">
                <a:latin typeface="AdvEPSTIM"/>
              </a:rPr>
              <a:t>　</a:t>
            </a:r>
            <a:endParaRPr lang="en-US" altLang="ja-JP" sz="1600" dirty="0"/>
          </a:p>
        </p:txBody>
      </p:sp>
      <p:pic>
        <p:nvPicPr>
          <p:cNvPr id="10" name="図 9">
            <a:extLst>
              <a:ext uri="{FF2B5EF4-FFF2-40B4-BE49-F238E27FC236}">
                <a16:creationId xmlns:a16="http://schemas.microsoft.com/office/drawing/2014/main" id="{6BFFA8AF-34BB-DC3D-F9CE-DD6C7D6364BB}"/>
              </a:ext>
            </a:extLst>
          </p:cNvPr>
          <p:cNvPicPr>
            <a:picLocks noChangeAspect="1"/>
          </p:cNvPicPr>
          <p:nvPr/>
        </p:nvPicPr>
        <p:blipFill>
          <a:blip r:embed="rId3"/>
          <a:stretch>
            <a:fillRect/>
          </a:stretch>
        </p:blipFill>
        <p:spPr>
          <a:xfrm>
            <a:off x="5975492" y="1668336"/>
            <a:ext cx="6216508" cy="2770561"/>
          </a:xfrm>
          <a:prstGeom prst="rect">
            <a:avLst/>
          </a:prstGeom>
        </p:spPr>
      </p:pic>
      <p:sp>
        <p:nvSpPr>
          <p:cNvPr id="14" name="テキスト ボックス 13">
            <a:extLst>
              <a:ext uri="{FF2B5EF4-FFF2-40B4-BE49-F238E27FC236}">
                <a16:creationId xmlns:a16="http://schemas.microsoft.com/office/drawing/2014/main" id="{BA256CAF-1881-2597-CBBB-CF227E15CD95}"/>
              </a:ext>
            </a:extLst>
          </p:cNvPr>
          <p:cNvSpPr txBox="1"/>
          <p:nvPr/>
        </p:nvSpPr>
        <p:spPr>
          <a:xfrm>
            <a:off x="134684" y="764204"/>
            <a:ext cx="8710736" cy="369332"/>
          </a:xfrm>
          <a:prstGeom prst="rect">
            <a:avLst/>
          </a:prstGeom>
          <a:noFill/>
        </p:spPr>
        <p:txBody>
          <a:bodyPr wrap="square" rtlCol="0">
            <a:spAutoFit/>
          </a:bodyPr>
          <a:lstStyle/>
          <a:p>
            <a:r>
              <a:rPr kumimoji="1" lang="ja-JP" altLang="en-US" dirty="0"/>
              <a:t>不攪乱マイル膨張性粘土のヒステリック現象に対する微細構造からの考察</a:t>
            </a:r>
          </a:p>
        </p:txBody>
      </p:sp>
      <p:sp>
        <p:nvSpPr>
          <p:cNvPr id="15" name="テキスト ボックス 14">
            <a:extLst>
              <a:ext uri="{FF2B5EF4-FFF2-40B4-BE49-F238E27FC236}">
                <a16:creationId xmlns:a16="http://schemas.microsoft.com/office/drawing/2014/main" id="{25775C56-60D2-79A5-17BE-08C8130050B8}"/>
              </a:ext>
            </a:extLst>
          </p:cNvPr>
          <p:cNvSpPr txBox="1"/>
          <p:nvPr/>
        </p:nvSpPr>
        <p:spPr>
          <a:xfrm>
            <a:off x="15531" y="1706646"/>
            <a:ext cx="5253134" cy="646331"/>
          </a:xfrm>
          <a:prstGeom prst="rect">
            <a:avLst/>
          </a:prstGeom>
          <a:noFill/>
        </p:spPr>
        <p:txBody>
          <a:bodyPr wrap="square" rtlCol="0">
            <a:spAutoFit/>
          </a:bodyPr>
          <a:lstStyle/>
          <a:p>
            <a:r>
              <a:rPr lang="en-US" altLang="ja-JP" dirty="0"/>
              <a:t>a)</a:t>
            </a:r>
            <a:r>
              <a:rPr kumimoji="1" lang="ja-JP" altLang="en-US" dirty="0"/>
              <a:t>成都大学，</a:t>
            </a:r>
            <a:r>
              <a:rPr lang="en-US" altLang="ja-JP" dirty="0"/>
              <a:t>b)</a:t>
            </a:r>
            <a:r>
              <a:rPr lang="ja-JP" altLang="en-US" dirty="0"/>
              <a:t>西南交通大学</a:t>
            </a:r>
            <a:r>
              <a:rPr lang="en-US" altLang="ja-JP" dirty="0"/>
              <a:t>,c)</a:t>
            </a:r>
            <a:r>
              <a:rPr lang="ja-JP" altLang="en-US" dirty="0"/>
              <a:t>早稲田大学，</a:t>
            </a:r>
            <a:endParaRPr lang="en-US" altLang="ja-JP" dirty="0"/>
          </a:p>
          <a:p>
            <a:r>
              <a:rPr lang="en-US" altLang="ja-JP" dirty="0"/>
              <a:t>d)</a:t>
            </a:r>
            <a:r>
              <a:rPr lang="ja-JP" altLang="en-US" dirty="0"/>
              <a:t>ニューッカッスル大学</a:t>
            </a:r>
            <a:r>
              <a:rPr lang="en-US" altLang="ja-JP" dirty="0"/>
              <a:t>e)</a:t>
            </a:r>
            <a:r>
              <a:rPr lang="zh-CN" altLang="en-US" dirty="0"/>
              <a:t>新疆工程学院 </a:t>
            </a:r>
            <a:endParaRPr kumimoji="1" lang="ja-JP" altLang="en-US" dirty="0"/>
          </a:p>
        </p:txBody>
      </p:sp>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230</Words>
  <Application>Microsoft Office PowerPoint</Application>
  <PresentationFormat>ワイド画面</PresentationFormat>
  <Paragraphs>25</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AdvEPSTIM</vt:lpstr>
      <vt:lpstr>AdvPSTim</vt:lpstr>
      <vt:lpstr>-apple-system</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松本 基</cp:lastModifiedBy>
  <cp:revision>13</cp:revision>
  <dcterms:created xsi:type="dcterms:W3CDTF">2024-04-04T01:46:24Z</dcterms:created>
  <dcterms:modified xsi:type="dcterms:W3CDTF">2024-04-15T05:39:51Z</dcterms:modified>
</cp:coreProperties>
</file>