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33550"/>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https://doi.org/10.1016/j.sandf.2024.101403</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374405"/>
            <a:ext cx="11150081"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Mixture design for eco-friendly hybrid clay treated with two stabilizers based on </a:t>
            </a:r>
          </a:p>
          <a:p>
            <a:pPr algn="l"/>
            <a:r>
              <a:rPr kumimoji="1" lang="en-US" altLang="ja-JP" dirty="0">
                <a:latin typeface="Arial" panose="020B0604020202020204" pitchFamily="34" charset="0"/>
                <a:cs typeface="Arial" panose="020B0604020202020204" pitchFamily="34" charset="0"/>
              </a:rPr>
              <a:t>water absorption and retention of stabilizers</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38245" y="1585915"/>
            <a:ext cx="7943265" cy="646331"/>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 Shafique Raihan </a:t>
            </a:r>
            <a:r>
              <a:rPr kumimoji="1" lang="en-US" altLang="ja-JP" dirty="0" err="1">
                <a:latin typeface="Arial" panose="020B0604020202020204" pitchFamily="34" charset="0"/>
                <a:cs typeface="Arial" panose="020B0604020202020204" pitchFamily="34" charset="0"/>
              </a:rPr>
              <a:t>Shovon</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 Alula </a:t>
            </a:r>
            <a:r>
              <a:rPr kumimoji="1" lang="en-US" altLang="ja-JP" dirty="0" err="1">
                <a:latin typeface="Arial" panose="020B0604020202020204" pitchFamily="34" charset="0"/>
                <a:cs typeface="Arial" panose="020B0604020202020204" pitchFamily="34" charset="0"/>
              </a:rPr>
              <a:t>Kassa</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 Ryo </a:t>
            </a:r>
            <a:r>
              <a:rPr kumimoji="1" lang="en-US" altLang="ja-JP" dirty="0" err="1">
                <a:latin typeface="Arial" panose="020B0604020202020204" pitchFamily="34" charset="0"/>
                <a:cs typeface="Arial" panose="020B0604020202020204" pitchFamily="34" charset="0"/>
              </a:rPr>
              <a:t>Sekine</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Kimitoshi</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Hayano</a:t>
            </a:r>
            <a:r>
              <a:rPr kumimoji="1" lang="en-US" altLang="ja-JP" baseline="30000" dirty="0" err="1">
                <a:latin typeface="Arial" panose="020B0604020202020204" pitchFamily="34" charset="0"/>
                <a:cs typeface="Arial" panose="020B0604020202020204" pitchFamily="34" charset="0"/>
              </a:rPr>
              <a:t>b</a:t>
            </a:r>
            <a:r>
              <a:rPr kumimoji="1" lang="en-US" altLang="ja-JP" dirty="0">
                <a:latin typeface="Arial" panose="020B0604020202020204" pitchFamily="34" charset="0"/>
                <a:cs typeface="Arial" panose="020B0604020202020204" pitchFamily="34" charset="0"/>
              </a:rPr>
              <a:t>,</a:t>
            </a:r>
          </a:p>
          <a:p>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Yoshitoshi</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Mochizuki</a:t>
            </a:r>
            <a:r>
              <a:rPr kumimoji="1" lang="en-US" altLang="ja-JP" baseline="30000" dirty="0" err="1">
                <a:latin typeface="Arial" panose="020B0604020202020204" pitchFamily="34" charset="0"/>
                <a:cs typeface="Arial" panose="020B0604020202020204" pitchFamily="34" charset="0"/>
              </a:rPr>
              <a:t>c</a:t>
            </a:r>
            <a:endParaRPr kumimoji="1" lang="ja-JP" altLang="en-US" baseline="30000"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54962" y="2709250"/>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40239" y="2918563"/>
            <a:ext cx="6263640"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含水比の高い粘土はせん断強度が低く、圧縮性が高いため、建設資材として使用する際に大きな問題あり</a:t>
            </a:r>
            <a:endParaRPr lang="en-US" altLang="ja-JP" sz="1600" dirty="0"/>
          </a:p>
          <a:p>
            <a:pPr marL="285750" indent="-285750">
              <a:buFont typeface="Arial" panose="020B0604020202020204" pitchFamily="34" charset="0"/>
              <a:buChar char="•"/>
            </a:pPr>
            <a:r>
              <a:rPr lang="ja-JP" altLang="en-US" sz="1600" dirty="0"/>
              <a:t>天日乾燥，化学薬品を使い問題を解決している</a:t>
            </a:r>
            <a:endParaRPr lang="en-US" altLang="ja-JP" sz="1600" dirty="0"/>
          </a:p>
          <a:p>
            <a:pPr marL="285750" indent="-285750">
              <a:buFont typeface="Arial" panose="020B0604020202020204" pitchFamily="34" charset="0"/>
              <a:buChar char="•"/>
            </a:pPr>
            <a:r>
              <a:rPr lang="ja-JP" altLang="en-US" sz="1600" dirty="0"/>
              <a:t>時間がかかる，周辺環境の</a:t>
            </a:r>
            <a:r>
              <a:rPr lang="en-US" altLang="ja-JP" sz="1600" dirty="0"/>
              <a:t>PH</a:t>
            </a:r>
            <a:r>
              <a:rPr lang="ja-JP" altLang="en-US" sz="1600" dirty="0"/>
              <a:t>値の上昇する可能性あり</a:t>
            </a:r>
            <a:endParaRPr lang="en-US" altLang="ja-JP" sz="1600" dirty="0"/>
          </a:p>
          <a:p>
            <a:pPr marL="285750" indent="-285750">
              <a:buFont typeface="Arial" panose="020B0604020202020204" pitchFamily="34" charset="0"/>
              <a:buChar char="•"/>
            </a:pPr>
            <a:r>
              <a:rPr lang="ja-JP" altLang="en-US" sz="1600" dirty="0"/>
              <a:t>費用対効果が高く環境に優しい材料を組み合わせて、高含水粘土の性能を向上させること</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45848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79771" y="4873864"/>
            <a:ext cx="4943047" cy="107721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なぜ竹が使われているのか</a:t>
            </a:r>
            <a:endParaRPr kumimoji="1" lang="en-US" altLang="ja-JP" sz="1600" dirty="0"/>
          </a:p>
          <a:p>
            <a:r>
              <a:rPr lang="ja-JP" altLang="en-US" sz="1600" dirty="0"/>
              <a:t>→放置された竹林は周囲の環境に影響を与えるため定期的に伐採しているため大量の廃棄物がある</a:t>
            </a:r>
            <a:endParaRPr lang="en-US" altLang="ja-JP" sz="1600" dirty="0"/>
          </a:p>
          <a:p>
            <a:r>
              <a:rPr kumimoji="1" lang="ja-JP" altLang="en-US" sz="1600"/>
              <a:t>竹は余剰水を吸収・保持することが目的</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497633" y="4933224"/>
            <a:ext cx="6382138"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コーン指数試験・</a:t>
            </a:r>
            <a:r>
              <a:rPr lang="en-US" altLang="ja-JP" sz="1600" dirty="0">
                <a:latin typeface="AdvEPSTIM"/>
              </a:rPr>
              <a:t>PH</a:t>
            </a:r>
            <a:r>
              <a:rPr lang="ja-JP" altLang="en-US" sz="1600" dirty="0">
                <a:latin typeface="AdvEPSTIM"/>
              </a:rPr>
              <a:t>試験を実施</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竹チップとフライアッシュを組み合わせることで含水比の高い粘土の性能向上に効果的</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竹チップとフライアッシュを組み合わせることで</a:t>
            </a:r>
            <a:r>
              <a:rPr lang="en-US" altLang="ja-JP" sz="1600" dirty="0">
                <a:latin typeface="AdvEPSTIM"/>
              </a:rPr>
              <a:t>PH</a:t>
            </a:r>
            <a:r>
              <a:rPr lang="ja-JP" altLang="en-US" sz="1600" dirty="0">
                <a:latin typeface="AdvEPSTIM"/>
              </a:rPr>
              <a:t>値が低下するため環境にやさしい</a:t>
            </a:r>
            <a:endParaRPr lang="en-US" altLang="ja-JP" sz="1600" dirty="0">
              <a:latin typeface="AdvEPSTIM"/>
            </a:endParaRPr>
          </a:p>
        </p:txBody>
      </p:sp>
      <p:sp>
        <p:nvSpPr>
          <p:cNvPr id="9" name="テキスト ボックス 8">
            <a:extLst>
              <a:ext uri="{FF2B5EF4-FFF2-40B4-BE49-F238E27FC236}">
                <a16:creationId xmlns:a16="http://schemas.microsoft.com/office/drawing/2014/main" id="{653A203B-4757-2F6F-CCEF-67EED6EC3F29}"/>
              </a:ext>
            </a:extLst>
          </p:cNvPr>
          <p:cNvSpPr txBox="1"/>
          <p:nvPr/>
        </p:nvSpPr>
        <p:spPr>
          <a:xfrm>
            <a:off x="-38245" y="963565"/>
            <a:ext cx="7857611" cy="646331"/>
          </a:xfrm>
          <a:prstGeom prst="rect">
            <a:avLst/>
          </a:prstGeom>
          <a:noFill/>
        </p:spPr>
        <p:txBody>
          <a:bodyPr wrap="square" rtlCol="0">
            <a:spAutoFit/>
          </a:bodyPr>
          <a:lstStyle/>
          <a:p>
            <a:r>
              <a:rPr kumimoji="1" lang="ja-JP" altLang="en-US" dirty="0"/>
              <a:t>安定剤の吸水性と保持性に基づく</a:t>
            </a:r>
            <a:r>
              <a:rPr kumimoji="1" lang="en-US" altLang="ja-JP" dirty="0"/>
              <a:t>2</a:t>
            </a:r>
            <a:r>
              <a:rPr kumimoji="1" lang="ja-JP" altLang="en-US" dirty="0"/>
              <a:t>つの安定剤で処理した環境調和型</a:t>
            </a:r>
            <a:endParaRPr kumimoji="1" lang="en-US" altLang="ja-JP" dirty="0"/>
          </a:p>
          <a:p>
            <a:r>
              <a:rPr kumimoji="1" lang="ja-JP" altLang="en-US" dirty="0"/>
              <a:t>ハイブリッドクレイの配合設計</a:t>
            </a:r>
          </a:p>
        </p:txBody>
      </p:sp>
      <p:sp>
        <p:nvSpPr>
          <p:cNvPr id="10" name="テキスト ボックス 9">
            <a:extLst>
              <a:ext uri="{FF2B5EF4-FFF2-40B4-BE49-F238E27FC236}">
                <a16:creationId xmlns:a16="http://schemas.microsoft.com/office/drawing/2014/main" id="{56F4B0B6-5B5B-58DF-8172-3616C65A31EA}"/>
              </a:ext>
            </a:extLst>
          </p:cNvPr>
          <p:cNvSpPr txBox="1"/>
          <p:nvPr/>
        </p:nvSpPr>
        <p:spPr>
          <a:xfrm>
            <a:off x="-19010" y="2264107"/>
            <a:ext cx="6382138" cy="369332"/>
          </a:xfrm>
          <a:prstGeom prst="rect">
            <a:avLst/>
          </a:prstGeom>
          <a:noFill/>
        </p:spPr>
        <p:txBody>
          <a:bodyPr wrap="square" rtlCol="0">
            <a:spAutoFit/>
          </a:bodyPr>
          <a:lstStyle/>
          <a:p>
            <a:r>
              <a:rPr kumimoji="1" lang="en-US" altLang="ja-JP" dirty="0"/>
              <a:t>a)</a:t>
            </a:r>
            <a:r>
              <a:rPr kumimoji="1" lang="ja-JP" altLang="en-US" dirty="0"/>
              <a:t>横浜国立大学，</a:t>
            </a:r>
            <a:r>
              <a:rPr kumimoji="1" lang="en-US" altLang="ja-JP" dirty="0"/>
              <a:t>b)</a:t>
            </a:r>
            <a:r>
              <a:rPr lang="ja-JP" altLang="en-US" dirty="0"/>
              <a:t>横浜国立大学，</a:t>
            </a:r>
            <a:r>
              <a:rPr lang="en-US" altLang="ja-JP" dirty="0"/>
              <a:t>c)</a:t>
            </a:r>
            <a:r>
              <a:rPr lang="ja-JP" altLang="en-US" dirty="0"/>
              <a:t>サステナブル株式会社</a:t>
            </a:r>
            <a:endParaRPr kumimoji="1" lang="ja-JP" altLang="en-US" dirty="0"/>
          </a:p>
        </p:txBody>
      </p:sp>
      <p:pic>
        <p:nvPicPr>
          <p:cNvPr id="16" name="図 15">
            <a:extLst>
              <a:ext uri="{FF2B5EF4-FFF2-40B4-BE49-F238E27FC236}">
                <a16:creationId xmlns:a16="http://schemas.microsoft.com/office/drawing/2014/main" id="{975D649C-1B1F-86A0-F698-30763B89DBE0}"/>
              </a:ext>
            </a:extLst>
          </p:cNvPr>
          <p:cNvPicPr>
            <a:picLocks noChangeAspect="1"/>
          </p:cNvPicPr>
          <p:nvPr/>
        </p:nvPicPr>
        <p:blipFill>
          <a:blip r:embed="rId3"/>
          <a:stretch>
            <a:fillRect/>
          </a:stretch>
        </p:blipFill>
        <p:spPr>
          <a:xfrm>
            <a:off x="6619745" y="1891486"/>
            <a:ext cx="5572255" cy="2584999"/>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248</Words>
  <Application>Microsoft Office PowerPoint</Application>
  <PresentationFormat>ワイド画面</PresentationFormat>
  <Paragraphs>23</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23</cp:revision>
  <dcterms:created xsi:type="dcterms:W3CDTF">2024-04-04T01:46:24Z</dcterms:created>
  <dcterms:modified xsi:type="dcterms:W3CDTF">2024-04-22T17:02:46Z</dcterms:modified>
</cp:coreProperties>
</file>