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163"/>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原位置試験（載荷試験、標準貫入試験）室内試験（せん断試験、三軸試験　一軸圧縮試験、三軸試験）</a:t>
            </a:r>
            <a:endParaRPr kumimoji="1" lang="en-US" altLang="ja-JP" dirty="0"/>
          </a:p>
          <a:p>
            <a:endParaRPr kumimoji="1" lang="en-US" altLang="ja-JP" dirty="0"/>
          </a:p>
          <a:p>
            <a:r>
              <a:rPr kumimoji="1" lang="ja-JP" altLang="en-US" dirty="0"/>
              <a:t>ソイルセメント　粉砕された天然土壌と少量のポルトランドセメントと水の混合物</a:t>
            </a:r>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51374"/>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https://doi.org/10.1016/j.sandf.2024.101407</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68672" y="349535"/>
            <a:ext cx="11150081"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Critical application zone of the jet grouting piles in the vicinity of </a:t>
            </a:r>
          </a:p>
          <a:p>
            <a:pPr algn="l"/>
            <a:r>
              <a:rPr kumimoji="1" lang="en-US" altLang="ja-JP" dirty="0">
                <a:latin typeface="Arial" panose="020B0604020202020204" pitchFamily="34" charset="0"/>
                <a:cs typeface="Arial" panose="020B0604020202020204" pitchFamily="34" charset="0"/>
              </a:rPr>
              <a:t>existing high-speed railway bridge in deep soft soils with medium sensibility</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50142" y="1353347"/>
            <a:ext cx="7641772"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Yao </a:t>
            </a:r>
            <a:r>
              <a:rPr kumimoji="1" lang="en-US" altLang="ja-JP" dirty="0" err="1">
                <a:latin typeface="Arial" panose="020B0604020202020204" pitchFamily="34" charset="0"/>
                <a:cs typeface="Arial" panose="020B0604020202020204" pitchFamily="34" charset="0"/>
              </a:rPr>
              <a:t>Shana</a:t>
            </a:r>
            <a:r>
              <a:rPr kumimoji="1" lang="en-US" altLang="ja-JP" baseline="30000" dirty="0" err="1">
                <a:latin typeface="Arial" panose="020B0604020202020204" pitchFamily="34" charset="0"/>
                <a:cs typeface="Arial" panose="020B0604020202020204" pitchFamily="34" charset="0"/>
              </a:rPr>
              <a:t>a,b</a:t>
            </a:r>
            <a:r>
              <a:rPr lang="en-US" altLang="ja-JP" dirty="0">
                <a:latin typeface="Arial" panose="020B0604020202020204" pitchFamily="34" charset="0"/>
                <a:cs typeface="Arial" panose="020B0604020202020204" pitchFamily="34" charset="0"/>
              </a:rPr>
              <a:t>,</a:t>
            </a:r>
            <a:r>
              <a:rPr kumimoji="1" lang="en-US" altLang="ja-JP" dirty="0">
                <a:latin typeface="Arial" panose="020B0604020202020204" pitchFamily="34" charset="0"/>
                <a:cs typeface="Arial" panose="020B0604020202020204" pitchFamily="34" charset="0"/>
              </a:rPr>
              <a:t> Jun </a:t>
            </a:r>
            <a:r>
              <a:rPr kumimoji="1" lang="en-US" altLang="ja-JP" dirty="0" err="1">
                <a:latin typeface="Arial" panose="020B0604020202020204" pitchFamily="34" charset="0"/>
                <a:cs typeface="Arial" panose="020B0604020202020204" pitchFamily="34" charset="0"/>
              </a:rPr>
              <a:t>Luo</a:t>
            </a:r>
            <a:r>
              <a:rPr kumimoji="1" lang="en-US" altLang="ja-JP" baseline="30000" dirty="0" err="1">
                <a:latin typeface="Arial" panose="020B0604020202020204" pitchFamily="34" charset="0"/>
                <a:cs typeface="Arial" panose="020B0604020202020204" pitchFamily="34" charset="0"/>
              </a:rPr>
              <a:t>c</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Binglong</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Wang</a:t>
            </a:r>
            <a:r>
              <a:rPr kumimoji="1" lang="en-US" altLang="ja-JP" baseline="30000" dirty="0" err="1">
                <a:latin typeface="Arial" panose="020B0604020202020204" pitchFamily="34" charset="0"/>
                <a:cs typeface="Arial" panose="020B0604020202020204" pitchFamily="34" charset="0"/>
              </a:rPr>
              <a:t>a,b</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Shunhua</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Zhou</a:t>
            </a:r>
            <a:r>
              <a:rPr kumimoji="1" lang="en-US" altLang="ja-JP" baseline="30000" dirty="0" err="1">
                <a:latin typeface="Arial" panose="020B0604020202020204" pitchFamily="34" charset="0"/>
                <a:cs typeface="Arial" panose="020B0604020202020204" pitchFamily="34" charset="0"/>
              </a:rPr>
              <a:t>a,b</a:t>
            </a:r>
            <a:r>
              <a:rPr kumimoji="1" lang="en-US" altLang="ja-JP" dirty="0">
                <a:latin typeface="Arial" panose="020B0604020202020204" pitchFamily="34" charset="0"/>
                <a:cs typeface="Arial" panose="020B0604020202020204" pitchFamily="34" charset="0"/>
              </a:rPr>
              <a:t>, Bo </a:t>
            </a:r>
            <a:r>
              <a:rPr kumimoji="1" lang="en-US" altLang="ja-JP" dirty="0" err="1">
                <a:latin typeface="Arial" panose="020B0604020202020204" pitchFamily="34" charset="0"/>
                <a:cs typeface="Arial" panose="020B0604020202020204" pitchFamily="34" charset="0"/>
              </a:rPr>
              <a:t>Zhang</a:t>
            </a:r>
            <a:r>
              <a:rPr lang="en-US" altLang="ja-JP" baseline="30000" dirty="0" err="1">
                <a:latin typeface="Arial" panose="020B0604020202020204" pitchFamily="34" charset="0"/>
                <a:cs typeface="Arial" panose="020B0604020202020204" pitchFamily="34" charset="0"/>
              </a:rPr>
              <a:t>c</a:t>
            </a:r>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345233" y="2464392"/>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345233" y="2783424"/>
            <a:ext cx="5674566"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ジェットグラウチング杭は既設高速鉄道の横変位への悪影響が懸念</a:t>
            </a:r>
            <a:endParaRPr lang="en-US" altLang="ja-JP" sz="1600" dirty="0"/>
          </a:p>
          <a:p>
            <a:pPr marL="285750" indent="-285750">
              <a:buFont typeface="Arial" panose="020B0604020202020204" pitchFamily="34" charset="0"/>
              <a:buChar char="•"/>
            </a:pPr>
            <a:r>
              <a:rPr lang="ja-JP" altLang="en-US" sz="1600" dirty="0"/>
              <a:t>ジェットグラウチング杭が周辺地盤および隣接する高速鉄道橋梁の変形に及ぼす影響を調べる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ジェットグラウチング杭</a:t>
            </a:r>
            <a:endParaRPr kumimoji="1" lang="en-US" altLang="ja-JP" sz="1600" dirty="0"/>
          </a:p>
          <a:p>
            <a:r>
              <a:rPr lang="ja-JP" altLang="en-US" sz="1600" dirty="0"/>
              <a:t>→回転する掘削ロッドのから薬剤を高圧・高速</a:t>
            </a:r>
            <a:endParaRPr lang="en-US" altLang="ja-JP" sz="1600" dirty="0"/>
          </a:p>
          <a:p>
            <a:r>
              <a:rPr kumimoji="1" lang="ja-JP" altLang="en-US" sz="1600" dirty="0"/>
              <a:t>で地盤に注入し，構造を</a:t>
            </a:r>
            <a:r>
              <a:rPr kumimoji="1" lang="ja-JP" altLang="en-US" sz="1600"/>
              <a:t>破壊して作成するソイルセメント杭</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815882"/>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原位置試験や室内試験を実施</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軟弱地盤ではジェットグラウチング杭</a:t>
            </a:r>
            <a:r>
              <a:rPr lang="en-US" altLang="ja-JP" sz="1600" dirty="0">
                <a:latin typeface="AdvEPSTIM"/>
              </a:rPr>
              <a:t>1</a:t>
            </a:r>
            <a:r>
              <a:rPr lang="ja-JP" altLang="en-US" sz="1600" dirty="0">
                <a:latin typeface="AdvEPSTIM"/>
              </a:rPr>
              <a:t>本の限界適用領域は杭長の</a:t>
            </a:r>
            <a:r>
              <a:rPr lang="en-US" altLang="ja-JP" sz="1600" dirty="0">
                <a:latin typeface="AdvEPSTIM"/>
              </a:rPr>
              <a:t>50</a:t>
            </a:r>
            <a:r>
              <a:rPr lang="ja-JP" altLang="en-US" sz="1600" dirty="0">
                <a:latin typeface="AdvEPSTIM"/>
              </a:rPr>
              <a:t>～</a:t>
            </a:r>
            <a:r>
              <a:rPr lang="en-US" altLang="ja-JP" sz="1600" dirty="0">
                <a:latin typeface="AdvEPSTIM"/>
              </a:rPr>
              <a:t>80%</a:t>
            </a:r>
            <a:r>
              <a:rPr lang="ja-JP" altLang="en-US" sz="1600" dirty="0">
                <a:latin typeface="AdvEPSTIM"/>
              </a:rPr>
              <a:t>の範囲にある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軟弱地盤ではジェットグラウチング杭の群杭の限界適用領域は杭長の</a:t>
            </a:r>
            <a:r>
              <a:rPr lang="en-US" altLang="ja-JP" sz="1600" dirty="0">
                <a:latin typeface="AdvEPSTIM"/>
              </a:rPr>
              <a:t>175%</a:t>
            </a:r>
            <a:r>
              <a:rPr lang="ja-JP" altLang="en-US" sz="1600" dirty="0">
                <a:latin typeface="AdvEPSTIM"/>
              </a:rPr>
              <a:t>～</a:t>
            </a:r>
            <a:r>
              <a:rPr lang="en-US" altLang="ja-JP" sz="1600" dirty="0">
                <a:latin typeface="AdvEPSTIM"/>
              </a:rPr>
              <a:t>185%</a:t>
            </a:r>
            <a:r>
              <a:rPr lang="ja-JP" altLang="en-US" sz="1600" dirty="0">
                <a:latin typeface="AdvEPSTIM"/>
              </a:rPr>
              <a:t>の範囲にある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軟弱粘土地盤帯では既存の高速鉄道から杭長の２倍以上離してジェットグラウチング杭を打設する必要がある</a:t>
            </a:r>
            <a:endParaRPr lang="en-US" altLang="ja-JP" sz="1600" dirty="0">
              <a:latin typeface="AdvEPSTIM"/>
            </a:endParaRPr>
          </a:p>
        </p:txBody>
      </p:sp>
      <p:sp>
        <p:nvSpPr>
          <p:cNvPr id="9" name="テキスト ボックス 8">
            <a:extLst>
              <a:ext uri="{FF2B5EF4-FFF2-40B4-BE49-F238E27FC236}">
                <a16:creationId xmlns:a16="http://schemas.microsoft.com/office/drawing/2014/main" id="{653A203B-4757-2F6F-CCEF-67EED6EC3F29}"/>
              </a:ext>
            </a:extLst>
          </p:cNvPr>
          <p:cNvSpPr txBox="1"/>
          <p:nvPr/>
        </p:nvSpPr>
        <p:spPr>
          <a:xfrm>
            <a:off x="-43570" y="997619"/>
            <a:ext cx="10744200" cy="369332"/>
          </a:xfrm>
          <a:prstGeom prst="rect">
            <a:avLst/>
          </a:prstGeom>
          <a:noFill/>
        </p:spPr>
        <p:txBody>
          <a:bodyPr wrap="square" rtlCol="0">
            <a:spAutoFit/>
          </a:bodyPr>
          <a:lstStyle/>
          <a:p>
            <a:r>
              <a:rPr lang="ja-JP" altLang="en-US" dirty="0"/>
              <a:t>中</a:t>
            </a:r>
            <a:r>
              <a:rPr kumimoji="1" lang="ja-JP" altLang="en-US" dirty="0"/>
              <a:t>深度軟弱地盤にある既設高速鉄道橋周辺におけるジェットグラウチング杭の限界適用領域</a:t>
            </a:r>
          </a:p>
        </p:txBody>
      </p:sp>
      <p:sp>
        <p:nvSpPr>
          <p:cNvPr id="10" name="テキスト ボックス 9">
            <a:extLst>
              <a:ext uri="{FF2B5EF4-FFF2-40B4-BE49-F238E27FC236}">
                <a16:creationId xmlns:a16="http://schemas.microsoft.com/office/drawing/2014/main" id="{3B385302-0EDA-6DD3-E1AA-20688DFADC52}"/>
              </a:ext>
            </a:extLst>
          </p:cNvPr>
          <p:cNvSpPr txBox="1"/>
          <p:nvPr/>
        </p:nvSpPr>
        <p:spPr>
          <a:xfrm>
            <a:off x="76853" y="1755241"/>
            <a:ext cx="7641772" cy="646331"/>
          </a:xfrm>
          <a:prstGeom prst="rect">
            <a:avLst/>
          </a:prstGeom>
          <a:noFill/>
        </p:spPr>
        <p:txBody>
          <a:bodyPr wrap="square" rtlCol="0">
            <a:spAutoFit/>
          </a:bodyPr>
          <a:lstStyle/>
          <a:p>
            <a:r>
              <a:rPr kumimoji="1" lang="en-US" altLang="ja-JP" dirty="0"/>
              <a:t>a)</a:t>
            </a:r>
            <a:r>
              <a:rPr kumimoji="1" lang="ja-JP" altLang="en-US" dirty="0"/>
              <a:t>同済大学，</a:t>
            </a:r>
            <a:r>
              <a:rPr kumimoji="1" lang="en-US" altLang="ja-JP" dirty="0"/>
              <a:t>b)</a:t>
            </a:r>
            <a:r>
              <a:rPr kumimoji="1" lang="ja-JP" altLang="en-US" dirty="0"/>
              <a:t>中国・上海鉄道インフラ耐久・システム安全重点実験室</a:t>
            </a:r>
            <a:endParaRPr kumimoji="1" lang="en-US" altLang="ja-JP" dirty="0"/>
          </a:p>
          <a:p>
            <a:r>
              <a:rPr kumimoji="1" lang="en-US" altLang="ja-JP" dirty="0"/>
              <a:t>c)</a:t>
            </a:r>
            <a:r>
              <a:rPr kumimoji="1" lang="ja-JP" altLang="en-US" dirty="0"/>
              <a:t>中国鉄路集団有限公司</a:t>
            </a:r>
            <a:r>
              <a:rPr lang="ja-JP" altLang="en-US" dirty="0"/>
              <a:t>，</a:t>
            </a:r>
            <a:r>
              <a:rPr lang="en-US" altLang="ja-JP" dirty="0"/>
              <a:t>d)</a:t>
            </a:r>
            <a:r>
              <a:rPr lang="ja-JP" altLang="en-US" dirty="0"/>
              <a:t>福建省高速道路技術コンサルティング</a:t>
            </a:r>
            <a:endParaRPr kumimoji="1" lang="ja-JP" altLang="en-US" dirty="0"/>
          </a:p>
        </p:txBody>
      </p:sp>
      <p:pic>
        <p:nvPicPr>
          <p:cNvPr id="16" name="図 15">
            <a:extLst>
              <a:ext uri="{FF2B5EF4-FFF2-40B4-BE49-F238E27FC236}">
                <a16:creationId xmlns:a16="http://schemas.microsoft.com/office/drawing/2014/main" id="{63F15340-3326-15AE-3B35-D1853487D79D}"/>
              </a:ext>
            </a:extLst>
          </p:cNvPr>
          <p:cNvPicPr>
            <a:picLocks noChangeAspect="1"/>
          </p:cNvPicPr>
          <p:nvPr/>
        </p:nvPicPr>
        <p:blipFill>
          <a:blip r:embed="rId3"/>
          <a:stretch>
            <a:fillRect/>
          </a:stretch>
        </p:blipFill>
        <p:spPr>
          <a:xfrm>
            <a:off x="7657655" y="1354837"/>
            <a:ext cx="4457492" cy="3091231"/>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295</Words>
  <Application>Microsoft Office PowerPoint</Application>
  <PresentationFormat>ワイド画面</PresentationFormat>
  <Paragraphs>24</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16</cp:revision>
  <dcterms:created xsi:type="dcterms:W3CDTF">2024-04-04T01:46:24Z</dcterms:created>
  <dcterms:modified xsi:type="dcterms:W3CDTF">2024-04-15T09:38:46Z</dcterms:modified>
</cp:coreProperties>
</file>