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74DCA-C323-4E5C-805B-F2432A650A8E}" v="2" dt="2024-04-05T15:51:11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本 基" userId="82f7f4283788acf4" providerId="LiveId" clId="{90674DCA-C323-4E5C-805B-F2432A650A8E}"/>
    <pc:docChg chg="undo custSel modSld">
      <pc:chgData name="松本 基" userId="82f7f4283788acf4" providerId="LiveId" clId="{90674DCA-C323-4E5C-805B-F2432A650A8E}" dt="2024-04-05T17:35:41.119" v="1566" actId="20577"/>
      <pc:docMkLst>
        <pc:docMk/>
      </pc:docMkLst>
      <pc:sldChg chg="modSp mod modNotesTx">
        <pc:chgData name="松本 基" userId="82f7f4283788acf4" providerId="LiveId" clId="{90674DCA-C323-4E5C-805B-F2432A650A8E}" dt="2024-04-05T17:35:41.119" v="1566" actId="20577"/>
        <pc:sldMkLst>
          <pc:docMk/>
          <pc:sldMk cId="2098556697" sldId="257"/>
        </pc:sldMkLst>
        <pc:spChg chg="mod">
          <ac:chgData name="松本 基" userId="82f7f4283788acf4" providerId="LiveId" clId="{90674DCA-C323-4E5C-805B-F2432A650A8E}" dt="2024-04-05T12:50:49.319" v="5" actId="1076"/>
          <ac:spMkLst>
            <pc:docMk/>
            <pc:sldMk cId="2098556697" sldId="257"/>
            <ac:spMk id="5" creationId="{1CE56016-E775-67B4-585E-C3E2DA60DA50}"/>
          </ac:spMkLst>
        </pc:spChg>
        <pc:spChg chg="mod">
          <ac:chgData name="松本 基" userId="82f7f4283788acf4" providerId="LiveId" clId="{90674DCA-C323-4E5C-805B-F2432A650A8E}" dt="2024-04-05T17:34:13.805" v="1562" actId="20577"/>
          <ac:spMkLst>
            <pc:docMk/>
            <pc:sldMk cId="2098556697" sldId="257"/>
            <ac:spMk id="7" creationId="{81437C02-8F43-5C8E-32BE-C87E2A8436DE}"/>
          </ac:spMkLst>
        </pc:spChg>
        <pc:spChg chg="mod">
          <ac:chgData name="松本 基" userId="82f7f4283788acf4" providerId="LiveId" clId="{90674DCA-C323-4E5C-805B-F2432A650A8E}" dt="2024-04-05T17:35:41.119" v="1566" actId="20577"/>
          <ac:spMkLst>
            <pc:docMk/>
            <pc:sldMk cId="2098556697" sldId="257"/>
            <ac:spMk id="11" creationId="{0D58E873-669F-6DDC-5957-D2CC0D990BFB}"/>
          </ac:spMkLst>
        </pc:spChg>
        <pc:spChg chg="mod">
          <ac:chgData name="松本 基" userId="82f7f4283788acf4" providerId="LiveId" clId="{90674DCA-C323-4E5C-805B-F2432A650A8E}" dt="2024-04-05T17:17:15.898" v="1156" actId="20577"/>
          <ac:spMkLst>
            <pc:docMk/>
            <pc:sldMk cId="2098556697" sldId="257"/>
            <ac:spMk id="12" creationId="{B59E2E43-EFB6-A660-AE01-D90061F5FFC8}"/>
          </ac:spMkLst>
        </pc:spChg>
        <pc:spChg chg="mod">
          <ac:chgData name="松本 基" userId="82f7f4283788acf4" providerId="LiveId" clId="{90674DCA-C323-4E5C-805B-F2432A650A8E}" dt="2024-04-05T16:57:34.847" v="937" actId="20577"/>
          <ac:spMkLst>
            <pc:docMk/>
            <pc:sldMk cId="2098556697" sldId="257"/>
            <ac:spMk id="13" creationId="{E91BFC28-C83B-DECD-5AA5-74185ED42BCD}"/>
          </ac:spMkLst>
        </pc:spChg>
      </pc:sldChg>
    </pc:docChg>
  </pc:docChgLst>
  <pc:docChgLst>
    <pc:chgData name="松本 基" userId="82f7f4283788acf4" providerId="LiveId" clId="{AF3A0B70-4F3C-4FEB-9033-98A616BBCAB6}"/>
    <pc:docChg chg="modSld">
      <pc:chgData name="松本 基" userId="82f7f4283788acf4" providerId="LiveId" clId="{AF3A0B70-4F3C-4FEB-9033-98A616BBCAB6}" dt="2024-04-05T12:47:11.771" v="31" actId="20577"/>
      <pc:docMkLst>
        <pc:docMk/>
      </pc:docMkLst>
      <pc:sldChg chg="modSp mod">
        <pc:chgData name="松本 基" userId="82f7f4283788acf4" providerId="LiveId" clId="{AF3A0B70-4F3C-4FEB-9033-98A616BBCAB6}" dt="2024-04-05T12:47:11.771" v="31" actId="20577"/>
        <pc:sldMkLst>
          <pc:docMk/>
          <pc:sldMk cId="2098556697" sldId="257"/>
        </pc:sldMkLst>
        <pc:spChg chg="mod">
          <ac:chgData name="松本 基" userId="82f7f4283788acf4" providerId="LiveId" clId="{AF3A0B70-4F3C-4FEB-9033-98A616BBCAB6}" dt="2024-04-05T12:47:11.771" v="31" actId="20577"/>
          <ac:spMkLst>
            <pc:docMk/>
            <pc:sldMk cId="2098556697" sldId="257"/>
            <ac:spMk id="5" creationId="{1CE56016-E775-67B4-585E-C3E2DA60DA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7AAEF-04BB-4ED5-897D-89F937FEADB5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C955F-9E4B-4C16-B783-3A8FDD710B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9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ja-JP" sz="18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形状は全体的な縦横比、角度はエッジとコーナーの鋭さ、粗さは表面の小さな凹凸を表す。</a:t>
            </a:r>
            <a:endParaRPr lang="en-US" altLang="ja-JP" sz="1800" dirty="0">
              <a:effectLst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ja-JP" altLang="en-US" dirty="0">
                <a:effectLst/>
              </a:rPr>
              <a:t>「被写界深度が小さな光学系」とは、カメラや顕微鏡などの光学装置において、被写体の前後の範囲がぼやけず、鮮明に写る範囲が狭いことを指します。つまり、被写界深度が小さいということは、焦点が合っている範囲が非常に狭いことを意味します。</a:t>
            </a:r>
          </a:p>
          <a:p>
            <a:br>
              <a:rPr lang="ja-JP" altLang="en-US" b="0" i="0">
                <a:solidFill>
                  <a:srgbClr val="000000"/>
                </a:solidFill>
                <a:effectLst/>
                <a:latin typeface="Söhne"/>
              </a:rPr>
            </a:b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C955F-9E4B-4C16-B783-3A8FDD710BB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39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1C2BC-2B1F-38FF-3816-0DDAAD162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CB16C5-E13B-6740-F618-C3F68FB5E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A7B1B-BA3B-6660-1DD1-6A21784B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76302-C72F-A578-E80C-208608F2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377D85-2676-6C9E-0DB8-956C1A70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2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8F74F-DCF6-32F4-4669-220360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602362-D86C-CC90-21B1-2DB5C487E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F9405-9882-EFAF-2897-2FB1DC0E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329104-33B5-1287-8170-87D310AA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411AD-10BE-BA86-FBEF-9462F425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16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C993ED-7098-9360-33DE-3BD05CA80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9F8B09-1696-2AE1-D017-92B8E027D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4FB27-EAF8-0223-ED0D-889F2709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70A236-F6AD-1CD2-6767-A1E2E2BB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C04730-E319-C7BB-D8C6-B9EFCAE7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29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3279C-7A07-F529-B545-ED7695F0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261370-96E5-8CD1-1462-9A76A7C6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2A01A-B641-1F33-E995-65933514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9C2E2-9663-3D76-A50E-0E95346E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67B9F-4380-9C2B-DE3B-2C0BE83F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1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64035-BA6F-D4FB-314B-4516016B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EB8479-68A1-F53D-523D-A65BA4B64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268D1-5920-2BFD-B715-04D0B3BF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ABA32-0649-D846-4DD8-231270BC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72651-C84A-0BBA-7AAB-FCE9EF8B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67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F41B7-381B-F976-DBC3-E3EBF11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2832BA-60A5-E138-872F-CC7E6D96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BBFB45-D8D0-580C-27EF-8797CC0EB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EDF0BA-6313-9526-3BEA-AB367CF4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125F45-7AFE-93DC-7699-FFE2565D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2F82E8-B404-EA1F-3B9E-25A993C1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6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E0295-9949-D9B4-071F-C5251FF4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91CCAE-1B97-CDB6-D918-72B61665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90FA6D-4CB2-C23F-41E5-2046FDAA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538622-F80F-C872-6FB0-7D516702C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CD5252-4ADB-318D-3F3F-E5EAC2B4D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98D8D8-0323-E594-444F-97C57658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EC6646-DEA3-8074-84B4-3396C935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ABF2E-99AA-70D3-F7F6-065C2CE3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47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51D5B1-CACF-37D7-1B55-3278A863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2929EA-5B79-4EFE-F1BA-F92E3CB8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5435B9-160F-2CD1-16F0-CC6646EA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B2B840-9EDC-C91A-6430-80FDA468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1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A671DA-948A-ED9E-A9F5-DAF4FFF8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BF35E2-2BCE-2C96-A651-8BC3C3AC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6AC848-BCFD-2AE5-7751-2D568426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7D772-0D28-FAAA-DCB6-F52961D7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D4A5F8-89EF-C94A-D41B-F2F134638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3E1E73-FBF2-9D3E-2295-EE9CAB8B0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596D69-77A4-8AE5-5505-22F5CA76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4058A9-570D-C2DF-05F8-092A7E9D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FB3C61-FAA2-7CED-A2B8-D493DB92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24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87646-50EA-1048-B3DC-1E4499A5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102141-79FB-BB29-5DF8-F7E95A00A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D50DC0-748C-7D64-0A5A-8A0434FC1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BED497-2B50-927C-9E32-1CB84E74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D3E704-423F-DEC0-B8AD-C6F130A5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4368AE-12A9-4B05-0FC8-F89D905B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8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5ED7F3-A360-9DDC-C10A-44078636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299115-ABAD-A199-857A-6D05F2393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66B50F-37D2-711D-A9EF-EF8584370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127B-58CE-4438-BDEE-CDD006B737B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D44071-F426-7178-0E47-F3A0EFE7D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7C7D9-E7A8-D7C9-830E-160A882D5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6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E981FD-9D47-428F-019F-27B70A30F114}"/>
              </a:ext>
            </a:extLst>
          </p:cNvPr>
          <p:cNvSpPr txBox="1"/>
          <p:nvPr/>
        </p:nvSpPr>
        <p:spPr>
          <a:xfrm>
            <a:off x="0" y="117727"/>
            <a:ext cx="453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0" i="0" u="none" strike="noStrike" baseline="0" dirty="0">
                <a:solidFill>
                  <a:srgbClr val="0080AE"/>
                </a:solidFill>
                <a:latin typeface="AdvPSTim"/>
              </a:rPr>
              <a:t>https://doi.org/10.1016/j.sandf.2024.1014437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1D47F-158D-1CF9-0388-A4276B995291}"/>
              </a:ext>
            </a:extLst>
          </p:cNvPr>
          <p:cNvSpPr txBox="1"/>
          <p:nvPr/>
        </p:nvSpPr>
        <p:spPr>
          <a:xfrm>
            <a:off x="0" y="522973"/>
            <a:ext cx="111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 shape of sand particles: Assessments of three-dimensional form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and angularity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F1DD53-2AEF-B0F5-93D3-50C5C89904D2}"/>
              </a:ext>
            </a:extLst>
          </p:cNvPr>
          <p:cNvSpPr txBox="1"/>
          <p:nvPr/>
        </p:nvSpPr>
        <p:spPr>
          <a:xfrm>
            <a:off x="0" y="1313573"/>
            <a:ext cx="820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A.W. Bezuidenhout, M.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Bodhania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, L.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Tiroyabone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, C.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Eddey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, L.A. Torres-Cruz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E56016-E775-67B4-585E-C3E2DA60DA50}"/>
              </a:ext>
            </a:extLst>
          </p:cNvPr>
          <p:cNvSpPr txBox="1"/>
          <p:nvPr/>
        </p:nvSpPr>
        <p:spPr>
          <a:xfrm>
            <a:off x="10027275" y="13062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Hajime Matsumoto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18FABE-5B0A-5DE0-5AC5-F15DCD63ED47}"/>
              </a:ext>
            </a:extLst>
          </p:cNvPr>
          <p:cNvSpPr txBox="1"/>
          <p:nvPr/>
        </p:nvSpPr>
        <p:spPr>
          <a:xfrm>
            <a:off x="174467" y="21440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概要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437C02-8F43-5C8E-32BE-C87E2A8436DE}"/>
              </a:ext>
            </a:extLst>
          </p:cNvPr>
          <p:cNvSpPr txBox="1"/>
          <p:nvPr/>
        </p:nvSpPr>
        <p:spPr>
          <a:xfrm>
            <a:off x="148818" y="2646956"/>
            <a:ext cx="5674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粒子形状は土の力学特性に大きな影響を与える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砂粒子の形状と角度の特徴付けを目的とする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砂粒子形状は形，角度，粗さによって表される</a:t>
            </a:r>
            <a:endParaRPr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9D627A-E007-ACF4-3A04-814ABD307D5C}"/>
              </a:ext>
            </a:extLst>
          </p:cNvPr>
          <p:cNvSpPr txBox="1"/>
          <p:nvPr/>
        </p:nvSpPr>
        <p:spPr>
          <a:xfrm>
            <a:off x="345233" y="44584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手法・結果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59E2E43-EFB6-A660-AE01-D90061F5FFC8}"/>
              </a:ext>
            </a:extLst>
          </p:cNvPr>
          <p:cNvSpPr txBox="1"/>
          <p:nvPr/>
        </p:nvSpPr>
        <p:spPr>
          <a:xfrm>
            <a:off x="6898433" y="4495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コメント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3A203B-4757-2F6F-CCEF-67EED6EC3F29}"/>
              </a:ext>
            </a:extLst>
          </p:cNvPr>
          <p:cNvSpPr txBox="1"/>
          <p:nvPr/>
        </p:nvSpPr>
        <p:spPr>
          <a:xfrm>
            <a:off x="8807" y="928219"/>
            <a:ext cx="785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砂粒子の形状</a:t>
            </a:r>
            <a:r>
              <a:rPr kumimoji="1" lang="en-US" altLang="ja-JP" dirty="0"/>
              <a:t>:3</a:t>
            </a:r>
            <a:r>
              <a:rPr kumimoji="1" lang="ja-JP" altLang="en-US" dirty="0"/>
              <a:t>次元形状と角度の評価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F4B0B6-5B5B-58DF-8172-3616C65A31EA}"/>
              </a:ext>
            </a:extLst>
          </p:cNvPr>
          <p:cNvSpPr txBox="1"/>
          <p:nvPr/>
        </p:nvSpPr>
        <p:spPr>
          <a:xfrm>
            <a:off x="0" y="1742265"/>
            <a:ext cx="594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ウィットウォーターズランド大学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646D5482-229F-A021-9ACA-05872AD93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624429"/>
            <a:ext cx="4642389" cy="281463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4218C3-EA91-6518-5AE5-2445C6249A09}"/>
              </a:ext>
            </a:extLst>
          </p:cNvPr>
          <p:cNvSpPr txBox="1"/>
          <p:nvPr/>
        </p:nvSpPr>
        <p:spPr>
          <a:xfrm>
            <a:off x="174467" y="4988401"/>
            <a:ext cx="5674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複眼顕微鏡を使い粒子の高さを測定し形状を評価</a:t>
            </a:r>
            <a:r>
              <a:rPr lang="en-US" altLang="ja-JP" sz="1600" dirty="0"/>
              <a:t>(</a:t>
            </a:r>
            <a:r>
              <a:rPr lang="ja-JP" altLang="en-US" sz="1600" dirty="0"/>
              <a:t>焦点移動方式を採用</a:t>
            </a:r>
            <a:r>
              <a:rPr lang="en-US" altLang="ja-JP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焦点移動方式を用いることで</a:t>
            </a:r>
            <a:r>
              <a:rPr lang="en-US" altLang="ja-JP" sz="1600" dirty="0"/>
              <a:t>60</a:t>
            </a:r>
            <a:r>
              <a:rPr lang="ja-JP" altLang="en-US" sz="1600" dirty="0"/>
              <a:t>～</a:t>
            </a:r>
            <a:r>
              <a:rPr lang="en-US" altLang="ja-JP" sz="1600" dirty="0"/>
              <a:t>1200um</a:t>
            </a:r>
            <a:r>
              <a:rPr lang="ja-JP" altLang="en-US" sz="1600" dirty="0"/>
              <a:t>の範囲で優れた結果を示す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6</a:t>
            </a:r>
            <a:r>
              <a:rPr lang="ja-JP" altLang="en-US" sz="1600" dirty="0"/>
              <a:t>つの異なる砂の粒子高さの測定に成功したため，焦点移動方式は様々な砂の計測に適用できる</a:t>
            </a:r>
            <a:endParaRPr lang="en-US" altLang="ja-JP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6A2BB3-7CD3-B825-7D33-8B3EF0E24670}"/>
              </a:ext>
            </a:extLst>
          </p:cNvPr>
          <p:cNvSpPr txBox="1"/>
          <p:nvPr/>
        </p:nvSpPr>
        <p:spPr>
          <a:xfrm>
            <a:off x="6898433" y="4852563"/>
            <a:ext cx="46423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複眼顕微鏡</a:t>
            </a:r>
            <a:endParaRPr lang="en-US" altLang="ja-JP" sz="1600" dirty="0"/>
          </a:p>
          <a:p>
            <a:pPr indent="268288"/>
            <a:r>
              <a:rPr lang="ja-JP" altLang="en-US" sz="1600" dirty="0"/>
              <a:t>一般的な顕微鏡よりも高い倍率を得るために</a:t>
            </a:r>
            <a:endParaRPr lang="en-US" altLang="ja-JP" sz="1600" dirty="0"/>
          </a:p>
          <a:p>
            <a:pPr indent="268288"/>
            <a:r>
              <a:rPr lang="en-US" altLang="ja-JP" sz="1600" dirty="0"/>
              <a:t>2</a:t>
            </a:r>
            <a:r>
              <a:rPr lang="ja-JP" altLang="en-US" sz="1600" dirty="0"/>
              <a:t>組のレンズを用いる光学顕微鏡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焦点移動方式</a:t>
            </a:r>
            <a:endParaRPr lang="en-US" altLang="ja-JP" sz="1600" dirty="0"/>
          </a:p>
          <a:p>
            <a:pPr marL="268288"/>
            <a:r>
              <a:rPr lang="ja-JP" altLang="en-US" sz="1600" dirty="0"/>
              <a:t>被写界深度が小さな光学系を用いて、対象物表面の顕微鏡画像を連続的に撮像し，</a:t>
            </a:r>
            <a:r>
              <a:rPr lang="en-US" altLang="ja-JP" sz="1600" dirty="0"/>
              <a:t>3</a:t>
            </a:r>
            <a:r>
              <a:rPr lang="ja-JP" altLang="en-US" sz="1600" dirty="0"/>
              <a:t>次元</a:t>
            </a:r>
            <a:endParaRPr lang="en-US" altLang="ja-JP" sz="1600" dirty="0"/>
          </a:p>
          <a:p>
            <a:pPr marL="268288"/>
            <a:r>
              <a:rPr lang="ja-JP" altLang="en-US" sz="1600" dirty="0"/>
              <a:t>形状を取得する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09855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310</Words>
  <Application>Microsoft Office PowerPoint</Application>
  <PresentationFormat>ワイド画面</PresentationFormat>
  <Paragraphs>25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AdvPSTim</vt:lpstr>
      <vt:lpstr>Söhne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</dc:creator>
  <cp:lastModifiedBy>MATSUTANI Shoma</cp:lastModifiedBy>
  <cp:revision>24</cp:revision>
  <dcterms:created xsi:type="dcterms:W3CDTF">2024-04-04T01:46:24Z</dcterms:created>
  <dcterms:modified xsi:type="dcterms:W3CDTF">2024-04-24T03:39:02Z</dcterms:modified>
</cp:coreProperties>
</file>