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70" y="90"/>
      </p:cViewPr>
      <p:guideLst/>
    </p:cSldViewPr>
  </p:slideViewPr>
  <p:notesTextViewPr>
    <p:cViewPr>
      <p:scale>
        <a:sx n="1" d="1"/>
        <a:sy n="1" d="1"/>
      </p:scale>
      <p:origin x="0" y="-78"/>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effectLst/>
                <a:latin typeface="-apple-system"/>
              </a:rPr>
              <a:t>三軸せん断試験中、</a:t>
            </a:r>
            <a:r>
              <a:rPr lang="en-US" altLang="ja-JP" b="0" i="0" dirty="0" err="1">
                <a:effectLst/>
                <a:latin typeface="-apple-system"/>
              </a:rPr>
              <a:t>Vp</a:t>
            </a:r>
            <a:r>
              <a:rPr lang="ja-JP" altLang="en-US" b="0" i="0" dirty="0">
                <a:effectLst/>
                <a:latin typeface="-apple-system"/>
              </a:rPr>
              <a:t>は最初に増加し、その後緩やかに減少する傾向がありました。一方、</a:t>
            </a:r>
            <a:r>
              <a:rPr lang="en-US" altLang="ja-JP" b="0" i="0" dirty="0">
                <a:effectLst/>
                <a:latin typeface="-apple-system"/>
              </a:rPr>
              <a:t>Vs</a:t>
            </a:r>
            <a:r>
              <a:rPr lang="ja-JP" altLang="en-US" b="0" i="0" dirty="0">
                <a:effectLst/>
                <a:latin typeface="-apple-system"/>
              </a:rPr>
              <a:t>は最初に増加し、その後急激に減少しました。この挙動は、与えられた材料において初期空隙比に関係なく一貫して観察されました</a:t>
            </a:r>
            <a:endParaRPr lang="en-US" altLang="ja-JP" b="0" i="0" dirty="0">
              <a:effectLst/>
              <a:latin typeface="-apple-system"/>
            </a:endParaRPr>
          </a:p>
          <a:p>
            <a:r>
              <a:rPr kumimoji="1" lang="en-US" altLang="ja-JP" dirty="0"/>
              <a:t>fabric </a:t>
            </a:r>
            <a:r>
              <a:rPr kumimoji="1" lang="ja-JP" altLang="en-US" dirty="0"/>
              <a:t>構造</a:t>
            </a:r>
            <a:endParaRPr kumimoji="1" lang="en-US" altLang="ja-JP" dirty="0"/>
          </a:p>
          <a:p>
            <a:r>
              <a:rPr kumimoji="1" lang="ja-JP" altLang="en-US" dirty="0"/>
              <a:t>弾性波　</a:t>
            </a:r>
            <a:r>
              <a:rPr lang="ja-JP" altLang="en-US" b="0" i="0" dirty="0">
                <a:solidFill>
                  <a:srgbClr val="333333"/>
                </a:solidFill>
                <a:effectLst/>
                <a:latin typeface="Meiryo" panose="020B0604030504040204" pitchFamily="50" charset="-128"/>
                <a:ea typeface="Meiryo" panose="020B0604030504040204" pitchFamily="50" charset="-128"/>
              </a:rPr>
              <a:t>　 外力を加えると、その大きさに比例した体積及び形状の変化が生じ、外力を取り去ると元に戻る固体が弾性体、その中を伝搬する波動が弾性波と呼ばれます</a:t>
            </a:r>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2024/4/22</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2024/4/22</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https://doi.org/10.1016/j.sandf.2024.101443</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148818" y="500263"/>
            <a:ext cx="11150081"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Elastic wave velocities during triaxial shearing influenced by particle morphology</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148818" y="1216871"/>
            <a:ext cx="500540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Yang </a:t>
            </a:r>
            <a:r>
              <a:rPr kumimoji="1" lang="en-US" altLang="ja-JP" dirty="0" err="1">
                <a:latin typeface="Arial" panose="020B0604020202020204" pitchFamily="34" charset="0"/>
                <a:cs typeface="Arial" panose="020B0604020202020204" pitchFamily="34" charset="0"/>
              </a:rPr>
              <a:t>Li</a:t>
            </a:r>
            <a:r>
              <a:rPr kumimoji="1" lang="en-US" altLang="ja-JP" baseline="30000" dirty="0" err="1">
                <a:latin typeface="Arial" panose="020B0604020202020204" pitchFamily="34" charset="0"/>
                <a:cs typeface="Arial" panose="020B0604020202020204" pitchFamily="34" charset="0"/>
              </a:rPr>
              <a:t>a,b</a:t>
            </a:r>
            <a:r>
              <a:rPr kumimoji="1" lang="en-US" altLang="ja-JP" dirty="0">
                <a:latin typeface="Arial" panose="020B0604020202020204" pitchFamily="34" charset="0"/>
                <a:cs typeface="Arial" panose="020B0604020202020204" pitchFamily="34" charset="0"/>
              </a:rPr>
              <a:t>, Masahide </a:t>
            </a:r>
            <a:r>
              <a:rPr kumimoji="1" lang="en-US" altLang="ja-JP" dirty="0" err="1">
                <a:latin typeface="Arial" panose="020B0604020202020204" pitchFamily="34" charset="0"/>
                <a:cs typeface="Arial" panose="020B0604020202020204" pitchFamily="34" charset="0"/>
              </a:rPr>
              <a:t>Otsubo</a:t>
            </a:r>
            <a:r>
              <a:rPr kumimoji="1" lang="en-US" altLang="ja-JP" baseline="30000" dirty="0" err="1">
                <a:latin typeface="Arial" panose="020B0604020202020204" pitchFamily="34" charset="0"/>
                <a:cs typeface="Arial" panose="020B0604020202020204" pitchFamily="34" charset="0"/>
              </a:rPr>
              <a:t>a,c</a:t>
            </a:r>
            <a:r>
              <a:rPr kumimoji="1" lang="en-US" altLang="ja-JP" dirty="0">
                <a:latin typeface="Arial" panose="020B0604020202020204" pitchFamily="34" charset="0"/>
                <a:cs typeface="Arial" panose="020B0604020202020204" pitchFamily="34" charset="0"/>
              </a:rPr>
              <a:t>, Reiko </a:t>
            </a:r>
            <a:r>
              <a:rPr kumimoji="1" lang="en-US" altLang="ja-JP" dirty="0" err="1">
                <a:latin typeface="Arial" panose="020B0604020202020204" pitchFamily="34" charset="0"/>
                <a:cs typeface="Arial" panose="020B0604020202020204" pitchFamily="34" charset="0"/>
              </a:rPr>
              <a:t>Kuwano</a:t>
            </a:r>
            <a:r>
              <a:rPr kumimoji="1" lang="en-US" altLang="ja-JP" baseline="30000" dirty="0" err="1">
                <a:latin typeface="Arial" panose="020B0604020202020204" pitchFamily="34" charset="0"/>
                <a:cs typeface="Arial" panose="020B0604020202020204" pitchFamily="34" charset="0"/>
              </a:rPr>
              <a:t>a</a:t>
            </a:r>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174467" y="2144084"/>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148818" y="2646956"/>
            <a:ext cx="5674566"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弾性波速度は微小ひずみ剛性や弾性率を評価のために用いられる</a:t>
            </a:r>
            <a:endParaRPr lang="en-US" altLang="ja-JP" sz="1600" dirty="0"/>
          </a:p>
          <a:p>
            <a:pPr marL="285750" indent="-285750">
              <a:buFont typeface="Arial" panose="020B0604020202020204" pitchFamily="34" charset="0"/>
              <a:buChar char="•"/>
            </a:pPr>
            <a:r>
              <a:rPr lang="ja-JP" altLang="en-US" sz="1600" dirty="0"/>
              <a:t>土の粒子形状や表面粗さが弾性波速度に及ぼす影響を</a:t>
            </a:r>
            <a:endParaRPr lang="en-US" altLang="ja-JP" sz="1600" dirty="0"/>
          </a:p>
          <a:p>
            <a:pPr marL="266700"/>
            <a:r>
              <a:rPr lang="ja-JP" altLang="en-US" sz="1600" dirty="0"/>
              <a:t>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79771" y="4873864"/>
            <a:ext cx="4943047"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P</a:t>
            </a:r>
            <a:r>
              <a:rPr kumimoji="1" lang="ja-JP" altLang="en-US" sz="1600" dirty="0"/>
              <a:t>波</a:t>
            </a:r>
            <a:endParaRPr kumimoji="1" lang="en-US" altLang="ja-JP" sz="1600" dirty="0"/>
          </a:p>
          <a:p>
            <a:r>
              <a:rPr lang="ja-JP" altLang="en-US" sz="1600" dirty="0"/>
              <a:t>弾性波における縦波のこと</a:t>
            </a:r>
            <a:endParaRPr lang="en-US" altLang="ja-JP" sz="1600" dirty="0"/>
          </a:p>
          <a:p>
            <a:pPr marL="285750" indent="-285750">
              <a:buFont typeface="Arial" panose="020B0604020202020204" pitchFamily="34" charset="0"/>
              <a:buChar char="•"/>
            </a:pPr>
            <a:r>
              <a:rPr kumimoji="1" lang="en-US" altLang="ja-JP" sz="1600" dirty="0"/>
              <a:t>S</a:t>
            </a:r>
            <a:r>
              <a:rPr kumimoji="1" lang="ja-JP" altLang="en-US" sz="1600" dirty="0"/>
              <a:t>波</a:t>
            </a:r>
            <a:endParaRPr kumimoji="1" lang="en-US" altLang="ja-JP" sz="1600" dirty="0"/>
          </a:p>
          <a:p>
            <a:r>
              <a:rPr lang="ja-JP" altLang="en-US" sz="1600" dirty="0"/>
              <a:t>弾性波における横波</a:t>
            </a:r>
            <a:endParaRPr lang="en-US" altLang="ja-JP" sz="1600" dirty="0"/>
          </a:p>
          <a:p>
            <a:pPr marL="285750" indent="-285750">
              <a:buFont typeface="Arial" panose="020B0604020202020204" pitchFamily="34" charset="0"/>
              <a:buChar char="•"/>
            </a:pPr>
            <a:r>
              <a:rPr kumimoji="1" lang="ja-JP" altLang="en-US" sz="1600" dirty="0"/>
              <a:t>異方性</a:t>
            </a:r>
            <a:endParaRPr kumimoji="1" lang="en-US" altLang="ja-JP" sz="1600" dirty="0"/>
          </a:p>
          <a:p>
            <a:r>
              <a:rPr lang="ja-JP" altLang="en-US" sz="1600" dirty="0"/>
              <a:t>物理的性質が方向によって異なること</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粒子形状や表面粗さが異なる試料を用いて三軸せん断試験</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粒子が角ばっているもの，表面が滑らかなものは弾性波速度の特性が異なる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弾性波速度</a:t>
            </a:r>
            <a:r>
              <a:rPr lang="en-US" altLang="ja-JP" sz="1600" dirty="0">
                <a:latin typeface="AdvEPSTIM"/>
              </a:rPr>
              <a:t>(S</a:t>
            </a:r>
            <a:r>
              <a:rPr lang="ja-JP" altLang="en-US" sz="1600" dirty="0">
                <a:latin typeface="AdvEPSTIM"/>
              </a:rPr>
              <a:t>波，</a:t>
            </a:r>
            <a:r>
              <a:rPr lang="en-US" altLang="ja-JP" sz="1600" dirty="0">
                <a:latin typeface="AdvEPSTIM"/>
              </a:rPr>
              <a:t>P</a:t>
            </a:r>
            <a:r>
              <a:rPr lang="ja-JP" altLang="en-US" sz="1600" dirty="0">
                <a:latin typeface="AdvEPSTIM"/>
              </a:rPr>
              <a:t>波</a:t>
            </a:r>
            <a:r>
              <a:rPr lang="en-US" altLang="ja-JP" sz="1600" dirty="0">
                <a:latin typeface="AdvEPSTIM"/>
              </a:rPr>
              <a:t>)</a:t>
            </a:r>
            <a:r>
              <a:rPr lang="ja-JP" altLang="en-US" sz="1600" dirty="0">
                <a:latin typeface="AdvEPSTIM"/>
              </a:rPr>
              <a:t>の挙動は全ての試料で同じである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弾性波速度比</a:t>
            </a:r>
            <a:r>
              <a:rPr lang="en-US" altLang="ja-JP" sz="1600" dirty="0">
                <a:latin typeface="AdvEPSTIM"/>
              </a:rPr>
              <a:t>(</a:t>
            </a:r>
            <a:r>
              <a:rPr lang="en-US" altLang="ja-JP" sz="1600" dirty="0" err="1">
                <a:latin typeface="AdvEPSTIM"/>
              </a:rPr>
              <a:t>Vp</a:t>
            </a:r>
            <a:r>
              <a:rPr lang="en-US" altLang="ja-JP" sz="1600" dirty="0">
                <a:latin typeface="AdvEPSTIM"/>
              </a:rPr>
              <a:t>/Vs)</a:t>
            </a:r>
            <a:r>
              <a:rPr lang="ja-JP" altLang="en-US" sz="1600" dirty="0">
                <a:latin typeface="AdvEPSTIM"/>
              </a:rPr>
              <a:t>が大きいほど土の異方性が高い</a:t>
            </a:r>
            <a:endParaRPr lang="en-US" altLang="ja-JP" sz="1600" dirty="0">
              <a:latin typeface="AdvEPSTIM"/>
            </a:endParaRPr>
          </a:p>
        </p:txBody>
      </p:sp>
      <p:sp>
        <p:nvSpPr>
          <p:cNvPr id="9" name="テキスト ボックス 8">
            <a:extLst>
              <a:ext uri="{FF2B5EF4-FFF2-40B4-BE49-F238E27FC236}">
                <a16:creationId xmlns:a16="http://schemas.microsoft.com/office/drawing/2014/main" id="{653A203B-4757-2F6F-CCEF-67EED6EC3F29}"/>
              </a:ext>
            </a:extLst>
          </p:cNvPr>
          <p:cNvSpPr txBox="1"/>
          <p:nvPr/>
        </p:nvSpPr>
        <p:spPr>
          <a:xfrm>
            <a:off x="148818" y="906918"/>
            <a:ext cx="7857611" cy="369332"/>
          </a:xfrm>
          <a:prstGeom prst="rect">
            <a:avLst/>
          </a:prstGeom>
          <a:noFill/>
        </p:spPr>
        <p:txBody>
          <a:bodyPr wrap="square" rtlCol="0">
            <a:spAutoFit/>
          </a:bodyPr>
          <a:lstStyle/>
          <a:p>
            <a:r>
              <a:rPr kumimoji="1" lang="ja-JP" altLang="en-US" dirty="0"/>
              <a:t>粒子形態の影響を受けた三軸せん断波速度</a:t>
            </a:r>
          </a:p>
        </p:txBody>
      </p:sp>
      <p:sp>
        <p:nvSpPr>
          <p:cNvPr id="10" name="テキスト ボックス 9">
            <a:extLst>
              <a:ext uri="{FF2B5EF4-FFF2-40B4-BE49-F238E27FC236}">
                <a16:creationId xmlns:a16="http://schemas.microsoft.com/office/drawing/2014/main" id="{56F4B0B6-5B5B-58DF-8172-3616C65A31EA}"/>
              </a:ext>
            </a:extLst>
          </p:cNvPr>
          <p:cNvSpPr txBox="1"/>
          <p:nvPr/>
        </p:nvSpPr>
        <p:spPr>
          <a:xfrm>
            <a:off x="148818" y="1691607"/>
            <a:ext cx="5947182" cy="369332"/>
          </a:xfrm>
          <a:prstGeom prst="rect">
            <a:avLst/>
          </a:prstGeom>
          <a:noFill/>
        </p:spPr>
        <p:txBody>
          <a:bodyPr wrap="square" rtlCol="0">
            <a:spAutoFit/>
          </a:bodyPr>
          <a:lstStyle/>
          <a:p>
            <a:r>
              <a:rPr kumimoji="1" lang="en-US" altLang="ja-JP" dirty="0"/>
              <a:t>a)</a:t>
            </a:r>
            <a:r>
              <a:rPr kumimoji="1" lang="ja-JP" altLang="en-US" dirty="0"/>
              <a:t>東京大学，</a:t>
            </a:r>
            <a:r>
              <a:rPr kumimoji="1" lang="en-US" altLang="ja-JP" dirty="0"/>
              <a:t>b)</a:t>
            </a:r>
            <a:r>
              <a:rPr kumimoji="1" lang="ja-JP" altLang="en-US" dirty="0"/>
              <a:t>ノースウェスタン大学</a:t>
            </a:r>
            <a:r>
              <a:rPr lang="ja-JP" altLang="en-US" dirty="0"/>
              <a:t>，</a:t>
            </a:r>
            <a:r>
              <a:rPr lang="en-US" altLang="ja-JP" dirty="0"/>
              <a:t>c)</a:t>
            </a:r>
            <a:r>
              <a:rPr lang="ja-JP" altLang="en-US" dirty="0"/>
              <a:t>土木研究所</a:t>
            </a:r>
            <a:endParaRPr kumimoji="1" lang="ja-JP" altLang="en-US" dirty="0"/>
          </a:p>
        </p:txBody>
      </p:sp>
      <p:pic>
        <p:nvPicPr>
          <p:cNvPr id="15" name="図 14">
            <a:extLst>
              <a:ext uri="{FF2B5EF4-FFF2-40B4-BE49-F238E27FC236}">
                <a16:creationId xmlns:a16="http://schemas.microsoft.com/office/drawing/2014/main" id="{FA8B2B3C-C829-B37E-6301-35F6F872487E}"/>
              </a:ext>
            </a:extLst>
          </p:cNvPr>
          <p:cNvPicPr>
            <a:picLocks noChangeAspect="1"/>
          </p:cNvPicPr>
          <p:nvPr/>
        </p:nvPicPr>
        <p:blipFill>
          <a:blip r:embed="rId3"/>
          <a:stretch>
            <a:fillRect/>
          </a:stretch>
        </p:blipFill>
        <p:spPr>
          <a:xfrm>
            <a:off x="7819366" y="863633"/>
            <a:ext cx="4194560" cy="3666402"/>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278</Words>
  <Application>Microsoft Office PowerPoint</Application>
  <PresentationFormat>ワイド画面</PresentationFormat>
  <Paragraphs>26</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AdvEPSTIM</vt:lpstr>
      <vt:lpstr>AdvPSTim</vt:lpstr>
      <vt:lpstr>-apple-system</vt:lpstr>
      <vt:lpstr>Meiryo</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19</cp:revision>
  <dcterms:created xsi:type="dcterms:W3CDTF">2024-04-04T01:46:24Z</dcterms:created>
  <dcterms:modified xsi:type="dcterms:W3CDTF">2024-04-22T08:13:00Z</dcterms:modified>
</cp:coreProperties>
</file>