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Mg</a:t>
            </a:r>
            <a:r>
              <a:rPr kumimoji="1" lang="ja-JP" altLang="en-US" dirty="0"/>
              <a:t>水溶液　海水の代用</a:t>
            </a:r>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37027"/>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https://doi.org/10.1016/j.sandf.2024.101405</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29839" y="398181"/>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Test conditions influence on thermal conductivity and contact conductance of sand at transient state</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9840" y="1878237"/>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0" y="2176524"/>
            <a:ext cx="6382137"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地中熱ヒートポンプシステムは従来の空調システムに代わるクリーンで再生可能かつ持続可能な代替手段である</a:t>
            </a:r>
            <a:endParaRPr lang="en-US" altLang="ja-JP" sz="1600" dirty="0"/>
          </a:p>
          <a:p>
            <a:pPr marL="285750" indent="-285750">
              <a:buFont typeface="Arial" panose="020B0604020202020204" pitchFamily="34" charset="0"/>
              <a:buChar char="•"/>
            </a:pPr>
            <a:r>
              <a:rPr lang="ja-JP" altLang="en-US" sz="1600" dirty="0"/>
              <a:t>地中熱ヒートポンプシステムの設計において熱伝導率などの土壌の熱特性を適切に評価することは</a:t>
            </a:r>
            <a:endParaRPr lang="en-US" altLang="ja-JP" sz="1600" dirty="0"/>
          </a:p>
          <a:p>
            <a:pPr marL="285750" indent="-285750">
              <a:buFont typeface="Arial" panose="020B0604020202020204" pitchFamily="34" charset="0"/>
              <a:buChar char="•"/>
            </a:pPr>
            <a:r>
              <a:rPr lang="ja-JP" altLang="en-US" sz="1600" dirty="0"/>
              <a:t>過度状態で熱伝導率推定の試験を行ったときに，影響を与える要因について調査する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3819355"/>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86864" y="4991234"/>
            <a:ext cx="4943047"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過渡状態</a:t>
            </a:r>
            <a:endParaRPr kumimoji="1" lang="en-US" altLang="ja-JP" sz="1600" dirty="0"/>
          </a:p>
          <a:p>
            <a:r>
              <a:rPr kumimoji="1" lang="ja-JP" altLang="en-US" sz="1600" dirty="0"/>
              <a:t>ある定常状態から別の定常状態に移るまでに起こる現象</a:t>
            </a:r>
            <a:endParaRPr kumimoji="1" lang="en-US" altLang="ja-JP" sz="1600" dirty="0"/>
          </a:p>
          <a:p>
            <a:pPr marL="285750" indent="-285750">
              <a:buFont typeface="Arial" panose="020B0604020202020204" pitchFamily="34" charset="0"/>
              <a:buChar char="•"/>
            </a:pPr>
            <a:r>
              <a:rPr kumimoji="1" lang="ja-JP" altLang="en-US" sz="1600" dirty="0"/>
              <a:t>プローブ</a:t>
            </a:r>
            <a:endParaRPr kumimoji="1" lang="en-US" altLang="ja-JP" sz="1600" dirty="0"/>
          </a:p>
          <a:p>
            <a:r>
              <a:rPr kumimoji="1" lang="ja-JP" altLang="en-US" sz="1600"/>
              <a:t>測定や実験などのために、被測定物に接触または挿入する針</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928032" y="438828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5" y="4188687"/>
            <a:ext cx="6382138"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過渡熱プローブ法を用いる</a:t>
            </a:r>
            <a:endParaRPr lang="en-US" altLang="ja-JP" sz="1600" dirty="0"/>
          </a:p>
          <a:p>
            <a:pPr marL="285750" indent="-285750">
              <a:buFont typeface="Arial" panose="020B0604020202020204" pitchFamily="34" charset="0"/>
              <a:buChar char="•"/>
            </a:pPr>
            <a:r>
              <a:rPr lang="ja-JP" altLang="en-US" sz="1600" dirty="0"/>
              <a:t>土壌の熱伝導率の結果には、加熱時間の影響が顕著に表れる．そのため，製造業者が推奨する加熱時間よりも長い加熱時間が必要である</a:t>
            </a:r>
            <a:endParaRPr lang="en-US" altLang="ja-JP" sz="1600" dirty="0"/>
          </a:p>
          <a:p>
            <a:pPr marL="285750" indent="-285750">
              <a:buFont typeface="Arial" panose="020B0604020202020204" pitchFamily="34" charset="0"/>
              <a:buChar char="•"/>
            </a:pPr>
            <a:r>
              <a:rPr lang="ja-JP" altLang="en-US" sz="1600" dirty="0"/>
              <a:t>飽和状態では，熱伝導率が高いため，温度上昇が少なく，熱接触抵抗の影響を克服するために必要な時間が短いため，より早期に安定した値が得られる</a:t>
            </a:r>
            <a:endParaRPr lang="en-US" altLang="ja-JP" sz="1600" dirty="0"/>
          </a:p>
          <a:p>
            <a:pPr marL="285750" indent="-285750">
              <a:buFont typeface="Arial" panose="020B0604020202020204" pitchFamily="34" charset="0"/>
              <a:buChar char="•"/>
            </a:pPr>
            <a:r>
              <a:rPr lang="ja-JP" altLang="en-US" sz="1600" dirty="0"/>
              <a:t>土壌の熱伝導率の決定には，温度と熱流束強度の影響が大きい。これは，空気中や空隙中の水分の対流に起因する</a:t>
            </a:r>
            <a:endParaRPr lang="en-US" altLang="ja-JP" sz="1600"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9840" y="815102"/>
            <a:ext cx="10682599" cy="369332"/>
          </a:xfrm>
          <a:prstGeom prst="rect">
            <a:avLst/>
          </a:prstGeom>
          <a:noFill/>
        </p:spPr>
        <p:txBody>
          <a:bodyPr wrap="square" rtlCol="0">
            <a:spAutoFit/>
          </a:bodyPr>
          <a:lstStyle/>
          <a:p>
            <a:r>
              <a:rPr kumimoji="1" lang="ja-JP" altLang="en-US" dirty="0"/>
              <a:t>過渡状態における砂の熱伝導率と接触抵抗に及ぼす試験条件の影響</a:t>
            </a:r>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9840" y="1179223"/>
            <a:ext cx="10343922" cy="369332"/>
          </a:xfrm>
          <a:prstGeom prst="rect">
            <a:avLst/>
          </a:prstGeom>
          <a:noFill/>
        </p:spPr>
        <p:txBody>
          <a:bodyPr wrap="square" rtlCol="0">
            <a:spAutoFit/>
          </a:bodyPr>
          <a:lstStyle/>
          <a:p>
            <a:r>
              <a:rPr kumimoji="1" lang="pt-BR" altLang="ja-JP" dirty="0"/>
              <a:t>Kamar Aljundi</a:t>
            </a:r>
            <a:r>
              <a:rPr kumimoji="1" lang="pt-BR" altLang="ja-JP" baseline="30000" dirty="0"/>
              <a:t>a</a:t>
            </a:r>
            <a:r>
              <a:rPr kumimoji="1" lang="pt-BR" altLang="ja-JP" dirty="0"/>
              <a:t>, Carlos Pereira</a:t>
            </a:r>
            <a:r>
              <a:rPr kumimoji="1" lang="pt-BR" altLang="ja-JP" baseline="30000" dirty="0"/>
              <a:t>a</a:t>
            </a:r>
            <a:r>
              <a:rPr kumimoji="1" lang="pt-BR" altLang="ja-JP" dirty="0"/>
              <a:t>, Ana Vieira</a:t>
            </a:r>
            <a:r>
              <a:rPr kumimoji="1" lang="pt-BR" altLang="ja-JP" baseline="30000" dirty="0"/>
              <a:t>a</a:t>
            </a:r>
            <a:r>
              <a:rPr kumimoji="1" lang="pt-BR" altLang="ja-JP" dirty="0"/>
              <a:t>, Joa ˜o R. Maranha</a:t>
            </a:r>
            <a:r>
              <a:rPr kumimoji="1" lang="pt-BR" altLang="ja-JP" baseline="30000" dirty="0"/>
              <a:t>a</a:t>
            </a:r>
            <a:r>
              <a:rPr kumimoji="1" lang="pt-BR" altLang="ja-JP" dirty="0"/>
              <a:t>, Jose´ Lapa</a:t>
            </a:r>
            <a:r>
              <a:rPr kumimoji="1" lang="pt-BR" altLang="ja-JP" baseline="30000" dirty="0"/>
              <a:t>b</a:t>
            </a:r>
            <a:r>
              <a:rPr kumimoji="1" lang="pt-BR" altLang="ja-JP" dirty="0"/>
              <a:t>,Rafaela Cardoso</a:t>
            </a:r>
            <a:r>
              <a:rPr kumimoji="1" lang="pt-BR" altLang="ja-JP" baseline="30000" dirty="0"/>
              <a:t>c</a:t>
            </a:r>
            <a:endParaRPr kumimoji="1" lang="ja-JP" altLang="en-US" baseline="30000" dirty="0"/>
          </a:p>
        </p:txBody>
      </p:sp>
      <p:sp>
        <p:nvSpPr>
          <p:cNvPr id="9" name="テキスト ボックス 8">
            <a:extLst>
              <a:ext uri="{FF2B5EF4-FFF2-40B4-BE49-F238E27FC236}">
                <a16:creationId xmlns:a16="http://schemas.microsoft.com/office/drawing/2014/main" id="{76933DC2-AF5D-F9CA-40E7-E6F32F1F0F82}"/>
              </a:ext>
            </a:extLst>
          </p:cNvPr>
          <p:cNvSpPr txBox="1"/>
          <p:nvPr/>
        </p:nvSpPr>
        <p:spPr>
          <a:xfrm>
            <a:off x="-29840" y="1514116"/>
            <a:ext cx="8142015" cy="369332"/>
          </a:xfrm>
          <a:prstGeom prst="rect">
            <a:avLst/>
          </a:prstGeom>
          <a:noFill/>
        </p:spPr>
        <p:txBody>
          <a:bodyPr wrap="square" rtlCol="0">
            <a:spAutoFit/>
          </a:bodyPr>
          <a:lstStyle/>
          <a:p>
            <a:r>
              <a:rPr kumimoji="1" lang="en-US" altLang="ja-JP" dirty="0"/>
              <a:t>a)</a:t>
            </a:r>
            <a:r>
              <a:rPr kumimoji="1" lang="ja-JP" altLang="en-US" dirty="0"/>
              <a:t>ポルトガル国立土木工学研究所，</a:t>
            </a:r>
            <a:r>
              <a:rPr kumimoji="1" lang="en-US" altLang="ja-JP" dirty="0"/>
              <a:t>b)</a:t>
            </a:r>
            <a:r>
              <a:rPr kumimoji="1" lang="ja-JP" altLang="en-US" dirty="0"/>
              <a:t>アヴェイロ大学，</a:t>
            </a:r>
            <a:r>
              <a:rPr kumimoji="1" lang="en-US" altLang="ja-JP" dirty="0"/>
              <a:t>c)</a:t>
            </a:r>
            <a:r>
              <a:rPr kumimoji="1" lang="ja-JP" altLang="en-US" dirty="0"/>
              <a:t>リスボン大学</a:t>
            </a:r>
          </a:p>
        </p:txBody>
      </p:sp>
      <p:pic>
        <p:nvPicPr>
          <p:cNvPr id="15" name="図 14">
            <a:extLst>
              <a:ext uri="{FF2B5EF4-FFF2-40B4-BE49-F238E27FC236}">
                <a16:creationId xmlns:a16="http://schemas.microsoft.com/office/drawing/2014/main" id="{A8641ECF-97AE-7314-2DC7-13D48B02C70E}"/>
              </a:ext>
            </a:extLst>
          </p:cNvPr>
          <p:cNvPicPr>
            <a:picLocks noChangeAspect="1"/>
          </p:cNvPicPr>
          <p:nvPr/>
        </p:nvPicPr>
        <p:blipFill>
          <a:blip r:embed="rId3"/>
          <a:stretch>
            <a:fillRect/>
          </a:stretch>
        </p:blipFill>
        <p:spPr>
          <a:xfrm>
            <a:off x="6545396" y="2116408"/>
            <a:ext cx="5625984" cy="1942852"/>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306</Words>
  <Application>Microsoft Office PowerPoint</Application>
  <PresentationFormat>ワイド画面</PresentationFormat>
  <Paragraphs>22</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30</cp:revision>
  <dcterms:created xsi:type="dcterms:W3CDTF">2024-04-04T01:46:24Z</dcterms:created>
  <dcterms:modified xsi:type="dcterms:W3CDTF">2024-04-30T14:53:38Z</dcterms:modified>
</cp:coreProperties>
</file>