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24"/>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2024/4/24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オイラー要素　場所と時刻を別々の変数としてとらえる微分形式</a:t>
            </a:r>
            <a:endParaRPr kumimoji="1" lang="en-US" altLang="ja-JP" dirty="0"/>
          </a:p>
          <a:p>
            <a:r>
              <a:rPr kumimoji="1" lang="ja-JP" altLang="en-US" dirty="0"/>
              <a:t>ラグランジュ要素　ある時刻における流体要素の場所を変数とする微分形式</a:t>
            </a:r>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2024/4/24</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2024/4/24</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2024/4/24</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2024/4/24</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2024/4/24</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2024/4/24</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121298" y="130629"/>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https://doi.org/10.1016/j.sandf.2024.101411</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121298" y="490188"/>
            <a:ext cx="11720182" cy="369332"/>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Numerical investigation of the installation process and bearing capacity of circular helicoid piles in undrained clay</a:t>
            </a: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0" y="1452915"/>
            <a:ext cx="184731" cy="369332"/>
          </a:xfrm>
          <a:prstGeom prst="rect">
            <a:avLst/>
          </a:prstGeom>
          <a:noFill/>
        </p:spPr>
        <p:txBody>
          <a:bodyPr wrap="none" rtlCol="0">
            <a:spAutoFit/>
          </a:bodyPr>
          <a:lstStyle/>
          <a:p>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92365" y="1974113"/>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0" y="2507670"/>
            <a:ext cx="5674566" cy="1569660"/>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円形ヘリコイド杭</a:t>
            </a:r>
            <a:r>
              <a:rPr lang="en-US" altLang="ja-JP" sz="1600" dirty="0"/>
              <a:t>(CH</a:t>
            </a:r>
            <a:r>
              <a:rPr lang="ja-JP" altLang="en-US" sz="1600" dirty="0"/>
              <a:t>杭</a:t>
            </a:r>
            <a:r>
              <a:rPr lang="en-US" altLang="ja-JP" sz="1600" dirty="0"/>
              <a:t>)</a:t>
            </a:r>
            <a:r>
              <a:rPr lang="ja-JP" altLang="en-US" sz="1600" dirty="0"/>
              <a:t>は近年開発された優れた軸方向支持特性を持つ特殊形状の杭</a:t>
            </a:r>
            <a:endParaRPr lang="en-US" altLang="ja-JP" sz="1600" dirty="0"/>
          </a:p>
          <a:p>
            <a:pPr marL="285750" indent="-285750">
              <a:buFont typeface="Arial" panose="020B0604020202020204" pitchFamily="34" charset="0"/>
              <a:buChar char="•"/>
            </a:pPr>
            <a:r>
              <a:rPr lang="en-US" altLang="ja-JP" sz="1600" dirty="0"/>
              <a:t>CH</a:t>
            </a:r>
            <a:r>
              <a:rPr lang="ja-JP" altLang="en-US" sz="1600" dirty="0"/>
              <a:t>杭の研究はまだ初期段階</a:t>
            </a:r>
            <a:endParaRPr lang="en-US" altLang="ja-JP" sz="1600" dirty="0"/>
          </a:p>
          <a:p>
            <a:pPr marL="285750" indent="-285750">
              <a:buFont typeface="Arial" panose="020B0604020202020204" pitchFamily="34" charset="0"/>
              <a:buChar char="•"/>
            </a:pPr>
            <a:r>
              <a:rPr lang="en-US" altLang="ja-JP" sz="1600" dirty="0"/>
              <a:t>CH</a:t>
            </a:r>
            <a:r>
              <a:rPr lang="ja-JP" altLang="en-US" sz="1600" dirty="0"/>
              <a:t>杭の表面は底面，外面，内面に分けられる</a:t>
            </a:r>
            <a:endParaRPr lang="en-US" altLang="ja-JP" sz="1600" dirty="0"/>
          </a:p>
          <a:p>
            <a:pPr marL="285750" indent="-285750">
              <a:buFont typeface="Arial" panose="020B0604020202020204" pitchFamily="34" charset="0"/>
              <a:buChar char="•"/>
            </a:pPr>
            <a:r>
              <a:rPr lang="ja-JP" altLang="en-US" sz="1600" dirty="0"/>
              <a:t>杭と地盤の相互作用の問題を分析し、応力分布特性を求める</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92365" y="4229364"/>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6898433" y="4864760"/>
            <a:ext cx="4943047" cy="132343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600" dirty="0"/>
              <a:t>introduction</a:t>
            </a:r>
            <a:r>
              <a:rPr kumimoji="1" lang="ja-JP" altLang="en-US" sz="1600" dirty="0"/>
              <a:t>に</a:t>
            </a:r>
            <a:r>
              <a:rPr kumimoji="1" lang="en-US" altLang="ja-JP" sz="1600" dirty="0"/>
              <a:t>CH</a:t>
            </a:r>
            <a:r>
              <a:rPr kumimoji="1" lang="ja-JP" altLang="en-US" sz="1600" dirty="0"/>
              <a:t>杭が開発された経緯が詳しく書かれている</a:t>
            </a:r>
            <a:endParaRPr kumimoji="1" lang="en-US" altLang="ja-JP" sz="1600" dirty="0"/>
          </a:p>
          <a:p>
            <a:pPr marL="285750" indent="-285750">
              <a:buFont typeface="Arial" panose="020B0604020202020204" pitchFamily="34" charset="0"/>
              <a:buChar char="•"/>
            </a:pPr>
            <a:r>
              <a:rPr kumimoji="1" lang="en-US" altLang="ja-JP" sz="1600" dirty="0"/>
              <a:t>CEL</a:t>
            </a:r>
            <a:r>
              <a:rPr kumimoji="1" lang="ja-JP" altLang="en-US" sz="1600" dirty="0"/>
              <a:t>法</a:t>
            </a:r>
            <a:endParaRPr kumimoji="1" lang="en-US" altLang="ja-JP" sz="1600" dirty="0"/>
          </a:p>
          <a:p>
            <a:r>
              <a:rPr kumimoji="1" lang="ja-JP" altLang="en-US" sz="1600" dirty="0"/>
              <a:t>ラグランジェ要素とオイラー要素を組み合わせることで、流体と構造を連成させる計算方法</a:t>
            </a:r>
            <a:endParaRPr kumimoji="1"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6898433" y="4495428"/>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3" name="テキスト ボックス 12">
            <a:extLst>
              <a:ext uri="{FF2B5EF4-FFF2-40B4-BE49-F238E27FC236}">
                <a16:creationId xmlns:a16="http://schemas.microsoft.com/office/drawing/2014/main" id="{E91BFC28-C83B-DECD-5AA5-74185ED42BCD}"/>
              </a:ext>
            </a:extLst>
          </p:cNvPr>
          <p:cNvSpPr txBox="1"/>
          <p:nvPr/>
        </p:nvSpPr>
        <p:spPr>
          <a:xfrm>
            <a:off x="92365" y="4495428"/>
            <a:ext cx="6382138" cy="2308324"/>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a:latin typeface="AdvEPSTIM"/>
              </a:rPr>
              <a:t>CH</a:t>
            </a:r>
            <a:r>
              <a:rPr lang="ja-JP" altLang="en-US" sz="1600" dirty="0">
                <a:latin typeface="AdvEPSTIM"/>
              </a:rPr>
              <a:t>杭の原位置試験</a:t>
            </a:r>
            <a:r>
              <a:rPr lang="en-US" altLang="ja-JP" sz="1600" dirty="0">
                <a:latin typeface="AdvEPSTIM"/>
              </a:rPr>
              <a:t>ABAQUS</a:t>
            </a:r>
            <a:r>
              <a:rPr lang="ja-JP" altLang="en-US" sz="1600" dirty="0">
                <a:latin typeface="AdvEPSTIM"/>
              </a:rPr>
              <a:t>で復元</a:t>
            </a:r>
            <a:endParaRPr lang="en-US" altLang="ja-JP" sz="1600" dirty="0">
              <a:latin typeface="AdvEPSTIM"/>
            </a:endParaRPr>
          </a:p>
          <a:p>
            <a:pPr marL="285750" indent="-285750">
              <a:buFont typeface="Arial" panose="020B0604020202020204" pitchFamily="34" charset="0"/>
              <a:buChar char="•"/>
            </a:pPr>
            <a:r>
              <a:rPr lang="en-US" altLang="ja-JP" sz="1600" dirty="0">
                <a:latin typeface="AdvEPSTIM"/>
              </a:rPr>
              <a:t>CEL</a:t>
            </a:r>
            <a:r>
              <a:rPr lang="ja-JP" altLang="en-US" sz="1600" dirty="0">
                <a:latin typeface="AdvEPSTIM"/>
              </a:rPr>
              <a:t>を適用し</a:t>
            </a:r>
            <a:r>
              <a:rPr lang="en-US" altLang="ja-JP" sz="1600" dirty="0">
                <a:latin typeface="AdvEPSTIM"/>
              </a:rPr>
              <a:t>CH</a:t>
            </a:r>
            <a:r>
              <a:rPr lang="ja-JP" altLang="en-US" sz="1600" dirty="0">
                <a:latin typeface="AdvEPSTIM"/>
              </a:rPr>
              <a:t>杭の設置，軸方向圧縮，引抜きをシミュレーションする</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施工時，圧縮面に作用する全軸力は杭打設の障害となるが引抜き面に作用する全軸力は杭打設に役立つ</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軸圧縮荷重が作用していると圧縮面側の地盤応力は増加し，引抜き面側の地盤応力は減少</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軸方向引抜き荷重が作用している時，引抜き面側の土の応力は増加し，圧縮面側の土の応力は減少する。</a:t>
            </a:r>
            <a:endParaRPr lang="en-US" altLang="ja-JP" sz="1600" dirty="0">
              <a:latin typeface="AdvEPSTIM"/>
            </a:endParaRPr>
          </a:p>
        </p:txBody>
      </p:sp>
      <p:sp>
        <p:nvSpPr>
          <p:cNvPr id="10" name="テキスト ボックス 9">
            <a:extLst>
              <a:ext uri="{FF2B5EF4-FFF2-40B4-BE49-F238E27FC236}">
                <a16:creationId xmlns:a16="http://schemas.microsoft.com/office/drawing/2014/main" id="{56F4B0B6-5B5B-58DF-8172-3616C65A31EA}"/>
              </a:ext>
            </a:extLst>
          </p:cNvPr>
          <p:cNvSpPr txBox="1"/>
          <p:nvPr/>
        </p:nvSpPr>
        <p:spPr>
          <a:xfrm>
            <a:off x="148817" y="1610561"/>
            <a:ext cx="7857611" cy="369332"/>
          </a:xfrm>
          <a:prstGeom prst="rect">
            <a:avLst/>
          </a:prstGeom>
          <a:noFill/>
        </p:spPr>
        <p:txBody>
          <a:bodyPr wrap="square" rtlCol="0">
            <a:spAutoFit/>
          </a:bodyPr>
          <a:lstStyle/>
          <a:p>
            <a:r>
              <a:rPr kumimoji="1" lang="en-US" altLang="ja-JP" dirty="0"/>
              <a:t>a)</a:t>
            </a:r>
            <a:r>
              <a:rPr lang="ja-JP" altLang="en-US" dirty="0"/>
              <a:t>大連海事大学</a:t>
            </a:r>
            <a:r>
              <a:rPr kumimoji="1" lang="ja-JP" altLang="en-US" dirty="0"/>
              <a:t>，</a:t>
            </a:r>
            <a:r>
              <a:rPr kumimoji="1" lang="en-US" altLang="ja-JP" dirty="0"/>
              <a:t>b)</a:t>
            </a:r>
            <a:r>
              <a:rPr kumimoji="1" lang="ja-JP" altLang="en-US" dirty="0"/>
              <a:t>九州大学</a:t>
            </a:r>
            <a:r>
              <a:rPr lang="ja-JP" altLang="en-US" dirty="0"/>
              <a:t>，</a:t>
            </a:r>
            <a:r>
              <a:rPr lang="en-US" altLang="ja-JP" dirty="0"/>
              <a:t>c)</a:t>
            </a:r>
            <a:r>
              <a:rPr lang="ja-JP" altLang="en-US" dirty="0"/>
              <a:t>中国地質大学，</a:t>
            </a:r>
            <a:r>
              <a:rPr lang="en-US" altLang="ja-JP" dirty="0"/>
              <a:t>d)</a:t>
            </a:r>
            <a:r>
              <a:rPr lang="ja-JP" altLang="en-US" dirty="0"/>
              <a:t>中国鉄道デザイン会社</a:t>
            </a:r>
            <a:endParaRPr kumimoji="1" lang="ja-JP" altLang="en-US" dirty="0"/>
          </a:p>
        </p:txBody>
      </p:sp>
      <p:sp>
        <p:nvSpPr>
          <p:cNvPr id="14" name="テキスト ボックス 13">
            <a:extLst>
              <a:ext uri="{FF2B5EF4-FFF2-40B4-BE49-F238E27FC236}">
                <a16:creationId xmlns:a16="http://schemas.microsoft.com/office/drawing/2014/main" id="{270174E9-E2C2-B96E-4530-CAFA7706CB6A}"/>
              </a:ext>
            </a:extLst>
          </p:cNvPr>
          <p:cNvSpPr txBox="1"/>
          <p:nvPr/>
        </p:nvSpPr>
        <p:spPr>
          <a:xfrm>
            <a:off x="121298" y="836493"/>
            <a:ext cx="8032957" cy="369332"/>
          </a:xfrm>
          <a:prstGeom prst="rect">
            <a:avLst/>
          </a:prstGeom>
          <a:noFill/>
        </p:spPr>
        <p:txBody>
          <a:bodyPr wrap="square" rtlCol="0">
            <a:spAutoFit/>
          </a:bodyPr>
          <a:lstStyle/>
          <a:p>
            <a:r>
              <a:rPr kumimoji="1" lang="ja-JP" altLang="en-US" dirty="0"/>
              <a:t>円状ヘリコイド杭の未排水粘土への設置過程と支持力に関する数値的検討</a:t>
            </a:r>
          </a:p>
        </p:txBody>
      </p:sp>
      <p:sp>
        <p:nvSpPr>
          <p:cNvPr id="16" name="テキスト ボックス 15">
            <a:extLst>
              <a:ext uri="{FF2B5EF4-FFF2-40B4-BE49-F238E27FC236}">
                <a16:creationId xmlns:a16="http://schemas.microsoft.com/office/drawing/2014/main" id="{0D944385-3840-086A-A9B6-B65E1BEEDC01}"/>
              </a:ext>
            </a:extLst>
          </p:cNvPr>
          <p:cNvSpPr txBox="1"/>
          <p:nvPr/>
        </p:nvSpPr>
        <p:spPr>
          <a:xfrm>
            <a:off x="148818" y="1182215"/>
            <a:ext cx="10343922" cy="369332"/>
          </a:xfrm>
          <a:prstGeom prst="rect">
            <a:avLst/>
          </a:prstGeom>
          <a:noFill/>
        </p:spPr>
        <p:txBody>
          <a:bodyPr wrap="square" rtlCol="0">
            <a:spAutoFit/>
          </a:bodyPr>
          <a:lstStyle/>
          <a:p>
            <a:r>
              <a:rPr kumimoji="1" lang="en-US" altLang="ja-JP" dirty="0"/>
              <a:t> </a:t>
            </a:r>
            <a:r>
              <a:rPr kumimoji="1" lang="en-US" altLang="ja-JP" dirty="0" err="1"/>
              <a:t>Kunpeng</a:t>
            </a:r>
            <a:r>
              <a:rPr kumimoji="1" lang="en-US" altLang="ja-JP" dirty="0"/>
              <a:t> Wang</a:t>
            </a:r>
            <a:r>
              <a:rPr kumimoji="1" lang="en-US" altLang="ja-JP" baseline="30000" dirty="0"/>
              <a:t>a</a:t>
            </a:r>
            <a:r>
              <a:rPr kumimoji="1" lang="en-US" altLang="ja-JP" dirty="0"/>
              <a:t>, </a:t>
            </a:r>
            <a:r>
              <a:rPr kumimoji="1" lang="en-US" altLang="ja-JP" dirty="0" err="1"/>
              <a:t>Chunyi</a:t>
            </a:r>
            <a:r>
              <a:rPr kumimoji="1" lang="en-US" altLang="ja-JP" dirty="0"/>
              <a:t> </a:t>
            </a:r>
            <a:r>
              <a:rPr kumimoji="1" lang="en-US" altLang="ja-JP" dirty="0" err="1"/>
              <a:t>Cui</a:t>
            </a:r>
            <a:r>
              <a:rPr kumimoji="1" lang="en-US" altLang="ja-JP" baseline="30000" dirty="0" err="1"/>
              <a:t>a</a:t>
            </a:r>
            <a:r>
              <a:rPr kumimoji="1" lang="en-US" altLang="ja-JP" dirty="0"/>
              <a:t>, Peng </a:t>
            </a:r>
            <a:r>
              <a:rPr kumimoji="1" lang="en-US" altLang="ja-JP" dirty="0" err="1"/>
              <a:t>Zhang</a:t>
            </a:r>
            <a:r>
              <a:rPr kumimoji="1" lang="en-US" altLang="ja-JP" baseline="30000" dirty="0" err="1"/>
              <a:t>a</a:t>
            </a:r>
            <a:r>
              <a:rPr kumimoji="1" lang="en-US" altLang="ja-JP" dirty="0"/>
              <a:t>, Noriyuki </a:t>
            </a:r>
            <a:r>
              <a:rPr kumimoji="1" lang="en-US" altLang="ja-JP" dirty="0" err="1"/>
              <a:t>Yasufuku</a:t>
            </a:r>
            <a:r>
              <a:rPr kumimoji="1" lang="en-US" altLang="ja-JP" baseline="30000" dirty="0" err="1"/>
              <a:t>b</a:t>
            </a:r>
            <a:r>
              <a:rPr kumimoji="1" lang="en-US" altLang="ja-JP" dirty="0"/>
              <a:t>, Guangli </a:t>
            </a:r>
            <a:r>
              <a:rPr kumimoji="1" lang="en-US" altLang="ja-JP" dirty="0" err="1"/>
              <a:t>Xu</a:t>
            </a:r>
            <a:r>
              <a:rPr kumimoji="1" lang="en-US" altLang="ja-JP" baseline="30000" dirty="0" err="1"/>
              <a:t>c</a:t>
            </a:r>
            <a:r>
              <a:rPr kumimoji="1" lang="en-US" altLang="ja-JP" dirty="0" err="1"/>
              <a:t>,Meng</a:t>
            </a:r>
            <a:r>
              <a:rPr kumimoji="1" lang="en-US" altLang="ja-JP" dirty="0"/>
              <a:t> </a:t>
            </a:r>
            <a:r>
              <a:rPr kumimoji="1" lang="en-US" altLang="ja-JP" dirty="0" err="1"/>
              <a:t>Wang</a:t>
            </a:r>
            <a:r>
              <a:rPr kumimoji="1" lang="en-US" altLang="ja-JP" baseline="30000" dirty="0" err="1"/>
              <a:t>d</a:t>
            </a:r>
            <a:endParaRPr kumimoji="1" lang="ja-JP" altLang="en-US" baseline="30000" dirty="0"/>
          </a:p>
        </p:txBody>
      </p:sp>
      <p:pic>
        <p:nvPicPr>
          <p:cNvPr id="19" name="図 18">
            <a:extLst>
              <a:ext uri="{FF2B5EF4-FFF2-40B4-BE49-F238E27FC236}">
                <a16:creationId xmlns:a16="http://schemas.microsoft.com/office/drawing/2014/main" id="{9DF2BF55-EABE-A2F0-D550-A426122FEC85}"/>
              </a:ext>
            </a:extLst>
          </p:cNvPr>
          <p:cNvPicPr>
            <a:picLocks noChangeAspect="1"/>
          </p:cNvPicPr>
          <p:nvPr/>
        </p:nvPicPr>
        <p:blipFill>
          <a:blip r:embed="rId3"/>
          <a:stretch>
            <a:fillRect/>
          </a:stretch>
        </p:blipFill>
        <p:spPr>
          <a:xfrm>
            <a:off x="7452431" y="1974113"/>
            <a:ext cx="4706439" cy="2439917"/>
          </a:xfrm>
          <a:prstGeom prst="rect">
            <a:avLst/>
          </a:prstGeom>
        </p:spPr>
      </p:pic>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319</Words>
  <Application>Microsoft Office PowerPoint</Application>
  <PresentationFormat>ワイド画面</PresentationFormat>
  <Paragraphs>24</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AdvEPSTIM</vt:lpstr>
      <vt:lpstr>AdvPSTim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MATSUTANI Shoma</cp:lastModifiedBy>
  <cp:revision>24</cp:revision>
  <dcterms:created xsi:type="dcterms:W3CDTF">2024-04-04T01:46:24Z</dcterms:created>
  <dcterms:modified xsi:type="dcterms:W3CDTF">2024-04-24T03:32:49Z</dcterms:modified>
</cp:coreProperties>
</file>