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674DCA-C323-4E5C-805B-F2432A650A8E}" v="2" dt="2024-04-05T15:51:11.9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5" d="100"/>
          <a:sy n="55" d="100"/>
        </p:scale>
        <p:origin x="84" y="222"/>
      </p:cViewPr>
      <p:guideLst/>
    </p:cSldViewPr>
  </p:slideViewPr>
  <p:notesTextViewPr>
    <p:cViewPr>
      <p:scale>
        <a:sx n="1" d="1"/>
        <a:sy n="1" d="1"/>
      </p:scale>
      <p:origin x="0" y="-6"/>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松本 基" userId="82f7f4283788acf4" providerId="LiveId" clId="{90674DCA-C323-4E5C-805B-F2432A650A8E}"/>
    <pc:docChg chg="undo custSel modSld">
      <pc:chgData name="松本 基" userId="82f7f4283788acf4" providerId="LiveId" clId="{90674DCA-C323-4E5C-805B-F2432A650A8E}" dt="2024-04-05T17:35:41.119" v="1566" actId="20577"/>
      <pc:docMkLst>
        <pc:docMk/>
      </pc:docMkLst>
      <pc:sldChg chg="modSp mod modNotesTx">
        <pc:chgData name="松本 基" userId="82f7f4283788acf4" providerId="LiveId" clId="{90674DCA-C323-4E5C-805B-F2432A650A8E}" dt="2024-04-05T17:35:41.119" v="1566" actId="20577"/>
        <pc:sldMkLst>
          <pc:docMk/>
          <pc:sldMk cId="2098556697" sldId="257"/>
        </pc:sldMkLst>
        <pc:spChg chg="mod">
          <ac:chgData name="松本 基" userId="82f7f4283788acf4" providerId="LiveId" clId="{90674DCA-C323-4E5C-805B-F2432A650A8E}" dt="2024-04-05T12:50:49.319" v="5" actId="1076"/>
          <ac:spMkLst>
            <pc:docMk/>
            <pc:sldMk cId="2098556697" sldId="257"/>
            <ac:spMk id="5" creationId="{1CE56016-E775-67B4-585E-C3E2DA60DA50}"/>
          </ac:spMkLst>
        </pc:spChg>
        <pc:spChg chg="mod">
          <ac:chgData name="松本 基" userId="82f7f4283788acf4" providerId="LiveId" clId="{90674DCA-C323-4E5C-805B-F2432A650A8E}" dt="2024-04-05T17:34:13.805" v="1562" actId="20577"/>
          <ac:spMkLst>
            <pc:docMk/>
            <pc:sldMk cId="2098556697" sldId="257"/>
            <ac:spMk id="7" creationId="{81437C02-8F43-5C8E-32BE-C87E2A8436DE}"/>
          </ac:spMkLst>
        </pc:spChg>
        <pc:spChg chg="mod">
          <ac:chgData name="松本 基" userId="82f7f4283788acf4" providerId="LiveId" clId="{90674DCA-C323-4E5C-805B-F2432A650A8E}" dt="2024-04-05T17:35:41.119" v="1566" actId="20577"/>
          <ac:spMkLst>
            <pc:docMk/>
            <pc:sldMk cId="2098556697" sldId="257"/>
            <ac:spMk id="11" creationId="{0D58E873-669F-6DDC-5957-D2CC0D990BFB}"/>
          </ac:spMkLst>
        </pc:spChg>
        <pc:spChg chg="mod">
          <ac:chgData name="松本 基" userId="82f7f4283788acf4" providerId="LiveId" clId="{90674DCA-C323-4E5C-805B-F2432A650A8E}" dt="2024-04-05T17:17:15.898" v="1156" actId="20577"/>
          <ac:spMkLst>
            <pc:docMk/>
            <pc:sldMk cId="2098556697" sldId="257"/>
            <ac:spMk id="12" creationId="{B59E2E43-EFB6-A660-AE01-D90061F5FFC8}"/>
          </ac:spMkLst>
        </pc:spChg>
        <pc:spChg chg="mod">
          <ac:chgData name="松本 基" userId="82f7f4283788acf4" providerId="LiveId" clId="{90674DCA-C323-4E5C-805B-F2432A650A8E}" dt="2024-04-05T16:57:34.847" v="937" actId="20577"/>
          <ac:spMkLst>
            <pc:docMk/>
            <pc:sldMk cId="2098556697" sldId="257"/>
            <ac:spMk id="13" creationId="{E91BFC28-C83B-DECD-5AA5-74185ED42BCD}"/>
          </ac:spMkLst>
        </pc:spChg>
      </pc:sldChg>
    </pc:docChg>
  </pc:docChgLst>
  <pc:docChgLst>
    <pc:chgData name="松本 基" userId="82f7f4283788acf4" providerId="LiveId" clId="{AF3A0B70-4F3C-4FEB-9033-98A616BBCAB6}"/>
    <pc:docChg chg="modSld">
      <pc:chgData name="松本 基" userId="82f7f4283788acf4" providerId="LiveId" clId="{AF3A0B70-4F3C-4FEB-9033-98A616BBCAB6}" dt="2024-04-05T12:47:11.771" v="31" actId="20577"/>
      <pc:docMkLst>
        <pc:docMk/>
      </pc:docMkLst>
      <pc:sldChg chg="modSp mod">
        <pc:chgData name="松本 基" userId="82f7f4283788acf4" providerId="LiveId" clId="{AF3A0B70-4F3C-4FEB-9033-98A616BBCAB6}" dt="2024-04-05T12:47:11.771" v="31" actId="20577"/>
        <pc:sldMkLst>
          <pc:docMk/>
          <pc:sldMk cId="2098556697" sldId="257"/>
        </pc:sldMkLst>
        <pc:spChg chg="mod">
          <ac:chgData name="松本 基" userId="82f7f4283788acf4" providerId="LiveId" clId="{AF3A0B70-4F3C-4FEB-9033-98A616BBCAB6}" dt="2024-04-05T12:47:11.771" v="31" actId="20577"/>
          <ac:spMkLst>
            <pc:docMk/>
            <pc:sldMk cId="2098556697" sldId="257"/>
            <ac:spMk id="5" creationId="{1CE56016-E775-67B4-585E-C3E2DA60DA5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7AAEF-04BB-4ED5-897D-89F937FEADB5}" type="datetimeFigureOut">
              <a:rPr kumimoji="1" lang="ja-JP" altLang="en-US" smtClean="0"/>
              <a:t>2024/5/1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3C955F-9E4B-4C16-B783-3A8FDD710BB9}" type="slidenum">
              <a:rPr kumimoji="1" lang="ja-JP" altLang="en-US" smtClean="0"/>
              <a:t>‹#›</a:t>
            </a:fld>
            <a:endParaRPr kumimoji="1" lang="ja-JP" altLang="en-US"/>
          </a:p>
        </p:txBody>
      </p:sp>
    </p:spTree>
    <p:extLst>
      <p:ext uri="{BB962C8B-B14F-4D97-AF65-F5344CB8AC3E}">
        <p14:creationId xmlns:p14="http://schemas.microsoft.com/office/powerpoint/2010/main" val="394739860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sz="1200" dirty="0">
                <a:latin typeface="AdvEPSTIM"/>
              </a:rPr>
              <a:t>2.5</a:t>
            </a:r>
            <a:r>
              <a:rPr lang="ja-JP" altLang="en-US" sz="1200" dirty="0">
                <a:latin typeface="AdvEPSTIM"/>
              </a:rPr>
              <a:t>次元有限要素モデル　物体の</a:t>
            </a:r>
            <a:r>
              <a:rPr lang="en-US" altLang="ja-JP" sz="1200" dirty="0">
                <a:latin typeface="AdvEPSTIM"/>
              </a:rPr>
              <a:t>3</a:t>
            </a:r>
            <a:r>
              <a:rPr lang="ja-JP" altLang="en-US" sz="1200" dirty="0">
                <a:latin typeface="AdvEPSTIM"/>
              </a:rPr>
              <a:t>次元形状を</a:t>
            </a:r>
            <a:r>
              <a:rPr lang="en-US" altLang="ja-JP" sz="1200" dirty="0">
                <a:latin typeface="AdvEPSTIM"/>
              </a:rPr>
              <a:t>1</a:t>
            </a:r>
            <a:r>
              <a:rPr lang="ja-JP" altLang="en-US" sz="1200">
                <a:latin typeface="AdvEPSTIM"/>
              </a:rPr>
              <a:t>つの方向から見える範囲で表したもの　物体の裏側や内部情報がない</a:t>
            </a:r>
            <a:endParaRPr kumimoji="1" lang="ja-JP" altLang="en-US" dirty="0"/>
          </a:p>
        </p:txBody>
      </p:sp>
      <p:sp>
        <p:nvSpPr>
          <p:cNvPr id="4" name="スライド番号プレースホルダー 3"/>
          <p:cNvSpPr>
            <a:spLocks noGrp="1"/>
          </p:cNvSpPr>
          <p:nvPr>
            <p:ph type="sldNum" sz="quarter" idx="5"/>
          </p:nvPr>
        </p:nvSpPr>
        <p:spPr/>
        <p:txBody>
          <a:bodyPr/>
          <a:lstStyle/>
          <a:p>
            <a:fld id="{FE3C955F-9E4B-4C16-B783-3A8FDD710BB9}" type="slidenum">
              <a:rPr kumimoji="1" lang="ja-JP" altLang="en-US" smtClean="0"/>
              <a:t>1</a:t>
            </a:fld>
            <a:endParaRPr kumimoji="1" lang="ja-JP" altLang="en-US"/>
          </a:p>
        </p:txBody>
      </p:sp>
    </p:spTree>
    <p:extLst>
      <p:ext uri="{BB962C8B-B14F-4D97-AF65-F5344CB8AC3E}">
        <p14:creationId xmlns:p14="http://schemas.microsoft.com/office/powerpoint/2010/main" val="3497395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A1C2BC-2B1F-38FF-3816-0DDAAD16273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FCB16C5-E13B-6740-F618-C3F68FB5EA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FAA7B1B-BA3B-6660-1DD1-6A21784B916D}"/>
              </a:ext>
            </a:extLst>
          </p:cNvPr>
          <p:cNvSpPr>
            <a:spLocks noGrp="1"/>
          </p:cNvSpPr>
          <p:nvPr>
            <p:ph type="dt" sz="half" idx="10"/>
          </p:nvPr>
        </p:nvSpPr>
        <p:spPr/>
        <p:txBody>
          <a:bodyPr/>
          <a:lstStyle/>
          <a:p>
            <a:fld id="{B9EA127B-58CE-4438-BDEE-CDD006B737B0}" type="datetimeFigureOut">
              <a:rPr kumimoji="1" lang="ja-JP" altLang="en-US" smtClean="0"/>
              <a:t>2024/5/1</a:t>
            </a:fld>
            <a:endParaRPr kumimoji="1" lang="ja-JP" altLang="en-US"/>
          </a:p>
        </p:txBody>
      </p:sp>
      <p:sp>
        <p:nvSpPr>
          <p:cNvPr id="5" name="フッター プレースホルダー 4">
            <a:extLst>
              <a:ext uri="{FF2B5EF4-FFF2-40B4-BE49-F238E27FC236}">
                <a16:creationId xmlns:a16="http://schemas.microsoft.com/office/drawing/2014/main" id="{8C676302-C72F-A578-E80C-208608F2670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0377D85-2676-6C9E-0DB8-956C1A70FEEF}"/>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858204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B8F74F-DCF6-32F4-4669-220360871F6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6602362-D86C-CC90-21B1-2DB5C487EBA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8BF9405-9882-EFAF-2897-2FB1DC0ED494}"/>
              </a:ext>
            </a:extLst>
          </p:cNvPr>
          <p:cNvSpPr>
            <a:spLocks noGrp="1"/>
          </p:cNvSpPr>
          <p:nvPr>
            <p:ph type="dt" sz="half" idx="10"/>
          </p:nvPr>
        </p:nvSpPr>
        <p:spPr/>
        <p:txBody>
          <a:bodyPr/>
          <a:lstStyle/>
          <a:p>
            <a:fld id="{B9EA127B-58CE-4438-BDEE-CDD006B737B0}" type="datetimeFigureOut">
              <a:rPr kumimoji="1" lang="ja-JP" altLang="en-US" smtClean="0"/>
              <a:t>2024/5/1</a:t>
            </a:fld>
            <a:endParaRPr kumimoji="1" lang="ja-JP" altLang="en-US"/>
          </a:p>
        </p:txBody>
      </p:sp>
      <p:sp>
        <p:nvSpPr>
          <p:cNvPr id="5" name="フッター プレースホルダー 4">
            <a:extLst>
              <a:ext uri="{FF2B5EF4-FFF2-40B4-BE49-F238E27FC236}">
                <a16:creationId xmlns:a16="http://schemas.microsoft.com/office/drawing/2014/main" id="{24329104-33B5-1287-8170-87D310AAA4B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09411AD-10BE-BA86-FBEF-9462F425AA67}"/>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630162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2C993ED-7098-9360-33DE-3BD05CA8039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79F8B09-1696-2AE1-D017-92B8E027D56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304FB27-EAF8-0223-ED0D-889F270908CC}"/>
              </a:ext>
            </a:extLst>
          </p:cNvPr>
          <p:cNvSpPr>
            <a:spLocks noGrp="1"/>
          </p:cNvSpPr>
          <p:nvPr>
            <p:ph type="dt" sz="half" idx="10"/>
          </p:nvPr>
        </p:nvSpPr>
        <p:spPr/>
        <p:txBody>
          <a:bodyPr/>
          <a:lstStyle/>
          <a:p>
            <a:fld id="{B9EA127B-58CE-4438-BDEE-CDD006B737B0}" type="datetimeFigureOut">
              <a:rPr kumimoji="1" lang="ja-JP" altLang="en-US" smtClean="0"/>
              <a:t>2024/5/1</a:t>
            </a:fld>
            <a:endParaRPr kumimoji="1" lang="ja-JP" altLang="en-US"/>
          </a:p>
        </p:txBody>
      </p:sp>
      <p:sp>
        <p:nvSpPr>
          <p:cNvPr id="5" name="フッター プレースホルダー 4">
            <a:extLst>
              <a:ext uri="{FF2B5EF4-FFF2-40B4-BE49-F238E27FC236}">
                <a16:creationId xmlns:a16="http://schemas.microsoft.com/office/drawing/2014/main" id="{7570A236-F6AD-1CD2-6767-A1E2E2BB230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0C04730-E319-C7BB-D8C6-B9EFCAE7D73E}"/>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1263294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83279C-7A07-F529-B545-ED7695F0477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1261370-96E5-8CD1-1462-9A76A7C6544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682A01A-B641-1F33-E995-659335145FE5}"/>
              </a:ext>
            </a:extLst>
          </p:cNvPr>
          <p:cNvSpPr>
            <a:spLocks noGrp="1"/>
          </p:cNvSpPr>
          <p:nvPr>
            <p:ph type="dt" sz="half" idx="10"/>
          </p:nvPr>
        </p:nvSpPr>
        <p:spPr/>
        <p:txBody>
          <a:bodyPr/>
          <a:lstStyle/>
          <a:p>
            <a:fld id="{B9EA127B-58CE-4438-BDEE-CDD006B737B0}" type="datetimeFigureOut">
              <a:rPr kumimoji="1" lang="ja-JP" altLang="en-US" smtClean="0"/>
              <a:t>2024/5/1</a:t>
            </a:fld>
            <a:endParaRPr kumimoji="1" lang="ja-JP" altLang="en-US"/>
          </a:p>
        </p:txBody>
      </p:sp>
      <p:sp>
        <p:nvSpPr>
          <p:cNvPr id="5" name="フッター プレースホルダー 4">
            <a:extLst>
              <a:ext uri="{FF2B5EF4-FFF2-40B4-BE49-F238E27FC236}">
                <a16:creationId xmlns:a16="http://schemas.microsoft.com/office/drawing/2014/main" id="{A129C2E2-9663-3D76-A50E-0E95346ECCA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3C67B9F-4380-9C2B-DE3B-2C0BE83FA8AC}"/>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70511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E64035-BA6F-D4FB-314B-4516016B310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9EB8479-68A1-F53D-523D-A65BA4B647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3A268D1-5920-2BFD-B715-04D0B3BF80B9}"/>
              </a:ext>
            </a:extLst>
          </p:cNvPr>
          <p:cNvSpPr>
            <a:spLocks noGrp="1"/>
          </p:cNvSpPr>
          <p:nvPr>
            <p:ph type="dt" sz="half" idx="10"/>
          </p:nvPr>
        </p:nvSpPr>
        <p:spPr/>
        <p:txBody>
          <a:bodyPr/>
          <a:lstStyle/>
          <a:p>
            <a:fld id="{B9EA127B-58CE-4438-BDEE-CDD006B737B0}" type="datetimeFigureOut">
              <a:rPr kumimoji="1" lang="ja-JP" altLang="en-US" smtClean="0"/>
              <a:t>2024/5/1</a:t>
            </a:fld>
            <a:endParaRPr kumimoji="1" lang="ja-JP" altLang="en-US"/>
          </a:p>
        </p:txBody>
      </p:sp>
      <p:sp>
        <p:nvSpPr>
          <p:cNvPr id="5" name="フッター プレースホルダー 4">
            <a:extLst>
              <a:ext uri="{FF2B5EF4-FFF2-40B4-BE49-F238E27FC236}">
                <a16:creationId xmlns:a16="http://schemas.microsoft.com/office/drawing/2014/main" id="{EC1ABA32-0649-D846-4DD8-231270BC3C2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6072651-C84A-0BBA-7AAB-FCE9EF8B2D62}"/>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2704676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BF41B7-381B-F976-DBC3-E3EBF1196BB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92832BA-60A5-E138-872F-CC7E6D962AF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BBBFB45-D8D0-580C-27EF-8797CC0EBCA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1EDF0BA-6313-9526-3BEA-AB367CF45CB1}"/>
              </a:ext>
            </a:extLst>
          </p:cNvPr>
          <p:cNvSpPr>
            <a:spLocks noGrp="1"/>
          </p:cNvSpPr>
          <p:nvPr>
            <p:ph type="dt" sz="half" idx="10"/>
          </p:nvPr>
        </p:nvSpPr>
        <p:spPr/>
        <p:txBody>
          <a:bodyPr/>
          <a:lstStyle/>
          <a:p>
            <a:fld id="{B9EA127B-58CE-4438-BDEE-CDD006B737B0}" type="datetimeFigureOut">
              <a:rPr kumimoji="1" lang="ja-JP" altLang="en-US" smtClean="0"/>
              <a:t>2024/5/1</a:t>
            </a:fld>
            <a:endParaRPr kumimoji="1" lang="ja-JP" altLang="en-US"/>
          </a:p>
        </p:txBody>
      </p:sp>
      <p:sp>
        <p:nvSpPr>
          <p:cNvPr id="6" name="フッター プレースホルダー 5">
            <a:extLst>
              <a:ext uri="{FF2B5EF4-FFF2-40B4-BE49-F238E27FC236}">
                <a16:creationId xmlns:a16="http://schemas.microsoft.com/office/drawing/2014/main" id="{DD125F45-7AFE-93DC-7699-FFE2565D706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B2F82E8-B404-EA1F-3B9E-25A993C17114}"/>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48069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DE0295-9949-D9B4-071F-C5251FF4BCE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291CCAE-1B97-CDB6-D918-72B6166561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890FA6D-4CB2-C23F-41E5-2046FDAA5CD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1538622-F80F-C872-6FB0-7D516702C1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CCD5252-4ADB-318D-3F3F-E5EAC2B4D49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698D8D8-0323-E594-444F-97C57658E959}"/>
              </a:ext>
            </a:extLst>
          </p:cNvPr>
          <p:cNvSpPr>
            <a:spLocks noGrp="1"/>
          </p:cNvSpPr>
          <p:nvPr>
            <p:ph type="dt" sz="half" idx="10"/>
          </p:nvPr>
        </p:nvSpPr>
        <p:spPr/>
        <p:txBody>
          <a:bodyPr/>
          <a:lstStyle/>
          <a:p>
            <a:fld id="{B9EA127B-58CE-4438-BDEE-CDD006B737B0}" type="datetimeFigureOut">
              <a:rPr kumimoji="1" lang="ja-JP" altLang="en-US" smtClean="0"/>
              <a:t>2024/5/1</a:t>
            </a:fld>
            <a:endParaRPr kumimoji="1" lang="ja-JP" altLang="en-US"/>
          </a:p>
        </p:txBody>
      </p:sp>
      <p:sp>
        <p:nvSpPr>
          <p:cNvPr id="8" name="フッター プレースホルダー 7">
            <a:extLst>
              <a:ext uri="{FF2B5EF4-FFF2-40B4-BE49-F238E27FC236}">
                <a16:creationId xmlns:a16="http://schemas.microsoft.com/office/drawing/2014/main" id="{8DEC6646-DEA3-8074-84B4-3396C93523B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33ABF2E-99AA-70D3-F7F6-065C2CE3679D}"/>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1212476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51D5B1-CACF-37D7-1B55-3278A863C50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F2929EA-5B79-4EFE-F1BA-F92E3CB803B2}"/>
              </a:ext>
            </a:extLst>
          </p:cNvPr>
          <p:cNvSpPr>
            <a:spLocks noGrp="1"/>
          </p:cNvSpPr>
          <p:nvPr>
            <p:ph type="dt" sz="half" idx="10"/>
          </p:nvPr>
        </p:nvSpPr>
        <p:spPr/>
        <p:txBody>
          <a:bodyPr/>
          <a:lstStyle/>
          <a:p>
            <a:fld id="{B9EA127B-58CE-4438-BDEE-CDD006B737B0}" type="datetimeFigureOut">
              <a:rPr kumimoji="1" lang="ja-JP" altLang="en-US" smtClean="0"/>
              <a:t>2024/5/1</a:t>
            </a:fld>
            <a:endParaRPr kumimoji="1" lang="ja-JP" altLang="en-US"/>
          </a:p>
        </p:txBody>
      </p:sp>
      <p:sp>
        <p:nvSpPr>
          <p:cNvPr id="4" name="フッター プレースホルダー 3">
            <a:extLst>
              <a:ext uri="{FF2B5EF4-FFF2-40B4-BE49-F238E27FC236}">
                <a16:creationId xmlns:a16="http://schemas.microsoft.com/office/drawing/2014/main" id="{DC5435B9-160F-2CD1-16F0-CC6646EA0AD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5B2B840-9EDC-C91A-6430-80FDA468C09B}"/>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2904183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DA671DA-948A-ED9E-A9F5-DAF4FFF8D81C}"/>
              </a:ext>
            </a:extLst>
          </p:cNvPr>
          <p:cNvSpPr>
            <a:spLocks noGrp="1"/>
          </p:cNvSpPr>
          <p:nvPr>
            <p:ph type="dt" sz="half" idx="10"/>
          </p:nvPr>
        </p:nvSpPr>
        <p:spPr/>
        <p:txBody>
          <a:bodyPr/>
          <a:lstStyle/>
          <a:p>
            <a:fld id="{B9EA127B-58CE-4438-BDEE-CDD006B737B0}" type="datetimeFigureOut">
              <a:rPr kumimoji="1" lang="ja-JP" altLang="en-US" smtClean="0"/>
              <a:t>2024/5/1</a:t>
            </a:fld>
            <a:endParaRPr kumimoji="1" lang="ja-JP" altLang="en-US"/>
          </a:p>
        </p:txBody>
      </p:sp>
      <p:sp>
        <p:nvSpPr>
          <p:cNvPr id="3" name="フッター プレースホルダー 2">
            <a:extLst>
              <a:ext uri="{FF2B5EF4-FFF2-40B4-BE49-F238E27FC236}">
                <a16:creationId xmlns:a16="http://schemas.microsoft.com/office/drawing/2014/main" id="{66BF35E2-2BCE-2C96-A651-8BC3C3ACFFB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66AC848-BCFD-2AE5-7751-2D56842646E6}"/>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39584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87D772-0D28-FAAA-DCB6-F52961D749F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CD4A5F8-89EF-C94A-D41B-F2F1346386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03E1E73-FBF2-9D3E-2295-EE9CAB8B00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9596D69-77A4-8AE5-5505-22F5CA765E21}"/>
              </a:ext>
            </a:extLst>
          </p:cNvPr>
          <p:cNvSpPr>
            <a:spLocks noGrp="1"/>
          </p:cNvSpPr>
          <p:nvPr>
            <p:ph type="dt" sz="half" idx="10"/>
          </p:nvPr>
        </p:nvSpPr>
        <p:spPr/>
        <p:txBody>
          <a:bodyPr/>
          <a:lstStyle/>
          <a:p>
            <a:fld id="{B9EA127B-58CE-4438-BDEE-CDD006B737B0}" type="datetimeFigureOut">
              <a:rPr kumimoji="1" lang="ja-JP" altLang="en-US" smtClean="0"/>
              <a:t>2024/5/1</a:t>
            </a:fld>
            <a:endParaRPr kumimoji="1" lang="ja-JP" altLang="en-US"/>
          </a:p>
        </p:txBody>
      </p:sp>
      <p:sp>
        <p:nvSpPr>
          <p:cNvPr id="6" name="フッター プレースホルダー 5">
            <a:extLst>
              <a:ext uri="{FF2B5EF4-FFF2-40B4-BE49-F238E27FC236}">
                <a16:creationId xmlns:a16="http://schemas.microsoft.com/office/drawing/2014/main" id="{B24058A9-570D-C2DF-05F8-092A7E9D81F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0FB3C61-FAA2-7CED-A2B8-D493DB9201DA}"/>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770245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887646-50EA-1048-B3DC-1E4499A5546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9102141-79FB-BB29-5DF8-F7E95A00A1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3D50DC0-748C-7D64-0A5A-8A0434FC10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FBED497-2B50-927C-9E32-1CB84E745748}"/>
              </a:ext>
            </a:extLst>
          </p:cNvPr>
          <p:cNvSpPr>
            <a:spLocks noGrp="1"/>
          </p:cNvSpPr>
          <p:nvPr>
            <p:ph type="dt" sz="half" idx="10"/>
          </p:nvPr>
        </p:nvSpPr>
        <p:spPr/>
        <p:txBody>
          <a:bodyPr/>
          <a:lstStyle/>
          <a:p>
            <a:fld id="{B9EA127B-58CE-4438-BDEE-CDD006B737B0}" type="datetimeFigureOut">
              <a:rPr kumimoji="1" lang="ja-JP" altLang="en-US" smtClean="0"/>
              <a:t>2024/5/1</a:t>
            </a:fld>
            <a:endParaRPr kumimoji="1" lang="ja-JP" altLang="en-US"/>
          </a:p>
        </p:txBody>
      </p:sp>
      <p:sp>
        <p:nvSpPr>
          <p:cNvPr id="6" name="フッター プレースホルダー 5">
            <a:extLst>
              <a:ext uri="{FF2B5EF4-FFF2-40B4-BE49-F238E27FC236}">
                <a16:creationId xmlns:a16="http://schemas.microsoft.com/office/drawing/2014/main" id="{77D3E704-423F-DEC0-B8AD-C6F130A5B88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74368AE-12A9-4B05-0FC8-F89D905BA0A3}"/>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863187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F5ED7F3-A360-9DDC-C10A-440786368F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F299115-ABAD-A199-857A-6D05F23935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C66B50F-37D2-711D-A9EF-EF85843704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EA127B-58CE-4438-BDEE-CDD006B737B0}" type="datetimeFigureOut">
              <a:rPr kumimoji="1" lang="ja-JP" altLang="en-US" smtClean="0"/>
              <a:t>2024/5/1</a:t>
            </a:fld>
            <a:endParaRPr kumimoji="1" lang="ja-JP" altLang="en-US"/>
          </a:p>
        </p:txBody>
      </p:sp>
      <p:sp>
        <p:nvSpPr>
          <p:cNvPr id="5" name="フッター プレースホルダー 4">
            <a:extLst>
              <a:ext uri="{FF2B5EF4-FFF2-40B4-BE49-F238E27FC236}">
                <a16:creationId xmlns:a16="http://schemas.microsoft.com/office/drawing/2014/main" id="{19D44071-F426-7178-0E47-F3A0EFE7D8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827C7D9-E7A8-D7C9-830E-160A882D55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2686696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9E981FD-9D47-428F-019F-27B70A30F114}"/>
              </a:ext>
            </a:extLst>
          </p:cNvPr>
          <p:cNvSpPr txBox="1"/>
          <p:nvPr/>
        </p:nvSpPr>
        <p:spPr>
          <a:xfrm>
            <a:off x="0" y="37027"/>
            <a:ext cx="4414222" cy="369332"/>
          </a:xfrm>
          <a:prstGeom prst="rect">
            <a:avLst/>
          </a:prstGeom>
          <a:noFill/>
        </p:spPr>
        <p:txBody>
          <a:bodyPr wrap="none" rtlCol="0">
            <a:spAutoFit/>
          </a:bodyPr>
          <a:lstStyle/>
          <a:p>
            <a:r>
              <a:rPr lang="en-US" altLang="ja-JP" sz="1800" b="0" i="0" u="none" strike="noStrike" baseline="0" dirty="0">
                <a:solidFill>
                  <a:srgbClr val="0080AE"/>
                </a:solidFill>
                <a:latin typeface="AdvPSTim"/>
              </a:rPr>
              <a:t>https://doi.org/10.1016/j.sandf.2024.101412</a:t>
            </a:r>
            <a:endParaRPr kumimoji="1" lang="ja-JP" altLang="en-US" dirty="0">
              <a:latin typeface="Arial" panose="020B0604020202020204" pitchFamily="34" charset="0"/>
              <a:cs typeface="Arial" panose="020B0604020202020204" pitchFamily="34" charset="0"/>
            </a:endParaRPr>
          </a:p>
        </p:txBody>
      </p:sp>
      <p:sp>
        <p:nvSpPr>
          <p:cNvPr id="3" name="テキスト ボックス 2">
            <a:extLst>
              <a:ext uri="{FF2B5EF4-FFF2-40B4-BE49-F238E27FC236}">
                <a16:creationId xmlns:a16="http://schemas.microsoft.com/office/drawing/2014/main" id="{2F51D47F-158D-1CF9-0388-A4276B995291}"/>
              </a:ext>
            </a:extLst>
          </p:cNvPr>
          <p:cNvSpPr txBox="1"/>
          <p:nvPr/>
        </p:nvSpPr>
        <p:spPr>
          <a:xfrm>
            <a:off x="-29839" y="398181"/>
            <a:ext cx="11720182" cy="646331"/>
          </a:xfrm>
          <a:prstGeom prst="rect">
            <a:avLst/>
          </a:prstGeom>
          <a:noFill/>
        </p:spPr>
        <p:txBody>
          <a:bodyPr wrap="square" rtlCol="0">
            <a:spAutoFit/>
          </a:bodyPr>
          <a:lstStyle/>
          <a:p>
            <a:pPr algn="l"/>
            <a:r>
              <a:rPr kumimoji="1" lang="en-US" altLang="ja-JP" dirty="0">
                <a:latin typeface="Arial" panose="020B0604020202020204" pitchFamily="34" charset="0"/>
                <a:cs typeface="Arial" panose="020B0604020202020204" pitchFamily="34" charset="0"/>
              </a:rPr>
              <a:t>Prediction of ground vibration under combined seismic and high-speed </a:t>
            </a:r>
          </a:p>
          <a:p>
            <a:pPr algn="l"/>
            <a:r>
              <a:rPr kumimoji="1" lang="en-US" altLang="ja-JP" dirty="0">
                <a:latin typeface="Arial" panose="020B0604020202020204" pitchFamily="34" charset="0"/>
                <a:cs typeface="Arial" panose="020B0604020202020204" pitchFamily="34" charset="0"/>
              </a:rPr>
              <a:t>train loads considering earthquake intensity and site category</a:t>
            </a:r>
          </a:p>
        </p:txBody>
      </p:sp>
      <p:sp>
        <p:nvSpPr>
          <p:cNvPr id="4" name="テキスト ボックス 3">
            <a:extLst>
              <a:ext uri="{FF2B5EF4-FFF2-40B4-BE49-F238E27FC236}">
                <a16:creationId xmlns:a16="http://schemas.microsoft.com/office/drawing/2014/main" id="{01F1DD53-2AEF-B0F5-93D3-50C5C89904D2}"/>
              </a:ext>
            </a:extLst>
          </p:cNvPr>
          <p:cNvSpPr txBox="1"/>
          <p:nvPr/>
        </p:nvSpPr>
        <p:spPr>
          <a:xfrm>
            <a:off x="0" y="1452915"/>
            <a:ext cx="184731" cy="369332"/>
          </a:xfrm>
          <a:prstGeom prst="rect">
            <a:avLst/>
          </a:prstGeom>
          <a:noFill/>
        </p:spPr>
        <p:txBody>
          <a:bodyPr wrap="none" rtlCol="0">
            <a:spAutoFit/>
          </a:bodyPr>
          <a:lstStyle/>
          <a:p>
            <a:endParaRPr kumimoji="1" lang="ja-JP" altLang="en-US" dirty="0">
              <a:latin typeface="Arial" panose="020B0604020202020204" pitchFamily="34" charset="0"/>
              <a:cs typeface="Arial" panose="020B0604020202020204" pitchFamily="34" charset="0"/>
            </a:endParaRPr>
          </a:p>
        </p:txBody>
      </p:sp>
      <p:sp>
        <p:nvSpPr>
          <p:cNvPr id="5" name="テキスト ボックス 4">
            <a:extLst>
              <a:ext uri="{FF2B5EF4-FFF2-40B4-BE49-F238E27FC236}">
                <a16:creationId xmlns:a16="http://schemas.microsoft.com/office/drawing/2014/main" id="{1CE56016-E775-67B4-585E-C3E2DA60DA50}"/>
              </a:ext>
            </a:extLst>
          </p:cNvPr>
          <p:cNvSpPr txBox="1"/>
          <p:nvPr/>
        </p:nvSpPr>
        <p:spPr>
          <a:xfrm>
            <a:off x="10027275" y="130629"/>
            <a:ext cx="2108269" cy="369332"/>
          </a:xfrm>
          <a:prstGeom prst="rect">
            <a:avLst/>
          </a:prstGeom>
          <a:noFill/>
        </p:spPr>
        <p:txBody>
          <a:bodyPr wrap="none" rtlCol="0">
            <a:spAutoFit/>
          </a:bodyPr>
          <a:lstStyle/>
          <a:p>
            <a:r>
              <a:rPr kumimoji="1" lang="en-US" altLang="ja-JP" dirty="0">
                <a:latin typeface="Arial" panose="020B0604020202020204" pitchFamily="34" charset="0"/>
                <a:cs typeface="Arial" panose="020B0604020202020204" pitchFamily="34" charset="0"/>
              </a:rPr>
              <a:t>Hajime Matsumoto</a:t>
            </a:r>
            <a:endParaRPr kumimoji="1" lang="ja-JP" altLang="en-US" dirty="0">
              <a:latin typeface="Arial" panose="020B0604020202020204" pitchFamily="34" charset="0"/>
              <a:cs typeface="Arial" panose="020B0604020202020204" pitchFamily="34" charset="0"/>
            </a:endParaRPr>
          </a:p>
        </p:txBody>
      </p:sp>
      <p:sp>
        <p:nvSpPr>
          <p:cNvPr id="6" name="テキスト ボックス 5">
            <a:extLst>
              <a:ext uri="{FF2B5EF4-FFF2-40B4-BE49-F238E27FC236}">
                <a16:creationId xmlns:a16="http://schemas.microsoft.com/office/drawing/2014/main" id="{4318FABE-5B0A-5DE0-5AC5-F15DCD63ED47}"/>
              </a:ext>
            </a:extLst>
          </p:cNvPr>
          <p:cNvSpPr txBox="1"/>
          <p:nvPr/>
        </p:nvSpPr>
        <p:spPr>
          <a:xfrm>
            <a:off x="0" y="2243770"/>
            <a:ext cx="646331" cy="369332"/>
          </a:xfrm>
          <a:prstGeom prst="rect">
            <a:avLst/>
          </a:prstGeom>
          <a:noFill/>
        </p:spPr>
        <p:txBody>
          <a:bodyPr wrap="none" rtlCol="0">
            <a:spAutoFit/>
          </a:bodyPr>
          <a:lstStyle/>
          <a:p>
            <a:r>
              <a:rPr lang="ja-JP" altLang="en-US" b="1" dirty="0"/>
              <a:t>概要</a:t>
            </a:r>
            <a:endParaRPr kumimoji="1" lang="ja-JP" altLang="en-US" b="1" dirty="0"/>
          </a:p>
        </p:txBody>
      </p:sp>
      <p:sp>
        <p:nvSpPr>
          <p:cNvPr id="7" name="テキスト ボックス 6">
            <a:extLst>
              <a:ext uri="{FF2B5EF4-FFF2-40B4-BE49-F238E27FC236}">
                <a16:creationId xmlns:a16="http://schemas.microsoft.com/office/drawing/2014/main" id="{81437C02-8F43-5C8E-32BE-C87E2A8436DE}"/>
              </a:ext>
            </a:extLst>
          </p:cNvPr>
          <p:cNvSpPr txBox="1"/>
          <p:nvPr/>
        </p:nvSpPr>
        <p:spPr>
          <a:xfrm>
            <a:off x="-29840" y="2628636"/>
            <a:ext cx="6382137" cy="1569660"/>
          </a:xfrm>
          <a:prstGeom prst="rect">
            <a:avLst/>
          </a:prstGeom>
          <a:noFill/>
        </p:spPr>
        <p:txBody>
          <a:bodyPr wrap="square" rtlCol="0">
            <a:spAutoFit/>
          </a:bodyPr>
          <a:lstStyle/>
          <a:p>
            <a:pPr marL="285750" indent="-285750">
              <a:buFont typeface="Arial" panose="020B0604020202020204" pitchFamily="34" charset="0"/>
              <a:buChar char="•"/>
            </a:pPr>
            <a:r>
              <a:rPr lang="ja-JP" altLang="en-US" sz="1600" dirty="0"/>
              <a:t>脱線事故を推定のためには、地震荷重と高速列車荷重が複合的に作用した場合の地盤振動を合理的に予測する手法が必要</a:t>
            </a:r>
            <a:endParaRPr lang="en-US" altLang="ja-JP" sz="1600" dirty="0"/>
          </a:p>
          <a:p>
            <a:pPr marL="285750" indent="-285750">
              <a:buFont typeface="Arial" panose="020B0604020202020204" pitchFamily="34" charset="0"/>
              <a:buChar char="•"/>
            </a:pPr>
            <a:r>
              <a:rPr lang="ja-JP" altLang="en-US" sz="1600" dirty="0"/>
              <a:t>地震荷重と高速鉄道荷重が複合的に作用した場合の地盤振動</a:t>
            </a:r>
            <a:endParaRPr lang="en-US" altLang="ja-JP" sz="1600" dirty="0"/>
          </a:p>
          <a:p>
            <a:pPr indent="263525"/>
            <a:r>
              <a:rPr lang="ja-JP" altLang="en-US" sz="1600" dirty="0"/>
              <a:t>について検討</a:t>
            </a:r>
            <a:endParaRPr lang="en-US" altLang="ja-JP" sz="1600" dirty="0"/>
          </a:p>
          <a:p>
            <a:pPr marL="285750" indent="-285750">
              <a:buFont typeface="Arial" panose="020B0604020202020204" pitchFamily="34" charset="0"/>
              <a:buChar char="•"/>
            </a:pPr>
            <a:r>
              <a:rPr lang="en-US" altLang="ja-JP" sz="1600" dirty="0"/>
              <a:t>2</a:t>
            </a:r>
            <a:r>
              <a:rPr lang="ja-JP" altLang="en-US" sz="1600" dirty="0"/>
              <a:t>つの動的荷重が複合的に作用した場合の地盤振動に及ぼす地盤種別と震度の影響を解析</a:t>
            </a:r>
            <a:endParaRPr lang="en-US" altLang="ja-JP" sz="1600" dirty="0"/>
          </a:p>
        </p:txBody>
      </p:sp>
      <p:sp>
        <p:nvSpPr>
          <p:cNvPr id="8" name="テキスト ボックス 7">
            <a:extLst>
              <a:ext uri="{FF2B5EF4-FFF2-40B4-BE49-F238E27FC236}">
                <a16:creationId xmlns:a16="http://schemas.microsoft.com/office/drawing/2014/main" id="{4A9D627A-E007-ACF4-3A04-814ABD307D5C}"/>
              </a:ext>
            </a:extLst>
          </p:cNvPr>
          <p:cNvSpPr txBox="1"/>
          <p:nvPr/>
        </p:nvSpPr>
        <p:spPr>
          <a:xfrm>
            <a:off x="92365" y="4229364"/>
            <a:ext cx="1338828" cy="369332"/>
          </a:xfrm>
          <a:prstGeom prst="rect">
            <a:avLst/>
          </a:prstGeom>
          <a:noFill/>
        </p:spPr>
        <p:txBody>
          <a:bodyPr wrap="none" rtlCol="0">
            <a:spAutoFit/>
          </a:bodyPr>
          <a:lstStyle/>
          <a:p>
            <a:r>
              <a:rPr kumimoji="1" lang="ja-JP" altLang="en-US" b="1" dirty="0"/>
              <a:t>手法・結果</a:t>
            </a:r>
          </a:p>
        </p:txBody>
      </p:sp>
      <p:sp>
        <p:nvSpPr>
          <p:cNvPr id="11" name="テキスト ボックス 10">
            <a:extLst>
              <a:ext uri="{FF2B5EF4-FFF2-40B4-BE49-F238E27FC236}">
                <a16:creationId xmlns:a16="http://schemas.microsoft.com/office/drawing/2014/main" id="{0D58E873-669F-6DDC-5957-D2CC0D990BFB}"/>
              </a:ext>
            </a:extLst>
          </p:cNvPr>
          <p:cNvSpPr txBox="1"/>
          <p:nvPr/>
        </p:nvSpPr>
        <p:spPr>
          <a:xfrm>
            <a:off x="6928032" y="5455981"/>
            <a:ext cx="4943047" cy="830997"/>
          </a:xfrm>
          <a:prstGeom prst="rect">
            <a:avLst/>
          </a:prstGeom>
          <a:noFill/>
        </p:spPr>
        <p:txBody>
          <a:bodyPr wrap="square" rtlCol="0">
            <a:spAutoFit/>
          </a:bodyPr>
          <a:lstStyle/>
          <a:p>
            <a:pPr marL="285750" indent="-285750">
              <a:buFont typeface="Arial" panose="020B0604020202020204" pitchFamily="34" charset="0"/>
              <a:buChar char="•"/>
            </a:pPr>
            <a:r>
              <a:rPr lang="en-US" altLang="ja-JP" sz="1600" dirty="0"/>
              <a:t>Introduction</a:t>
            </a:r>
            <a:r>
              <a:rPr lang="ja-JP" altLang="en-US" sz="1600" dirty="0"/>
              <a:t>と</a:t>
            </a:r>
            <a:r>
              <a:rPr lang="en-US" altLang="ja-JP" sz="1600" dirty="0"/>
              <a:t>conclusion</a:t>
            </a:r>
            <a:r>
              <a:rPr lang="ja-JP" altLang="en-US" sz="1600" dirty="0"/>
              <a:t>がコンパクトにまとまっていて読みやすい</a:t>
            </a:r>
            <a:endParaRPr lang="en-US" altLang="ja-JP" sz="1600" dirty="0"/>
          </a:p>
          <a:p>
            <a:endParaRPr lang="en-US" altLang="ja-JP" sz="1600" dirty="0"/>
          </a:p>
        </p:txBody>
      </p:sp>
      <p:sp>
        <p:nvSpPr>
          <p:cNvPr id="12" name="テキスト ボックス 11">
            <a:extLst>
              <a:ext uri="{FF2B5EF4-FFF2-40B4-BE49-F238E27FC236}">
                <a16:creationId xmlns:a16="http://schemas.microsoft.com/office/drawing/2014/main" id="{B59E2E43-EFB6-A660-AE01-D90061F5FFC8}"/>
              </a:ext>
            </a:extLst>
          </p:cNvPr>
          <p:cNvSpPr txBox="1"/>
          <p:nvPr/>
        </p:nvSpPr>
        <p:spPr>
          <a:xfrm>
            <a:off x="6928032" y="5024138"/>
            <a:ext cx="1107996" cy="369332"/>
          </a:xfrm>
          <a:prstGeom prst="rect">
            <a:avLst/>
          </a:prstGeom>
          <a:noFill/>
        </p:spPr>
        <p:txBody>
          <a:bodyPr wrap="none" rtlCol="0">
            <a:spAutoFit/>
          </a:bodyPr>
          <a:lstStyle/>
          <a:p>
            <a:r>
              <a:rPr lang="ja-JP" altLang="en-US" b="1" dirty="0"/>
              <a:t>コメント</a:t>
            </a:r>
            <a:endParaRPr kumimoji="1" lang="ja-JP" altLang="en-US" b="1" dirty="0"/>
          </a:p>
        </p:txBody>
      </p:sp>
      <p:sp>
        <p:nvSpPr>
          <p:cNvPr id="13" name="テキスト ボックス 12">
            <a:extLst>
              <a:ext uri="{FF2B5EF4-FFF2-40B4-BE49-F238E27FC236}">
                <a16:creationId xmlns:a16="http://schemas.microsoft.com/office/drawing/2014/main" id="{E91BFC28-C83B-DECD-5AA5-74185ED42BCD}"/>
              </a:ext>
            </a:extLst>
          </p:cNvPr>
          <p:cNvSpPr txBox="1"/>
          <p:nvPr/>
        </p:nvSpPr>
        <p:spPr>
          <a:xfrm>
            <a:off x="92365" y="4495428"/>
            <a:ext cx="6382138" cy="2062103"/>
          </a:xfrm>
          <a:prstGeom prst="rect">
            <a:avLst/>
          </a:prstGeom>
          <a:noFill/>
        </p:spPr>
        <p:txBody>
          <a:bodyPr wrap="square" rtlCol="0">
            <a:spAutoFit/>
          </a:bodyPr>
          <a:lstStyle/>
          <a:p>
            <a:pPr marL="285750" indent="-285750">
              <a:buFont typeface="Arial" panose="020B0604020202020204" pitchFamily="34" charset="0"/>
              <a:buChar char="•"/>
            </a:pPr>
            <a:r>
              <a:rPr lang="en-US" altLang="ja-JP" sz="1600" dirty="0">
                <a:latin typeface="AdvEPSTIM"/>
              </a:rPr>
              <a:t>2.5</a:t>
            </a:r>
            <a:r>
              <a:rPr lang="ja-JP" altLang="en-US" sz="1600" dirty="0">
                <a:latin typeface="AdvEPSTIM"/>
              </a:rPr>
              <a:t>次元有限要素モデルを用いる</a:t>
            </a:r>
            <a:endParaRPr lang="en-US" altLang="ja-JP" sz="1600" dirty="0">
              <a:latin typeface="AdvEPSTIM"/>
            </a:endParaRPr>
          </a:p>
          <a:p>
            <a:pPr marL="285750" indent="-285750">
              <a:buFont typeface="Arial" panose="020B0604020202020204" pitchFamily="34" charset="0"/>
              <a:buChar char="•"/>
            </a:pPr>
            <a:r>
              <a:rPr lang="ja-JP" altLang="en-US" sz="1600" dirty="0">
                <a:latin typeface="AdvEPSTIM"/>
              </a:rPr>
              <a:t>地盤の硬さが大きい場合には，地盤の硬さが地盤振動に与える影響は小さい</a:t>
            </a:r>
            <a:endParaRPr lang="en-US" altLang="ja-JP" sz="1600" dirty="0">
              <a:latin typeface="AdvEPSTIM"/>
            </a:endParaRPr>
          </a:p>
          <a:p>
            <a:pPr marL="285750" indent="-285750">
              <a:buFont typeface="Arial" panose="020B0604020202020204" pitchFamily="34" charset="0"/>
              <a:buChar char="•"/>
            </a:pPr>
            <a:r>
              <a:rPr lang="en-US" altLang="ja-JP" sz="1600" dirty="0">
                <a:latin typeface="AdvEPSTIM"/>
              </a:rPr>
              <a:t>PGD</a:t>
            </a:r>
            <a:r>
              <a:rPr lang="ja-JP" altLang="en-US" sz="1600" dirty="0">
                <a:latin typeface="AdvEPSTIM"/>
              </a:rPr>
              <a:t>は複合荷重下における軌道中心の地盤振動変位を予測するための最も妥当な震度指標である</a:t>
            </a:r>
            <a:endParaRPr lang="en-US" altLang="ja-JP" sz="1600" dirty="0">
              <a:latin typeface="AdvEPSTIM"/>
            </a:endParaRPr>
          </a:p>
          <a:p>
            <a:pPr marL="285750" indent="-285750">
              <a:buFont typeface="Arial" panose="020B0604020202020204" pitchFamily="34" charset="0"/>
              <a:buChar char="•"/>
            </a:pPr>
            <a:r>
              <a:rPr lang="ja-JP" altLang="en-US" sz="1600" dirty="0">
                <a:latin typeface="AdvEPSTIM"/>
              </a:rPr>
              <a:t>等価せん断波速度と</a:t>
            </a:r>
            <a:r>
              <a:rPr lang="en-US" altLang="ja-JP" sz="1600" dirty="0">
                <a:latin typeface="AdvEPSTIM"/>
              </a:rPr>
              <a:t>PGD</a:t>
            </a:r>
            <a:r>
              <a:rPr lang="ja-JP" altLang="en-US" sz="1600" dirty="0">
                <a:latin typeface="AdvEPSTIM"/>
              </a:rPr>
              <a:t>に基づく予測式は、地震時の高速列車荷重による地盤振動を推定するための有効な手段であり，様々な条件下において適用可能</a:t>
            </a:r>
            <a:endParaRPr lang="en-US" altLang="ja-JP" sz="1600" dirty="0">
              <a:latin typeface="AdvEPSTIM"/>
            </a:endParaRPr>
          </a:p>
        </p:txBody>
      </p:sp>
      <p:sp>
        <p:nvSpPr>
          <p:cNvPr id="10" name="テキスト ボックス 9">
            <a:extLst>
              <a:ext uri="{FF2B5EF4-FFF2-40B4-BE49-F238E27FC236}">
                <a16:creationId xmlns:a16="http://schemas.microsoft.com/office/drawing/2014/main" id="{56F4B0B6-5B5B-58DF-8172-3616C65A31EA}"/>
              </a:ext>
            </a:extLst>
          </p:cNvPr>
          <p:cNvSpPr txBox="1"/>
          <p:nvPr/>
        </p:nvSpPr>
        <p:spPr>
          <a:xfrm>
            <a:off x="-29839" y="1623395"/>
            <a:ext cx="11750021" cy="646331"/>
          </a:xfrm>
          <a:prstGeom prst="rect">
            <a:avLst/>
          </a:prstGeom>
          <a:noFill/>
        </p:spPr>
        <p:txBody>
          <a:bodyPr wrap="square" rtlCol="0">
            <a:spAutoFit/>
          </a:bodyPr>
          <a:lstStyle/>
          <a:p>
            <a:pPr marL="342900" indent="-342900">
              <a:buAutoNum type="alphaLcParenR"/>
            </a:pPr>
            <a:r>
              <a:rPr kumimoji="1" lang="en-US" altLang="ja-JP" dirty="0" err="1"/>
              <a:t>PowerChina</a:t>
            </a:r>
            <a:r>
              <a:rPr kumimoji="1" lang="en-US" altLang="ja-JP" dirty="0"/>
              <a:t> Huadong Engineering Corporation Limited</a:t>
            </a:r>
            <a:r>
              <a:rPr kumimoji="1" lang="ja-JP" altLang="en-US" dirty="0"/>
              <a:t>，</a:t>
            </a:r>
            <a:r>
              <a:rPr kumimoji="1" lang="en-US" altLang="ja-JP" dirty="0"/>
              <a:t>b)</a:t>
            </a:r>
            <a:r>
              <a:rPr kumimoji="1" lang="ja-JP" altLang="en-US" dirty="0"/>
              <a:t>同済大学</a:t>
            </a:r>
            <a:r>
              <a:rPr lang="ja-JP" altLang="en-US" dirty="0"/>
              <a:t>，</a:t>
            </a:r>
            <a:r>
              <a:rPr lang="en-US" altLang="ja-JP" dirty="0"/>
              <a:t>c)</a:t>
            </a:r>
            <a:r>
              <a:rPr lang="ja-JP" altLang="en-US" dirty="0"/>
              <a:t>渤海大学，</a:t>
            </a:r>
            <a:endParaRPr lang="en-US" altLang="ja-JP" dirty="0"/>
          </a:p>
          <a:p>
            <a:pPr marL="342900" indent="-342900">
              <a:buAutoNum type="alphaLcParenR"/>
            </a:pPr>
            <a:r>
              <a:rPr lang="en-US" altLang="ja-JP" dirty="0"/>
              <a:t>d)</a:t>
            </a:r>
            <a:r>
              <a:rPr lang="ja-JP" altLang="en-US" dirty="0"/>
              <a:t>中国海洋大学海洋環境・地質工学山東省重点実験室</a:t>
            </a:r>
            <a:endParaRPr kumimoji="1" lang="ja-JP" altLang="en-US" dirty="0"/>
          </a:p>
        </p:txBody>
      </p:sp>
      <p:sp>
        <p:nvSpPr>
          <p:cNvPr id="14" name="テキスト ボックス 13">
            <a:extLst>
              <a:ext uri="{FF2B5EF4-FFF2-40B4-BE49-F238E27FC236}">
                <a16:creationId xmlns:a16="http://schemas.microsoft.com/office/drawing/2014/main" id="{270174E9-E2C2-B96E-4530-CAFA7706CB6A}"/>
              </a:ext>
            </a:extLst>
          </p:cNvPr>
          <p:cNvSpPr txBox="1"/>
          <p:nvPr/>
        </p:nvSpPr>
        <p:spPr>
          <a:xfrm>
            <a:off x="-29839" y="1031949"/>
            <a:ext cx="10682599" cy="369332"/>
          </a:xfrm>
          <a:prstGeom prst="rect">
            <a:avLst/>
          </a:prstGeom>
          <a:noFill/>
        </p:spPr>
        <p:txBody>
          <a:bodyPr wrap="square" rtlCol="0">
            <a:spAutoFit/>
          </a:bodyPr>
          <a:lstStyle/>
          <a:p>
            <a:r>
              <a:rPr kumimoji="1" lang="ja-JP" altLang="en-US" dirty="0"/>
              <a:t>震度と地盤種別を考慮した地震と高速鉄道の複合荷重下における地盤振動の予測</a:t>
            </a:r>
          </a:p>
        </p:txBody>
      </p:sp>
      <p:sp>
        <p:nvSpPr>
          <p:cNvPr id="16" name="テキスト ボックス 15">
            <a:extLst>
              <a:ext uri="{FF2B5EF4-FFF2-40B4-BE49-F238E27FC236}">
                <a16:creationId xmlns:a16="http://schemas.microsoft.com/office/drawing/2014/main" id="{0D944385-3840-086A-A9B6-B65E1BEEDC01}"/>
              </a:ext>
            </a:extLst>
          </p:cNvPr>
          <p:cNvSpPr txBox="1"/>
          <p:nvPr/>
        </p:nvSpPr>
        <p:spPr>
          <a:xfrm>
            <a:off x="-29839" y="1353010"/>
            <a:ext cx="10343922" cy="369332"/>
          </a:xfrm>
          <a:prstGeom prst="rect">
            <a:avLst/>
          </a:prstGeom>
          <a:noFill/>
        </p:spPr>
        <p:txBody>
          <a:bodyPr wrap="square" rtlCol="0">
            <a:spAutoFit/>
          </a:bodyPr>
          <a:lstStyle/>
          <a:p>
            <a:r>
              <a:rPr kumimoji="1" lang="en-US" altLang="ja-JP" dirty="0"/>
              <a:t>Wei </a:t>
            </a:r>
            <a:r>
              <a:rPr kumimoji="1" lang="en-US" altLang="ja-JP" dirty="0" err="1"/>
              <a:t>Xie</a:t>
            </a:r>
            <a:r>
              <a:rPr kumimoji="1" lang="en-US" altLang="ja-JP" baseline="30000" dirty="0" err="1"/>
              <a:t>a,b,d</a:t>
            </a:r>
            <a:r>
              <a:rPr kumimoji="1" lang="en-US" altLang="ja-JP" dirty="0"/>
              <a:t>, </a:t>
            </a:r>
            <a:r>
              <a:rPr kumimoji="1" lang="en-US" altLang="ja-JP" dirty="0" err="1"/>
              <a:t>Guangyun</a:t>
            </a:r>
            <a:r>
              <a:rPr kumimoji="1" lang="en-US" altLang="ja-JP" dirty="0"/>
              <a:t> </a:t>
            </a:r>
            <a:r>
              <a:rPr kumimoji="1" lang="en-US" altLang="ja-JP" dirty="0" err="1"/>
              <a:t>Gao</a:t>
            </a:r>
            <a:r>
              <a:rPr kumimoji="1" lang="en-US" altLang="ja-JP" baseline="30000" dirty="0" err="1"/>
              <a:t>b</a:t>
            </a:r>
            <a:r>
              <a:rPr kumimoji="1" lang="en-US" altLang="ja-JP" dirty="0"/>
              <a:t>, Jian </a:t>
            </a:r>
            <a:r>
              <a:rPr kumimoji="1" lang="en-US" altLang="ja-JP" dirty="0" err="1"/>
              <a:t>Song</a:t>
            </a:r>
            <a:r>
              <a:rPr kumimoji="1" lang="en-US" altLang="ja-JP" baseline="30000" dirty="0" err="1"/>
              <a:t>c</a:t>
            </a:r>
            <a:r>
              <a:rPr kumimoji="1" lang="en-US" altLang="ja-JP" dirty="0"/>
              <a:t>, </a:t>
            </a:r>
            <a:r>
              <a:rPr kumimoji="1" lang="en-US" altLang="ja-JP" dirty="0" err="1"/>
              <a:t>Yonggang</a:t>
            </a:r>
            <a:r>
              <a:rPr kumimoji="1" lang="en-US" altLang="ja-JP" dirty="0"/>
              <a:t> </a:t>
            </a:r>
            <a:r>
              <a:rPr kumimoji="1" lang="en-US" altLang="ja-JP" dirty="0" err="1"/>
              <a:t>Jia</a:t>
            </a:r>
            <a:r>
              <a:rPr kumimoji="1" lang="en-US" altLang="ja-JP" baseline="30000" dirty="0" err="1"/>
              <a:t>d</a:t>
            </a:r>
            <a:endParaRPr kumimoji="1" lang="ja-JP" altLang="en-US" baseline="30000" dirty="0"/>
          </a:p>
        </p:txBody>
      </p:sp>
      <p:pic>
        <p:nvPicPr>
          <p:cNvPr id="15" name="図 14">
            <a:extLst>
              <a:ext uri="{FF2B5EF4-FFF2-40B4-BE49-F238E27FC236}">
                <a16:creationId xmlns:a16="http://schemas.microsoft.com/office/drawing/2014/main" id="{69B30D5F-A5FA-603A-A8DB-7D5915A5C2E3}"/>
              </a:ext>
            </a:extLst>
          </p:cNvPr>
          <p:cNvPicPr>
            <a:picLocks noChangeAspect="1"/>
          </p:cNvPicPr>
          <p:nvPr/>
        </p:nvPicPr>
        <p:blipFill>
          <a:blip r:embed="rId3"/>
          <a:stretch>
            <a:fillRect/>
          </a:stretch>
        </p:blipFill>
        <p:spPr>
          <a:xfrm>
            <a:off x="6474503" y="2269726"/>
            <a:ext cx="5351265" cy="2654030"/>
          </a:xfrm>
          <a:prstGeom prst="rect">
            <a:avLst/>
          </a:prstGeom>
        </p:spPr>
      </p:pic>
    </p:spTree>
    <p:extLst>
      <p:ext uri="{BB962C8B-B14F-4D97-AF65-F5344CB8AC3E}">
        <p14:creationId xmlns:p14="http://schemas.microsoft.com/office/powerpoint/2010/main" val="209855669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510</TotalTime>
  <Words>300</Words>
  <Application>Microsoft Office PowerPoint</Application>
  <PresentationFormat>ワイド画面</PresentationFormat>
  <Paragraphs>22</Paragraphs>
  <Slides>1</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vt:i4>
      </vt:variant>
    </vt:vector>
  </HeadingPairs>
  <TitlesOfParts>
    <vt:vector size="7" baseType="lpstr">
      <vt:lpstr>AdvEPSTIM</vt:lpstr>
      <vt:lpstr>AdvPSTim</vt:lpstr>
      <vt:lpstr>游ゴシック</vt:lpstr>
      <vt:lpstr>游ゴシック Light</vt:lpstr>
      <vt:lpstr>Arial</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dc:creator>
  <cp:lastModifiedBy>MATSUTANI Shoma</cp:lastModifiedBy>
  <cp:revision>27</cp:revision>
  <dcterms:created xsi:type="dcterms:W3CDTF">2024-04-04T01:46:24Z</dcterms:created>
  <dcterms:modified xsi:type="dcterms:W3CDTF">2024-05-01T01:58:50Z</dcterms:modified>
</cp:coreProperties>
</file>