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2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2024/5/1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2024/5/1</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121298" y="130629"/>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https://doi.org/10.1016/j.sandf.2024.101393</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0" y="506078"/>
            <a:ext cx="11720182" cy="646331"/>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An analytical solution for the consolidation of a composite foundation reinforced by vertical drains and high replacement ratio gravel piles by considering the radial flow within gravel piles</a:t>
            </a: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452915"/>
            <a:ext cx="184731" cy="369332"/>
          </a:xfrm>
          <a:prstGeom prst="rect">
            <a:avLst/>
          </a:prstGeom>
          <a:noFill/>
        </p:spPr>
        <p:txBody>
          <a:bodyPr wrap="none" rtlCol="0">
            <a:spAutoFit/>
          </a:bodyPr>
          <a:lstStyle/>
          <a:p>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24167" y="1938087"/>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21111" y="2568672"/>
            <a:ext cx="6896722"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複合基礎技術は軟弱地盤を処理するために広く使われている</a:t>
            </a:r>
            <a:endParaRPr lang="en-US" altLang="ja-JP" sz="1600" dirty="0"/>
          </a:p>
          <a:p>
            <a:pPr marL="285750" indent="-285750">
              <a:buFont typeface="Arial" panose="020B0604020202020204" pitchFamily="34" charset="0"/>
              <a:buChar char="•"/>
            </a:pPr>
            <a:r>
              <a:rPr lang="ja-JP" altLang="en-US" sz="1600" dirty="0"/>
              <a:t>基礎の支持力増加，基礎の排水圧密の促進</a:t>
            </a:r>
            <a:endParaRPr lang="en-US" altLang="ja-JP" sz="1600" dirty="0"/>
          </a:p>
          <a:p>
            <a:pPr marL="285750" indent="-285750">
              <a:buFont typeface="Arial" panose="020B0604020202020204" pitchFamily="34" charset="0"/>
              <a:buChar char="•"/>
            </a:pPr>
            <a:r>
              <a:rPr lang="ja-JP" altLang="en-US" sz="1600" dirty="0"/>
              <a:t>砕石注とバーチカルドレーンの複合基礎の研究はほとんどない</a:t>
            </a:r>
            <a:endParaRPr lang="en-US" altLang="ja-JP" sz="1600" dirty="0"/>
          </a:p>
          <a:p>
            <a:pPr marL="285750" indent="-285750">
              <a:buFont typeface="Arial" panose="020B0604020202020204" pitchFamily="34" charset="0"/>
              <a:buChar char="•"/>
            </a:pPr>
            <a:r>
              <a:rPr lang="ja-JP" altLang="en-US" sz="1600" dirty="0"/>
              <a:t>複合基礎の圧密理論を砕石柱内の半径方向の流れが圧密に与える影響を考慮して開発</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92365" y="4229364"/>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898433" y="4864760"/>
            <a:ext cx="4943047" cy="58477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600" dirty="0"/>
              <a:t>introduction</a:t>
            </a:r>
            <a:r>
              <a:rPr kumimoji="1" lang="ja-JP" altLang="en-US" sz="1600"/>
              <a:t>に近年の複合基礎技術に関する情報が豊富</a:t>
            </a:r>
            <a:endParaRPr kumimoji="1"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898433" y="449542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92364" y="4495428"/>
            <a:ext cx="6651335" cy="2062103"/>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AdvEPSTIM"/>
              </a:rPr>
              <a:t>数理モデルを用いる</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軟弱地盤において複合基礎を用いる場合，地盤中の鉛直流動は無視できる</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砕石柱の周辺にバーチカルドレーンを設置することは，従来の方法で圧密を促進するよりも迅速かつ効果的である</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複合基礎において半径方向の流れを無視すると圧密計算に大きな偏差が生まれ，砕石柱とバーチカルドレーンの密度比が大きいほど</a:t>
            </a:r>
            <a:endParaRPr lang="en-US" altLang="ja-JP" sz="1600" dirty="0">
              <a:latin typeface="AdvEPSTIM"/>
            </a:endParaRPr>
          </a:p>
          <a:p>
            <a:pPr indent="263525"/>
            <a:r>
              <a:rPr lang="ja-JP" altLang="en-US" sz="1600" dirty="0">
                <a:latin typeface="AdvEPSTIM"/>
              </a:rPr>
              <a:t>大きな偏差となる</a:t>
            </a:r>
            <a:endParaRPr lang="en-US" altLang="ja-JP" sz="1600" dirty="0">
              <a:latin typeface="AdvEPSTIM"/>
            </a:endParaRPr>
          </a:p>
        </p:txBody>
      </p:sp>
      <p:sp>
        <p:nvSpPr>
          <p:cNvPr id="14" name="テキスト ボックス 13">
            <a:extLst>
              <a:ext uri="{FF2B5EF4-FFF2-40B4-BE49-F238E27FC236}">
                <a16:creationId xmlns:a16="http://schemas.microsoft.com/office/drawing/2014/main" id="{270174E9-E2C2-B96E-4530-CAFA7706CB6A}"/>
              </a:ext>
            </a:extLst>
          </p:cNvPr>
          <p:cNvSpPr txBox="1"/>
          <p:nvPr/>
        </p:nvSpPr>
        <p:spPr>
          <a:xfrm>
            <a:off x="24167" y="1190062"/>
            <a:ext cx="11057242" cy="369332"/>
          </a:xfrm>
          <a:prstGeom prst="rect">
            <a:avLst/>
          </a:prstGeom>
          <a:noFill/>
        </p:spPr>
        <p:txBody>
          <a:bodyPr wrap="square" rtlCol="0">
            <a:spAutoFit/>
          </a:bodyPr>
          <a:lstStyle/>
          <a:p>
            <a:r>
              <a:rPr lang="ja-JP" altLang="en-US" dirty="0"/>
              <a:t>砕石柱</a:t>
            </a:r>
            <a:r>
              <a:rPr kumimoji="1" lang="ja-JP" altLang="en-US" dirty="0"/>
              <a:t>内の半径方向の流れを考慮した高置換率砕石柱と鉛直ドレーンによる複合基礎の圧密解析解</a:t>
            </a:r>
          </a:p>
        </p:txBody>
      </p:sp>
      <p:sp>
        <p:nvSpPr>
          <p:cNvPr id="16" name="テキスト ボックス 15">
            <a:extLst>
              <a:ext uri="{FF2B5EF4-FFF2-40B4-BE49-F238E27FC236}">
                <a16:creationId xmlns:a16="http://schemas.microsoft.com/office/drawing/2014/main" id="{0D944385-3840-086A-A9B6-B65E1BEEDC01}"/>
              </a:ext>
            </a:extLst>
          </p:cNvPr>
          <p:cNvSpPr txBox="1"/>
          <p:nvPr/>
        </p:nvSpPr>
        <p:spPr>
          <a:xfrm>
            <a:off x="-20899" y="1516504"/>
            <a:ext cx="10343922" cy="369332"/>
          </a:xfrm>
          <a:prstGeom prst="rect">
            <a:avLst/>
          </a:prstGeom>
          <a:noFill/>
        </p:spPr>
        <p:txBody>
          <a:bodyPr wrap="square" rtlCol="0">
            <a:spAutoFit/>
          </a:bodyPr>
          <a:lstStyle/>
          <a:p>
            <a:r>
              <a:rPr kumimoji="1" lang="en-US" altLang="ja-JP" baseline="30000" dirty="0"/>
              <a:t> </a:t>
            </a:r>
            <a:r>
              <a:rPr kumimoji="1" lang="en-US" altLang="ja-JP" dirty="0" err="1"/>
              <a:t>Chuanxun</a:t>
            </a:r>
            <a:r>
              <a:rPr kumimoji="1" lang="en-US" altLang="ja-JP" dirty="0"/>
              <a:t> Li, </a:t>
            </a:r>
            <a:r>
              <a:rPr kumimoji="1" lang="en-US" altLang="ja-JP" dirty="0" err="1"/>
              <a:t>Xiangzong</a:t>
            </a:r>
            <a:r>
              <a:rPr kumimoji="1" lang="en-US" altLang="ja-JP" dirty="0"/>
              <a:t> Lu, Peng Wang</a:t>
            </a:r>
            <a:r>
              <a:rPr kumimoji="1" lang="ja-JP" altLang="en-US" dirty="0"/>
              <a:t>（</a:t>
            </a:r>
            <a:r>
              <a:rPr kumimoji="1" lang="zh-CN" altLang="en-US" dirty="0"/>
              <a:t>江蘇大学土木工学部</a:t>
            </a:r>
            <a:r>
              <a:rPr kumimoji="1" lang="ja-JP" altLang="en-US" dirty="0"/>
              <a:t>）</a:t>
            </a:r>
          </a:p>
        </p:txBody>
      </p:sp>
      <p:pic>
        <p:nvPicPr>
          <p:cNvPr id="18" name="図 17">
            <a:extLst>
              <a:ext uri="{FF2B5EF4-FFF2-40B4-BE49-F238E27FC236}">
                <a16:creationId xmlns:a16="http://schemas.microsoft.com/office/drawing/2014/main" id="{B768FE28-B029-0DCB-D663-9CD40C6286D7}"/>
              </a:ext>
            </a:extLst>
          </p:cNvPr>
          <p:cNvPicPr>
            <a:picLocks noChangeAspect="1"/>
          </p:cNvPicPr>
          <p:nvPr/>
        </p:nvPicPr>
        <p:blipFill>
          <a:blip r:embed="rId3"/>
          <a:stretch>
            <a:fillRect/>
          </a:stretch>
        </p:blipFill>
        <p:spPr>
          <a:xfrm>
            <a:off x="7296425" y="1516504"/>
            <a:ext cx="4839119" cy="2827265"/>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239</Words>
  <Application>Microsoft Office PowerPoint</Application>
  <PresentationFormat>ワイド画面</PresentationFormat>
  <Paragraphs>19</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AdvEPSTIM</vt: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MATSUTANI Shoma</cp:lastModifiedBy>
  <cp:revision>27</cp:revision>
  <dcterms:created xsi:type="dcterms:W3CDTF">2024-04-04T01:46:24Z</dcterms:created>
  <dcterms:modified xsi:type="dcterms:W3CDTF">2024-05-01T02:18:56Z</dcterms:modified>
</cp:coreProperties>
</file>