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2024/5/3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https://doi.org/10.1016/j.sandf.2024.101401</a:t>
            </a: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506078"/>
            <a:ext cx="11720182"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Axial capacity ageing trends of large diameter tubular piles driven in sand</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1111" y="2426889"/>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69022" y="2704081"/>
            <a:ext cx="6896722" cy="2062103"/>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打込み式大口径鋼管杭は、何千もの海洋構造物やその他の構造物を支えている</a:t>
            </a:r>
            <a:endParaRPr lang="en-US" altLang="ja-JP" sz="1600" dirty="0"/>
          </a:p>
          <a:p>
            <a:pPr marL="285750" indent="-285750">
              <a:buFont typeface="Arial" panose="020B0604020202020204" pitchFamily="34" charset="0"/>
              <a:buChar char="•"/>
            </a:pPr>
            <a:r>
              <a:rPr lang="ja-JP" altLang="en-US" sz="1600" dirty="0"/>
              <a:t>軸方向容量を確実に予測することは、安全で経済的な設計を保証する上で重要</a:t>
            </a:r>
            <a:endParaRPr lang="en-US" altLang="ja-JP" sz="1600" dirty="0"/>
          </a:p>
          <a:p>
            <a:pPr marL="285750" indent="-285750">
              <a:buFont typeface="Arial" panose="020B0604020202020204" pitchFamily="34" charset="0"/>
              <a:buChar char="•"/>
            </a:pPr>
            <a:r>
              <a:rPr lang="ja-JP" altLang="en-US" sz="1600" dirty="0"/>
              <a:t>砂地盤の軸方向容量は時間とともに増加するが設計指針に適用されているデータベースには経年条件について不十分</a:t>
            </a:r>
            <a:endParaRPr lang="en-US" altLang="ja-JP" sz="1600" dirty="0"/>
          </a:p>
          <a:p>
            <a:pPr marL="285750" indent="-285750">
              <a:buFont typeface="Arial" panose="020B0604020202020204" pitchFamily="34" charset="0"/>
              <a:buChar char="•"/>
            </a:pPr>
            <a:r>
              <a:rPr lang="en-US" altLang="ja-JP" sz="1600" dirty="0"/>
              <a:t>25</a:t>
            </a:r>
            <a:r>
              <a:rPr lang="ja-JP" altLang="en-US" sz="1600" dirty="0"/>
              <a:t>件の異なる事例から得られた試験データから厳格な品質保証基準を適用する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69022" y="4720137"/>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7035593" y="5603106"/>
            <a:ext cx="4943047" cy="83099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a:t>この手法</a:t>
            </a:r>
            <a:r>
              <a:rPr lang="ja-JP" altLang="en-US" sz="1600"/>
              <a:t>は短期間での経年変化について述べているがより長期の経年劣化を扱うことが出来るようにすることが今後の課題</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7035593" y="5233774"/>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0" y="962506"/>
            <a:ext cx="11057242" cy="369332"/>
          </a:xfrm>
          <a:prstGeom prst="rect">
            <a:avLst/>
          </a:prstGeom>
          <a:noFill/>
        </p:spPr>
        <p:txBody>
          <a:bodyPr wrap="square" rtlCol="0">
            <a:spAutoFit/>
          </a:bodyPr>
          <a:lstStyle/>
          <a:p>
            <a:r>
              <a:rPr kumimoji="1" lang="ja-JP" altLang="en-US"/>
              <a:t>砂地に打設された大口径鋼管杭の軸耐力経年変化傾向</a:t>
            </a:r>
            <a:endParaRPr kumimoji="1" lang="ja-JP" altLang="en-US" dirty="0"/>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1111" y="1386212"/>
            <a:ext cx="10343922" cy="369332"/>
          </a:xfrm>
          <a:prstGeom prst="rect">
            <a:avLst/>
          </a:prstGeom>
          <a:noFill/>
        </p:spPr>
        <p:txBody>
          <a:bodyPr wrap="square" rtlCol="0">
            <a:spAutoFit/>
          </a:bodyPr>
          <a:lstStyle/>
          <a:p>
            <a:r>
              <a:rPr kumimoji="1" lang="it-IT" altLang="ja-JP" dirty="0"/>
              <a:t>D. Cathie</a:t>
            </a:r>
            <a:r>
              <a:rPr kumimoji="1" lang="it-IT" altLang="ja-JP" baseline="30000" dirty="0"/>
              <a:t>a</a:t>
            </a:r>
            <a:r>
              <a:rPr kumimoji="1" lang="it-IT" altLang="ja-JP" dirty="0"/>
              <a:t>, R. Jardine</a:t>
            </a:r>
            <a:r>
              <a:rPr kumimoji="1" lang="it-IT" altLang="ja-JP" baseline="30000" dirty="0"/>
              <a:t>b</a:t>
            </a:r>
            <a:r>
              <a:rPr kumimoji="1" lang="it-IT" altLang="ja-JP" dirty="0"/>
              <a:t>, R. Silvano</a:t>
            </a:r>
            <a:r>
              <a:rPr kumimoji="1" lang="it-IT" altLang="ja-JP" baseline="30000" dirty="0"/>
              <a:t>a</a:t>
            </a:r>
            <a:r>
              <a:rPr kumimoji="1" lang="it-IT" altLang="ja-JP" dirty="0"/>
              <a:t>, S. Kontoe</a:t>
            </a:r>
            <a:r>
              <a:rPr kumimoji="1" lang="it-IT" altLang="ja-JP" baseline="30000" dirty="0"/>
              <a:t>d,b</a:t>
            </a:r>
            <a:r>
              <a:rPr kumimoji="1" lang="it-IT" altLang="ja-JP" dirty="0"/>
              <a:t>, F. Schroeder</a:t>
            </a:r>
            <a:r>
              <a:rPr kumimoji="1" lang="it-IT" altLang="ja-JP" baseline="30000" dirty="0"/>
              <a:t>c</a:t>
            </a:r>
            <a:endParaRPr kumimoji="1" lang="ja-JP" altLang="en-US" baseline="30000" dirty="0"/>
          </a:p>
        </p:txBody>
      </p:sp>
      <p:sp>
        <p:nvSpPr>
          <p:cNvPr id="9" name="テキスト ボックス 8">
            <a:extLst>
              <a:ext uri="{FF2B5EF4-FFF2-40B4-BE49-F238E27FC236}">
                <a16:creationId xmlns:a16="http://schemas.microsoft.com/office/drawing/2014/main" id="{76A53254-591C-4F5C-A75D-5FBC50917BE0}"/>
              </a:ext>
            </a:extLst>
          </p:cNvPr>
          <p:cNvSpPr txBox="1"/>
          <p:nvPr/>
        </p:nvSpPr>
        <p:spPr>
          <a:xfrm>
            <a:off x="-21111" y="1734700"/>
            <a:ext cx="10619164" cy="646331"/>
          </a:xfrm>
          <a:prstGeom prst="rect">
            <a:avLst/>
          </a:prstGeom>
          <a:noFill/>
        </p:spPr>
        <p:txBody>
          <a:bodyPr wrap="square" rtlCol="0">
            <a:spAutoFit/>
          </a:bodyPr>
          <a:lstStyle/>
          <a:p>
            <a:r>
              <a:rPr kumimoji="1" lang="en-US" altLang="ja-JP" dirty="0"/>
              <a:t>a)</a:t>
            </a:r>
            <a:r>
              <a:rPr kumimoji="1" lang="ja-JP" altLang="en-US" dirty="0"/>
              <a:t>キャティ・グループ，</a:t>
            </a:r>
            <a:r>
              <a:rPr kumimoji="1" lang="en-US" altLang="ja-JP" dirty="0"/>
              <a:t>b)</a:t>
            </a:r>
            <a:r>
              <a:rPr lang="ja-JP" altLang="en-US" dirty="0"/>
              <a:t>インペリアルカレッジ，</a:t>
            </a:r>
            <a:r>
              <a:rPr lang="en-US" altLang="ja-JP" dirty="0"/>
              <a:t>c)</a:t>
            </a:r>
            <a:r>
              <a:rPr lang="ja-JP" altLang="en-US" dirty="0"/>
              <a:t>ジオテクニカル・コンサルティング・グループ，</a:t>
            </a:r>
            <a:r>
              <a:rPr lang="en-US" altLang="ja-JP" dirty="0"/>
              <a:t>d)</a:t>
            </a:r>
            <a:r>
              <a:rPr lang="ja-JP" altLang="en-US" dirty="0"/>
              <a:t>パトラス大学</a:t>
            </a:r>
            <a:endParaRPr kumimoji="1" lang="ja-JP" altLang="en-US" dirty="0"/>
          </a:p>
        </p:txBody>
      </p:sp>
      <p:sp>
        <p:nvSpPr>
          <p:cNvPr id="22" name="テキスト ボックス 21">
            <a:extLst>
              <a:ext uri="{FF2B5EF4-FFF2-40B4-BE49-F238E27FC236}">
                <a16:creationId xmlns:a16="http://schemas.microsoft.com/office/drawing/2014/main" id="{3813A794-4A7A-6136-71D2-1D870BF8F06C}"/>
              </a:ext>
            </a:extLst>
          </p:cNvPr>
          <p:cNvSpPr txBox="1"/>
          <p:nvPr/>
        </p:nvSpPr>
        <p:spPr>
          <a:xfrm>
            <a:off x="121298" y="5018330"/>
            <a:ext cx="6571706" cy="1200329"/>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砂地盤に打設した場合，杭の経年劣化は口径によってあまり変化せず，打設後</a:t>
            </a:r>
            <a:r>
              <a:rPr lang="en-US" altLang="ja-JP" dirty="0"/>
              <a:t>,</a:t>
            </a:r>
            <a:r>
              <a:rPr lang="ja-JP" altLang="en-US" dirty="0"/>
              <a:t>約</a:t>
            </a:r>
            <a:r>
              <a:rPr lang="en-US" altLang="ja-JP" dirty="0"/>
              <a:t>20~30</a:t>
            </a:r>
            <a:r>
              <a:rPr lang="ja-JP" altLang="en-US" dirty="0"/>
              <a:t>日程度で</a:t>
            </a:r>
            <a:r>
              <a:rPr lang="en-US" altLang="ja-JP" dirty="0"/>
              <a:t>2</a:t>
            </a:r>
            <a:r>
              <a:rPr lang="ja-JP" altLang="en-US" dirty="0"/>
              <a:t>倍になる</a:t>
            </a:r>
            <a:endParaRPr lang="en-US" altLang="ja-JP" dirty="0"/>
          </a:p>
          <a:p>
            <a:pPr marL="285750" indent="-285750">
              <a:buFont typeface="Arial" panose="020B0604020202020204" pitchFamily="34" charset="0"/>
              <a:buChar char="•"/>
            </a:pPr>
            <a:r>
              <a:rPr kumimoji="1" lang="ja-JP" altLang="en-US" dirty="0"/>
              <a:t>沖合に打設して場合，大口径杭は</a:t>
            </a:r>
            <a:r>
              <a:rPr kumimoji="1" lang="en-US" altLang="ja-JP" dirty="0"/>
              <a:t>30</a:t>
            </a:r>
            <a:r>
              <a:rPr kumimoji="1" lang="ja-JP" altLang="en-US" dirty="0"/>
              <a:t>日後は変化が生じなかったが，小口径杭では増加が続いた</a:t>
            </a:r>
            <a:endParaRPr kumimoji="1" lang="en-US" altLang="ja-JP" dirty="0"/>
          </a:p>
        </p:txBody>
      </p:sp>
      <p:pic>
        <p:nvPicPr>
          <p:cNvPr id="13" name="図 12">
            <a:extLst>
              <a:ext uri="{FF2B5EF4-FFF2-40B4-BE49-F238E27FC236}">
                <a16:creationId xmlns:a16="http://schemas.microsoft.com/office/drawing/2014/main" id="{6BBC860B-F740-A287-6052-38ECF7FE4E71}"/>
              </a:ext>
            </a:extLst>
          </p:cNvPr>
          <p:cNvPicPr>
            <a:picLocks noChangeAspect="1"/>
          </p:cNvPicPr>
          <p:nvPr/>
        </p:nvPicPr>
        <p:blipFill>
          <a:blip r:embed="rId3"/>
          <a:stretch>
            <a:fillRect/>
          </a:stretch>
        </p:blipFill>
        <p:spPr>
          <a:xfrm>
            <a:off x="7609783" y="2266346"/>
            <a:ext cx="4368857" cy="2751984"/>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259</Words>
  <Application>Microsoft Office PowerPoint</Application>
  <PresentationFormat>ワイド画面</PresentationFormat>
  <Paragraphs>17</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32</cp:revision>
  <dcterms:created xsi:type="dcterms:W3CDTF">2024-04-04T01:46:24Z</dcterms:created>
  <dcterms:modified xsi:type="dcterms:W3CDTF">2024-05-03T07:59:23Z</dcterms:modified>
</cp:coreProperties>
</file>