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298"/>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DtD</a:t>
            </a:r>
            <a:r>
              <a:rPr kumimoji="1" lang="ja-JP" altLang="en-US" dirty="0"/>
              <a:t>）工法では、自然地盤上の透水性材料の層に浸漬されたフレキシブルな水平パイプを通して、プレハブ垂直ドレイン（</a:t>
            </a:r>
            <a:r>
              <a:rPr kumimoji="1" lang="en-US" altLang="ja-JP" dirty="0"/>
              <a:t>PVD</a:t>
            </a:r>
            <a:r>
              <a:rPr kumimoji="1" lang="ja-JP" altLang="en-US" dirty="0"/>
              <a:t>）に真空圧（</a:t>
            </a:r>
            <a:r>
              <a:rPr kumimoji="1" lang="en-US" altLang="ja-JP" dirty="0"/>
              <a:t>VP</a:t>
            </a:r>
            <a:r>
              <a:rPr kumimoji="1" lang="ja-JP" altLang="en-US" dirty="0"/>
              <a:t>）が直接加えられる（</a:t>
            </a:r>
            <a:r>
              <a:rPr kumimoji="1" lang="en-US" altLang="ja-JP" dirty="0"/>
              <a:t>Zheng et al.</a:t>
            </a:r>
            <a:r>
              <a:rPr kumimoji="1" lang="ja-JP" altLang="en-US" dirty="0"/>
              <a:t>） 真空は間隙水圧を低下させることで土の圧密効果を誘発し、それによって有効応力を増加させる。</a:t>
            </a:r>
            <a:endParaRPr kumimoji="1" lang="en-US" altLang="ja-JP" dirty="0"/>
          </a:p>
          <a:p>
            <a:endParaRPr kumimoji="1" lang="en-US" altLang="ja-JP" dirty="0"/>
          </a:p>
          <a:p>
            <a:r>
              <a:rPr kumimoji="1" lang="ja-JP" altLang="en-US" dirty="0"/>
              <a:t>気密メンブレン（</a:t>
            </a:r>
            <a:r>
              <a:rPr kumimoji="1" lang="en-US" altLang="ja-JP" dirty="0"/>
              <a:t>A-MEM</a:t>
            </a:r>
            <a:r>
              <a:rPr kumimoji="1" lang="ja-JP" altLang="en-US" dirty="0"/>
              <a:t>）技術では、水平ドレインを通して、</a:t>
            </a:r>
            <a:r>
              <a:rPr kumimoji="1" lang="en-US" altLang="ja-JP" dirty="0"/>
              <a:t>A-MEM </a:t>
            </a:r>
            <a:r>
              <a:rPr kumimoji="1" lang="ja-JP" altLang="en-US" dirty="0"/>
              <a:t>の下の限られた領域に </a:t>
            </a:r>
            <a:r>
              <a:rPr kumimoji="1" lang="en-US" altLang="ja-JP" dirty="0"/>
              <a:t>VP </a:t>
            </a:r>
            <a:r>
              <a:rPr kumimoji="1" lang="ja-JP" altLang="en-US" dirty="0"/>
              <a:t>を適用する</a:t>
            </a:r>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https://doi.org/10.1016/j.sandf.2024.101410</a:t>
            </a: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 Vacuum consolidation effect on the hydromechanical properties of the unusual soft clays</a:t>
            </a:r>
          </a:p>
          <a:p>
            <a:pPr algn="l"/>
            <a:r>
              <a:rPr kumimoji="1" lang="en-US" altLang="ja-JP" dirty="0">
                <a:latin typeface="Arial" panose="020B0604020202020204" pitchFamily="34" charset="0"/>
                <a:cs typeface="Arial" panose="020B0604020202020204" pitchFamily="34" charset="0"/>
              </a:rPr>
              <a:t> of the former Texcoco Lake</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1111" y="2426889"/>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69022" y="2704081"/>
            <a:ext cx="689672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改良技術を用いた地盤の安定化は、差圧沈下や崩壊など、インフラの構造的・地質学的に許容できない挙動を防ぐことができる</a:t>
            </a:r>
            <a:endParaRPr lang="en-US" altLang="ja-JP" sz="1600" dirty="0"/>
          </a:p>
          <a:p>
            <a:pPr marL="285750" indent="-285750">
              <a:buFont typeface="Arial" panose="020B0604020202020204" pitchFamily="34" charset="0"/>
              <a:buChar char="•"/>
            </a:pPr>
            <a:r>
              <a:rPr lang="ja-JP" altLang="en-US" sz="1600" dirty="0"/>
              <a:t>地盤改良の選択肢の</a:t>
            </a:r>
            <a:r>
              <a:rPr lang="en-US" altLang="ja-JP" sz="1600" dirty="0"/>
              <a:t>1</a:t>
            </a:r>
            <a:r>
              <a:rPr lang="ja-JP" altLang="en-US" sz="1600" dirty="0"/>
              <a:t>つとして、垂直ドレインを通して土壌に真空圧を加える真空プレロードシステム</a:t>
            </a:r>
            <a:endParaRPr lang="en-US" altLang="ja-JP" sz="1600" dirty="0"/>
          </a:p>
          <a:p>
            <a:pPr marL="285750" indent="-285750">
              <a:buFont typeface="Arial" panose="020B0604020202020204" pitchFamily="34" charset="0"/>
              <a:buChar char="•"/>
            </a:pPr>
            <a:r>
              <a:rPr lang="en-US" altLang="ja-JP" sz="1600" dirty="0"/>
              <a:t>2</a:t>
            </a:r>
            <a:r>
              <a:rPr lang="ja-JP" altLang="en-US" sz="1600" dirty="0"/>
              <a:t>つの真空技術の導入による力学特性の変化を評価する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69022" y="4720137"/>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7035593" y="5603106"/>
            <a:ext cx="4943047" cy="58477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Abstract</a:t>
            </a:r>
            <a:r>
              <a:rPr kumimoji="1" lang="ja-JP" altLang="en-US" sz="1600"/>
              <a:t>が読みやすく，これを読むだけで理解することが出来る</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7035593" y="5233774"/>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1111" y="1172186"/>
            <a:ext cx="11057242" cy="369332"/>
          </a:xfrm>
          <a:prstGeom prst="rect">
            <a:avLst/>
          </a:prstGeom>
          <a:noFill/>
        </p:spPr>
        <p:txBody>
          <a:bodyPr wrap="square" rtlCol="0">
            <a:spAutoFit/>
          </a:bodyPr>
          <a:lstStyle/>
          <a:p>
            <a:r>
              <a:rPr kumimoji="1" lang="ja-JP" altLang="en-US"/>
              <a:t> 旧テクスココ湖の特異な軟弱粘土の水力学的特性に及ぼす真空圧密効果</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0" y="1488665"/>
            <a:ext cx="10343922" cy="369332"/>
          </a:xfrm>
          <a:prstGeom prst="rect">
            <a:avLst/>
          </a:prstGeom>
          <a:noFill/>
        </p:spPr>
        <p:txBody>
          <a:bodyPr wrap="square" rtlCol="0">
            <a:spAutoFit/>
          </a:bodyPr>
          <a:lstStyle/>
          <a:p>
            <a:r>
              <a:rPr kumimoji="1" lang="it-IT" altLang="ja-JP" dirty="0"/>
              <a:t>Norma Patricia Lo´pez-Acosta, Alejandra Liliana Espinosa-Santiago</a:t>
            </a:r>
            <a:endParaRPr kumimoji="1" lang="ja-JP" altLang="en-US" baseline="30000" dirty="0"/>
          </a:p>
        </p:txBody>
      </p:sp>
      <p:sp>
        <p:nvSpPr>
          <p:cNvPr id="9" name="テキスト ボックス 8">
            <a:extLst>
              <a:ext uri="{FF2B5EF4-FFF2-40B4-BE49-F238E27FC236}">
                <a16:creationId xmlns:a16="http://schemas.microsoft.com/office/drawing/2014/main" id="{76A53254-591C-4F5C-A75D-5FBC50917BE0}"/>
              </a:ext>
            </a:extLst>
          </p:cNvPr>
          <p:cNvSpPr txBox="1"/>
          <p:nvPr/>
        </p:nvSpPr>
        <p:spPr>
          <a:xfrm>
            <a:off x="-21111" y="1841755"/>
            <a:ext cx="10619164" cy="369332"/>
          </a:xfrm>
          <a:prstGeom prst="rect">
            <a:avLst/>
          </a:prstGeom>
          <a:noFill/>
        </p:spPr>
        <p:txBody>
          <a:bodyPr wrap="square" rtlCol="0">
            <a:spAutoFit/>
          </a:bodyPr>
          <a:lstStyle/>
          <a:p>
            <a:r>
              <a:rPr kumimoji="1" lang="ja-JP" altLang="en-US" dirty="0"/>
              <a:t>メキシコ公立大学</a:t>
            </a:r>
          </a:p>
        </p:txBody>
      </p:sp>
      <p:sp>
        <p:nvSpPr>
          <p:cNvPr id="22" name="テキスト ボックス 21">
            <a:extLst>
              <a:ext uri="{FF2B5EF4-FFF2-40B4-BE49-F238E27FC236}">
                <a16:creationId xmlns:a16="http://schemas.microsoft.com/office/drawing/2014/main" id="{3813A794-4A7A-6136-71D2-1D870BF8F06C}"/>
              </a:ext>
            </a:extLst>
          </p:cNvPr>
          <p:cNvSpPr txBox="1"/>
          <p:nvPr/>
        </p:nvSpPr>
        <p:spPr>
          <a:xfrm>
            <a:off x="121298" y="5018330"/>
            <a:ext cx="6571706"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DtD</a:t>
            </a:r>
            <a:r>
              <a:rPr kumimoji="1" lang="ja-JP" altLang="en-US" dirty="0"/>
              <a:t>法と</a:t>
            </a:r>
            <a:r>
              <a:rPr kumimoji="1" lang="en-US" altLang="ja-JP" dirty="0"/>
              <a:t>A-MEM</a:t>
            </a:r>
            <a:r>
              <a:rPr kumimoji="1" lang="ja-JP" altLang="en-US" dirty="0"/>
              <a:t>法の比較を行う</a:t>
            </a:r>
            <a:endParaRPr kumimoji="1" lang="en-US" altLang="ja-JP" dirty="0"/>
          </a:p>
          <a:p>
            <a:pPr marL="285750" indent="-285750">
              <a:buFont typeface="Arial" panose="020B0604020202020204" pitchFamily="34" charset="0"/>
              <a:buChar char="•"/>
            </a:pPr>
            <a:r>
              <a:rPr kumimoji="1" lang="ja-JP" altLang="en-US" dirty="0"/>
              <a:t>両方法において</a:t>
            </a:r>
            <a:r>
              <a:rPr kumimoji="1" lang="en-US" altLang="ja-JP" dirty="0"/>
              <a:t>,</a:t>
            </a:r>
            <a:r>
              <a:rPr kumimoji="1" lang="ja-JP" altLang="en-US" dirty="0"/>
              <a:t>真空圧の大きさは調査地の気圧に依存する</a:t>
            </a:r>
            <a:endParaRPr kumimoji="1" lang="en-US" altLang="ja-JP" dirty="0"/>
          </a:p>
          <a:p>
            <a:pPr marL="285750" indent="-285750">
              <a:buFont typeface="Arial" panose="020B0604020202020204" pitchFamily="34" charset="0"/>
              <a:buChar char="•"/>
            </a:pPr>
            <a:r>
              <a:rPr lang="ja-JP" altLang="en-US" dirty="0"/>
              <a:t>各方法で発生する沈下と圧密の程度は空隙比、透水係数、圧密応力に依存する</a:t>
            </a:r>
            <a:endParaRPr lang="en-US" altLang="ja-JP" dirty="0"/>
          </a:p>
          <a:p>
            <a:pPr marL="285750" indent="-285750">
              <a:buFont typeface="Arial" panose="020B0604020202020204" pitchFamily="34" charset="0"/>
              <a:buChar char="•"/>
            </a:pPr>
            <a:endParaRPr kumimoji="1" lang="en-US" altLang="ja-JP" dirty="0"/>
          </a:p>
        </p:txBody>
      </p:sp>
      <p:pic>
        <p:nvPicPr>
          <p:cNvPr id="15" name="図 14">
            <a:extLst>
              <a:ext uri="{FF2B5EF4-FFF2-40B4-BE49-F238E27FC236}">
                <a16:creationId xmlns:a16="http://schemas.microsoft.com/office/drawing/2014/main" id="{F83C5AD4-37B4-6255-963B-11A3D6E76827}"/>
              </a:ext>
            </a:extLst>
          </p:cNvPr>
          <p:cNvPicPr>
            <a:picLocks noChangeAspect="1"/>
          </p:cNvPicPr>
          <p:nvPr/>
        </p:nvPicPr>
        <p:blipFill>
          <a:blip r:embed="rId3"/>
          <a:stretch>
            <a:fillRect/>
          </a:stretch>
        </p:blipFill>
        <p:spPr>
          <a:xfrm>
            <a:off x="7783830" y="1215427"/>
            <a:ext cx="4408170" cy="3753776"/>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288</Words>
  <Application>Microsoft Office PowerPoint</Application>
  <PresentationFormat>ワイド画面</PresentationFormat>
  <Paragraphs>21</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36</cp:revision>
  <dcterms:created xsi:type="dcterms:W3CDTF">2024-04-04T01:46:24Z</dcterms:created>
  <dcterms:modified xsi:type="dcterms:W3CDTF">2024-05-09T13:21:46Z</dcterms:modified>
</cp:coreProperties>
</file>