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74DCA-C323-4E5C-805B-F2432A650A8E}" v="2" dt="2024-04-05T15:51:11.9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9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松本 基" userId="82f7f4283788acf4" providerId="LiveId" clId="{90674DCA-C323-4E5C-805B-F2432A650A8E}"/>
    <pc:docChg chg="undo custSel modSld">
      <pc:chgData name="松本 基" userId="82f7f4283788acf4" providerId="LiveId" clId="{90674DCA-C323-4E5C-805B-F2432A650A8E}" dt="2024-04-05T17:35:41.119" v="1566" actId="20577"/>
      <pc:docMkLst>
        <pc:docMk/>
      </pc:docMkLst>
      <pc:sldChg chg="modSp mod modNotesTx">
        <pc:chgData name="松本 基" userId="82f7f4283788acf4" providerId="LiveId" clId="{90674DCA-C323-4E5C-805B-F2432A650A8E}" dt="2024-04-05T17:35:41.119" v="1566" actId="20577"/>
        <pc:sldMkLst>
          <pc:docMk/>
          <pc:sldMk cId="2098556697" sldId="257"/>
        </pc:sldMkLst>
        <pc:spChg chg="mod">
          <ac:chgData name="松本 基" userId="82f7f4283788acf4" providerId="LiveId" clId="{90674DCA-C323-4E5C-805B-F2432A650A8E}" dt="2024-04-05T12:50:49.319" v="5" actId="1076"/>
          <ac:spMkLst>
            <pc:docMk/>
            <pc:sldMk cId="2098556697" sldId="257"/>
            <ac:spMk id="5" creationId="{1CE56016-E775-67B4-585E-C3E2DA60DA50}"/>
          </ac:spMkLst>
        </pc:spChg>
        <pc:spChg chg="mod">
          <ac:chgData name="松本 基" userId="82f7f4283788acf4" providerId="LiveId" clId="{90674DCA-C323-4E5C-805B-F2432A650A8E}" dt="2024-04-05T17:34:13.805" v="1562" actId="20577"/>
          <ac:spMkLst>
            <pc:docMk/>
            <pc:sldMk cId="2098556697" sldId="257"/>
            <ac:spMk id="7" creationId="{81437C02-8F43-5C8E-32BE-C87E2A8436DE}"/>
          </ac:spMkLst>
        </pc:spChg>
        <pc:spChg chg="mod">
          <ac:chgData name="松本 基" userId="82f7f4283788acf4" providerId="LiveId" clId="{90674DCA-C323-4E5C-805B-F2432A650A8E}" dt="2024-04-05T17:35:41.119" v="1566" actId="20577"/>
          <ac:spMkLst>
            <pc:docMk/>
            <pc:sldMk cId="2098556697" sldId="257"/>
            <ac:spMk id="11" creationId="{0D58E873-669F-6DDC-5957-D2CC0D990BFB}"/>
          </ac:spMkLst>
        </pc:spChg>
        <pc:spChg chg="mod">
          <ac:chgData name="松本 基" userId="82f7f4283788acf4" providerId="LiveId" clId="{90674DCA-C323-4E5C-805B-F2432A650A8E}" dt="2024-04-05T17:17:15.898" v="1156" actId="20577"/>
          <ac:spMkLst>
            <pc:docMk/>
            <pc:sldMk cId="2098556697" sldId="257"/>
            <ac:spMk id="12" creationId="{B59E2E43-EFB6-A660-AE01-D90061F5FFC8}"/>
          </ac:spMkLst>
        </pc:spChg>
        <pc:spChg chg="mod">
          <ac:chgData name="松本 基" userId="82f7f4283788acf4" providerId="LiveId" clId="{90674DCA-C323-4E5C-805B-F2432A650A8E}" dt="2024-04-05T16:57:34.847" v="937" actId="20577"/>
          <ac:spMkLst>
            <pc:docMk/>
            <pc:sldMk cId="2098556697" sldId="257"/>
            <ac:spMk id="13" creationId="{E91BFC28-C83B-DECD-5AA5-74185ED42BCD}"/>
          </ac:spMkLst>
        </pc:spChg>
      </pc:sldChg>
    </pc:docChg>
  </pc:docChgLst>
  <pc:docChgLst>
    <pc:chgData name="松本 基" userId="82f7f4283788acf4" providerId="LiveId" clId="{AF3A0B70-4F3C-4FEB-9033-98A616BBCAB6}"/>
    <pc:docChg chg="modSld">
      <pc:chgData name="松本 基" userId="82f7f4283788acf4" providerId="LiveId" clId="{AF3A0B70-4F3C-4FEB-9033-98A616BBCAB6}" dt="2024-04-05T12:47:11.771" v="31" actId="20577"/>
      <pc:docMkLst>
        <pc:docMk/>
      </pc:docMkLst>
      <pc:sldChg chg="modSp mod">
        <pc:chgData name="松本 基" userId="82f7f4283788acf4" providerId="LiveId" clId="{AF3A0B70-4F3C-4FEB-9033-98A616BBCAB6}" dt="2024-04-05T12:47:11.771" v="31" actId="20577"/>
        <pc:sldMkLst>
          <pc:docMk/>
          <pc:sldMk cId="2098556697" sldId="257"/>
        </pc:sldMkLst>
        <pc:spChg chg="mod">
          <ac:chgData name="松本 基" userId="82f7f4283788acf4" providerId="LiveId" clId="{AF3A0B70-4F3C-4FEB-9033-98A616BBCAB6}" dt="2024-04-05T12:47:11.771" v="31" actId="20577"/>
          <ac:spMkLst>
            <pc:docMk/>
            <pc:sldMk cId="2098556697" sldId="257"/>
            <ac:spMk id="5" creationId="{1CE56016-E775-67B4-585E-C3E2DA60DA5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7AAEF-04BB-4ED5-897D-89F937FEADB5}" type="datetimeFigureOut">
              <a:rPr kumimoji="1" lang="ja-JP" altLang="en-US" smtClean="0"/>
              <a:t>2024/5/11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3C955F-9E4B-4C16-B783-3A8FDD710BB9}" type="slidenum">
              <a:rPr kumimoji="1" lang="ja-JP" altLang="en-US" smtClean="0"/>
              <a:t>‹#›</a:t>
            </a:fld>
            <a:endParaRPr kumimoji="1" lang="ja-JP" altLang="en-US"/>
          </a:p>
        </p:txBody>
      </p:sp>
    </p:spTree>
    <p:extLst>
      <p:ext uri="{BB962C8B-B14F-4D97-AF65-F5344CB8AC3E}">
        <p14:creationId xmlns:p14="http://schemas.microsoft.com/office/powerpoint/2010/main" val="39473986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FE3C955F-9E4B-4C16-B783-3A8FDD710BB9}" type="slidenum">
              <a:rPr kumimoji="1" lang="ja-JP" altLang="en-US" smtClean="0"/>
              <a:t>1</a:t>
            </a:fld>
            <a:endParaRPr kumimoji="1" lang="ja-JP" altLang="en-US"/>
          </a:p>
        </p:txBody>
      </p:sp>
    </p:spTree>
    <p:extLst>
      <p:ext uri="{BB962C8B-B14F-4D97-AF65-F5344CB8AC3E}">
        <p14:creationId xmlns:p14="http://schemas.microsoft.com/office/powerpoint/2010/main" val="3497395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1C2BC-2B1F-38FF-3816-0DDAAD16273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FCB16C5-E13B-6740-F618-C3F68FB5E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FAA7B1B-BA3B-6660-1DD1-6A21784B916D}"/>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8C676302-C72F-A578-E80C-208608F2670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377D85-2676-6C9E-0DB8-956C1A70FEEF}"/>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85820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8F74F-DCF6-32F4-4669-220360871F6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6602362-D86C-CC90-21B1-2DB5C487EB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BF9405-9882-EFAF-2897-2FB1DC0ED494}"/>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24329104-33B5-1287-8170-87D310AAA4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9411AD-10BE-BA86-FBEF-9462F425AA67}"/>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630162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2C993ED-7098-9360-33DE-3BD05CA803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79F8B09-1696-2AE1-D017-92B8E027D56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304FB27-EAF8-0223-ED0D-889F270908CC}"/>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7570A236-F6AD-1CD2-6767-A1E2E2BB23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C04730-E319-C7BB-D8C6-B9EFCAE7D73E}"/>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6329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83279C-7A07-F529-B545-ED7695F0477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261370-96E5-8CD1-1462-9A76A7C6544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2A01A-B641-1F33-E995-659335145FE5}"/>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A129C2E2-9663-3D76-A50E-0E95346ECC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C67B9F-4380-9C2B-DE3B-2C0BE83FA8AC}"/>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70511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64035-BA6F-D4FB-314B-4516016B31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EB8479-68A1-F53D-523D-A65BA4B64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3A268D1-5920-2BFD-B715-04D0B3BF80B9}"/>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EC1ABA32-0649-D846-4DD8-231270BC3C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072651-C84A-0BBA-7AAB-FCE9EF8B2D62}"/>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704676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BF41B7-381B-F976-DBC3-E3EBF1196BB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92832BA-60A5-E138-872F-CC7E6D962AF6}"/>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BBFB45-D8D0-580C-27EF-8797CC0EBCA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EDF0BA-6313-9526-3BEA-AB367CF45CB1}"/>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DD125F45-7AFE-93DC-7699-FFE2565D70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B2F82E8-B404-EA1F-3B9E-25A993C17114}"/>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480695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DE0295-9949-D9B4-071F-C5251FF4BCE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91CCAE-1B97-CDB6-D918-72B6166561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890FA6D-4CB2-C23F-41E5-2046FDAA5CD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1538622-F80F-C872-6FB0-7D516702C1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CCD5252-4ADB-318D-3F3F-E5EAC2B4D49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698D8D8-0323-E594-444F-97C57658E959}"/>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8" name="フッター プレースホルダー 7">
            <a:extLst>
              <a:ext uri="{FF2B5EF4-FFF2-40B4-BE49-F238E27FC236}">
                <a16:creationId xmlns:a16="http://schemas.microsoft.com/office/drawing/2014/main" id="{8DEC6646-DEA3-8074-84B4-3396C935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33ABF2E-99AA-70D3-F7F6-065C2CE3679D}"/>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121247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1D5B1-CACF-37D7-1B55-3278A863C50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F2929EA-5B79-4EFE-F1BA-F92E3CB803B2}"/>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4" name="フッター プレースホルダー 3">
            <a:extLst>
              <a:ext uri="{FF2B5EF4-FFF2-40B4-BE49-F238E27FC236}">
                <a16:creationId xmlns:a16="http://schemas.microsoft.com/office/drawing/2014/main" id="{DC5435B9-160F-2CD1-16F0-CC6646EA0AD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5B2B840-9EDC-C91A-6430-80FDA468C09B}"/>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90418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DA671DA-948A-ED9E-A9F5-DAF4FFF8D81C}"/>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3" name="フッター プレースホルダー 2">
            <a:extLst>
              <a:ext uri="{FF2B5EF4-FFF2-40B4-BE49-F238E27FC236}">
                <a16:creationId xmlns:a16="http://schemas.microsoft.com/office/drawing/2014/main" id="{66BF35E2-2BCE-2C96-A651-8BC3C3ACFFB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66AC848-BCFD-2AE5-7751-2D56842646E6}"/>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339584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7D772-0D28-FAAA-DCB6-F52961D749F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4A5F8-89EF-C94A-D41B-F2F1346386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03E1E73-FBF2-9D3E-2295-EE9CAB8B0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9596D69-77A4-8AE5-5505-22F5CA765E21}"/>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B24058A9-570D-C2DF-05F8-092A7E9D81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FB3C61-FAA2-7CED-A2B8-D493DB9201DA}"/>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770245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887646-50EA-1048-B3DC-1E4499A554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9102141-79FB-BB29-5DF8-F7E95A00A1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3D50DC0-748C-7D64-0A5A-8A0434FC10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FBED497-2B50-927C-9E32-1CB84E745748}"/>
              </a:ext>
            </a:extLst>
          </p:cNvPr>
          <p:cNvSpPr>
            <a:spLocks noGrp="1"/>
          </p:cNvSpPr>
          <p:nvPr>
            <p:ph type="dt" sz="half" idx="10"/>
          </p:nvPr>
        </p:nvSpPr>
        <p:spPr/>
        <p:txBody>
          <a:bodyPr/>
          <a:lstStyle/>
          <a:p>
            <a:fld id="{B9EA127B-58CE-4438-BDEE-CDD006B737B0}" type="datetimeFigureOut">
              <a:rPr kumimoji="1" lang="ja-JP" altLang="en-US" smtClean="0"/>
              <a:t>2024/5/11</a:t>
            </a:fld>
            <a:endParaRPr kumimoji="1" lang="ja-JP" altLang="en-US"/>
          </a:p>
        </p:txBody>
      </p:sp>
      <p:sp>
        <p:nvSpPr>
          <p:cNvPr id="6" name="フッター プレースホルダー 5">
            <a:extLst>
              <a:ext uri="{FF2B5EF4-FFF2-40B4-BE49-F238E27FC236}">
                <a16:creationId xmlns:a16="http://schemas.microsoft.com/office/drawing/2014/main" id="{77D3E704-423F-DEC0-B8AD-C6F130A5B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4368AE-12A9-4B05-0FC8-F89D905BA0A3}"/>
              </a:ext>
            </a:extLst>
          </p:cNvPr>
          <p:cNvSpPr>
            <a:spLocks noGrp="1"/>
          </p:cNvSpPr>
          <p:nvPr>
            <p:ph type="sldNum" sz="quarter" idx="12"/>
          </p:nvPr>
        </p:nvSpPr>
        <p:spPr/>
        <p:txBody>
          <a:body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863187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F5ED7F3-A360-9DDC-C10A-440786368F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F299115-ABAD-A199-857A-6D05F2393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66B50F-37D2-711D-A9EF-EF85843704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EA127B-58CE-4438-BDEE-CDD006B737B0}" type="datetimeFigureOut">
              <a:rPr kumimoji="1" lang="ja-JP" altLang="en-US" smtClean="0"/>
              <a:t>2024/5/11</a:t>
            </a:fld>
            <a:endParaRPr kumimoji="1" lang="ja-JP" altLang="en-US"/>
          </a:p>
        </p:txBody>
      </p:sp>
      <p:sp>
        <p:nvSpPr>
          <p:cNvPr id="5" name="フッター プレースホルダー 4">
            <a:extLst>
              <a:ext uri="{FF2B5EF4-FFF2-40B4-BE49-F238E27FC236}">
                <a16:creationId xmlns:a16="http://schemas.microsoft.com/office/drawing/2014/main" id="{19D44071-F426-7178-0E47-F3A0EFE7D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27C7D9-E7A8-D7C9-830E-160A882D55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AFC41-F04D-4F9E-9687-C27992BCB551}" type="slidenum">
              <a:rPr kumimoji="1" lang="ja-JP" altLang="en-US" smtClean="0"/>
              <a:t>‹#›</a:t>
            </a:fld>
            <a:endParaRPr kumimoji="1" lang="ja-JP" altLang="en-US"/>
          </a:p>
        </p:txBody>
      </p:sp>
    </p:spTree>
    <p:extLst>
      <p:ext uri="{BB962C8B-B14F-4D97-AF65-F5344CB8AC3E}">
        <p14:creationId xmlns:p14="http://schemas.microsoft.com/office/powerpoint/2010/main" val="2686696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9E981FD-9D47-428F-019F-27B70A30F114}"/>
              </a:ext>
            </a:extLst>
          </p:cNvPr>
          <p:cNvSpPr txBox="1"/>
          <p:nvPr/>
        </p:nvSpPr>
        <p:spPr>
          <a:xfrm>
            <a:off x="121298" y="130629"/>
            <a:ext cx="4414222" cy="369332"/>
          </a:xfrm>
          <a:prstGeom prst="rect">
            <a:avLst/>
          </a:prstGeom>
          <a:noFill/>
        </p:spPr>
        <p:txBody>
          <a:bodyPr wrap="none" rtlCol="0">
            <a:spAutoFit/>
          </a:bodyPr>
          <a:lstStyle/>
          <a:p>
            <a:r>
              <a:rPr lang="en-US" altLang="ja-JP" sz="1800" b="0" i="0" u="none" strike="noStrike" baseline="0" dirty="0">
                <a:solidFill>
                  <a:srgbClr val="0080AE"/>
                </a:solidFill>
                <a:latin typeface="AdvPSTim"/>
              </a:rPr>
              <a:t>https://doi.org/10.1016/j.sandf.2024.101382</a:t>
            </a:r>
            <a:endParaRPr kumimoji="1" lang="ja-JP" altLang="en-US" dirty="0">
              <a:latin typeface="Arial" panose="020B0604020202020204" pitchFamily="34" charset="0"/>
              <a:cs typeface="Arial" panose="020B0604020202020204" pitchFamily="34" charset="0"/>
            </a:endParaRPr>
          </a:p>
        </p:txBody>
      </p:sp>
      <p:sp>
        <p:nvSpPr>
          <p:cNvPr id="3" name="テキスト ボックス 2">
            <a:extLst>
              <a:ext uri="{FF2B5EF4-FFF2-40B4-BE49-F238E27FC236}">
                <a16:creationId xmlns:a16="http://schemas.microsoft.com/office/drawing/2014/main" id="{2F51D47F-158D-1CF9-0388-A4276B995291}"/>
              </a:ext>
            </a:extLst>
          </p:cNvPr>
          <p:cNvSpPr txBox="1"/>
          <p:nvPr/>
        </p:nvSpPr>
        <p:spPr>
          <a:xfrm>
            <a:off x="0" y="506078"/>
            <a:ext cx="11720182" cy="646331"/>
          </a:xfrm>
          <a:prstGeom prst="rect">
            <a:avLst/>
          </a:prstGeom>
          <a:noFill/>
        </p:spPr>
        <p:txBody>
          <a:bodyPr wrap="square" rtlCol="0">
            <a:spAutoFit/>
          </a:bodyPr>
          <a:lstStyle/>
          <a:p>
            <a:pPr algn="l"/>
            <a:r>
              <a:rPr kumimoji="1" lang="en-US" altLang="ja-JP" dirty="0">
                <a:latin typeface="Arial" panose="020B0604020202020204" pitchFamily="34" charset="0"/>
                <a:cs typeface="Arial" panose="020B0604020202020204" pitchFamily="34" charset="0"/>
              </a:rPr>
              <a:t>Influence of different axis-translation techniques using ceramic disks/microporous membrane filters on mechanical/hydraulic behavior of unsaturated soil</a:t>
            </a:r>
          </a:p>
        </p:txBody>
      </p:sp>
      <p:sp>
        <p:nvSpPr>
          <p:cNvPr id="4" name="テキスト ボックス 3">
            <a:extLst>
              <a:ext uri="{FF2B5EF4-FFF2-40B4-BE49-F238E27FC236}">
                <a16:creationId xmlns:a16="http://schemas.microsoft.com/office/drawing/2014/main" id="{01F1DD53-2AEF-B0F5-93D3-50C5C89904D2}"/>
              </a:ext>
            </a:extLst>
          </p:cNvPr>
          <p:cNvSpPr txBox="1"/>
          <p:nvPr/>
        </p:nvSpPr>
        <p:spPr>
          <a:xfrm>
            <a:off x="0" y="1452915"/>
            <a:ext cx="184731" cy="369332"/>
          </a:xfrm>
          <a:prstGeom prst="rect">
            <a:avLst/>
          </a:prstGeom>
          <a:noFill/>
        </p:spPr>
        <p:txBody>
          <a:bodyPr wrap="none" rtlCol="0">
            <a:spAutoFit/>
          </a:bodyPr>
          <a:lstStyle/>
          <a:p>
            <a:endParaRPr kumimoji="1" lang="ja-JP" altLang="en-US" dirty="0">
              <a:latin typeface="Arial" panose="020B0604020202020204" pitchFamily="34" charset="0"/>
              <a:cs typeface="Arial" panose="020B0604020202020204" pitchFamily="34" charset="0"/>
            </a:endParaRPr>
          </a:p>
        </p:txBody>
      </p:sp>
      <p:sp>
        <p:nvSpPr>
          <p:cNvPr id="5" name="テキスト ボックス 4">
            <a:extLst>
              <a:ext uri="{FF2B5EF4-FFF2-40B4-BE49-F238E27FC236}">
                <a16:creationId xmlns:a16="http://schemas.microsoft.com/office/drawing/2014/main" id="{1CE56016-E775-67B4-585E-C3E2DA60DA50}"/>
              </a:ext>
            </a:extLst>
          </p:cNvPr>
          <p:cNvSpPr txBox="1"/>
          <p:nvPr/>
        </p:nvSpPr>
        <p:spPr>
          <a:xfrm>
            <a:off x="10027275" y="130629"/>
            <a:ext cx="2108269" cy="369332"/>
          </a:xfrm>
          <a:prstGeom prst="rect">
            <a:avLst/>
          </a:prstGeom>
          <a:noFill/>
        </p:spPr>
        <p:txBody>
          <a:bodyPr wrap="none" rtlCol="0">
            <a:spAutoFit/>
          </a:bodyPr>
          <a:lstStyle/>
          <a:p>
            <a:r>
              <a:rPr kumimoji="1" lang="en-US" altLang="ja-JP" dirty="0">
                <a:latin typeface="Arial" panose="020B0604020202020204" pitchFamily="34" charset="0"/>
                <a:cs typeface="Arial" panose="020B0604020202020204" pitchFamily="34" charset="0"/>
              </a:rPr>
              <a:t>Hajime Matsumoto</a:t>
            </a:r>
            <a:endParaRPr kumimoji="1" lang="ja-JP" altLang="en-US" dirty="0">
              <a:latin typeface="Arial" panose="020B0604020202020204" pitchFamily="34" charset="0"/>
              <a:cs typeface="Arial" panose="020B0604020202020204" pitchFamily="34" charset="0"/>
            </a:endParaRPr>
          </a:p>
        </p:txBody>
      </p:sp>
      <p:sp>
        <p:nvSpPr>
          <p:cNvPr id="6" name="テキスト ボックス 5">
            <a:extLst>
              <a:ext uri="{FF2B5EF4-FFF2-40B4-BE49-F238E27FC236}">
                <a16:creationId xmlns:a16="http://schemas.microsoft.com/office/drawing/2014/main" id="{4318FABE-5B0A-5DE0-5AC5-F15DCD63ED47}"/>
              </a:ext>
            </a:extLst>
          </p:cNvPr>
          <p:cNvSpPr txBox="1"/>
          <p:nvPr/>
        </p:nvSpPr>
        <p:spPr>
          <a:xfrm>
            <a:off x="0" y="2608427"/>
            <a:ext cx="646331" cy="369332"/>
          </a:xfrm>
          <a:prstGeom prst="rect">
            <a:avLst/>
          </a:prstGeom>
          <a:noFill/>
        </p:spPr>
        <p:txBody>
          <a:bodyPr wrap="none" rtlCol="0">
            <a:spAutoFit/>
          </a:bodyPr>
          <a:lstStyle/>
          <a:p>
            <a:r>
              <a:rPr lang="ja-JP" altLang="en-US" b="1" dirty="0"/>
              <a:t>概要</a:t>
            </a:r>
            <a:endParaRPr kumimoji="1" lang="ja-JP" altLang="en-US" b="1" dirty="0"/>
          </a:p>
        </p:txBody>
      </p:sp>
      <p:sp>
        <p:nvSpPr>
          <p:cNvPr id="7" name="テキスト ボックス 6">
            <a:extLst>
              <a:ext uri="{FF2B5EF4-FFF2-40B4-BE49-F238E27FC236}">
                <a16:creationId xmlns:a16="http://schemas.microsoft.com/office/drawing/2014/main" id="{81437C02-8F43-5C8E-32BE-C87E2A8436DE}"/>
              </a:ext>
            </a:extLst>
          </p:cNvPr>
          <p:cNvSpPr txBox="1"/>
          <p:nvPr/>
        </p:nvSpPr>
        <p:spPr>
          <a:xfrm>
            <a:off x="1711" y="2964742"/>
            <a:ext cx="6896722" cy="1323439"/>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セラミックディスクや微多孔膜フィルター（</a:t>
            </a:r>
            <a:r>
              <a:rPr lang="en-US" altLang="ja-JP" sz="1600" dirty="0"/>
              <a:t>MM</a:t>
            </a:r>
            <a:r>
              <a:rPr lang="ja-JP" altLang="en-US" sz="1600" dirty="0"/>
              <a:t>フィルター）を用いた軸差法（</a:t>
            </a:r>
            <a:r>
              <a:rPr lang="en-US" altLang="ja-JP" sz="1600" dirty="0"/>
              <a:t>ATT</a:t>
            </a:r>
            <a:r>
              <a:rPr lang="ja-JP" altLang="en-US" sz="1600" dirty="0"/>
              <a:t>）による不飽和試験結果の食い違いが観察され、要素試験で見られる素挙動に誤解が潜んでいる可能性が指摘されている</a:t>
            </a:r>
            <a:endParaRPr lang="en-US" altLang="ja-JP" sz="1600" dirty="0"/>
          </a:p>
          <a:p>
            <a:pPr marL="285750" indent="-285750">
              <a:buFont typeface="Arial" panose="020B0604020202020204" pitchFamily="34" charset="0"/>
              <a:buChar char="•"/>
            </a:pPr>
            <a:r>
              <a:rPr lang="ja-JP" altLang="en-US" sz="1600" dirty="0"/>
              <a:t>セラミックディスクおよび</a:t>
            </a:r>
            <a:r>
              <a:rPr lang="en-US" altLang="ja-JP" sz="1600" dirty="0"/>
              <a:t>MM</a:t>
            </a:r>
            <a:r>
              <a:rPr lang="ja-JP" altLang="en-US" sz="1600" dirty="0"/>
              <a:t>フィルターを用いた三軸試験を実施し、試験結果に対する手法の違いの影響を比較した</a:t>
            </a:r>
            <a:endParaRPr lang="en-US" altLang="ja-JP" sz="1600" dirty="0"/>
          </a:p>
        </p:txBody>
      </p:sp>
      <p:sp>
        <p:nvSpPr>
          <p:cNvPr id="8" name="テキスト ボックス 7">
            <a:extLst>
              <a:ext uri="{FF2B5EF4-FFF2-40B4-BE49-F238E27FC236}">
                <a16:creationId xmlns:a16="http://schemas.microsoft.com/office/drawing/2014/main" id="{4A9D627A-E007-ACF4-3A04-814ABD307D5C}"/>
              </a:ext>
            </a:extLst>
          </p:cNvPr>
          <p:cNvSpPr txBox="1"/>
          <p:nvPr/>
        </p:nvSpPr>
        <p:spPr>
          <a:xfrm>
            <a:off x="113264" y="4617044"/>
            <a:ext cx="1338828" cy="369332"/>
          </a:xfrm>
          <a:prstGeom prst="rect">
            <a:avLst/>
          </a:prstGeom>
          <a:noFill/>
        </p:spPr>
        <p:txBody>
          <a:bodyPr wrap="none" rtlCol="0">
            <a:spAutoFit/>
          </a:bodyPr>
          <a:lstStyle/>
          <a:p>
            <a:r>
              <a:rPr kumimoji="1" lang="ja-JP" altLang="en-US" b="1" dirty="0"/>
              <a:t>手法・結果</a:t>
            </a:r>
          </a:p>
        </p:txBody>
      </p:sp>
      <p:sp>
        <p:nvSpPr>
          <p:cNvPr id="11" name="テキスト ボックス 10">
            <a:extLst>
              <a:ext uri="{FF2B5EF4-FFF2-40B4-BE49-F238E27FC236}">
                <a16:creationId xmlns:a16="http://schemas.microsoft.com/office/drawing/2014/main" id="{0D58E873-669F-6DDC-5957-D2CC0D990BFB}"/>
              </a:ext>
            </a:extLst>
          </p:cNvPr>
          <p:cNvSpPr txBox="1"/>
          <p:nvPr/>
        </p:nvSpPr>
        <p:spPr>
          <a:xfrm>
            <a:off x="6898433" y="4864760"/>
            <a:ext cx="4943047" cy="584775"/>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軸差法（</a:t>
            </a:r>
            <a:r>
              <a:rPr lang="en-US" altLang="ja-JP" sz="1600" dirty="0"/>
              <a:t>ATT</a:t>
            </a:r>
            <a:r>
              <a:rPr lang="ja-JP" altLang="en-US" sz="1600" dirty="0"/>
              <a:t>）は三軸試験を要素試験ではなく境界値問題として計算していることに注意</a:t>
            </a:r>
            <a:endParaRPr lang="en-US" altLang="ja-JP" sz="1600" dirty="0"/>
          </a:p>
        </p:txBody>
      </p:sp>
      <p:sp>
        <p:nvSpPr>
          <p:cNvPr id="12" name="テキスト ボックス 11">
            <a:extLst>
              <a:ext uri="{FF2B5EF4-FFF2-40B4-BE49-F238E27FC236}">
                <a16:creationId xmlns:a16="http://schemas.microsoft.com/office/drawing/2014/main" id="{B59E2E43-EFB6-A660-AE01-D90061F5FFC8}"/>
              </a:ext>
            </a:extLst>
          </p:cNvPr>
          <p:cNvSpPr txBox="1"/>
          <p:nvPr/>
        </p:nvSpPr>
        <p:spPr>
          <a:xfrm>
            <a:off x="6898433" y="4495428"/>
            <a:ext cx="1107996" cy="369332"/>
          </a:xfrm>
          <a:prstGeom prst="rect">
            <a:avLst/>
          </a:prstGeom>
          <a:noFill/>
        </p:spPr>
        <p:txBody>
          <a:bodyPr wrap="none" rtlCol="0">
            <a:spAutoFit/>
          </a:bodyPr>
          <a:lstStyle/>
          <a:p>
            <a:r>
              <a:rPr lang="ja-JP" altLang="en-US" b="1" dirty="0"/>
              <a:t>コメント</a:t>
            </a:r>
            <a:endParaRPr kumimoji="1" lang="ja-JP" altLang="en-US" b="1" dirty="0"/>
          </a:p>
        </p:txBody>
      </p:sp>
      <p:sp>
        <p:nvSpPr>
          <p:cNvPr id="13" name="テキスト ボックス 12">
            <a:extLst>
              <a:ext uri="{FF2B5EF4-FFF2-40B4-BE49-F238E27FC236}">
                <a16:creationId xmlns:a16="http://schemas.microsoft.com/office/drawing/2014/main" id="{E91BFC28-C83B-DECD-5AA5-74185ED42BCD}"/>
              </a:ext>
            </a:extLst>
          </p:cNvPr>
          <p:cNvSpPr txBox="1"/>
          <p:nvPr/>
        </p:nvSpPr>
        <p:spPr>
          <a:xfrm>
            <a:off x="113263" y="4883108"/>
            <a:ext cx="6651335" cy="1815882"/>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latin typeface="AdvEPSTIM"/>
              </a:rPr>
              <a:t>セラミックディスクまたは</a:t>
            </a:r>
            <a:r>
              <a:rPr lang="en-US" altLang="ja-JP" sz="1600" dirty="0">
                <a:latin typeface="AdvEPSTIM"/>
              </a:rPr>
              <a:t>MM</a:t>
            </a:r>
            <a:r>
              <a:rPr lang="ja-JP" altLang="en-US" sz="1600" dirty="0">
                <a:latin typeface="AdvEPSTIM"/>
              </a:rPr>
              <a:t>フィルターを使用した三軸試験の結果は、応力</a:t>
            </a:r>
            <a:r>
              <a:rPr lang="en-US" altLang="ja-JP" sz="1600" dirty="0">
                <a:latin typeface="AdvEPSTIM"/>
              </a:rPr>
              <a:t>-</a:t>
            </a:r>
            <a:r>
              <a:rPr lang="ja-JP" altLang="en-US" sz="1600" dirty="0">
                <a:latin typeface="AdvEPSTIM"/>
              </a:rPr>
              <a:t>ひずみ関係においてほとんど差異がないことが示された</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セラミックディスクを用いた場合は，せん断中の排水量が</a:t>
            </a:r>
            <a:r>
              <a:rPr lang="en-US" altLang="ja-JP" sz="1600" dirty="0">
                <a:latin typeface="AdvEPSTIM"/>
              </a:rPr>
              <a:t>MM</a:t>
            </a:r>
            <a:r>
              <a:rPr lang="ja-JP" altLang="en-US" sz="1600" dirty="0">
                <a:latin typeface="AdvEPSTIM"/>
              </a:rPr>
              <a:t>フィルターより多くなった</a:t>
            </a:r>
            <a:endParaRPr lang="en-US" altLang="ja-JP" sz="1600" dirty="0">
              <a:latin typeface="AdvEPSTIM"/>
            </a:endParaRPr>
          </a:p>
          <a:p>
            <a:pPr marL="285750" indent="-285750">
              <a:buFont typeface="Arial" panose="020B0604020202020204" pitchFamily="34" charset="0"/>
              <a:buChar char="•"/>
            </a:pPr>
            <a:r>
              <a:rPr lang="ja-JP" altLang="en-US" sz="1600" dirty="0">
                <a:latin typeface="AdvEPSTIM"/>
              </a:rPr>
              <a:t>セラミックディスクまたは</a:t>
            </a:r>
            <a:r>
              <a:rPr lang="en-US" altLang="ja-JP" sz="1600" dirty="0">
                <a:latin typeface="AdvEPSTIM"/>
              </a:rPr>
              <a:t>MM</a:t>
            </a:r>
            <a:r>
              <a:rPr lang="ja-JP" altLang="en-US" sz="1600" dirty="0">
                <a:latin typeface="AdvEPSTIM"/>
              </a:rPr>
              <a:t>フィルターを用いた</a:t>
            </a:r>
            <a:r>
              <a:rPr lang="en-US" altLang="ja-JP" sz="1600" dirty="0">
                <a:latin typeface="AdvEPSTIM"/>
              </a:rPr>
              <a:t>ATT</a:t>
            </a:r>
            <a:r>
              <a:rPr lang="ja-JP" altLang="en-US" sz="1600" dirty="0">
                <a:latin typeface="AdvEPSTIM"/>
              </a:rPr>
              <a:t>が，せん断中の飽和度と試験片内の応力分布に大きく影響することが計算から示された</a:t>
            </a:r>
            <a:endParaRPr lang="en-US" altLang="ja-JP" sz="1600" dirty="0">
              <a:latin typeface="AdvEPSTIM"/>
            </a:endParaRPr>
          </a:p>
        </p:txBody>
      </p:sp>
      <p:sp>
        <p:nvSpPr>
          <p:cNvPr id="14" name="テキスト ボックス 13">
            <a:extLst>
              <a:ext uri="{FF2B5EF4-FFF2-40B4-BE49-F238E27FC236}">
                <a16:creationId xmlns:a16="http://schemas.microsoft.com/office/drawing/2014/main" id="{270174E9-E2C2-B96E-4530-CAFA7706CB6A}"/>
              </a:ext>
            </a:extLst>
          </p:cNvPr>
          <p:cNvSpPr txBox="1"/>
          <p:nvPr/>
        </p:nvSpPr>
        <p:spPr>
          <a:xfrm>
            <a:off x="24167" y="1134084"/>
            <a:ext cx="11057242" cy="646331"/>
          </a:xfrm>
          <a:prstGeom prst="rect">
            <a:avLst/>
          </a:prstGeom>
          <a:noFill/>
        </p:spPr>
        <p:txBody>
          <a:bodyPr wrap="square" rtlCol="0">
            <a:spAutoFit/>
          </a:bodyPr>
          <a:lstStyle/>
          <a:p>
            <a:r>
              <a:rPr kumimoji="1" lang="ja-JP" altLang="en-US" dirty="0"/>
              <a:t>不飽和地盤の力学的／水理学的挙動に及ぼすセラミックディスク／微多孔膜フィルターを用いた異なる軸変換技術の影響</a:t>
            </a:r>
          </a:p>
        </p:txBody>
      </p:sp>
      <p:sp>
        <p:nvSpPr>
          <p:cNvPr id="16" name="テキスト ボックス 15">
            <a:extLst>
              <a:ext uri="{FF2B5EF4-FFF2-40B4-BE49-F238E27FC236}">
                <a16:creationId xmlns:a16="http://schemas.microsoft.com/office/drawing/2014/main" id="{0D944385-3840-086A-A9B6-B65E1BEEDC01}"/>
              </a:ext>
            </a:extLst>
          </p:cNvPr>
          <p:cNvSpPr txBox="1"/>
          <p:nvPr/>
        </p:nvSpPr>
        <p:spPr>
          <a:xfrm>
            <a:off x="24167" y="1822247"/>
            <a:ext cx="10343922" cy="369332"/>
          </a:xfrm>
          <a:prstGeom prst="rect">
            <a:avLst/>
          </a:prstGeom>
          <a:noFill/>
        </p:spPr>
        <p:txBody>
          <a:bodyPr wrap="square" rtlCol="0">
            <a:spAutoFit/>
          </a:bodyPr>
          <a:lstStyle/>
          <a:p>
            <a:r>
              <a:rPr kumimoji="1" lang="nn-NO" altLang="ja-JP" dirty="0"/>
              <a:t> Junnan Ma</a:t>
            </a:r>
            <a:r>
              <a:rPr kumimoji="1" lang="nn-NO" altLang="ja-JP" baseline="30000" dirty="0"/>
              <a:t>a,c</a:t>
            </a:r>
            <a:r>
              <a:rPr kumimoji="1" lang="nn-NO" altLang="ja-JP" dirty="0"/>
              <a:t>, Xi Xiong</a:t>
            </a:r>
            <a:r>
              <a:rPr kumimoji="1" lang="nn-NO" altLang="ja-JP" baseline="30000" dirty="0"/>
              <a:t>b</a:t>
            </a:r>
            <a:r>
              <a:rPr kumimoji="1" lang="nn-NO" altLang="ja-JP" dirty="0"/>
              <a:t>, Feng Zhang</a:t>
            </a:r>
            <a:r>
              <a:rPr kumimoji="1" lang="nn-NO" altLang="ja-JP" baseline="30000" dirty="0"/>
              <a:t>a,c</a:t>
            </a:r>
            <a:endParaRPr kumimoji="1" lang="ja-JP" altLang="en-US" baseline="30000" dirty="0"/>
          </a:p>
        </p:txBody>
      </p:sp>
      <p:sp>
        <p:nvSpPr>
          <p:cNvPr id="9" name="テキスト ボックス 8">
            <a:extLst>
              <a:ext uri="{FF2B5EF4-FFF2-40B4-BE49-F238E27FC236}">
                <a16:creationId xmlns:a16="http://schemas.microsoft.com/office/drawing/2014/main" id="{F28CB0AB-E29F-C234-3734-7113879A7639}"/>
              </a:ext>
            </a:extLst>
          </p:cNvPr>
          <p:cNvSpPr txBox="1"/>
          <p:nvPr/>
        </p:nvSpPr>
        <p:spPr>
          <a:xfrm>
            <a:off x="0" y="2200488"/>
            <a:ext cx="5701609" cy="369332"/>
          </a:xfrm>
          <a:prstGeom prst="rect">
            <a:avLst/>
          </a:prstGeom>
          <a:noFill/>
        </p:spPr>
        <p:txBody>
          <a:bodyPr wrap="square" rtlCol="0">
            <a:spAutoFit/>
          </a:bodyPr>
          <a:lstStyle/>
          <a:p>
            <a:r>
              <a:rPr kumimoji="1" lang="en-US" altLang="ja-JP" dirty="0"/>
              <a:t>a)</a:t>
            </a:r>
            <a:r>
              <a:rPr kumimoji="1" lang="ja-JP" altLang="en-US" dirty="0"/>
              <a:t>名古屋大学，</a:t>
            </a:r>
            <a:r>
              <a:rPr kumimoji="1" lang="en-US" altLang="ja-JP" dirty="0"/>
              <a:t>b)</a:t>
            </a:r>
            <a:r>
              <a:rPr lang="ja-JP" altLang="en-US" dirty="0"/>
              <a:t>金沢大学</a:t>
            </a:r>
            <a:r>
              <a:rPr kumimoji="1" lang="ja-JP" altLang="en-US" dirty="0"/>
              <a:t>，</a:t>
            </a:r>
            <a:r>
              <a:rPr kumimoji="1" lang="en-US" altLang="ja-JP" dirty="0"/>
              <a:t>c)</a:t>
            </a:r>
            <a:r>
              <a:rPr lang="ja-JP" altLang="en-US" dirty="0"/>
              <a:t>同済大学</a:t>
            </a:r>
            <a:endParaRPr kumimoji="1" lang="ja-JP" altLang="en-US" dirty="0"/>
          </a:p>
        </p:txBody>
      </p:sp>
      <p:pic>
        <p:nvPicPr>
          <p:cNvPr id="17" name="図 16">
            <a:extLst>
              <a:ext uri="{FF2B5EF4-FFF2-40B4-BE49-F238E27FC236}">
                <a16:creationId xmlns:a16="http://schemas.microsoft.com/office/drawing/2014/main" id="{75236B34-0E98-B351-934C-562F4EE2777C}"/>
              </a:ext>
            </a:extLst>
          </p:cNvPr>
          <p:cNvPicPr>
            <a:picLocks noChangeAspect="1"/>
          </p:cNvPicPr>
          <p:nvPr/>
        </p:nvPicPr>
        <p:blipFill>
          <a:blip r:embed="rId3"/>
          <a:stretch>
            <a:fillRect/>
          </a:stretch>
        </p:blipFill>
        <p:spPr>
          <a:xfrm>
            <a:off x="8107020" y="1654686"/>
            <a:ext cx="2285236" cy="3080562"/>
          </a:xfrm>
          <a:prstGeom prst="rect">
            <a:avLst/>
          </a:prstGeom>
        </p:spPr>
      </p:pic>
    </p:spTree>
    <p:extLst>
      <p:ext uri="{BB962C8B-B14F-4D97-AF65-F5344CB8AC3E}">
        <p14:creationId xmlns:p14="http://schemas.microsoft.com/office/powerpoint/2010/main" val="209855669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251</Words>
  <Application>Microsoft Office PowerPoint</Application>
  <PresentationFormat>ワイド画面</PresentationFormat>
  <Paragraphs>16</Paragraphs>
  <Slides>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vt:i4>
      </vt:variant>
    </vt:vector>
  </HeadingPairs>
  <TitlesOfParts>
    <vt:vector size="7" baseType="lpstr">
      <vt:lpstr>AdvEPSTIM</vt:lpstr>
      <vt:lpstr>AdvPSTim</vt:lpstr>
      <vt:lpstr>游ゴシック</vt:lpstr>
      <vt:lpstr>游ゴシック Light</vt:lpstr>
      <vt:lpstr>Arial</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dc:creator>
  <cp:lastModifiedBy>松本 基</cp:lastModifiedBy>
  <cp:revision>29</cp:revision>
  <dcterms:created xsi:type="dcterms:W3CDTF">2024-04-04T01:46:24Z</dcterms:created>
  <dcterms:modified xsi:type="dcterms:W3CDTF">2024-05-11T08:29:45Z</dcterms:modified>
</cp:coreProperties>
</file>