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03030"/>
                </a:solidFill>
                <a:effectLst/>
                <a:latin typeface="メイリオ" panose="020B0604030504040204" pitchFamily="50" charset="-128"/>
                <a:ea typeface="メイリオ" panose="020B0604030504040204" pitchFamily="50" charset="-128"/>
              </a:rPr>
              <a:t>カラム試験は土壌処理などの処理をした場合やそのまま放置した場合にどの様に内部物質が挙動するかを確認するための動的試験</a:t>
            </a:r>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2024/5/15</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2024/5/15</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https://doi.org/10.1016/j.sandf.2024.101398</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Behavior of multi-layer permeable reactive barriers for groundwater remediation</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0899" y="2099626"/>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0900" y="2451142"/>
            <a:ext cx="7141789" cy="181588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重金属による地下水汚染は、生態系や人間の健康に大きな影響を与える</a:t>
            </a:r>
            <a:endParaRPr lang="en-US" altLang="ja-JP" sz="1600" dirty="0"/>
          </a:p>
          <a:p>
            <a:pPr marL="285750" indent="-285750">
              <a:buFont typeface="Arial" panose="020B0604020202020204" pitchFamily="34" charset="0"/>
              <a:buChar char="•"/>
            </a:pPr>
            <a:r>
              <a:rPr lang="ja-JP" altLang="en-US" sz="1600" dirty="0"/>
              <a:t>温室効果ガスの削減，水質の保証，持続的に使用できる地下水浄化技術が求められている</a:t>
            </a:r>
            <a:endParaRPr lang="en-US" altLang="ja-JP" sz="1600" dirty="0"/>
          </a:p>
          <a:p>
            <a:pPr marL="285750" indent="-285750">
              <a:buFont typeface="Arial" panose="020B0604020202020204" pitchFamily="34" charset="0"/>
              <a:buChar char="•"/>
            </a:pPr>
            <a:r>
              <a:rPr lang="ja-JP" altLang="en-US" sz="1600" dirty="0"/>
              <a:t>透水性反応バリア（</a:t>
            </a:r>
            <a:r>
              <a:rPr lang="en-US" altLang="ja-JP" sz="1600" dirty="0"/>
              <a:t>PRB</a:t>
            </a:r>
            <a:r>
              <a:rPr lang="ja-JP" altLang="en-US" sz="1600" dirty="0"/>
              <a:t>）は、この問題の解決策となりうる</a:t>
            </a:r>
            <a:endParaRPr lang="en-US" altLang="ja-JP" sz="1600" dirty="0"/>
          </a:p>
          <a:p>
            <a:pPr marL="285750" indent="-285750">
              <a:buFont typeface="Arial" panose="020B0604020202020204" pitchFamily="34" charset="0"/>
              <a:buChar char="•"/>
            </a:pPr>
            <a:r>
              <a:rPr lang="ja-JP" altLang="en-US" sz="1600" dirty="0"/>
              <a:t>鉄粉（</a:t>
            </a:r>
            <a:r>
              <a:rPr lang="en-US" altLang="ja-JP" sz="1600" dirty="0"/>
              <a:t>ZVI</a:t>
            </a:r>
            <a:r>
              <a:rPr lang="ja-JP" altLang="en-US" sz="1600" dirty="0"/>
              <a:t>）とラピルスの粒状混合物からなる多層構成の透過性反応</a:t>
            </a:r>
            <a:endParaRPr lang="en-US" altLang="ja-JP" sz="1600" dirty="0"/>
          </a:p>
          <a:p>
            <a:pPr marL="268288"/>
            <a:r>
              <a:rPr lang="ja-JP" altLang="en-US" sz="1600" dirty="0"/>
              <a:t>バリア（</a:t>
            </a:r>
            <a:r>
              <a:rPr lang="en-US" altLang="ja-JP" sz="1600" dirty="0"/>
              <a:t>PRB</a:t>
            </a:r>
            <a:r>
              <a:rPr lang="ja-JP" altLang="en-US" sz="1600" dirty="0"/>
              <a:t>）の効率を評価すること</a:t>
            </a:r>
            <a:endParaRPr lang="en-US" altLang="ja-JP" sz="1600" dirty="0"/>
          </a:p>
          <a:p>
            <a:pPr marL="285750" indent="-285750">
              <a:buFont typeface="Arial" panose="020B0604020202020204" pitchFamily="34" charset="0"/>
              <a:buChar char="•"/>
            </a:pPr>
            <a:r>
              <a:rPr lang="ja-JP" altLang="en-US" sz="1600" dirty="0"/>
              <a:t>鉄粉（</a:t>
            </a:r>
            <a:r>
              <a:rPr lang="en-US" altLang="ja-JP" sz="1600" dirty="0"/>
              <a:t>ZVI</a:t>
            </a:r>
            <a:r>
              <a:rPr lang="ja-JP" altLang="en-US" sz="1600" dirty="0"/>
              <a:t>）は安価で入手しやすく，高い反応性，浸透性を持つ</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49542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584775"/>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鉄粉（</a:t>
            </a:r>
            <a:r>
              <a:rPr lang="en-US" altLang="ja-JP" sz="1600" dirty="0"/>
              <a:t>ZVI</a:t>
            </a:r>
            <a:r>
              <a:rPr lang="ja-JP" altLang="en-US" sz="1600" dirty="0"/>
              <a:t>）の配合率を増やしたとしても除去効率があがる訳で</a:t>
            </a:r>
            <a:r>
              <a:rPr lang="ja-JP" altLang="en-US" sz="1600"/>
              <a:t>はない</a:t>
            </a:r>
            <a:endParaRPr lang="en-US" altLang="ja-JP" sz="160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0" y="938999"/>
            <a:ext cx="11057242" cy="369332"/>
          </a:xfrm>
          <a:prstGeom prst="rect">
            <a:avLst/>
          </a:prstGeom>
          <a:noFill/>
        </p:spPr>
        <p:txBody>
          <a:bodyPr wrap="square" rtlCol="0">
            <a:spAutoFit/>
          </a:bodyPr>
          <a:lstStyle/>
          <a:p>
            <a:r>
              <a:rPr kumimoji="1" lang="ja-JP" altLang="en-US"/>
              <a:t>地下水浄化のための多層透水性反応性バリアの挙動</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69930" y="1276650"/>
            <a:ext cx="10343922" cy="369332"/>
          </a:xfrm>
          <a:prstGeom prst="rect">
            <a:avLst/>
          </a:prstGeom>
          <a:noFill/>
        </p:spPr>
        <p:txBody>
          <a:bodyPr wrap="square" rtlCol="0">
            <a:spAutoFit/>
          </a:bodyPr>
          <a:lstStyle/>
          <a:p>
            <a:r>
              <a:rPr kumimoji="1" lang="it-IT" altLang="ja-JP" dirty="0"/>
              <a:t> Stefania Bilardi, Silvia Simonetti, Paolo Salvatore Calabro`, Nicola Moraci</a:t>
            </a:r>
            <a:endParaRPr kumimoji="1" lang="ja-JP" altLang="en-US" dirty="0"/>
          </a:p>
        </p:txBody>
      </p:sp>
      <p:sp>
        <p:nvSpPr>
          <p:cNvPr id="9" name="テキスト ボックス 8">
            <a:extLst>
              <a:ext uri="{FF2B5EF4-FFF2-40B4-BE49-F238E27FC236}">
                <a16:creationId xmlns:a16="http://schemas.microsoft.com/office/drawing/2014/main" id="{F28CB0AB-E29F-C234-3734-7113879A7639}"/>
              </a:ext>
            </a:extLst>
          </p:cNvPr>
          <p:cNvSpPr txBox="1"/>
          <p:nvPr/>
        </p:nvSpPr>
        <p:spPr>
          <a:xfrm>
            <a:off x="-20899" y="1729269"/>
            <a:ext cx="5701609" cy="369332"/>
          </a:xfrm>
          <a:prstGeom prst="rect">
            <a:avLst/>
          </a:prstGeom>
          <a:noFill/>
        </p:spPr>
        <p:txBody>
          <a:bodyPr wrap="square" rtlCol="0">
            <a:spAutoFit/>
          </a:bodyPr>
          <a:lstStyle/>
          <a:p>
            <a:r>
              <a:rPr kumimoji="1" lang="ja-JP" altLang="en-US" dirty="0"/>
              <a:t> レッジョ・カラブリア地中海大学</a:t>
            </a:r>
          </a:p>
        </p:txBody>
      </p:sp>
      <p:sp>
        <p:nvSpPr>
          <p:cNvPr id="18" name="テキスト ボックス 17">
            <a:extLst>
              <a:ext uri="{FF2B5EF4-FFF2-40B4-BE49-F238E27FC236}">
                <a16:creationId xmlns:a16="http://schemas.microsoft.com/office/drawing/2014/main" id="{EA7AEF27-0B75-BB1D-3FE1-F2687D7987E2}"/>
              </a:ext>
            </a:extLst>
          </p:cNvPr>
          <p:cNvSpPr txBox="1"/>
          <p:nvPr/>
        </p:nvSpPr>
        <p:spPr>
          <a:xfrm>
            <a:off x="-20899" y="4864760"/>
            <a:ext cx="6821750" cy="1569660"/>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t>2</a:t>
            </a:r>
            <a:r>
              <a:rPr lang="ja-JP" altLang="en-US" sz="1600" dirty="0"/>
              <a:t>層構成の</a:t>
            </a:r>
            <a:r>
              <a:rPr lang="en-US" altLang="ja-JP" sz="1600" dirty="0"/>
              <a:t>2</a:t>
            </a:r>
            <a:r>
              <a:rPr lang="ja-JP" altLang="en-US" sz="1600" dirty="0"/>
              <a:t>つの異なる組み合わせの性能を、長期カラム試験によって調べる</a:t>
            </a:r>
            <a:endParaRPr lang="en-US" altLang="ja-JP" sz="1600" dirty="0"/>
          </a:p>
          <a:p>
            <a:pPr marL="285750" indent="-285750">
              <a:buFont typeface="Arial" panose="020B0604020202020204" pitchFamily="34" charset="0"/>
              <a:buChar char="•"/>
            </a:pPr>
            <a:r>
              <a:rPr lang="ja-JP" altLang="en-US" sz="1600" dirty="0"/>
              <a:t>単層構成では透水係数が早期に低下するが，</a:t>
            </a:r>
            <a:r>
              <a:rPr lang="en-US" altLang="ja-JP" sz="1600" dirty="0"/>
              <a:t>2</a:t>
            </a:r>
            <a:r>
              <a:rPr lang="ja-JP" altLang="en-US" sz="1600" dirty="0"/>
              <a:t>層構成にすることで</a:t>
            </a:r>
            <a:r>
              <a:rPr lang="en-US" altLang="ja-JP" sz="1600" dirty="0"/>
              <a:t>PRB</a:t>
            </a:r>
            <a:r>
              <a:rPr lang="ja-JP" altLang="en-US" sz="1600" dirty="0"/>
              <a:t>の寿命が約</a:t>
            </a:r>
            <a:r>
              <a:rPr lang="en-US" altLang="ja-JP" sz="1600" dirty="0"/>
              <a:t>68%</a:t>
            </a:r>
            <a:r>
              <a:rPr lang="ja-JP" altLang="en-US" sz="1600" dirty="0"/>
              <a:t>伸びる</a:t>
            </a:r>
            <a:endParaRPr lang="en-US" altLang="ja-JP" sz="1600" dirty="0"/>
          </a:p>
          <a:p>
            <a:pPr marL="285750" indent="-285750">
              <a:buFont typeface="Arial" panose="020B0604020202020204" pitchFamily="34" charset="0"/>
              <a:buChar char="•"/>
            </a:pPr>
            <a:r>
              <a:rPr lang="en-US" altLang="ja-JP" sz="1600" dirty="0"/>
              <a:t>5%</a:t>
            </a:r>
            <a:r>
              <a:rPr lang="ja-JP" altLang="en-US" sz="1600" dirty="0"/>
              <a:t>の</a:t>
            </a:r>
            <a:r>
              <a:rPr lang="en-US" altLang="ja-JP" sz="1600" dirty="0"/>
              <a:t>ZVI</a:t>
            </a:r>
            <a:r>
              <a:rPr lang="ja-JP" altLang="en-US" sz="1600" dirty="0"/>
              <a:t>層を用いることで，約</a:t>
            </a:r>
            <a:r>
              <a:rPr lang="en-US" altLang="ja-JP" sz="1600" dirty="0"/>
              <a:t>2</a:t>
            </a:r>
            <a:r>
              <a:rPr lang="ja-JP" altLang="en-US" sz="1600" dirty="0"/>
              <a:t>ヵ月間の高水準の重金属除去効率が証明された</a:t>
            </a:r>
            <a:endParaRPr lang="en-US" altLang="ja-JP" sz="1600" dirty="0"/>
          </a:p>
        </p:txBody>
      </p:sp>
      <p:pic>
        <p:nvPicPr>
          <p:cNvPr id="20" name="図 19">
            <a:extLst>
              <a:ext uri="{FF2B5EF4-FFF2-40B4-BE49-F238E27FC236}">
                <a16:creationId xmlns:a16="http://schemas.microsoft.com/office/drawing/2014/main" id="{87608180-7E47-4BC3-AC46-B64BD91ED16E}"/>
              </a:ext>
            </a:extLst>
          </p:cNvPr>
          <p:cNvPicPr>
            <a:picLocks noChangeAspect="1"/>
          </p:cNvPicPr>
          <p:nvPr/>
        </p:nvPicPr>
        <p:blipFill>
          <a:blip r:embed="rId3"/>
          <a:stretch>
            <a:fillRect/>
          </a:stretch>
        </p:blipFill>
        <p:spPr>
          <a:xfrm>
            <a:off x="7108422" y="1838102"/>
            <a:ext cx="4858788" cy="2455075"/>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280</Words>
  <Application>Microsoft Office PowerPoint</Application>
  <PresentationFormat>ワイド画面</PresentationFormat>
  <Paragraphs>21</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AdvPSTim</vt:lpstr>
      <vt:lpstr>メイリオ</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32</cp:revision>
  <dcterms:created xsi:type="dcterms:W3CDTF">2024-04-04T01:46:24Z</dcterms:created>
  <dcterms:modified xsi:type="dcterms:W3CDTF">2024-05-15T02:52:52Z</dcterms:modified>
</cp:coreProperties>
</file>