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2024/5/11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https://doi.org/10.1016/j.sandf.2024.101404</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06078"/>
            <a:ext cx="11720182"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 Effect of water head on the permeability of foam-conditioned sands: Experimental and analytical investigation</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0899" y="2535443"/>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20899" y="2792545"/>
            <a:ext cx="689672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調整土の透水係数は、粗粒土における土圧平衡（</a:t>
            </a:r>
            <a:r>
              <a:rPr lang="en-US" altLang="ja-JP" sz="1600" dirty="0"/>
              <a:t>EPB</a:t>
            </a:r>
            <a:r>
              <a:rPr lang="ja-JP" altLang="en-US" sz="1600" dirty="0"/>
              <a:t>）トンネル掘削に最も必要な特性の一つである</a:t>
            </a:r>
            <a:endParaRPr lang="en-US" altLang="ja-JP" sz="1600" dirty="0"/>
          </a:p>
          <a:p>
            <a:pPr marL="285750" indent="-285750">
              <a:buFont typeface="Arial" panose="020B0604020202020204" pitchFamily="34" charset="0"/>
              <a:buChar char="•"/>
            </a:pPr>
            <a:r>
              <a:rPr lang="en-US" altLang="ja-JP" sz="1600" dirty="0"/>
              <a:t>EPB</a:t>
            </a:r>
            <a:r>
              <a:rPr lang="ja-JP" altLang="en-US" sz="1600" dirty="0"/>
              <a:t>シールド機は、その卓越した適応性と経済性により、都市トンネルで広く採用されている</a:t>
            </a:r>
            <a:endParaRPr lang="en-US" altLang="ja-JP" sz="1600" dirty="0"/>
          </a:p>
          <a:p>
            <a:pPr marL="285750" indent="-285750">
              <a:buFont typeface="Arial" panose="020B0604020202020204" pitchFamily="34" charset="0"/>
              <a:buChar char="•"/>
            </a:pPr>
            <a:r>
              <a:rPr lang="ja-JP" altLang="en-US" sz="1600" dirty="0"/>
              <a:t>発砲調整土の透水係数に及ぼす水頭の影響を調べる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4229364"/>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4943047"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外部荷重が発泡砂の透水係数にどのような影響を与えるか、発泡気泡の収縮と変形から明らかにする必要あり</a:t>
            </a:r>
            <a:endParaRPr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92364" y="4495428"/>
            <a:ext cx="6651335"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透水試験を行う</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発泡砂の初期透水係数は水頭とともに増加し，安定透水係数と初期安定期間は減少した</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期透水係数を推定するための新しい解析モデルは実験結果とほぼ一致した</a:t>
            </a:r>
            <a:endParaRPr lang="en-US" altLang="ja-JP" sz="1600" dirty="0">
              <a:latin typeface="AdvEPSTIM"/>
            </a:endParaRPr>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24167" y="905816"/>
            <a:ext cx="11057242" cy="369332"/>
          </a:xfrm>
          <a:prstGeom prst="rect">
            <a:avLst/>
          </a:prstGeom>
          <a:noFill/>
        </p:spPr>
        <p:txBody>
          <a:bodyPr wrap="square" rtlCol="0">
            <a:spAutoFit/>
          </a:bodyPr>
          <a:lstStyle/>
          <a:p>
            <a:r>
              <a:rPr kumimoji="1" lang="ja-JP" altLang="en-US"/>
              <a:t> 発泡調整砂の透水性に及ぼす水頭の影響： 実験と解析による検討</a:t>
            </a:r>
            <a:endParaRPr kumimoji="1" lang="ja-JP" altLang="en-US" dirty="0"/>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0899" y="1287817"/>
            <a:ext cx="10343922" cy="369332"/>
          </a:xfrm>
          <a:prstGeom prst="rect">
            <a:avLst/>
          </a:prstGeom>
          <a:noFill/>
        </p:spPr>
        <p:txBody>
          <a:bodyPr wrap="square" rtlCol="0">
            <a:spAutoFit/>
          </a:bodyPr>
          <a:lstStyle/>
          <a:p>
            <a:r>
              <a:rPr kumimoji="1" lang="en-US" altLang="ja-JP" dirty="0" err="1"/>
              <a:t>Shuying</a:t>
            </a:r>
            <a:r>
              <a:rPr kumimoji="1" lang="en-US" altLang="ja-JP" dirty="0"/>
              <a:t> </a:t>
            </a:r>
            <a:r>
              <a:rPr kumimoji="1" lang="en-US" altLang="ja-JP" dirty="0" err="1"/>
              <a:t>Wang</a:t>
            </a:r>
            <a:r>
              <a:rPr kumimoji="1" lang="en-US" altLang="ja-JP" baseline="30000" dirty="0" err="1"/>
              <a:t>a,b</a:t>
            </a:r>
            <a:r>
              <a:rPr kumimoji="1" lang="en-US" altLang="ja-JP" dirty="0"/>
              <a:t>, </a:t>
            </a:r>
            <a:r>
              <a:rPr kumimoji="1" lang="en-US" altLang="ja-JP" dirty="0" err="1"/>
              <a:t>Zhiyao</a:t>
            </a:r>
            <a:r>
              <a:rPr kumimoji="1" lang="en-US" altLang="ja-JP" dirty="0"/>
              <a:t> </a:t>
            </a:r>
            <a:r>
              <a:rPr kumimoji="1" lang="en-US" altLang="ja-JP" dirty="0" err="1"/>
              <a:t>Fenga,</a:t>
            </a:r>
            <a:r>
              <a:rPr kumimoji="1" lang="en-US" altLang="ja-JP" baseline="30000" dirty="0" err="1"/>
              <a:t>b</a:t>
            </a:r>
            <a:r>
              <a:rPr kumimoji="1" lang="en-US" altLang="ja-JP" dirty="0"/>
              <a:t>, </a:t>
            </a:r>
            <a:r>
              <a:rPr kumimoji="1" lang="en-US" altLang="ja-JP" dirty="0" err="1"/>
              <a:t>Tongming</a:t>
            </a:r>
            <a:r>
              <a:rPr kumimoji="1" lang="en-US" altLang="ja-JP" dirty="0"/>
              <a:t> </a:t>
            </a:r>
            <a:r>
              <a:rPr kumimoji="1" lang="en-US" altLang="ja-JP" dirty="0" err="1"/>
              <a:t>Qu</a:t>
            </a:r>
            <a:r>
              <a:rPr kumimoji="1" lang="en-US" altLang="ja-JP" baseline="30000" dirty="0" err="1"/>
              <a:t>c</a:t>
            </a:r>
            <a:r>
              <a:rPr kumimoji="1" lang="en-US" altLang="ja-JP" dirty="0"/>
              <a:t>, </a:t>
            </a:r>
            <a:r>
              <a:rPr kumimoji="1" lang="en-US" altLang="ja-JP" dirty="0" err="1"/>
              <a:t>Shuo</a:t>
            </a:r>
            <a:r>
              <a:rPr kumimoji="1" lang="en-US" altLang="ja-JP" dirty="0"/>
              <a:t> </a:t>
            </a:r>
            <a:r>
              <a:rPr kumimoji="1" lang="en-US" altLang="ja-JP" dirty="0" err="1"/>
              <a:t>Huang</a:t>
            </a:r>
            <a:r>
              <a:rPr kumimoji="1" lang="en-US" altLang="ja-JP" baseline="30000" dirty="0" err="1"/>
              <a:t>d</a:t>
            </a:r>
            <a:r>
              <a:rPr kumimoji="1" lang="en-US" altLang="ja-JP" dirty="0"/>
              <a:t>, </a:t>
            </a:r>
            <a:r>
              <a:rPr kumimoji="1" lang="en-US" altLang="ja-JP" dirty="0" err="1"/>
              <a:t>Xiangcou</a:t>
            </a:r>
            <a:r>
              <a:rPr kumimoji="1" lang="en-US" altLang="ja-JP" dirty="0"/>
              <a:t> </a:t>
            </a:r>
            <a:r>
              <a:rPr kumimoji="1" lang="en-US" altLang="ja-JP" dirty="0" err="1"/>
              <a:t>Zheng</a:t>
            </a:r>
            <a:r>
              <a:rPr kumimoji="1" lang="en-US" altLang="ja-JP" baseline="30000" dirty="0" err="1"/>
              <a:t>a,b</a:t>
            </a:r>
            <a:endParaRPr kumimoji="1" lang="ja-JP" altLang="en-US" baseline="30000" dirty="0"/>
          </a:p>
        </p:txBody>
      </p:sp>
      <p:sp>
        <p:nvSpPr>
          <p:cNvPr id="9" name="テキスト ボックス 8">
            <a:extLst>
              <a:ext uri="{FF2B5EF4-FFF2-40B4-BE49-F238E27FC236}">
                <a16:creationId xmlns:a16="http://schemas.microsoft.com/office/drawing/2014/main" id="{F28CB0AB-E29F-C234-3734-7113879A7639}"/>
              </a:ext>
            </a:extLst>
          </p:cNvPr>
          <p:cNvSpPr txBox="1"/>
          <p:nvPr/>
        </p:nvSpPr>
        <p:spPr>
          <a:xfrm>
            <a:off x="-20899" y="1889112"/>
            <a:ext cx="6116899" cy="646331"/>
          </a:xfrm>
          <a:prstGeom prst="rect">
            <a:avLst/>
          </a:prstGeom>
          <a:noFill/>
        </p:spPr>
        <p:txBody>
          <a:bodyPr wrap="square" rtlCol="0">
            <a:spAutoFit/>
          </a:bodyPr>
          <a:lstStyle/>
          <a:p>
            <a:r>
              <a:rPr kumimoji="1" lang="en-US" altLang="ja-JP" dirty="0"/>
              <a:t>a)</a:t>
            </a:r>
            <a:r>
              <a:rPr kumimoji="1" lang="ja-JP" altLang="en-US" dirty="0"/>
              <a:t> 中南大学，</a:t>
            </a:r>
            <a:r>
              <a:rPr kumimoji="1" lang="en-US" altLang="ja-JP" dirty="0"/>
              <a:t>b)</a:t>
            </a:r>
            <a:r>
              <a:rPr kumimoji="1" lang="ja-JP" altLang="en-US" dirty="0"/>
              <a:t>南大学トンネル・地下工学研究センター，</a:t>
            </a:r>
            <a:r>
              <a:rPr kumimoji="1" lang="en-US" altLang="ja-JP" dirty="0"/>
              <a:t>c)</a:t>
            </a:r>
            <a:r>
              <a:rPr kumimoji="1" lang="ja-JP" altLang="en-US" dirty="0"/>
              <a:t>香港科学技術，</a:t>
            </a:r>
            <a:r>
              <a:rPr kumimoji="1" lang="en-US" altLang="ja-JP" dirty="0"/>
              <a:t>d)</a:t>
            </a:r>
            <a:r>
              <a:rPr kumimoji="1" lang="ja-JP" altLang="en-US" dirty="0"/>
              <a:t>北京大学</a:t>
            </a:r>
          </a:p>
        </p:txBody>
      </p:sp>
      <p:pic>
        <p:nvPicPr>
          <p:cNvPr id="17" name="図 16">
            <a:extLst>
              <a:ext uri="{FF2B5EF4-FFF2-40B4-BE49-F238E27FC236}">
                <a16:creationId xmlns:a16="http://schemas.microsoft.com/office/drawing/2014/main" id="{1BB88B2A-2294-D7ED-F016-7A3AC03F9CA1}"/>
              </a:ext>
            </a:extLst>
          </p:cNvPr>
          <p:cNvPicPr>
            <a:picLocks noChangeAspect="1"/>
          </p:cNvPicPr>
          <p:nvPr/>
        </p:nvPicPr>
        <p:blipFill>
          <a:blip r:embed="rId3"/>
          <a:stretch>
            <a:fillRect/>
          </a:stretch>
        </p:blipFill>
        <p:spPr>
          <a:xfrm>
            <a:off x="7035505" y="1520050"/>
            <a:ext cx="2601826" cy="2893980"/>
          </a:xfrm>
          <a:prstGeom prst="rect">
            <a:avLst/>
          </a:prstGeom>
        </p:spPr>
      </p:pic>
      <p:pic>
        <p:nvPicPr>
          <p:cNvPr id="19" name="図 18">
            <a:extLst>
              <a:ext uri="{FF2B5EF4-FFF2-40B4-BE49-F238E27FC236}">
                <a16:creationId xmlns:a16="http://schemas.microsoft.com/office/drawing/2014/main" id="{B449835D-87C0-F8E1-72BC-FB88BA9390F1}"/>
              </a:ext>
            </a:extLst>
          </p:cNvPr>
          <p:cNvPicPr>
            <a:picLocks noChangeAspect="1"/>
          </p:cNvPicPr>
          <p:nvPr/>
        </p:nvPicPr>
        <p:blipFill>
          <a:blip r:embed="rId4"/>
          <a:stretch>
            <a:fillRect/>
          </a:stretch>
        </p:blipFill>
        <p:spPr>
          <a:xfrm>
            <a:off x="9637331" y="1472483"/>
            <a:ext cx="2094690" cy="2987690"/>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233</Words>
  <Application>Microsoft Office PowerPoint</Application>
  <PresentationFormat>ワイド画面</PresentationFormat>
  <Paragraphs>17</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30</cp:revision>
  <dcterms:created xsi:type="dcterms:W3CDTF">2024-04-04T01:46:24Z</dcterms:created>
  <dcterms:modified xsi:type="dcterms:W3CDTF">2024-05-11T07:28:59Z</dcterms:modified>
</cp:coreProperties>
</file>