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3" r:id="rId2"/>
    <p:sldId id="257" r:id="rId3"/>
    <p:sldId id="258" r:id="rId4"/>
    <p:sldId id="295" r:id="rId5"/>
    <p:sldId id="278" r:id="rId6"/>
    <p:sldId id="273" r:id="rId7"/>
    <p:sldId id="297" r:id="rId8"/>
    <p:sldId id="298" r:id="rId9"/>
    <p:sldId id="300" r:id="rId10"/>
    <p:sldId id="301" r:id="rId11"/>
    <p:sldId id="267" r:id="rId12"/>
    <p:sldId id="302" r:id="rId13"/>
    <p:sldId id="303" r:id="rId14"/>
    <p:sldId id="305" r:id="rId15"/>
    <p:sldId id="299" r:id="rId16"/>
    <p:sldId id="306" r:id="rId17"/>
    <p:sldId id="309" r:id="rId18"/>
  </p:sldIdLst>
  <p:sldSz cx="9144000" cy="514191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F"/>
    <a:srgbClr val="68B54B"/>
    <a:srgbClr val="EAE621"/>
    <a:srgbClr val="470104"/>
    <a:srgbClr val="A2897B"/>
    <a:srgbClr val="E4402F"/>
    <a:srgbClr val="CB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6" autoAdjust="0"/>
    <p:restoredTop sz="94660"/>
  </p:normalViewPr>
  <p:slideViewPr>
    <p:cSldViewPr showGuides="1">
      <p:cViewPr varScale="1">
        <p:scale>
          <a:sx n="93" d="100"/>
          <a:sy n="93" d="100"/>
        </p:scale>
        <p:origin x="174" y="78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12FD-5A5D-4212-BA1A-BE6A382C84A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CFBE-1407-414C-AC03-95A5BCF5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8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8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02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19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04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04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7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98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04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8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2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4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88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9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2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45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23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50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42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5000">
        <p15:prstTrans prst="origami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17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5000">
        <p15:prstTrans prst="origami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78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5000">
        <p15:prstTrans prst="origami"/>
      </p:transition>
    </mc:Choice>
    <mc:Fallback xmlns="">
      <p:transition spd="slow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11"/>
            <a:ext cx="8229600" cy="85698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E8E7D-93FE-4B3A-B633-EA01295481D6}" type="datetime1">
              <a:rPr lang="zh-CN" altLang="en-US"/>
              <a:pPr>
                <a:defRPr/>
              </a:pPr>
              <a:t>2017/7/26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ea"/>
              </a:defRPr>
            </a:lvl1pPr>
          </a:lstStyle>
          <a:p>
            <a:pPr>
              <a:defRPr/>
            </a:pPr>
            <a:fld id="{A282927D-C46D-4D29-B17B-B5BF9B96B8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09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5000">
        <p15:prstTrans prst="origami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99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5000">
        <p15:prstTrans prst="origami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49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5000">
        <p15:prstTrans prst="origami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08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5000">
        <p15:prstTrans prst="origami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3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5000">
        <p15:prstTrans prst="origami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44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5000">
        <p15:prstTrans prst="origami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09918" y="361176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709918" y="598656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圆角矩形 20"/>
          <p:cNvSpPr/>
          <p:nvPr userDrawn="1"/>
        </p:nvSpPr>
        <p:spPr>
          <a:xfrm>
            <a:off x="279049" y="412730"/>
            <a:ext cx="393739" cy="393739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41918" y="423644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  <a:pPr algn="ctr"/>
              <a:t>‹#›</a:t>
            </a:fld>
            <a:endParaRPr lang="zh-CN" altLang="en-US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351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5000">
        <p15:prstTrans prst="origami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97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5000">
        <p15:prstTrans prst="origami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093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5000">
        <p15:prstTrans prst="origami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DD4-A9AD-4113-82BD-DB389D9CB60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5000">
        <p15:prstTrans prst="origami"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4" name="文本框 543"/>
          <p:cNvSpPr txBox="1"/>
          <p:nvPr/>
        </p:nvSpPr>
        <p:spPr>
          <a:xfrm>
            <a:off x="1413267" y="2074158"/>
            <a:ext cx="628249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rgbClr val="68B5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Jenkins&amp;RF</a:t>
            </a:r>
            <a:r>
              <a:rPr lang="zh-CN" altLang="en-US" sz="4800" b="1" dirty="0" smtClean="0">
                <a:solidFill>
                  <a:srgbClr val="68B5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案例分享</a:t>
            </a:r>
            <a:endParaRPr lang="zh-CN" altLang="en-US" sz="4800" b="1" dirty="0">
              <a:solidFill>
                <a:srgbClr val="68B5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6" name="文本框 545"/>
          <p:cNvSpPr txBox="1"/>
          <p:nvPr/>
        </p:nvSpPr>
        <p:spPr>
          <a:xfrm>
            <a:off x="4205698" y="3209736"/>
            <a:ext cx="69762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丁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恒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258366" y="3075012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47199"/>
          <a:stretch/>
        </p:blipFill>
        <p:spPr>
          <a:xfrm flipH="1">
            <a:off x="22892" y="371"/>
            <a:ext cx="6709348" cy="223518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926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83">
        <p:dissolve/>
      </p:transition>
    </mc:Choice>
    <mc:Fallback>
      <p:transition spd="slow" advClick="0" advTm="4083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/>
      <p:bldP spid="5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6"/>
          <p:cNvSpPr>
            <a:spLocks noChangeArrowheads="1"/>
          </p:cNvSpPr>
          <p:nvPr/>
        </p:nvSpPr>
        <p:spPr bwMode="auto">
          <a:xfrm>
            <a:off x="1559855" y="2663003"/>
            <a:ext cx="1580662" cy="1491789"/>
          </a:xfrm>
          <a:prstGeom prst="ellipse">
            <a:avLst/>
          </a:prstGeom>
          <a:solidFill>
            <a:srgbClr val="68B54B">
              <a:alpha val="3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799">
              <a:solidFill>
                <a:srgbClr val="FFFFFF"/>
              </a:solidFill>
            </a:endParaRPr>
          </a:p>
        </p:txBody>
      </p:sp>
      <p:sp>
        <p:nvSpPr>
          <p:cNvPr id="18" name="椭圆 7"/>
          <p:cNvSpPr>
            <a:spLocks noChangeArrowheads="1"/>
          </p:cNvSpPr>
          <p:nvPr/>
        </p:nvSpPr>
        <p:spPr bwMode="auto">
          <a:xfrm>
            <a:off x="2548563" y="2485258"/>
            <a:ext cx="1255324" cy="1185497"/>
          </a:xfrm>
          <a:prstGeom prst="ellipse">
            <a:avLst/>
          </a:prstGeom>
          <a:solidFill>
            <a:srgbClr val="68B54B">
              <a:alpha val="29803"/>
            </a:srgb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799">
              <a:solidFill>
                <a:srgbClr val="FFFFFF"/>
              </a:solidFill>
            </a:endParaRPr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4048287" y="1939327"/>
            <a:ext cx="3978635" cy="517365"/>
            <a:chOff x="0" y="0"/>
            <a:chExt cx="7223610" cy="460538"/>
          </a:xfrm>
        </p:grpSpPr>
        <p:sp>
          <p:nvSpPr>
            <p:cNvPr id="21" name="TextBox 35"/>
            <p:cNvSpPr txBox="1">
              <a:spLocks noChangeArrowheads="1"/>
            </p:cNvSpPr>
            <p:nvPr/>
          </p:nvSpPr>
          <p:spPr bwMode="auto">
            <a:xfrm>
              <a:off x="2882" y="213317"/>
              <a:ext cx="7220728" cy="247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>
                <a:defRPr/>
              </a:pPr>
              <a:endParaRPr lang="zh-CN" altLang="en-US" sz="1200" dirty="0">
                <a:solidFill>
                  <a:schemeClr val="accent4">
                    <a:lumMod val="10000"/>
                  </a:schemeClr>
                </a:solidFill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22" name="文本框 11"/>
            <p:cNvSpPr txBox="1">
              <a:spLocks noChangeArrowheads="1"/>
            </p:cNvSpPr>
            <p:nvPr/>
          </p:nvSpPr>
          <p:spPr bwMode="auto">
            <a:xfrm>
              <a:off x="0" y="0"/>
              <a:ext cx="7223608" cy="246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dirty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  <a:r>
                <a:rPr lang="en-US" altLang="zh-CN" sz="12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.</a:t>
              </a:r>
              <a:r>
                <a:rPr lang="zh-CN" altLang="en-US" sz="12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每天晚上运行一遍，网上说自动化运行越多越回本</a:t>
              </a:r>
              <a:endParaRPr lang="zh-CN" altLang="en-US" sz="1200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5" name="文本框 14"/>
          <p:cNvSpPr txBox="1">
            <a:spLocks noChangeArrowheads="1"/>
          </p:cNvSpPr>
          <p:nvPr/>
        </p:nvSpPr>
        <p:spPr bwMode="auto">
          <a:xfrm>
            <a:off x="4048286" y="2696331"/>
            <a:ext cx="3908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sz="1200" dirty="0" smtClean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en-US" sz="1200" dirty="0" smtClean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自动化运行了很久都没发现</a:t>
            </a:r>
            <a:r>
              <a:rPr lang="en-US" altLang="zh-CN" sz="1200" dirty="0" smtClean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BUG</a:t>
            </a:r>
            <a:r>
              <a:rPr lang="zh-CN" altLang="en-US" sz="1200" dirty="0" smtClean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，觉得投入产出比低，不划算</a:t>
            </a:r>
            <a:endParaRPr lang="zh-CN" altLang="en-US" sz="1200" dirty="0">
              <a:solidFill>
                <a:schemeClr val="accent4">
                  <a:lumMod val="1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6" name="组合 15"/>
          <p:cNvGrpSpPr>
            <a:grpSpLocks/>
          </p:cNvGrpSpPr>
          <p:nvPr/>
        </p:nvGrpSpPr>
        <p:grpSpPr bwMode="auto">
          <a:xfrm>
            <a:off x="4014960" y="3439051"/>
            <a:ext cx="4011961" cy="515778"/>
            <a:chOff x="-2" y="0"/>
            <a:chExt cx="7223613" cy="460539"/>
          </a:xfrm>
        </p:grpSpPr>
        <p:sp>
          <p:nvSpPr>
            <p:cNvPr id="27" name="TextBox 35"/>
            <p:cNvSpPr txBox="1">
              <a:spLocks noChangeArrowheads="1"/>
            </p:cNvSpPr>
            <p:nvPr/>
          </p:nvSpPr>
          <p:spPr bwMode="auto">
            <a:xfrm>
              <a:off x="2855" y="213973"/>
              <a:ext cx="7220756" cy="246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>
                <a:defRPr/>
              </a:pPr>
              <a:endParaRPr lang="zh-CN" altLang="en-US" sz="1200" dirty="0">
                <a:solidFill>
                  <a:schemeClr val="accent4">
                    <a:lumMod val="10000"/>
                  </a:schemeClr>
                </a:solidFill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28" name="文本框 17"/>
            <p:cNvSpPr txBox="1">
              <a:spLocks noChangeArrowheads="1"/>
            </p:cNvSpPr>
            <p:nvPr/>
          </p:nvSpPr>
          <p:spPr bwMode="auto">
            <a:xfrm>
              <a:off x="-2" y="0"/>
              <a:ext cx="7096592" cy="412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dirty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  <a:r>
                <a:rPr lang="en-US" altLang="zh-CN" sz="12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.</a:t>
              </a:r>
              <a:r>
                <a:rPr lang="zh-CN" altLang="en-US" sz="1200" dirty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拿</a:t>
              </a:r>
              <a:r>
                <a:rPr lang="zh-CN" altLang="en-US" sz="12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到需求就开始写自动化用例，最后导致项目时间很紧张</a:t>
              </a:r>
              <a:endParaRPr lang="zh-CN" altLang="en-US" sz="1200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9" name="文本框 18"/>
          <p:cNvSpPr txBox="1">
            <a:spLocks noChangeArrowheads="1"/>
          </p:cNvSpPr>
          <p:nvPr/>
        </p:nvSpPr>
        <p:spPr bwMode="auto">
          <a:xfrm>
            <a:off x="4097483" y="1547335"/>
            <a:ext cx="38588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讨论一下，下面自动化测试中遇到的常见问题</a:t>
            </a:r>
            <a:endParaRPr lang="zh-CN" altLang="en-US" sz="1200" dirty="0">
              <a:solidFill>
                <a:schemeClr val="accent4">
                  <a:lumMod val="1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0" name="直接连接符 19"/>
          <p:cNvCxnSpPr>
            <a:cxnSpLocks noChangeShapeType="1"/>
          </p:cNvCxnSpPr>
          <p:nvPr/>
        </p:nvCxnSpPr>
        <p:spPr bwMode="auto">
          <a:xfrm>
            <a:off x="4097484" y="1855215"/>
            <a:ext cx="3929437" cy="0"/>
          </a:xfrm>
          <a:prstGeom prst="line">
            <a:avLst/>
          </a:prstGeom>
          <a:noFill/>
          <a:ln w="12700">
            <a:solidFill>
              <a:srgbClr val="68B54B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" name="组合 30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32" name="TextBox 82"/>
            <p:cNvSpPr txBox="1"/>
            <p:nvPr/>
          </p:nvSpPr>
          <p:spPr>
            <a:xfrm>
              <a:off x="3832860" y="319544"/>
              <a:ext cx="1478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zh-CN" altLang="en-US" sz="2400" dirty="0" smtClean="0">
                  <a:solidFill>
                    <a:srgbClr val="68B54B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小问题</a:t>
              </a:r>
              <a:endParaRPr lang="en-US" altLang="zh-CN" sz="2400" dirty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34" name="直接连接符 33"/>
            <p:cNvCxnSpPr/>
            <p:nvPr/>
          </p:nvCxnSpPr>
          <p:spPr>
            <a:xfrm>
              <a:off x="1691680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338968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0" y="1467566"/>
            <a:ext cx="1627305" cy="14975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294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674">
        <p:dissolve/>
      </p:transition>
    </mc:Choice>
    <mc:Fallback>
      <p:transition spd="slow" advClick="0" advTm="2674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5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Group 12"/>
          <p:cNvGrpSpPr/>
          <p:nvPr/>
        </p:nvGrpSpPr>
        <p:grpSpPr>
          <a:xfrm>
            <a:off x="4129842" y="1778868"/>
            <a:ext cx="370150" cy="370150"/>
            <a:chOff x="4439444" y="1652588"/>
            <a:chExt cx="464344" cy="464344"/>
          </a:xfrm>
          <a:solidFill>
            <a:srgbClr val="68B54B"/>
          </a:solidFill>
        </p:grpSpPr>
        <p:sp>
          <p:nvSpPr>
            <p:cNvPr id="3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3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3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</p:grpSp>
      <p:sp>
        <p:nvSpPr>
          <p:cNvPr id="37" name="Rectangle 16"/>
          <p:cNvSpPr/>
          <p:nvPr/>
        </p:nvSpPr>
        <p:spPr>
          <a:xfrm>
            <a:off x="4012516" y="2223142"/>
            <a:ext cx="2414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越是迫切需要回归测试的模块收益越大，先看到效果再推广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17"/>
          <p:cNvSpPr txBox="1"/>
          <p:nvPr/>
        </p:nvSpPr>
        <p:spPr>
          <a:xfrm>
            <a:off x="4500600" y="1789715"/>
            <a:ext cx="110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评估重要性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9" name="Group 18"/>
          <p:cNvGrpSpPr/>
          <p:nvPr/>
        </p:nvGrpSpPr>
        <p:grpSpPr>
          <a:xfrm>
            <a:off x="6597533" y="1825058"/>
            <a:ext cx="277770" cy="277770"/>
            <a:chOff x="7287419" y="2577307"/>
            <a:chExt cx="464344" cy="464344"/>
          </a:xfrm>
          <a:solidFill>
            <a:srgbClr val="68B54B"/>
          </a:solidFill>
        </p:grpSpPr>
        <p:sp>
          <p:nvSpPr>
            <p:cNvPr id="40" name="AutoShape 56"/>
            <p:cNvSpPr/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57"/>
            <p:cNvSpPr/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58"/>
            <p:cNvSpPr/>
            <p:nvPr/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3" name="TextBox 22"/>
          <p:cNvSpPr txBox="1"/>
          <p:nvPr/>
        </p:nvSpPr>
        <p:spPr>
          <a:xfrm>
            <a:off x="6893494" y="1789715"/>
            <a:ext cx="1278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评估稳定程度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4" name="Rectangle 23"/>
          <p:cNvSpPr/>
          <p:nvPr/>
        </p:nvSpPr>
        <p:spPr>
          <a:xfrm>
            <a:off x="6405772" y="2223142"/>
            <a:ext cx="2414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在编写阶段，稳定的接口能让你顺畅的编写脚本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" name="Group 24"/>
          <p:cNvGrpSpPr/>
          <p:nvPr/>
        </p:nvGrpSpPr>
        <p:grpSpPr>
          <a:xfrm>
            <a:off x="4143395" y="3230508"/>
            <a:ext cx="354892" cy="354892"/>
            <a:chOff x="4439444" y="2582069"/>
            <a:chExt cx="464344" cy="464344"/>
          </a:xfrm>
          <a:solidFill>
            <a:srgbClr val="68B54B"/>
          </a:solidFill>
        </p:grpSpPr>
        <p:sp>
          <p:nvSpPr>
            <p:cNvPr id="46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47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48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</p:grpSp>
      <p:sp>
        <p:nvSpPr>
          <p:cNvPr id="49" name="Rectangle 28"/>
          <p:cNvSpPr/>
          <p:nvPr/>
        </p:nvSpPr>
        <p:spPr>
          <a:xfrm>
            <a:off x="4012516" y="3663935"/>
            <a:ext cx="2414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如果我们移动端的技术要摸索，接口先行是个不错的选择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29"/>
          <p:cNvSpPr txBox="1"/>
          <p:nvPr/>
        </p:nvSpPr>
        <p:spPr>
          <a:xfrm>
            <a:off x="4500599" y="3230508"/>
            <a:ext cx="1282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评估技术储备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1" name="Group 30"/>
          <p:cNvGrpSpPr/>
          <p:nvPr/>
        </p:nvGrpSpPr>
        <p:grpSpPr>
          <a:xfrm>
            <a:off x="6583773" y="3241134"/>
            <a:ext cx="333864" cy="334434"/>
            <a:chOff x="8216107" y="3505994"/>
            <a:chExt cx="464344" cy="465138"/>
          </a:xfrm>
          <a:solidFill>
            <a:srgbClr val="68B54B"/>
          </a:solidFill>
        </p:grpSpPr>
        <p:sp>
          <p:nvSpPr>
            <p:cNvPr id="52" name="AutoShape 33"/>
            <p:cNvSpPr/>
            <p:nvPr/>
          </p:nvSpPr>
          <p:spPr bwMode="auto">
            <a:xfrm>
              <a:off x="8216107" y="3680619"/>
              <a:ext cx="464344" cy="290513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3" name="AutoShape 34"/>
            <p:cNvSpPr/>
            <p:nvPr/>
          </p:nvSpPr>
          <p:spPr bwMode="auto">
            <a:xfrm>
              <a:off x="8331994" y="3564732"/>
              <a:ext cx="33338" cy="108744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4" name="AutoShape 35"/>
            <p:cNvSpPr/>
            <p:nvPr/>
          </p:nvSpPr>
          <p:spPr bwMode="auto">
            <a:xfrm>
              <a:off x="8506619" y="3564732"/>
              <a:ext cx="32544" cy="108744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5" name="AutoShape 36"/>
            <p:cNvSpPr/>
            <p:nvPr/>
          </p:nvSpPr>
          <p:spPr bwMode="auto">
            <a:xfrm>
              <a:off x="8433594" y="3505994"/>
              <a:ext cx="33338" cy="109538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6" name="Rectangle 35"/>
          <p:cNvSpPr/>
          <p:nvPr/>
        </p:nvSpPr>
        <p:spPr>
          <a:xfrm>
            <a:off x="6405772" y="3656926"/>
            <a:ext cx="2414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任何没有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KPI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的项目都是耍流氓，根据实际情况，要做就要有目的的做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36"/>
          <p:cNvSpPr txBox="1"/>
          <p:nvPr/>
        </p:nvSpPr>
        <p:spPr>
          <a:xfrm>
            <a:off x="6909553" y="3266240"/>
            <a:ext cx="110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评估时间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7" y="1663689"/>
            <a:ext cx="3578334" cy="23855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组合 58"/>
          <p:cNvGrpSpPr/>
          <p:nvPr/>
        </p:nvGrpSpPr>
        <p:grpSpPr>
          <a:xfrm>
            <a:off x="-18853" y="0"/>
            <a:ext cx="7154053" cy="1285318"/>
            <a:chOff x="-18853" y="0"/>
            <a:chExt cx="7154053" cy="1285318"/>
          </a:xfrm>
        </p:grpSpPr>
        <p:sp>
          <p:nvSpPr>
            <p:cNvPr id="60" name="TextBox 82"/>
            <p:cNvSpPr txBox="1"/>
            <p:nvPr/>
          </p:nvSpPr>
          <p:spPr>
            <a:xfrm>
              <a:off x="3179603" y="376251"/>
              <a:ext cx="2395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zh-CN" altLang="en-US" sz="2400" dirty="0" smtClean="0">
                  <a:solidFill>
                    <a:srgbClr val="68B54B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自动化前准备</a:t>
              </a:r>
              <a:endParaRPr lang="en-US" altLang="zh-CN" sz="2400" dirty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62" name="直接连接符 61"/>
            <p:cNvCxnSpPr/>
            <p:nvPr/>
          </p:nvCxnSpPr>
          <p:spPr>
            <a:xfrm>
              <a:off x="1658991" y="626740"/>
              <a:ext cx="14211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783102" y="626740"/>
              <a:ext cx="135209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6144">
        <p:dissolve/>
      </p:transition>
    </mc:Choice>
    <mc:Fallback>
      <p:transition spd="slow" advClick="0" advTm="6144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3" grpId="0"/>
      <p:bldP spid="44" grpId="0"/>
      <p:bldP spid="49" grpId="0"/>
      <p:bldP spid="50" grpId="0"/>
      <p:bldP spid="56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827584" y="1562844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968872" y="1700956"/>
            <a:ext cx="266700" cy="273050"/>
            <a:chOff x="0" y="0"/>
            <a:chExt cx="276" cy="281"/>
          </a:xfrm>
        </p:grpSpPr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829172" y="2499469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1002209" y="2623294"/>
            <a:ext cx="200025" cy="292100"/>
            <a:chOff x="0" y="0"/>
            <a:chExt cx="206" cy="305"/>
          </a:xfrm>
        </p:grpSpPr>
        <p:sp>
          <p:nvSpPr>
            <p:cNvPr id="9227" name="Freeform 11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Freeform 12"/>
            <p:cNvSpPr>
              <a:spLocks/>
            </p:cNvSpPr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Freeform 13"/>
            <p:cNvSpPr>
              <a:spLocks/>
            </p:cNvSpPr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829172" y="3423394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984747" y="3599606"/>
            <a:ext cx="260350" cy="225425"/>
            <a:chOff x="0" y="0"/>
            <a:chExt cx="346" cy="301"/>
          </a:xfrm>
        </p:grpSpPr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Freeform 17"/>
            <p:cNvSpPr>
              <a:spLocks/>
            </p:cNvSpPr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1534022" y="1636166"/>
            <a:ext cx="32416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先易后难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接口先做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UI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后做。单接口先做，流程推进后做。参数少的先做，参数多的后做。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534022" y="2556916"/>
            <a:ext cx="32416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先完成后完美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从无到有工作量非常大，先追求覆盖率。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80%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的功能只花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20%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的时间。完成后追求完美，细节，分层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534022" y="3490366"/>
            <a:ext cx="324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可读性高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其他人能读懂作为用例编写的唯一要求。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29" name="TextBox 82"/>
            <p:cNvSpPr txBox="1"/>
            <p:nvPr/>
          </p:nvSpPr>
          <p:spPr>
            <a:xfrm>
              <a:off x="3832860" y="319544"/>
              <a:ext cx="1478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800" dirty="0">
                <a:ln w="6350">
                  <a:noFill/>
                </a:ln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31" name="直接连接符 30"/>
            <p:cNvCxnSpPr/>
            <p:nvPr/>
          </p:nvCxnSpPr>
          <p:spPr>
            <a:xfrm>
              <a:off x="1835696" y="626740"/>
              <a:ext cx="149310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012160" y="626740"/>
              <a:ext cx="14679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70" y="1562844"/>
            <a:ext cx="3618062" cy="2412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82"/>
          <p:cNvSpPr txBox="1"/>
          <p:nvPr/>
        </p:nvSpPr>
        <p:spPr>
          <a:xfrm>
            <a:off x="3435501" y="319544"/>
            <a:ext cx="239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6924"/>
            <a:r>
              <a:rPr lang="zh-CN" altLang="en-US" sz="2400" dirty="0" smtClean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自动化用例编写</a:t>
            </a:r>
            <a:endParaRPr lang="en-US" altLang="zh-CN" sz="2400" dirty="0">
              <a:solidFill>
                <a:srgbClr val="68B54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12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130">
        <p:dissolve/>
      </p:transition>
    </mc:Choice>
    <mc:Fallback>
      <p:transition spd="slow" advClick="0" advTm="213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92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9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92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3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9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92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9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92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3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0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9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92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9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92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3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21" grpId="0" animBg="1"/>
          <p:bldP spid="9221" grpId="1" animBg="1"/>
          <p:bldP spid="9225" grpId="0" animBg="1"/>
          <p:bldP spid="9225" grpId="1" animBg="1"/>
          <p:bldP spid="9230" grpId="0" animBg="1"/>
          <p:bldP spid="9230" grpId="1" animBg="1"/>
          <p:bldP spid="9236" grpId="0"/>
          <p:bldP spid="9237" grpId="0"/>
          <p:bldP spid="92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92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9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92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9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92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9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92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9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92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9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92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21" grpId="0" animBg="1"/>
          <p:bldP spid="9221" grpId="1" animBg="1"/>
          <p:bldP spid="9225" grpId="0" animBg="1"/>
          <p:bldP spid="9225" grpId="1" animBg="1"/>
          <p:bldP spid="9230" grpId="0" animBg="1"/>
          <p:bldP spid="9230" grpId="1" animBg="1"/>
          <p:bldP spid="9236" grpId="0"/>
          <p:bldP spid="9237" grpId="0"/>
          <p:bldP spid="923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47199"/>
          <a:stretch/>
        </p:blipFill>
        <p:spPr>
          <a:xfrm>
            <a:off x="2391222" y="1634852"/>
            <a:ext cx="5205114" cy="1642376"/>
          </a:xfrm>
          <a:prstGeom prst="rect">
            <a:avLst/>
          </a:prstGeom>
          <a:noFill/>
        </p:spPr>
      </p:pic>
      <p:sp>
        <p:nvSpPr>
          <p:cNvPr id="6" name="TextBox 11"/>
          <p:cNvSpPr txBox="1"/>
          <p:nvPr/>
        </p:nvSpPr>
        <p:spPr>
          <a:xfrm>
            <a:off x="3435681" y="2237682"/>
            <a:ext cx="236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Subtitle 9"/>
          <p:cNvSpPr txBox="1">
            <a:spLocks/>
          </p:cNvSpPr>
          <p:nvPr/>
        </p:nvSpPr>
        <p:spPr>
          <a:xfrm>
            <a:off x="2699792" y="2838284"/>
            <a:ext cx="3744416" cy="38074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defTabSz="1176924"/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提交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&amp;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运行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80" y="1634852"/>
            <a:ext cx="5904656" cy="194421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67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31">
        <p:dissolve/>
      </p:transition>
    </mc:Choice>
    <mc:Fallback>
      <p:transition spd="slow" advClick="0" advTm="2031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7" name="Freeform 3"/>
          <p:cNvSpPr>
            <a:spLocks/>
          </p:cNvSpPr>
          <p:nvPr/>
        </p:nvSpPr>
        <p:spPr bwMode="auto">
          <a:xfrm>
            <a:off x="824557" y="2578968"/>
            <a:ext cx="2085975" cy="50323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68B54B"/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2696220" y="2658343"/>
            <a:ext cx="2089150" cy="503238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68B54B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9" name="Freeform 5"/>
          <p:cNvSpPr>
            <a:spLocks/>
          </p:cNvSpPr>
          <p:nvPr/>
        </p:nvSpPr>
        <p:spPr bwMode="auto">
          <a:xfrm>
            <a:off x="4502795" y="2578968"/>
            <a:ext cx="2084387" cy="50323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68B54B"/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6374457" y="2656756"/>
            <a:ext cx="2085975" cy="50323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68B54B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4680595" y="2777406"/>
            <a:ext cx="152400" cy="190500"/>
            <a:chOff x="0" y="0"/>
            <a:chExt cx="96" cy="120"/>
          </a:xfrm>
        </p:grpSpPr>
        <p:sp>
          <p:nvSpPr>
            <p:cNvPr id="6152" name="Freeform 8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6553845" y="2785343"/>
            <a:ext cx="185737" cy="173038"/>
            <a:chOff x="0" y="0"/>
            <a:chExt cx="117" cy="109"/>
          </a:xfrm>
          <a:solidFill>
            <a:srgbClr val="68B54B"/>
          </a:solidFill>
        </p:grpSpPr>
        <p:sp>
          <p:nvSpPr>
            <p:cNvPr id="6156" name="Freeform 12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2840682" y="2778993"/>
            <a:ext cx="185738" cy="187325"/>
            <a:chOff x="0" y="0"/>
            <a:chExt cx="117" cy="118"/>
          </a:xfrm>
          <a:solidFill>
            <a:srgbClr val="68B54B"/>
          </a:solidFill>
        </p:grpSpPr>
        <p:sp>
          <p:nvSpPr>
            <p:cNvPr id="6160" name="Freeform 16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969020" y="2777406"/>
            <a:ext cx="166687" cy="190500"/>
            <a:chOff x="0" y="0"/>
            <a:chExt cx="105" cy="120"/>
          </a:xfrm>
        </p:grpSpPr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Freeform 21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184920" y="2764706"/>
            <a:ext cx="10823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/>
            <a:r>
              <a:rPr lang="zh-CN" altLang="en-US" sz="1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建自己远程分支</a:t>
            </a:r>
            <a:endParaRPr lang="en-US" altLang="zh-CN" sz="1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070870" y="2764706"/>
            <a:ext cx="6976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编辑用例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906020" y="2764706"/>
            <a:ext cx="13388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/>
            <a:r>
              <a:rPr lang="zh-CN" altLang="en-US" sz="1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提交到自己远程分支</a:t>
            </a:r>
            <a:endParaRPr lang="en-US" altLang="zh-CN" sz="1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6811020" y="2764706"/>
            <a:ext cx="6976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合并代码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1040457" y="2172330"/>
            <a:ext cx="1439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从主分支拉到本地新建分支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4966101" y="2155413"/>
            <a:ext cx="143986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提交到远程对应分支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2954982" y="3267943"/>
            <a:ext cx="1439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只更新自己负责部分的用例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6634807" y="3267943"/>
            <a:ext cx="1439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项目管理者定期合并代码并运行无误后提交到远程主干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1427807" y="3312393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68B54B"/>
                </a:solidFill>
              </a:rPr>
              <a:t>01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5128270" y="3312393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68B54B"/>
                </a:solidFill>
              </a:rPr>
              <a:t>03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3331220" y="177886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68B54B"/>
                </a:solidFill>
              </a:rPr>
              <a:t>02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7031682" y="177886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68B54B"/>
                </a:solidFill>
              </a:rPr>
              <a:t>04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37" name="TextBox 82"/>
            <p:cNvSpPr txBox="1"/>
            <p:nvPr/>
          </p:nvSpPr>
          <p:spPr>
            <a:xfrm>
              <a:off x="3231996" y="390033"/>
              <a:ext cx="2541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zh-CN" altLang="en-US" sz="2400" dirty="0">
                  <a:solidFill>
                    <a:srgbClr val="68B54B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提交流程介绍</a:t>
              </a:r>
              <a:endParaRPr lang="en-US" altLang="zh-CN" sz="2400" dirty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39" name="直接连接符 38"/>
            <p:cNvCxnSpPr/>
            <p:nvPr/>
          </p:nvCxnSpPr>
          <p:spPr>
            <a:xfrm flipV="1">
              <a:off x="1691680" y="620865"/>
              <a:ext cx="1800200" cy="58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544988" y="620865"/>
              <a:ext cx="1935160" cy="58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64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7208">
        <p:dissolve/>
      </p:transition>
    </mc:Choice>
    <mc:Fallback>
      <p:transition spd="slow" advClick="0" advTm="7208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6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6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6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6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60000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750" fill="hold"/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750" fill="hold"/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60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75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75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 p14:presetBounceEnd="6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750" fill="hold"/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750" fill="hold"/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6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750" fill="hold"/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750" fill="hold"/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60000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750" fill="hold"/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750" fill="hold"/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 p14:presetBounceEnd="60000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7" dur="750" fill="hold"/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8" dur="750" fill="hold"/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 p14:presetBounceEnd="6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1" dur="750" fill="hold"/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2" dur="750" fill="hold"/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 p14:presetBounceEnd="60000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750" fill="hold"/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750" fill="hold"/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 p14:presetBounceEnd="60000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750" fill="hold"/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750" fill="hold"/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60000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3" dur="750" fill="hold"/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4" dur="750" fill="hold"/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47" grpId="0" animBg="1"/>
          <p:bldP spid="6148" grpId="0" animBg="1"/>
          <p:bldP spid="6149" grpId="0" animBg="1"/>
          <p:bldP spid="6150" grpId="0" animBg="1"/>
          <p:bldP spid="6166" grpId="0"/>
          <p:bldP spid="6167" grpId="0"/>
          <p:bldP spid="6168" grpId="0"/>
          <p:bldP spid="6169" grpId="0"/>
          <p:bldP spid="6170" grpId="0"/>
          <p:bldP spid="6171" grpId="0"/>
          <p:bldP spid="6172" grpId="0"/>
          <p:bldP spid="6173" grpId="0"/>
          <p:bldP spid="6174" grpId="0"/>
          <p:bldP spid="6175" grpId="0"/>
          <p:bldP spid="6176" grpId="0"/>
          <p:bldP spid="617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47" grpId="0" animBg="1"/>
          <p:bldP spid="6148" grpId="0" animBg="1"/>
          <p:bldP spid="6149" grpId="0" animBg="1"/>
          <p:bldP spid="6150" grpId="0" animBg="1"/>
          <p:bldP spid="6166" grpId="0"/>
          <p:bldP spid="6167" grpId="0"/>
          <p:bldP spid="6168" grpId="0"/>
          <p:bldP spid="6169" grpId="0"/>
          <p:bldP spid="6170" grpId="0"/>
          <p:bldP spid="6171" grpId="0"/>
          <p:bldP spid="6172" grpId="0"/>
          <p:bldP spid="6173" grpId="0"/>
          <p:bldP spid="6174" grpId="0"/>
          <p:bldP spid="6175" grpId="0"/>
          <p:bldP spid="6176" grpId="0"/>
          <p:bldP spid="6177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820132" y="2139387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968872" y="1700956"/>
            <a:ext cx="266700" cy="273050"/>
            <a:chOff x="0" y="0"/>
            <a:chExt cx="276" cy="281"/>
          </a:xfrm>
        </p:grpSpPr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823878" y="2849339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1009642" y="2923827"/>
            <a:ext cx="200025" cy="292100"/>
            <a:chOff x="0" y="0"/>
            <a:chExt cx="206" cy="305"/>
          </a:xfrm>
        </p:grpSpPr>
        <p:sp>
          <p:nvSpPr>
            <p:cNvPr id="9227" name="Freeform 11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Freeform 12"/>
            <p:cNvSpPr>
              <a:spLocks/>
            </p:cNvSpPr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Freeform 13"/>
            <p:cNvSpPr>
              <a:spLocks/>
            </p:cNvSpPr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828351" y="3572646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1004392" y="3731395"/>
            <a:ext cx="260350" cy="225425"/>
            <a:chOff x="0" y="0"/>
            <a:chExt cx="346" cy="301"/>
          </a:xfrm>
        </p:grpSpPr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Freeform 17"/>
            <p:cNvSpPr>
              <a:spLocks/>
            </p:cNvSpPr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509263" y="3046650"/>
            <a:ext cx="3241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可预期的动作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543848" y="3772154"/>
            <a:ext cx="32416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比对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-13386" y="-9884"/>
            <a:ext cx="7499001" cy="1285318"/>
            <a:chOff x="-18853" y="0"/>
            <a:chExt cx="7499001" cy="1285318"/>
          </a:xfrm>
        </p:grpSpPr>
        <p:sp>
          <p:nvSpPr>
            <p:cNvPr id="29" name="TextBox 82"/>
            <p:cNvSpPr txBox="1"/>
            <p:nvPr/>
          </p:nvSpPr>
          <p:spPr>
            <a:xfrm>
              <a:off x="3832860" y="319544"/>
              <a:ext cx="1478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800" dirty="0">
                <a:ln w="6350">
                  <a:noFill/>
                </a:ln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31" name="直接连接符 30"/>
            <p:cNvCxnSpPr/>
            <p:nvPr/>
          </p:nvCxnSpPr>
          <p:spPr>
            <a:xfrm flipV="1">
              <a:off x="1788529" y="618780"/>
              <a:ext cx="1493108" cy="159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6150709" y="626740"/>
              <a:ext cx="1329439" cy="159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50" y="1798204"/>
            <a:ext cx="3618062" cy="2412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82"/>
          <p:cNvSpPr txBox="1"/>
          <p:nvPr/>
        </p:nvSpPr>
        <p:spPr>
          <a:xfrm>
            <a:off x="3287104" y="350321"/>
            <a:ext cx="275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6924"/>
            <a:r>
              <a:rPr lang="zh-CN" altLang="en-US" sz="2400" dirty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</a:t>
            </a:r>
            <a:r>
              <a:rPr lang="zh-CN" altLang="en-US" sz="2400" dirty="0" smtClean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个完整的测试</a:t>
            </a:r>
            <a:endParaRPr lang="en-US" altLang="zh-CN" sz="2400" dirty="0">
              <a:solidFill>
                <a:srgbClr val="68B54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1492537" y="2338955"/>
            <a:ext cx="3241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运行先决条件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828351" y="1429435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1486875" y="1653704"/>
            <a:ext cx="32416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环境准备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20132" y="4331728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92537" y="4469187"/>
            <a:ext cx="3241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数据清理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7" name="Group 19"/>
          <p:cNvGrpSpPr>
            <a:grpSpLocks/>
          </p:cNvGrpSpPr>
          <p:nvPr/>
        </p:nvGrpSpPr>
        <p:grpSpPr bwMode="auto">
          <a:xfrm>
            <a:off x="962627" y="2304580"/>
            <a:ext cx="290695" cy="248001"/>
            <a:chOff x="0" y="0"/>
            <a:chExt cx="105" cy="120"/>
          </a:xfrm>
        </p:grpSpPr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1012460" y="1586960"/>
            <a:ext cx="223112" cy="292730"/>
            <a:chOff x="0" y="0"/>
            <a:chExt cx="96" cy="120"/>
          </a:xfrm>
        </p:grpSpPr>
        <p:sp>
          <p:nvSpPr>
            <p:cNvPr id="51" name="Freeform 8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Group 15"/>
          <p:cNvGrpSpPr>
            <a:grpSpLocks/>
          </p:cNvGrpSpPr>
          <p:nvPr/>
        </p:nvGrpSpPr>
        <p:grpSpPr bwMode="auto">
          <a:xfrm>
            <a:off x="966964" y="4469187"/>
            <a:ext cx="242979" cy="276167"/>
            <a:chOff x="0" y="0"/>
            <a:chExt cx="117" cy="118"/>
          </a:xfrm>
          <a:solidFill>
            <a:schemeClr val="bg2"/>
          </a:solidFill>
        </p:grpSpPr>
        <p:sp>
          <p:nvSpPr>
            <p:cNvPr id="55" name="Freeform 16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n>
                  <a:solidFill>
                    <a:srgbClr val="FFFDEF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63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130">
        <p:dissolve/>
      </p:transition>
    </mc:Choice>
    <mc:Fallback>
      <p:transition spd="slow" advClick="0" advTm="2130">
        <p:dissolv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300" fill="hold"/>
                                            <p:tgtEl>
                                              <p:spTgt spid="92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9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00" fill="hold"/>
                                            <p:tgtEl>
                                              <p:spTgt spid="92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9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300" fill="hold"/>
                                            <p:tgtEl>
                                              <p:spTgt spid="92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9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92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9" dur="3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0" dur="3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9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300" fill="hold"/>
                                            <p:tgtEl>
                                              <p:spTgt spid="92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9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00" fill="hold"/>
                                            <p:tgtEl>
                                              <p:spTgt spid="92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3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3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3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2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3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8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7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8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1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21" grpId="0" animBg="1"/>
          <p:bldP spid="9221" grpId="1" animBg="1"/>
          <p:bldP spid="9225" grpId="0" animBg="1"/>
          <p:bldP spid="9225" grpId="1" animBg="1"/>
          <p:bldP spid="9230" grpId="0" animBg="1"/>
          <p:bldP spid="9230" grpId="1" animBg="1"/>
          <p:bldP spid="9237" grpId="0"/>
          <p:bldP spid="9238" grpId="0"/>
          <p:bldP spid="34" grpId="0"/>
          <p:bldP spid="36" grpId="0" animBg="1"/>
          <p:bldP spid="36" grpId="1" animBg="1"/>
          <p:bldP spid="37" grpId="0"/>
          <p:bldP spid="38" grpId="0" animBg="1"/>
          <p:bldP spid="38" grpId="1" animBg="1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300" fill="hold"/>
                                            <p:tgtEl>
                                              <p:spTgt spid="92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9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00" fill="hold"/>
                                            <p:tgtEl>
                                              <p:spTgt spid="92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9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300" fill="hold"/>
                                            <p:tgtEl>
                                              <p:spTgt spid="92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9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92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9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300" fill="hold"/>
                                            <p:tgtEl>
                                              <p:spTgt spid="92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9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00" fill="hold"/>
                                            <p:tgtEl>
                                              <p:spTgt spid="92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3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21" grpId="0" animBg="1"/>
          <p:bldP spid="9221" grpId="1" animBg="1"/>
          <p:bldP spid="9225" grpId="0" animBg="1"/>
          <p:bldP spid="9225" grpId="1" animBg="1"/>
          <p:bldP spid="9230" grpId="0" animBg="1"/>
          <p:bldP spid="9230" grpId="1" animBg="1"/>
          <p:bldP spid="9237" grpId="0"/>
          <p:bldP spid="9238" grpId="0"/>
          <p:bldP spid="34" grpId="0"/>
          <p:bldP spid="36" grpId="0" animBg="1"/>
          <p:bldP spid="36" grpId="1" animBg="1"/>
          <p:bldP spid="37" grpId="0"/>
          <p:bldP spid="38" grpId="0" animBg="1"/>
          <p:bldP spid="38" grpId="1" animBg="1"/>
          <p:bldP spid="3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47199"/>
          <a:stretch/>
        </p:blipFill>
        <p:spPr>
          <a:xfrm>
            <a:off x="2391222" y="1634852"/>
            <a:ext cx="5205114" cy="1642376"/>
          </a:xfrm>
          <a:prstGeom prst="rect">
            <a:avLst/>
          </a:prstGeom>
          <a:noFill/>
        </p:spPr>
      </p:pic>
      <p:sp>
        <p:nvSpPr>
          <p:cNvPr id="6" name="TextBox 11"/>
          <p:cNvSpPr txBox="1"/>
          <p:nvPr/>
        </p:nvSpPr>
        <p:spPr>
          <a:xfrm>
            <a:off x="3507689" y="2186378"/>
            <a:ext cx="236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演示</a:t>
            </a: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&amp;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问答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80" y="1634852"/>
            <a:ext cx="5904656" cy="194421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83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750">
        <p:dissolve/>
      </p:transition>
    </mc:Choice>
    <mc:Fallback>
      <p:transition spd="slow" advClick="0" advTm="175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64"/>
          <p:cNvSpPr>
            <a:spLocks noChangeArrowheads="1"/>
          </p:cNvSpPr>
          <p:nvPr/>
        </p:nvSpPr>
        <p:spPr bwMode="auto">
          <a:xfrm>
            <a:off x="2627784" y="1971253"/>
            <a:ext cx="39957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424113" algn="l"/>
              </a:tabLst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424113" algn="l"/>
              </a:tabLst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424113" algn="l"/>
              </a:tabLst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424113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424113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424113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424113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424113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424113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46" name="TextBox 60"/>
          <p:cNvSpPr>
            <a:spLocks noChangeArrowheads="1"/>
          </p:cNvSpPr>
          <p:nvPr/>
        </p:nvSpPr>
        <p:spPr bwMode="auto">
          <a:xfrm>
            <a:off x="3935090" y="2936453"/>
            <a:ext cx="1381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</a:rPr>
              <a:t>千图网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547" name="图片 54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47199"/>
          <a:stretch/>
        </p:blipFill>
        <p:spPr>
          <a:xfrm flipH="1">
            <a:off x="0" y="0"/>
            <a:ext cx="6804247" cy="2714972"/>
          </a:xfrm>
          <a:prstGeom prst="rect">
            <a:avLst/>
          </a:prstGeom>
          <a:noFill/>
        </p:spPr>
      </p:pic>
      <p:sp>
        <p:nvSpPr>
          <p:cNvPr id="548" name="任意多边形: 形状 547"/>
          <p:cNvSpPr/>
          <p:nvPr/>
        </p:nvSpPr>
        <p:spPr>
          <a:xfrm>
            <a:off x="0" y="4209415"/>
            <a:ext cx="9153525" cy="638842"/>
          </a:xfrm>
          <a:custGeom>
            <a:avLst/>
            <a:gdLst>
              <a:gd name="connsiteX0" fmla="*/ 0 w 9153525"/>
              <a:gd name="connsiteY0" fmla="*/ 153035 h 638842"/>
              <a:gd name="connsiteX1" fmla="*/ 1847850 w 9153525"/>
              <a:gd name="connsiteY1" fmla="*/ 29210 h 638842"/>
              <a:gd name="connsiteX2" fmla="*/ 3429000 w 9153525"/>
              <a:gd name="connsiteY2" fmla="*/ 638810 h 638842"/>
              <a:gd name="connsiteX3" fmla="*/ 5457825 w 9153525"/>
              <a:gd name="connsiteY3" fmla="*/ 57785 h 638842"/>
              <a:gd name="connsiteX4" fmla="*/ 7105650 w 9153525"/>
              <a:gd name="connsiteY4" fmla="*/ 238760 h 638842"/>
              <a:gd name="connsiteX5" fmla="*/ 9153525 w 9153525"/>
              <a:gd name="connsiteY5" fmla="*/ 38735 h 6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3525" h="638842">
                <a:moveTo>
                  <a:pt x="0" y="153035"/>
                </a:moveTo>
                <a:cubicBezTo>
                  <a:pt x="638175" y="50641"/>
                  <a:pt x="1276350" y="-51752"/>
                  <a:pt x="1847850" y="29210"/>
                </a:cubicBezTo>
                <a:cubicBezTo>
                  <a:pt x="2419350" y="110172"/>
                  <a:pt x="2827338" y="634048"/>
                  <a:pt x="3429000" y="638810"/>
                </a:cubicBezTo>
                <a:cubicBezTo>
                  <a:pt x="4030662" y="643572"/>
                  <a:pt x="4845050" y="124460"/>
                  <a:pt x="5457825" y="57785"/>
                </a:cubicBezTo>
                <a:cubicBezTo>
                  <a:pt x="6070600" y="-8890"/>
                  <a:pt x="6489700" y="241935"/>
                  <a:pt x="7105650" y="238760"/>
                </a:cubicBezTo>
                <a:cubicBezTo>
                  <a:pt x="7721600" y="235585"/>
                  <a:pt x="8812213" y="-32702"/>
                  <a:pt x="9153525" y="38735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933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896">
        <p:dissolve/>
      </p:transition>
    </mc:Choice>
    <mc:Fallback>
      <p:transition spd="slow" advClick="0" advTm="2896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 bldLvl="0"/>
      <p:bldP spid="546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853" y="343576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129200" y="1910634"/>
            <a:ext cx="972850" cy="972850"/>
          </a:xfrm>
          <a:prstGeom prst="ellipse">
            <a:avLst/>
          </a:prstGeom>
          <a:solidFill>
            <a:srgbClr val="68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27291" y="1910634"/>
            <a:ext cx="972850" cy="972850"/>
          </a:xfrm>
          <a:prstGeom prst="ellipse">
            <a:avLst/>
          </a:prstGeom>
          <a:solidFill>
            <a:srgbClr val="68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细黑" panose="0201060004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28246" y="1910634"/>
            <a:ext cx="972850" cy="972850"/>
          </a:xfrm>
          <a:prstGeom prst="ellipse">
            <a:avLst/>
          </a:prstGeom>
          <a:solidFill>
            <a:srgbClr val="68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130156" y="1910634"/>
            <a:ext cx="972850" cy="972850"/>
          </a:xfrm>
          <a:prstGeom prst="ellipse">
            <a:avLst/>
          </a:prstGeom>
          <a:solidFill>
            <a:srgbClr val="68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9" name="Freeform 9"/>
          <p:cNvSpPr>
            <a:spLocks noEditPoints="1"/>
          </p:cNvSpPr>
          <p:nvPr/>
        </p:nvSpPr>
        <p:spPr bwMode="auto">
          <a:xfrm>
            <a:off x="3440568" y="2185439"/>
            <a:ext cx="373027" cy="423240"/>
          </a:xfrm>
          <a:custGeom>
            <a:avLst/>
            <a:gdLst>
              <a:gd name="T0" fmla="*/ 402 w 630"/>
              <a:gd name="T1" fmla="*/ 89 h 711"/>
              <a:gd name="T2" fmla="*/ 313 w 630"/>
              <a:gd name="T3" fmla="*/ 178 h 711"/>
              <a:gd name="T4" fmla="*/ 223 w 630"/>
              <a:gd name="T5" fmla="*/ 178 h 711"/>
              <a:gd name="T6" fmla="*/ 134 w 630"/>
              <a:gd name="T7" fmla="*/ 89 h 711"/>
              <a:gd name="T8" fmla="*/ 223 w 630"/>
              <a:gd name="T9" fmla="*/ 0 h 711"/>
              <a:gd name="T10" fmla="*/ 313 w 630"/>
              <a:gd name="T11" fmla="*/ 0 h 711"/>
              <a:gd name="T12" fmla="*/ 402 w 630"/>
              <a:gd name="T13" fmla="*/ 89 h 711"/>
              <a:gd name="T14" fmla="*/ 445 w 630"/>
              <a:gd name="T15" fmla="*/ 89 h 711"/>
              <a:gd name="T16" fmla="*/ 446 w 630"/>
              <a:gd name="T17" fmla="*/ 109 h 711"/>
              <a:gd name="T18" fmla="*/ 335 w 630"/>
              <a:gd name="T19" fmla="*/ 221 h 711"/>
              <a:gd name="T20" fmla="*/ 201 w 630"/>
              <a:gd name="T21" fmla="*/ 221 h 711"/>
              <a:gd name="T22" fmla="*/ 90 w 630"/>
              <a:gd name="T23" fmla="*/ 109 h 711"/>
              <a:gd name="T24" fmla="*/ 92 w 630"/>
              <a:gd name="T25" fmla="*/ 89 h 711"/>
              <a:gd name="T26" fmla="*/ 0 w 630"/>
              <a:gd name="T27" fmla="*/ 198 h 711"/>
              <a:gd name="T28" fmla="*/ 0 w 630"/>
              <a:gd name="T29" fmla="*/ 600 h 711"/>
              <a:gd name="T30" fmla="*/ 112 w 630"/>
              <a:gd name="T31" fmla="*/ 711 h 711"/>
              <a:gd name="T32" fmla="*/ 409 w 630"/>
              <a:gd name="T33" fmla="*/ 711 h 711"/>
              <a:gd name="T34" fmla="*/ 288 w 630"/>
              <a:gd name="T35" fmla="*/ 528 h 711"/>
              <a:gd name="T36" fmla="*/ 487 w 630"/>
              <a:gd name="T37" fmla="*/ 328 h 711"/>
              <a:gd name="T38" fmla="*/ 536 w 630"/>
              <a:gd name="T39" fmla="*/ 335 h 711"/>
              <a:gd name="T40" fmla="*/ 536 w 630"/>
              <a:gd name="T41" fmla="*/ 198 h 711"/>
              <a:gd name="T42" fmla="*/ 445 w 630"/>
              <a:gd name="T43" fmla="*/ 89 h 711"/>
              <a:gd name="T44" fmla="*/ 251 w 630"/>
              <a:gd name="T45" fmla="*/ 446 h 711"/>
              <a:gd name="T46" fmla="*/ 251 w 630"/>
              <a:gd name="T47" fmla="*/ 446 h 711"/>
              <a:gd name="T48" fmla="*/ 112 w 630"/>
              <a:gd name="T49" fmla="*/ 446 h 711"/>
              <a:gd name="T50" fmla="*/ 90 w 630"/>
              <a:gd name="T51" fmla="*/ 423 h 711"/>
              <a:gd name="T52" fmla="*/ 112 w 630"/>
              <a:gd name="T53" fmla="*/ 401 h 711"/>
              <a:gd name="T54" fmla="*/ 251 w 630"/>
              <a:gd name="T55" fmla="*/ 401 h 711"/>
              <a:gd name="T56" fmla="*/ 274 w 630"/>
              <a:gd name="T57" fmla="*/ 423 h 711"/>
              <a:gd name="T58" fmla="*/ 251 w 630"/>
              <a:gd name="T59" fmla="*/ 446 h 711"/>
              <a:gd name="T60" fmla="*/ 296 w 630"/>
              <a:gd name="T61" fmla="*/ 356 h 711"/>
              <a:gd name="T62" fmla="*/ 296 w 630"/>
              <a:gd name="T63" fmla="*/ 356 h 711"/>
              <a:gd name="T64" fmla="*/ 112 w 630"/>
              <a:gd name="T65" fmla="*/ 356 h 711"/>
              <a:gd name="T66" fmla="*/ 90 w 630"/>
              <a:gd name="T67" fmla="*/ 334 h 711"/>
              <a:gd name="T68" fmla="*/ 112 w 630"/>
              <a:gd name="T69" fmla="*/ 312 h 711"/>
              <a:gd name="T70" fmla="*/ 296 w 630"/>
              <a:gd name="T71" fmla="*/ 312 h 711"/>
              <a:gd name="T72" fmla="*/ 318 w 630"/>
              <a:gd name="T73" fmla="*/ 334 h 711"/>
              <a:gd name="T74" fmla="*/ 296 w 630"/>
              <a:gd name="T75" fmla="*/ 356 h 711"/>
              <a:gd name="T76" fmla="*/ 524 w 630"/>
              <a:gd name="T77" fmla="*/ 390 h 711"/>
              <a:gd name="T78" fmla="*/ 488 w 630"/>
              <a:gd name="T79" fmla="*/ 385 h 711"/>
              <a:gd name="T80" fmla="*/ 346 w 630"/>
              <a:gd name="T81" fmla="*/ 527 h 711"/>
              <a:gd name="T82" fmla="*/ 458 w 630"/>
              <a:gd name="T83" fmla="*/ 666 h 711"/>
              <a:gd name="T84" fmla="*/ 488 w 630"/>
              <a:gd name="T85" fmla="*/ 669 h 711"/>
              <a:gd name="T86" fmla="*/ 630 w 630"/>
              <a:gd name="T87" fmla="*/ 527 h 711"/>
              <a:gd name="T88" fmla="*/ 524 w 630"/>
              <a:gd name="T89" fmla="*/ 390 h 711"/>
              <a:gd name="T90" fmla="*/ 569 w 630"/>
              <a:gd name="T91" fmla="*/ 507 h 711"/>
              <a:gd name="T92" fmla="*/ 569 w 630"/>
              <a:gd name="T93" fmla="*/ 507 h 711"/>
              <a:gd name="T94" fmla="*/ 524 w 630"/>
              <a:gd name="T95" fmla="*/ 552 h 711"/>
              <a:gd name="T96" fmla="*/ 488 w 630"/>
              <a:gd name="T97" fmla="*/ 588 h 711"/>
              <a:gd name="T98" fmla="*/ 448 w 630"/>
              <a:gd name="T99" fmla="*/ 588 h 711"/>
              <a:gd name="T100" fmla="*/ 408 w 630"/>
              <a:gd name="T101" fmla="*/ 547 h 711"/>
              <a:gd name="T102" fmla="*/ 408 w 630"/>
              <a:gd name="T103" fmla="*/ 507 h 711"/>
              <a:gd name="T104" fmla="*/ 448 w 630"/>
              <a:gd name="T105" fmla="*/ 507 h 711"/>
              <a:gd name="T106" fmla="*/ 468 w 630"/>
              <a:gd name="T107" fmla="*/ 527 h 711"/>
              <a:gd name="T108" fmla="*/ 524 w 630"/>
              <a:gd name="T109" fmla="*/ 472 h 711"/>
              <a:gd name="T110" fmla="*/ 528 w 630"/>
              <a:gd name="T111" fmla="*/ 467 h 711"/>
              <a:gd name="T112" fmla="*/ 569 w 630"/>
              <a:gd name="T113" fmla="*/ 467 h 711"/>
              <a:gd name="T114" fmla="*/ 569 w 630"/>
              <a:gd name="T115" fmla="*/ 507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0" h="711">
                <a:moveTo>
                  <a:pt x="402" y="89"/>
                </a:moveTo>
                <a:cubicBezTo>
                  <a:pt x="402" y="138"/>
                  <a:pt x="362" y="178"/>
                  <a:pt x="313" y="178"/>
                </a:cubicBezTo>
                <a:lnTo>
                  <a:pt x="223" y="178"/>
                </a:lnTo>
                <a:cubicBezTo>
                  <a:pt x="174" y="178"/>
                  <a:pt x="134" y="138"/>
                  <a:pt x="134" y="89"/>
                </a:cubicBezTo>
                <a:cubicBezTo>
                  <a:pt x="134" y="39"/>
                  <a:pt x="174" y="0"/>
                  <a:pt x="223" y="0"/>
                </a:cubicBezTo>
                <a:lnTo>
                  <a:pt x="313" y="0"/>
                </a:lnTo>
                <a:cubicBezTo>
                  <a:pt x="362" y="0"/>
                  <a:pt x="402" y="39"/>
                  <a:pt x="402" y="89"/>
                </a:cubicBezTo>
                <a:close/>
                <a:moveTo>
                  <a:pt x="445" y="89"/>
                </a:moveTo>
                <a:cubicBezTo>
                  <a:pt x="446" y="95"/>
                  <a:pt x="446" y="102"/>
                  <a:pt x="446" y="109"/>
                </a:cubicBezTo>
                <a:cubicBezTo>
                  <a:pt x="446" y="171"/>
                  <a:pt x="397" y="221"/>
                  <a:pt x="335" y="221"/>
                </a:cubicBezTo>
                <a:lnTo>
                  <a:pt x="201" y="221"/>
                </a:lnTo>
                <a:cubicBezTo>
                  <a:pt x="140" y="221"/>
                  <a:pt x="90" y="171"/>
                  <a:pt x="90" y="109"/>
                </a:cubicBezTo>
                <a:cubicBezTo>
                  <a:pt x="90" y="102"/>
                  <a:pt x="90" y="95"/>
                  <a:pt x="92" y="89"/>
                </a:cubicBezTo>
                <a:cubicBezTo>
                  <a:pt x="40" y="98"/>
                  <a:pt x="0" y="144"/>
                  <a:pt x="0" y="198"/>
                </a:cubicBezTo>
                <a:lnTo>
                  <a:pt x="0" y="600"/>
                </a:lnTo>
                <a:cubicBezTo>
                  <a:pt x="0" y="661"/>
                  <a:pt x="50" y="711"/>
                  <a:pt x="112" y="711"/>
                </a:cubicBezTo>
                <a:lnTo>
                  <a:pt x="409" y="711"/>
                </a:lnTo>
                <a:cubicBezTo>
                  <a:pt x="338" y="681"/>
                  <a:pt x="288" y="610"/>
                  <a:pt x="288" y="528"/>
                </a:cubicBezTo>
                <a:cubicBezTo>
                  <a:pt x="288" y="418"/>
                  <a:pt x="377" y="328"/>
                  <a:pt x="487" y="328"/>
                </a:cubicBezTo>
                <a:cubicBezTo>
                  <a:pt x="504" y="328"/>
                  <a:pt x="520" y="331"/>
                  <a:pt x="536" y="335"/>
                </a:cubicBezTo>
                <a:lnTo>
                  <a:pt x="536" y="198"/>
                </a:lnTo>
                <a:cubicBezTo>
                  <a:pt x="536" y="144"/>
                  <a:pt x="496" y="98"/>
                  <a:pt x="445" y="89"/>
                </a:cubicBezTo>
                <a:close/>
                <a:moveTo>
                  <a:pt x="251" y="446"/>
                </a:moveTo>
                <a:lnTo>
                  <a:pt x="251" y="446"/>
                </a:lnTo>
                <a:lnTo>
                  <a:pt x="112" y="446"/>
                </a:lnTo>
                <a:cubicBezTo>
                  <a:pt x="100" y="446"/>
                  <a:pt x="90" y="436"/>
                  <a:pt x="90" y="423"/>
                </a:cubicBezTo>
                <a:cubicBezTo>
                  <a:pt x="90" y="411"/>
                  <a:pt x="100" y="401"/>
                  <a:pt x="112" y="401"/>
                </a:cubicBezTo>
                <a:lnTo>
                  <a:pt x="251" y="401"/>
                </a:lnTo>
                <a:cubicBezTo>
                  <a:pt x="264" y="401"/>
                  <a:pt x="274" y="411"/>
                  <a:pt x="274" y="423"/>
                </a:cubicBezTo>
                <a:cubicBezTo>
                  <a:pt x="274" y="436"/>
                  <a:pt x="264" y="446"/>
                  <a:pt x="251" y="446"/>
                </a:cubicBezTo>
                <a:close/>
                <a:moveTo>
                  <a:pt x="296" y="356"/>
                </a:moveTo>
                <a:lnTo>
                  <a:pt x="296" y="356"/>
                </a:lnTo>
                <a:lnTo>
                  <a:pt x="112" y="356"/>
                </a:lnTo>
                <a:cubicBezTo>
                  <a:pt x="100" y="356"/>
                  <a:pt x="90" y="346"/>
                  <a:pt x="90" y="334"/>
                </a:cubicBezTo>
                <a:cubicBezTo>
                  <a:pt x="90" y="322"/>
                  <a:pt x="100" y="312"/>
                  <a:pt x="112" y="312"/>
                </a:cubicBezTo>
                <a:lnTo>
                  <a:pt x="296" y="312"/>
                </a:lnTo>
                <a:cubicBezTo>
                  <a:pt x="308" y="312"/>
                  <a:pt x="318" y="322"/>
                  <a:pt x="318" y="334"/>
                </a:cubicBezTo>
                <a:cubicBezTo>
                  <a:pt x="318" y="346"/>
                  <a:pt x="308" y="356"/>
                  <a:pt x="296" y="356"/>
                </a:cubicBezTo>
                <a:close/>
                <a:moveTo>
                  <a:pt x="524" y="390"/>
                </a:moveTo>
                <a:cubicBezTo>
                  <a:pt x="512" y="387"/>
                  <a:pt x="501" y="385"/>
                  <a:pt x="488" y="385"/>
                </a:cubicBezTo>
                <a:cubicBezTo>
                  <a:pt x="410" y="385"/>
                  <a:pt x="346" y="449"/>
                  <a:pt x="346" y="527"/>
                </a:cubicBezTo>
                <a:cubicBezTo>
                  <a:pt x="346" y="596"/>
                  <a:pt x="394" y="652"/>
                  <a:pt x="458" y="666"/>
                </a:cubicBezTo>
                <a:cubicBezTo>
                  <a:pt x="468" y="668"/>
                  <a:pt x="478" y="669"/>
                  <a:pt x="488" y="669"/>
                </a:cubicBezTo>
                <a:cubicBezTo>
                  <a:pt x="567" y="669"/>
                  <a:pt x="630" y="606"/>
                  <a:pt x="630" y="527"/>
                </a:cubicBezTo>
                <a:cubicBezTo>
                  <a:pt x="630" y="461"/>
                  <a:pt x="585" y="405"/>
                  <a:pt x="524" y="390"/>
                </a:cubicBezTo>
                <a:close/>
                <a:moveTo>
                  <a:pt x="569" y="507"/>
                </a:moveTo>
                <a:lnTo>
                  <a:pt x="569" y="507"/>
                </a:lnTo>
                <a:lnTo>
                  <a:pt x="524" y="552"/>
                </a:lnTo>
                <a:lnTo>
                  <a:pt x="488" y="588"/>
                </a:lnTo>
                <a:cubicBezTo>
                  <a:pt x="477" y="599"/>
                  <a:pt x="459" y="599"/>
                  <a:pt x="448" y="588"/>
                </a:cubicBezTo>
                <a:lnTo>
                  <a:pt x="408" y="547"/>
                </a:lnTo>
                <a:cubicBezTo>
                  <a:pt x="397" y="536"/>
                  <a:pt x="397" y="518"/>
                  <a:pt x="408" y="507"/>
                </a:cubicBezTo>
                <a:cubicBezTo>
                  <a:pt x="419" y="496"/>
                  <a:pt x="437" y="496"/>
                  <a:pt x="448" y="507"/>
                </a:cubicBezTo>
                <a:lnTo>
                  <a:pt x="468" y="527"/>
                </a:lnTo>
                <a:lnTo>
                  <a:pt x="524" y="472"/>
                </a:lnTo>
                <a:lnTo>
                  <a:pt x="528" y="467"/>
                </a:lnTo>
                <a:cubicBezTo>
                  <a:pt x="540" y="456"/>
                  <a:pt x="558" y="456"/>
                  <a:pt x="569" y="467"/>
                </a:cubicBezTo>
                <a:cubicBezTo>
                  <a:pt x="580" y="478"/>
                  <a:pt x="580" y="496"/>
                  <a:pt x="569" y="5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60" name="Freeform 10"/>
          <p:cNvSpPr>
            <a:spLocks noEditPoints="1"/>
          </p:cNvSpPr>
          <p:nvPr/>
        </p:nvSpPr>
        <p:spPr bwMode="auto">
          <a:xfrm>
            <a:off x="5430080" y="2202498"/>
            <a:ext cx="371092" cy="397758"/>
          </a:xfrm>
          <a:custGeom>
            <a:avLst/>
            <a:gdLst>
              <a:gd name="T0" fmla="*/ 255 w 674"/>
              <a:gd name="T1" fmla="*/ 448 h 720"/>
              <a:gd name="T2" fmla="*/ 243 w 674"/>
              <a:gd name="T3" fmla="*/ 407 h 720"/>
              <a:gd name="T4" fmla="*/ 295 w 674"/>
              <a:gd name="T5" fmla="*/ 196 h 720"/>
              <a:gd name="T6" fmla="*/ 350 w 674"/>
              <a:gd name="T7" fmla="*/ 367 h 720"/>
              <a:gd name="T8" fmla="*/ 418 w 674"/>
              <a:gd name="T9" fmla="*/ 169 h 720"/>
              <a:gd name="T10" fmla="*/ 267 w 674"/>
              <a:gd name="T11" fmla="*/ 336 h 720"/>
              <a:gd name="T12" fmla="*/ 254 w 674"/>
              <a:gd name="T13" fmla="*/ 358 h 720"/>
              <a:gd name="T14" fmla="*/ 346 w 674"/>
              <a:gd name="T15" fmla="*/ 412 h 720"/>
              <a:gd name="T16" fmla="*/ 445 w 674"/>
              <a:gd name="T17" fmla="*/ 144 h 720"/>
              <a:gd name="T18" fmla="*/ 449 w 674"/>
              <a:gd name="T19" fmla="*/ 91 h 720"/>
              <a:gd name="T20" fmla="*/ 445 w 674"/>
              <a:gd name="T21" fmla="*/ 144 h 720"/>
              <a:gd name="T22" fmla="*/ 526 w 674"/>
              <a:gd name="T23" fmla="*/ 170 h 720"/>
              <a:gd name="T24" fmla="*/ 474 w 674"/>
              <a:gd name="T25" fmla="*/ 174 h 720"/>
              <a:gd name="T26" fmla="*/ 385 w 674"/>
              <a:gd name="T27" fmla="*/ 121 h 720"/>
              <a:gd name="T28" fmla="*/ 363 w 674"/>
              <a:gd name="T29" fmla="*/ 73 h 720"/>
              <a:gd name="T30" fmla="*/ 385 w 674"/>
              <a:gd name="T31" fmla="*/ 121 h 720"/>
              <a:gd name="T32" fmla="*/ 298 w 674"/>
              <a:gd name="T33" fmla="*/ 90 h 720"/>
              <a:gd name="T34" fmla="*/ 302 w 674"/>
              <a:gd name="T35" fmla="*/ 142 h 720"/>
              <a:gd name="T36" fmla="*/ 496 w 674"/>
              <a:gd name="T37" fmla="*/ 257 h 720"/>
              <a:gd name="T38" fmla="*/ 543 w 674"/>
              <a:gd name="T39" fmla="*/ 235 h 720"/>
              <a:gd name="T40" fmla="*/ 496 w 674"/>
              <a:gd name="T41" fmla="*/ 257 h 720"/>
              <a:gd name="T42" fmla="*/ 248 w 674"/>
              <a:gd name="T43" fmla="*/ 368 h 720"/>
              <a:gd name="T44" fmla="*/ 235 w 674"/>
              <a:gd name="T45" fmla="*/ 391 h 720"/>
              <a:gd name="T46" fmla="*/ 328 w 674"/>
              <a:gd name="T47" fmla="*/ 445 h 720"/>
              <a:gd name="T48" fmla="*/ 246 w 674"/>
              <a:gd name="T49" fmla="*/ 720 h 720"/>
              <a:gd name="T50" fmla="*/ 263 w 674"/>
              <a:gd name="T51" fmla="*/ 42 h 720"/>
              <a:gd name="T52" fmla="*/ 642 w 674"/>
              <a:gd name="T53" fmla="*/ 204 h 720"/>
              <a:gd name="T54" fmla="*/ 648 w 674"/>
              <a:gd name="T55" fmla="*/ 313 h 720"/>
              <a:gd name="T56" fmla="*/ 667 w 674"/>
              <a:gd name="T57" fmla="*/ 450 h 720"/>
              <a:gd name="T58" fmla="*/ 643 w 674"/>
              <a:gd name="T59" fmla="*/ 566 h 720"/>
              <a:gd name="T60" fmla="*/ 504 w 674"/>
              <a:gd name="T61" fmla="*/ 598 h 720"/>
              <a:gd name="T62" fmla="*/ 246 w 674"/>
              <a:gd name="T6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4" h="720">
                <a:moveTo>
                  <a:pt x="243" y="407"/>
                </a:moveTo>
                <a:cubicBezTo>
                  <a:pt x="236" y="421"/>
                  <a:pt x="241" y="439"/>
                  <a:pt x="255" y="448"/>
                </a:cubicBezTo>
                <a:cubicBezTo>
                  <a:pt x="267" y="455"/>
                  <a:pt x="282" y="453"/>
                  <a:pt x="292" y="444"/>
                </a:cubicBezTo>
                <a:lnTo>
                  <a:pt x="243" y="407"/>
                </a:lnTo>
                <a:close/>
                <a:moveTo>
                  <a:pt x="418" y="169"/>
                </a:moveTo>
                <a:cubicBezTo>
                  <a:pt x="373" y="143"/>
                  <a:pt x="318" y="155"/>
                  <a:pt x="295" y="196"/>
                </a:cubicBezTo>
                <a:cubicBezTo>
                  <a:pt x="270" y="238"/>
                  <a:pt x="302" y="284"/>
                  <a:pt x="280" y="327"/>
                </a:cubicBezTo>
                <a:lnTo>
                  <a:pt x="350" y="367"/>
                </a:lnTo>
                <a:cubicBezTo>
                  <a:pt x="376" y="327"/>
                  <a:pt x="432" y="331"/>
                  <a:pt x="456" y="289"/>
                </a:cubicBezTo>
                <a:cubicBezTo>
                  <a:pt x="480" y="249"/>
                  <a:pt x="462" y="195"/>
                  <a:pt x="418" y="169"/>
                </a:cubicBezTo>
                <a:close/>
                <a:moveTo>
                  <a:pt x="342" y="393"/>
                </a:moveTo>
                <a:lnTo>
                  <a:pt x="267" y="336"/>
                </a:lnTo>
                <a:cubicBezTo>
                  <a:pt x="261" y="331"/>
                  <a:pt x="253" y="333"/>
                  <a:pt x="250" y="339"/>
                </a:cubicBezTo>
                <a:cubicBezTo>
                  <a:pt x="246" y="345"/>
                  <a:pt x="248" y="354"/>
                  <a:pt x="254" y="358"/>
                </a:cubicBezTo>
                <a:lnTo>
                  <a:pt x="329" y="416"/>
                </a:lnTo>
                <a:cubicBezTo>
                  <a:pt x="335" y="420"/>
                  <a:pt x="343" y="418"/>
                  <a:pt x="346" y="412"/>
                </a:cubicBezTo>
                <a:cubicBezTo>
                  <a:pt x="350" y="406"/>
                  <a:pt x="348" y="397"/>
                  <a:pt x="342" y="393"/>
                </a:cubicBezTo>
                <a:close/>
                <a:moveTo>
                  <a:pt x="445" y="144"/>
                </a:moveTo>
                <a:lnTo>
                  <a:pt x="468" y="102"/>
                </a:lnTo>
                <a:lnTo>
                  <a:pt x="449" y="91"/>
                </a:lnTo>
                <a:lnTo>
                  <a:pt x="426" y="133"/>
                </a:lnTo>
                <a:lnTo>
                  <a:pt x="445" y="144"/>
                </a:lnTo>
                <a:close/>
                <a:moveTo>
                  <a:pt x="485" y="193"/>
                </a:moveTo>
                <a:lnTo>
                  <a:pt x="526" y="170"/>
                </a:lnTo>
                <a:lnTo>
                  <a:pt x="515" y="150"/>
                </a:lnTo>
                <a:lnTo>
                  <a:pt x="474" y="174"/>
                </a:lnTo>
                <a:lnTo>
                  <a:pt x="485" y="193"/>
                </a:lnTo>
                <a:close/>
                <a:moveTo>
                  <a:pt x="385" y="121"/>
                </a:moveTo>
                <a:lnTo>
                  <a:pt x="385" y="73"/>
                </a:lnTo>
                <a:lnTo>
                  <a:pt x="363" y="73"/>
                </a:lnTo>
                <a:lnTo>
                  <a:pt x="363" y="121"/>
                </a:lnTo>
                <a:lnTo>
                  <a:pt x="385" y="121"/>
                </a:lnTo>
                <a:close/>
                <a:moveTo>
                  <a:pt x="321" y="131"/>
                </a:moveTo>
                <a:lnTo>
                  <a:pt x="298" y="90"/>
                </a:lnTo>
                <a:lnTo>
                  <a:pt x="278" y="101"/>
                </a:lnTo>
                <a:lnTo>
                  <a:pt x="302" y="142"/>
                </a:lnTo>
                <a:lnTo>
                  <a:pt x="321" y="131"/>
                </a:lnTo>
                <a:close/>
                <a:moveTo>
                  <a:pt x="496" y="257"/>
                </a:moveTo>
                <a:lnTo>
                  <a:pt x="543" y="257"/>
                </a:lnTo>
                <a:lnTo>
                  <a:pt x="543" y="235"/>
                </a:lnTo>
                <a:lnTo>
                  <a:pt x="496" y="235"/>
                </a:lnTo>
                <a:lnTo>
                  <a:pt x="496" y="257"/>
                </a:lnTo>
                <a:close/>
                <a:moveTo>
                  <a:pt x="324" y="426"/>
                </a:moveTo>
                <a:lnTo>
                  <a:pt x="248" y="368"/>
                </a:lnTo>
                <a:cubicBezTo>
                  <a:pt x="242" y="364"/>
                  <a:pt x="235" y="365"/>
                  <a:pt x="231" y="372"/>
                </a:cubicBezTo>
                <a:cubicBezTo>
                  <a:pt x="227" y="378"/>
                  <a:pt x="229" y="386"/>
                  <a:pt x="235" y="391"/>
                </a:cubicBezTo>
                <a:lnTo>
                  <a:pt x="311" y="448"/>
                </a:lnTo>
                <a:cubicBezTo>
                  <a:pt x="316" y="453"/>
                  <a:pt x="324" y="451"/>
                  <a:pt x="328" y="445"/>
                </a:cubicBezTo>
                <a:cubicBezTo>
                  <a:pt x="331" y="439"/>
                  <a:pt x="329" y="430"/>
                  <a:pt x="324" y="426"/>
                </a:cubicBezTo>
                <a:close/>
                <a:moveTo>
                  <a:pt x="246" y="720"/>
                </a:moveTo>
                <a:cubicBezTo>
                  <a:pt x="254" y="663"/>
                  <a:pt x="254" y="603"/>
                  <a:pt x="239" y="550"/>
                </a:cubicBezTo>
                <a:cubicBezTo>
                  <a:pt x="0" y="415"/>
                  <a:pt x="62" y="105"/>
                  <a:pt x="263" y="42"/>
                </a:cubicBezTo>
                <a:cubicBezTo>
                  <a:pt x="369" y="0"/>
                  <a:pt x="513" y="25"/>
                  <a:pt x="606" y="119"/>
                </a:cubicBezTo>
                <a:cubicBezTo>
                  <a:pt x="674" y="187"/>
                  <a:pt x="642" y="204"/>
                  <a:pt x="642" y="204"/>
                </a:cubicBezTo>
                <a:lnTo>
                  <a:pt x="627" y="213"/>
                </a:lnTo>
                <a:cubicBezTo>
                  <a:pt x="635" y="245"/>
                  <a:pt x="650" y="305"/>
                  <a:pt x="648" y="313"/>
                </a:cubicBezTo>
                <a:cubicBezTo>
                  <a:pt x="645" y="324"/>
                  <a:pt x="633" y="336"/>
                  <a:pt x="633" y="336"/>
                </a:cubicBezTo>
                <a:lnTo>
                  <a:pt x="667" y="450"/>
                </a:lnTo>
                <a:lnTo>
                  <a:pt x="636" y="462"/>
                </a:lnTo>
                <a:cubicBezTo>
                  <a:pt x="643" y="499"/>
                  <a:pt x="647" y="530"/>
                  <a:pt x="643" y="566"/>
                </a:cubicBezTo>
                <a:cubicBezTo>
                  <a:pt x="643" y="572"/>
                  <a:pt x="622" y="590"/>
                  <a:pt x="606" y="591"/>
                </a:cubicBezTo>
                <a:lnTo>
                  <a:pt x="504" y="598"/>
                </a:lnTo>
                <a:lnTo>
                  <a:pt x="510" y="720"/>
                </a:lnTo>
                <a:lnTo>
                  <a:pt x="246" y="7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61" name="Freeform 13"/>
          <p:cNvSpPr>
            <a:spLocks noEditPoints="1"/>
          </p:cNvSpPr>
          <p:nvPr/>
        </p:nvSpPr>
        <p:spPr bwMode="auto">
          <a:xfrm>
            <a:off x="7427737" y="2193862"/>
            <a:ext cx="377687" cy="406394"/>
          </a:xfrm>
          <a:custGeom>
            <a:avLst/>
            <a:gdLst>
              <a:gd name="T0" fmla="*/ 255 w 847"/>
              <a:gd name="T1" fmla="*/ 138 h 903"/>
              <a:gd name="T2" fmla="*/ 555 w 847"/>
              <a:gd name="T3" fmla="*/ 100 h 903"/>
              <a:gd name="T4" fmla="*/ 448 w 847"/>
              <a:gd name="T5" fmla="*/ 61 h 903"/>
              <a:gd name="T6" fmla="*/ 324 w 847"/>
              <a:gd name="T7" fmla="*/ 61 h 903"/>
              <a:gd name="T8" fmla="*/ 217 w 847"/>
              <a:gd name="T9" fmla="*/ 100 h 903"/>
              <a:gd name="T10" fmla="*/ 697 w 847"/>
              <a:gd name="T11" fmla="*/ 782 h 903"/>
              <a:gd name="T12" fmla="*/ 709 w 847"/>
              <a:gd name="T13" fmla="*/ 755 h 903"/>
              <a:gd name="T14" fmla="*/ 660 w 847"/>
              <a:gd name="T15" fmla="*/ 586 h 903"/>
              <a:gd name="T16" fmla="*/ 629 w 847"/>
              <a:gd name="T17" fmla="*/ 586 h 903"/>
              <a:gd name="T18" fmla="*/ 629 w 847"/>
              <a:gd name="T19" fmla="*/ 716 h 903"/>
              <a:gd name="T20" fmla="*/ 630 w 847"/>
              <a:gd name="T21" fmla="*/ 719 h 903"/>
              <a:gd name="T22" fmla="*/ 631 w 847"/>
              <a:gd name="T23" fmla="*/ 722 h 903"/>
              <a:gd name="T24" fmla="*/ 633 w 847"/>
              <a:gd name="T25" fmla="*/ 724 h 903"/>
              <a:gd name="T26" fmla="*/ 807 w 847"/>
              <a:gd name="T27" fmla="*/ 596 h 903"/>
              <a:gd name="T28" fmla="*/ 644 w 847"/>
              <a:gd name="T29" fmla="*/ 510 h 903"/>
              <a:gd name="T30" fmla="*/ 607 w 847"/>
              <a:gd name="T31" fmla="*/ 899 h 903"/>
              <a:gd name="T32" fmla="*/ 837 w 847"/>
              <a:gd name="T33" fmla="*/ 743 h 903"/>
              <a:gd name="T34" fmla="*/ 808 w 847"/>
              <a:gd name="T35" fmla="*/ 737 h 903"/>
              <a:gd name="T36" fmla="*/ 645 w 847"/>
              <a:gd name="T37" fmla="*/ 872 h 903"/>
              <a:gd name="T38" fmla="*/ 481 w 847"/>
              <a:gd name="T39" fmla="*/ 675 h 903"/>
              <a:gd name="T40" fmla="*/ 676 w 847"/>
              <a:gd name="T41" fmla="*/ 543 h 903"/>
              <a:gd name="T42" fmla="*/ 808 w 847"/>
              <a:gd name="T43" fmla="*/ 737 h 903"/>
              <a:gd name="T44" fmla="*/ 284 w 847"/>
              <a:gd name="T45" fmla="*/ 736 h 903"/>
              <a:gd name="T46" fmla="*/ 485 w 847"/>
              <a:gd name="T47" fmla="*/ 536 h 903"/>
              <a:gd name="T48" fmla="*/ 526 w 847"/>
              <a:gd name="T49" fmla="*/ 505 h 903"/>
              <a:gd name="T50" fmla="*/ 732 w 847"/>
              <a:gd name="T51" fmla="*/ 306 h 903"/>
              <a:gd name="T52" fmla="*/ 740 w 847"/>
              <a:gd name="T53" fmla="*/ 494 h 903"/>
              <a:gd name="T54" fmla="*/ 772 w 847"/>
              <a:gd name="T55" fmla="*/ 505 h 903"/>
              <a:gd name="T56" fmla="*/ 772 w 847"/>
              <a:gd name="T57" fmla="*/ 208 h 903"/>
              <a:gd name="T58" fmla="*/ 40 w 847"/>
              <a:gd name="T59" fmla="*/ 167 h 903"/>
              <a:gd name="T60" fmla="*/ 0 w 847"/>
              <a:gd name="T61" fmla="*/ 314 h 903"/>
              <a:gd name="T62" fmla="*/ 0 w 847"/>
              <a:gd name="T63" fmla="*/ 536 h 903"/>
              <a:gd name="T64" fmla="*/ 0 w 847"/>
              <a:gd name="T65" fmla="*/ 751 h 903"/>
              <a:gd name="T66" fmla="*/ 427 w 847"/>
              <a:gd name="T67" fmla="*/ 791 h 903"/>
              <a:gd name="T68" fmla="*/ 32 w 847"/>
              <a:gd name="T69" fmla="*/ 314 h 903"/>
              <a:gd name="T70" fmla="*/ 40 w 847"/>
              <a:gd name="T71" fmla="*/ 306 h 903"/>
              <a:gd name="T72" fmla="*/ 252 w 847"/>
              <a:gd name="T73" fmla="*/ 505 h 903"/>
              <a:gd name="T74" fmla="*/ 32 w 847"/>
              <a:gd name="T75" fmla="*/ 314 h 903"/>
              <a:gd name="T76" fmla="*/ 252 w 847"/>
              <a:gd name="T77" fmla="*/ 536 h 903"/>
              <a:gd name="T78" fmla="*/ 40 w 847"/>
              <a:gd name="T79" fmla="*/ 736 h 903"/>
              <a:gd name="T80" fmla="*/ 32 w 847"/>
              <a:gd name="T81" fmla="*/ 536 h 903"/>
              <a:gd name="T82" fmla="*/ 284 w 847"/>
              <a:gd name="T83" fmla="*/ 505 h 903"/>
              <a:gd name="T84" fmla="*/ 284 w 847"/>
              <a:gd name="T85" fmla="*/ 306 h 903"/>
              <a:gd name="T86" fmla="*/ 495 w 847"/>
              <a:gd name="T87" fmla="*/ 505 h 903"/>
              <a:gd name="T88" fmla="*/ 511 w 847"/>
              <a:gd name="T89" fmla="*/ 207 h 903"/>
              <a:gd name="T90" fmla="*/ 538 w 847"/>
              <a:gd name="T91" fmla="*/ 235 h 903"/>
              <a:gd name="T92" fmla="*/ 483 w 847"/>
              <a:gd name="T93" fmla="*/ 235 h 903"/>
              <a:gd name="T94" fmla="*/ 268 w 847"/>
              <a:gd name="T95" fmla="*/ 207 h 903"/>
              <a:gd name="T96" fmla="*/ 295 w 847"/>
              <a:gd name="T97" fmla="*/ 235 h 903"/>
              <a:gd name="T98" fmla="*/ 241 w 847"/>
              <a:gd name="T99" fmla="*/ 23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47" h="903">
                <a:moveTo>
                  <a:pt x="217" y="100"/>
                </a:moveTo>
                <a:cubicBezTo>
                  <a:pt x="217" y="121"/>
                  <a:pt x="234" y="138"/>
                  <a:pt x="255" y="138"/>
                </a:cubicBezTo>
                <a:lnTo>
                  <a:pt x="517" y="138"/>
                </a:lnTo>
                <a:cubicBezTo>
                  <a:pt x="538" y="138"/>
                  <a:pt x="555" y="121"/>
                  <a:pt x="555" y="100"/>
                </a:cubicBezTo>
                <a:cubicBezTo>
                  <a:pt x="555" y="79"/>
                  <a:pt x="538" y="61"/>
                  <a:pt x="517" y="61"/>
                </a:cubicBezTo>
                <a:lnTo>
                  <a:pt x="448" y="61"/>
                </a:lnTo>
                <a:cubicBezTo>
                  <a:pt x="448" y="27"/>
                  <a:pt x="420" y="0"/>
                  <a:pt x="386" y="0"/>
                </a:cubicBezTo>
                <a:cubicBezTo>
                  <a:pt x="352" y="0"/>
                  <a:pt x="324" y="27"/>
                  <a:pt x="324" y="61"/>
                </a:cubicBezTo>
                <a:lnTo>
                  <a:pt x="255" y="61"/>
                </a:lnTo>
                <a:cubicBezTo>
                  <a:pt x="234" y="61"/>
                  <a:pt x="217" y="79"/>
                  <a:pt x="217" y="100"/>
                </a:cubicBezTo>
                <a:close/>
                <a:moveTo>
                  <a:pt x="686" y="777"/>
                </a:moveTo>
                <a:cubicBezTo>
                  <a:pt x="689" y="780"/>
                  <a:pt x="693" y="782"/>
                  <a:pt x="697" y="782"/>
                </a:cubicBezTo>
                <a:cubicBezTo>
                  <a:pt x="702" y="782"/>
                  <a:pt x="706" y="780"/>
                  <a:pt x="709" y="777"/>
                </a:cubicBezTo>
                <a:cubicBezTo>
                  <a:pt x="715" y="771"/>
                  <a:pt x="715" y="761"/>
                  <a:pt x="709" y="755"/>
                </a:cubicBezTo>
                <a:lnTo>
                  <a:pt x="660" y="706"/>
                </a:lnTo>
                <a:lnTo>
                  <a:pt x="660" y="586"/>
                </a:lnTo>
                <a:cubicBezTo>
                  <a:pt x="660" y="577"/>
                  <a:pt x="653" y="570"/>
                  <a:pt x="644" y="570"/>
                </a:cubicBezTo>
                <a:cubicBezTo>
                  <a:pt x="636" y="570"/>
                  <a:pt x="629" y="577"/>
                  <a:pt x="629" y="586"/>
                </a:cubicBezTo>
                <a:lnTo>
                  <a:pt x="629" y="713"/>
                </a:lnTo>
                <a:cubicBezTo>
                  <a:pt x="629" y="714"/>
                  <a:pt x="629" y="715"/>
                  <a:pt x="629" y="716"/>
                </a:cubicBezTo>
                <a:cubicBezTo>
                  <a:pt x="629" y="716"/>
                  <a:pt x="629" y="717"/>
                  <a:pt x="629" y="717"/>
                </a:cubicBezTo>
                <a:cubicBezTo>
                  <a:pt x="629" y="718"/>
                  <a:pt x="630" y="718"/>
                  <a:pt x="630" y="719"/>
                </a:cubicBezTo>
                <a:cubicBezTo>
                  <a:pt x="630" y="719"/>
                  <a:pt x="630" y="720"/>
                  <a:pt x="631" y="720"/>
                </a:cubicBezTo>
                <a:cubicBezTo>
                  <a:pt x="631" y="721"/>
                  <a:pt x="631" y="721"/>
                  <a:pt x="631" y="722"/>
                </a:cubicBezTo>
                <a:cubicBezTo>
                  <a:pt x="632" y="722"/>
                  <a:pt x="632" y="723"/>
                  <a:pt x="633" y="724"/>
                </a:cubicBezTo>
                <a:cubicBezTo>
                  <a:pt x="633" y="724"/>
                  <a:pt x="633" y="724"/>
                  <a:pt x="633" y="724"/>
                </a:cubicBezTo>
                <a:lnTo>
                  <a:pt x="686" y="777"/>
                </a:lnTo>
                <a:close/>
                <a:moveTo>
                  <a:pt x="807" y="596"/>
                </a:moveTo>
                <a:cubicBezTo>
                  <a:pt x="777" y="552"/>
                  <a:pt x="733" y="523"/>
                  <a:pt x="681" y="513"/>
                </a:cubicBezTo>
                <a:cubicBezTo>
                  <a:pt x="669" y="511"/>
                  <a:pt x="657" y="510"/>
                  <a:pt x="644" y="510"/>
                </a:cubicBezTo>
                <a:cubicBezTo>
                  <a:pt x="550" y="510"/>
                  <a:pt x="469" y="577"/>
                  <a:pt x="451" y="669"/>
                </a:cubicBezTo>
                <a:cubicBezTo>
                  <a:pt x="431" y="776"/>
                  <a:pt x="501" y="879"/>
                  <a:pt x="607" y="899"/>
                </a:cubicBezTo>
                <a:cubicBezTo>
                  <a:pt x="620" y="902"/>
                  <a:pt x="632" y="903"/>
                  <a:pt x="645" y="903"/>
                </a:cubicBezTo>
                <a:cubicBezTo>
                  <a:pt x="739" y="903"/>
                  <a:pt x="820" y="836"/>
                  <a:pt x="837" y="743"/>
                </a:cubicBezTo>
                <a:cubicBezTo>
                  <a:pt x="847" y="692"/>
                  <a:pt x="836" y="639"/>
                  <a:pt x="807" y="596"/>
                </a:cubicBezTo>
                <a:close/>
                <a:moveTo>
                  <a:pt x="808" y="737"/>
                </a:moveTo>
                <a:lnTo>
                  <a:pt x="808" y="737"/>
                </a:lnTo>
                <a:cubicBezTo>
                  <a:pt x="793" y="816"/>
                  <a:pt x="724" y="872"/>
                  <a:pt x="645" y="872"/>
                </a:cubicBezTo>
                <a:cubicBezTo>
                  <a:pt x="634" y="872"/>
                  <a:pt x="624" y="871"/>
                  <a:pt x="613" y="869"/>
                </a:cubicBezTo>
                <a:cubicBezTo>
                  <a:pt x="523" y="852"/>
                  <a:pt x="464" y="765"/>
                  <a:pt x="481" y="675"/>
                </a:cubicBezTo>
                <a:cubicBezTo>
                  <a:pt x="496" y="597"/>
                  <a:pt x="565" y="540"/>
                  <a:pt x="644" y="540"/>
                </a:cubicBezTo>
                <a:cubicBezTo>
                  <a:pt x="655" y="540"/>
                  <a:pt x="665" y="541"/>
                  <a:pt x="676" y="543"/>
                </a:cubicBezTo>
                <a:cubicBezTo>
                  <a:pt x="719" y="551"/>
                  <a:pt x="757" y="576"/>
                  <a:pt x="782" y="613"/>
                </a:cubicBezTo>
                <a:cubicBezTo>
                  <a:pt x="807" y="650"/>
                  <a:pt x="816" y="694"/>
                  <a:pt x="808" y="737"/>
                </a:cubicBezTo>
                <a:close/>
                <a:moveTo>
                  <a:pt x="413" y="736"/>
                </a:moveTo>
                <a:lnTo>
                  <a:pt x="284" y="736"/>
                </a:lnTo>
                <a:lnTo>
                  <a:pt x="284" y="536"/>
                </a:lnTo>
                <a:lnTo>
                  <a:pt x="485" y="536"/>
                </a:lnTo>
                <a:cubicBezTo>
                  <a:pt x="497" y="524"/>
                  <a:pt x="512" y="514"/>
                  <a:pt x="527" y="505"/>
                </a:cubicBezTo>
                <a:lnTo>
                  <a:pt x="526" y="505"/>
                </a:lnTo>
                <a:lnTo>
                  <a:pt x="526" y="306"/>
                </a:lnTo>
                <a:lnTo>
                  <a:pt x="732" y="306"/>
                </a:lnTo>
                <a:cubicBezTo>
                  <a:pt x="736" y="306"/>
                  <a:pt x="740" y="309"/>
                  <a:pt x="740" y="314"/>
                </a:cubicBezTo>
                <a:lnTo>
                  <a:pt x="740" y="494"/>
                </a:lnTo>
                <a:cubicBezTo>
                  <a:pt x="751" y="499"/>
                  <a:pt x="762" y="505"/>
                  <a:pt x="772" y="511"/>
                </a:cubicBezTo>
                <a:lnTo>
                  <a:pt x="772" y="505"/>
                </a:lnTo>
                <a:lnTo>
                  <a:pt x="772" y="314"/>
                </a:lnTo>
                <a:lnTo>
                  <a:pt x="772" y="208"/>
                </a:lnTo>
                <a:cubicBezTo>
                  <a:pt x="772" y="185"/>
                  <a:pt x="754" y="167"/>
                  <a:pt x="732" y="167"/>
                </a:cubicBezTo>
                <a:lnTo>
                  <a:pt x="40" y="167"/>
                </a:lnTo>
                <a:cubicBezTo>
                  <a:pt x="18" y="167"/>
                  <a:pt x="0" y="185"/>
                  <a:pt x="0" y="208"/>
                </a:cubicBezTo>
                <a:lnTo>
                  <a:pt x="0" y="314"/>
                </a:lnTo>
                <a:lnTo>
                  <a:pt x="0" y="505"/>
                </a:lnTo>
                <a:lnTo>
                  <a:pt x="0" y="536"/>
                </a:lnTo>
                <a:lnTo>
                  <a:pt x="0" y="727"/>
                </a:lnTo>
                <a:lnTo>
                  <a:pt x="0" y="751"/>
                </a:lnTo>
                <a:cubicBezTo>
                  <a:pt x="0" y="773"/>
                  <a:pt x="18" y="791"/>
                  <a:pt x="40" y="791"/>
                </a:cubicBezTo>
                <a:lnTo>
                  <a:pt x="427" y="791"/>
                </a:lnTo>
                <a:cubicBezTo>
                  <a:pt x="420" y="773"/>
                  <a:pt x="415" y="755"/>
                  <a:pt x="413" y="736"/>
                </a:cubicBezTo>
                <a:close/>
                <a:moveTo>
                  <a:pt x="32" y="314"/>
                </a:moveTo>
                <a:lnTo>
                  <a:pt x="32" y="314"/>
                </a:lnTo>
                <a:cubicBezTo>
                  <a:pt x="32" y="309"/>
                  <a:pt x="36" y="306"/>
                  <a:pt x="40" y="306"/>
                </a:cubicBezTo>
                <a:lnTo>
                  <a:pt x="252" y="306"/>
                </a:lnTo>
                <a:lnTo>
                  <a:pt x="252" y="505"/>
                </a:lnTo>
                <a:lnTo>
                  <a:pt x="32" y="505"/>
                </a:lnTo>
                <a:lnTo>
                  <a:pt x="32" y="314"/>
                </a:lnTo>
                <a:close/>
                <a:moveTo>
                  <a:pt x="252" y="536"/>
                </a:moveTo>
                <a:lnTo>
                  <a:pt x="252" y="536"/>
                </a:lnTo>
                <a:lnTo>
                  <a:pt x="252" y="736"/>
                </a:lnTo>
                <a:lnTo>
                  <a:pt x="40" y="736"/>
                </a:lnTo>
                <a:cubicBezTo>
                  <a:pt x="36" y="736"/>
                  <a:pt x="32" y="732"/>
                  <a:pt x="32" y="727"/>
                </a:cubicBezTo>
                <a:lnTo>
                  <a:pt x="32" y="536"/>
                </a:lnTo>
                <a:lnTo>
                  <a:pt x="252" y="536"/>
                </a:lnTo>
                <a:close/>
                <a:moveTo>
                  <a:pt x="284" y="505"/>
                </a:moveTo>
                <a:lnTo>
                  <a:pt x="284" y="505"/>
                </a:lnTo>
                <a:lnTo>
                  <a:pt x="284" y="306"/>
                </a:lnTo>
                <a:lnTo>
                  <a:pt x="495" y="306"/>
                </a:lnTo>
                <a:lnTo>
                  <a:pt x="495" y="505"/>
                </a:lnTo>
                <a:lnTo>
                  <a:pt x="284" y="505"/>
                </a:lnTo>
                <a:close/>
                <a:moveTo>
                  <a:pt x="511" y="207"/>
                </a:moveTo>
                <a:lnTo>
                  <a:pt x="511" y="207"/>
                </a:lnTo>
                <a:cubicBezTo>
                  <a:pt x="526" y="207"/>
                  <a:pt x="538" y="219"/>
                  <a:pt x="538" y="235"/>
                </a:cubicBezTo>
                <a:cubicBezTo>
                  <a:pt x="538" y="250"/>
                  <a:pt x="526" y="262"/>
                  <a:pt x="511" y="262"/>
                </a:cubicBezTo>
                <a:cubicBezTo>
                  <a:pt x="496" y="262"/>
                  <a:pt x="483" y="250"/>
                  <a:pt x="483" y="235"/>
                </a:cubicBezTo>
                <a:cubicBezTo>
                  <a:pt x="483" y="219"/>
                  <a:pt x="496" y="207"/>
                  <a:pt x="511" y="207"/>
                </a:cubicBezTo>
                <a:close/>
                <a:moveTo>
                  <a:pt x="268" y="207"/>
                </a:moveTo>
                <a:lnTo>
                  <a:pt x="268" y="207"/>
                </a:lnTo>
                <a:cubicBezTo>
                  <a:pt x="283" y="207"/>
                  <a:pt x="295" y="219"/>
                  <a:pt x="295" y="235"/>
                </a:cubicBezTo>
                <a:cubicBezTo>
                  <a:pt x="295" y="250"/>
                  <a:pt x="283" y="262"/>
                  <a:pt x="268" y="262"/>
                </a:cubicBezTo>
                <a:cubicBezTo>
                  <a:pt x="253" y="262"/>
                  <a:pt x="241" y="250"/>
                  <a:pt x="241" y="235"/>
                </a:cubicBezTo>
                <a:cubicBezTo>
                  <a:pt x="241" y="219"/>
                  <a:pt x="253" y="207"/>
                  <a:pt x="268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39" name="TextBox 82"/>
            <p:cNvSpPr txBox="1"/>
            <p:nvPr/>
          </p:nvSpPr>
          <p:spPr>
            <a:xfrm>
              <a:off x="3832860" y="319544"/>
              <a:ext cx="1478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n w="6350">
                    <a:noFill/>
                  </a:ln>
                  <a:solidFill>
                    <a:srgbClr val="68B54B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目  录</a:t>
              </a:r>
              <a:endParaRPr lang="en-US" altLang="zh-CN" sz="2800" dirty="0">
                <a:ln w="6350">
                  <a:noFill/>
                </a:ln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3" name="直接连接符 2"/>
            <p:cNvCxnSpPr/>
            <p:nvPr/>
          </p:nvCxnSpPr>
          <p:spPr>
            <a:xfrm>
              <a:off x="1691680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338968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19"/>
          <p:cNvSpPr/>
          <p:nvPr/>
        </p:nvSpPr>
        <p:spPr>
          <a:xfrm>
            <a:off x="658408" y="2956069"/>
            <a:ext cx="19106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持续集成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defTabSz="1176924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Rectangle 19"/>
          <p:cNvSpPr/>
          <p:nvPr/>
        </p:nvSpPr>
        <p:spPr>
          <a:xfrm>
            <a:off x="2671774" y="2956069"/>
            <a:ext cx="1910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自动化测试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" name="Rectangle 19"/>
          <p:cNvSpPr/>
          <p:nvPr/>
        </p:nvSpPr>
        <p:spPr>
          <a:xfrm>
            <a:off x="4660318" y="2956069"/>
            <a:ext cx="1910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&amp;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运行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" name="Rectangle 19"/>
          <p:cNvSpPr/>
          <p:nvPr/>
        </p:nvSpPr>
        <p:spPr>
          <a:xfrm>
            <a:off x="6661273" y="2956069"/>
            <a:ext cx="1910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Q&amp;A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19" y="2185439"/>
            <a:ext cx="502791" cy="4698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17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7598">
        <p:dissolve/>
      </p:transition>
    </mc:Choice>
    <mc:Fallback>
      <p:transition spd="slow" advClick="0" advTm="7598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9" grpId="0" animBg="1"/>
      <p:bldP spid="60" grpId="0" animBg="1"/>
      <p:bldP spid="61" grpId="0" animBg="1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47199"/>
          <a:stretch/>
        </p:blipFill>
        <p:spPr>
          <a:xfrm>
            <a:off x="2391222" y="1634852"/>
            <a:ext cx="5205114" cy="1642376"/>
          </a:xfrm>
          <a:prstGeom prst="rect">
            <a:avLst/>
          </a:prstGeom>
          <a:noFill/>
        </p:spPr>
      </p:pic>
      <p:sp>
        <p:nvSpPr>
          <p:cNvPr id="6" name="TextBox 11"/>
          <p:cNvSpPr txBox="1"/>
          <p:nvPr/>
        </p:nvSpPr>
        <p:spPr>
          <a:xfrm>
            <a:off x="3435681" y="2237682"/>
            <a:ext cx="236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Subtitle 9"/>
          <p:cNvSpPr txBox="1">
            <a:spLocks/>
          </p:cNvSpPr>
          <p:nvPr/>
        </p:nvSpPr>
        <p:spPr>
          <a:xfrm>
            <a:off x="2699792" y="2838284"/>
            <a:ext cx="3744416" cy="38074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defTabSz="1176924"/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持续集成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80" y="1634852"/>
            <a:ext cx="5904656" cy="194421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807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31">
        <p:dissolve/>
      </p:transition>
    </mc:Choice>
    <mc:Fallback>
      <p:transition spd="slow" advClick="0" advTm="2031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827584" y="1562844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968872" y="1700956"/>
            <a:ext cx="266700" cy="273050"/>
            <a:chOff x="0" y="0"/>
            <a:chExt cx="276" cy="281"/>
          </a:xfrm>
        </p:grpSpPr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829172" y="2499469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1002209" y="2623294"/>
            <a:ext cx="200025" cy="292100"/>
            <a:chOff x="0" y="0"/>
            <a:chExt cx="206" cy="305"/>
          </a:xfrm>
        </p:grpSpPr>
        <p:sp>
          <p:nvSpPr>
            <p:cNvPr id="9227" name="Freeform 11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Freeform 12"/>
            <p:cNvSpPr>
              <a:spLocks/>
            </p:cNvSpPr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Freeform 13"/>
            <p:cNvSpPr>
              <a:spLocks/>
            </p:cNvSpPr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829172" y="3423394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984747" y="3599606"/>
            <a:ext cx="260350" cy="225425"/>
            <a:chOff x="0" y="0"/>
            <a:chExt cx="346" cy="301"/>
          </a:xfrm>
        </p:grpSpPr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Freeform 17"/>
            <p:cNvSpPr>
              <a:spLocks/>
            </p:cNvSpPr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1534022" y="1636166"/>
            <a:ext cx="32416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定义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持续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</a:rPr>
              <a:t>集成指的是，频繁地（一天多次）将代码集成到主干。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534022" y="2556916"/>
            <a:ext cx="32416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好处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、快速发现错误；</a:t>
            </a:r>
            <a:endParaRPr lang="en-US" altLang="zh-CN" sz="11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、防止分支偏离主干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534022" y="3490366"/>
            <a:ext cx="324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核心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代码集成到主干之前必须通过自动化测试。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29" name="TextBox 82"/>
            <p:cNvSpPr txBox="1"/>
            <p:nvPr/>
          </p:nvSpPr>
          <p:spPr>
            <a:xfrm>
              <a:off x="3832860" y="319544"/>
              <a:ext cx="1478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800" dirty="0">
                <a:ln w="6350">
                  <a:noFill/>
                </a:ln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31" name="直接连接符 30"/>
            <p:cNvCxnSpPr/>
            <p:nvPr/>
          </p:nvCxnSpPr>
          <p:spPr>
            <a:xfrm>
              <a:off x="1691680" y="626740"/>
              <a:ext cx="1654872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741876" y="626740"/>
              <a:ext cx="1738272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82"/>
          <p:cNvSpPr txBox="1"/>
          <p:nvPr/>
        </p:nvSpPr>
        <p:spPr>
          <a:xfrm>
            <a:off x="3346552" y="350321"/>
            <a:ext cx="239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6924"/>
            <a:r>
              <a:rPr lang="zh-CN" altLang="en-US" sz="2400" dirty="0" smtClean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什么是持续集成</a:t>
            </a:r>
            <a:endParaRPr lang="en-US" altLang="zh-CN" sz="2400" dirty="0">
              <a:solidFill>
                <a:srgbClr val="68B54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20" y="1862704"/>
            <a:ext cx="4536568" cy="219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6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130">
        <p:dissolve/>
      </p:transition>
    </mc:Choice>
    <mc:Fallback>
      <p:transition spd="slow" advClick="0" advTm="213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92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9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92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3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9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92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9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92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3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0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9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92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9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92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3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21" grpId="0" animBg="1"/>
          <p:bldP spid="9221" grpId="1" animBg="1"/>
          <p:bldP spid="9225" grpId="0" animBg="1"/>
          <p:bldP spid="9225" grpId="1" animBg="1"/>
          <p:bldP spid="9230" grpId="0" animBg="1"/>
          <p:bldP spid="9230" grpId="1" animBg="1"/>
          <p:bldP spid="9236" grpId="0"/>
          <p:bldP spid="9237" grpId="0"/>
          <p:bldP spid="92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92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9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92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9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92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9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92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9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92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9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92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21" grpId="0" animBg="1"/>
          <p:bldP spid="9221" grpId="1" animBg="1"/>
          <p:bldP spid="9225" grpId="0" animBg="1"/>
          <p:bldP spid="9225" grpId="1" animBg="1"/>
          <p:bldP spid="9230" grpId="0" animBg="1"/>
          <p:bldP spid="9230" grpId="1" animBg="1"/>
          <p:bldP spid="9236" grpId="0"/>
          <p:bldP spid="9237" grpId="0"/>
          <p:bldP spid="923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2346356</a:t>
            </a:r>
            <a:endParaRPr lang="zh-CN" altLang="en-US"/>
          </a:p>
        </p:txBody>
      </p:sp>
      <p:sp>
        <p:nvSpPr>
          <p:cNvPr id="24583" name="Freeform 7"/>
          <p:cNvSpPr>
            <a:spLocks/>
          </p:cNvSpPr>
          <p:nvPr/>
        </p:nvSpPr>
        <p:spPr bwMode="auto">
          <a:xfrm>
            <a:off x="3143250" y="2941638"/>
            <a:ext cx="1401763" cy="1400175"/>
          </a:xfrm>
          <a:custGeom>
            <a:avLst/>
            <a:gdLst>
              <a:gd name="T0" fmla="*/ 456 w 912"/>
              <a:gd name="T1" fmla="*/ 0 h 913"/>
              <a:gd name="T2" fmla="*/ 0 w 912"/>
              <a:gd name="T3" fmla="*/ 457 h 913"/>
              <a:gd name="T4" fmla="*/ 456 w 912"/>
              <a:gd name="T5" fmla="*/ 913 h 913"/>
              <a:gd name="T6" fmla="*/ 912 w 912"/>
              <a:gd name="T7" fmla="*/ 457 h 913"/>
              <a:gd name="T8" fmla="*/ 912 w 912"/>
              <a:gd name="T9" fmla="*/ 0 h 913"/>
              <a:gd name="T10" fmla="*/ 456 w 912"/>
              <a:gd name="T11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2" h="913">
                <a:moveTo>
                  <a:pt x="456" y="0"/>
                </a:moveTo>
                <a:cubicBezTo>
                  <a:pt x="204" y="0"/>
                  <a:pt x="0" y="205"/>
                  <a:pt x="0" y="457"/>
                </a:cubicBezTo>
                <a:cubicBezTo>
                  <a:pt x="0" y="709"/>
                  <a:pt x="204" y="913"/>
                  <a:pt x="456" y="913"/>
                </a:cubicBezTo>
                <a:cubicBezTo>
                  <a:pt x="708" y="913"/>
                  <a:pt x="912" y="709"/>
                  <a:pt x="912" y="457"/>
                </a:cubicBezTo>
                <a:cubicBezTo>
                  <a:pt x="912" y="0"/>
                  <a:pt x="912" y="0"/>
                  <a:pt x="912" y="0"/>
                </a:cubicBezTo>
                <a:lnTo>
                  <a:pt x="456" y="0"/>
                </a:lnTo>
                <a:close/>
              </a:path>
            </a:pathLst>
          </a:custGeom>
          <a:noFill/>
          <a:ln w="9525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5" name="Freeform 9"/>
          <p:cNvSpPr>
            <a:spLocks/>
          </p:cNvSpPr>
          <p:nvPr/>
        </p:nvSpPr>
        <p:spPr bwMode="auto">
          <a:xfrm>
            <a:off x="4611688" y="1477963"/>
            <a:ext cx="1403350" cy="1398587"/>
          </a:xfrm>
          <a:custGeom>
            <a:avLst/>
            <a:gdLst>
              <a:gd name="T0" fmla="*/ 457 w 913"/>
              <a:gd name="T1" fmla="*/ 912 h 912"/>
              <a:gd name="T2" fmla="*/ 913 w 913"/>
              <a:gd name="T3" fmla="*/ 456 h 912"/>
              <a:gd name="T4" fmla="*/ 457 w 913"/>
              <a:gd name="T5" fmla="*/ 0 h 912"/>
              <a:gd name="T6" fmla="*/ 0 w 913"/>
              <a:gd name="T7" fmla="*/ 456 h 912"/>
              <a:gd name="T8" fmla="*/ 0 w 913"/>
              <a:gd name="T9" fmla="*/ 912 h 912"/>
              <a:gd name="T10" fmla="*/ 457 w 913"/>
              <a:gd name="T11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3" h="912">
                <a:moveTo>
                  <a:pt x="457" y="912"/>
                </a:moveTo>
                <a:cubicBezTo>
                  <a:pt x="709" y="912"/>
                  <a:pt x="913" y="708"/>
                  <a:pt x="913" y="456"/>
                </a:cubicBezTo>
                <a:cubicBezTo>
                  <a:pt x="913" y="204"/>
                  <a:pt x="709" y="0"/>
                  <a:pt x="457" y="0"/>
                </a:cubicBezTo>
                <a:cubicBezTo>
                  <a:pt x="205" y="0"/>
                  <a:pt x="0" y="204"/>
                  <a:pt x="0" y="456"/>
                </a:cubicBezTo>
                <a:cubicBezTo>
                  <a:pt x="0" y="912"/>
                  <a:pt x="0" y="912"/>
                  <a:pt x="0" y="912"/>
                </a:cubicBezTo>
                <a:lnTo>
                  <a:pt x="457" y="912"/>
                </a:lnTo>
                <a:close/>
              </a:path>
            </a:pathLst>
          </a:custGeom>
          <a:noFill/>
          <a:ln w="9525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6" name="Freeform 10"/>
          <p:cNvSpPr>
            <a:spLocks/>
          </p:cNvSpPr>
          <p:nvPr/>
        </p:nvSpPr>
        <p:spPr bwMode="auto">
          <a:xfrm>
            <a:off x="3144838" y="1479550"/>
            <a:ext cx="1400175" cy="1397000"/>
          </a:xfrm>
          <a:custGeom>
            <a:avLst/>
            <a:gdLst>
              <a:gd name="T0" fmla="*/ 459 w 918"/>
              <a:gd name="T1" fmla="*/ 918 h 918"/>
              <a:gd name="T2" fmla="*/ 0 w 918"/>
              <a:gd name="T3" fmla="*/ 459 h 918"/>
              <a:gd name="T4" fmla="*/ 459 w 918"/>
              <a:gd name="T5" fmla="*/ 0 h 918"/>
              <a:gd name="T6" fmla="*/ 918 w 918"/>
              <a:gd name="T7" fmla="*/ 459 h 918"/>
              <a:gd name="T8" fmla="*/ 918 w 918"/>
              <a:gd name="T9" fmla="*/ 918 h 918"/>
              <a:gd name="T10" fmla="*/ 459 w 918"/>
              <a:gd name="T11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8">
                <a:moveTo>
                  <a:pt x="459" y="918"/>
                </a:moveTo>
                <a:cubicBezTo>
                  <a:pt x="205" y="918"/>
                  <a:pt x="0" y="713"/>
                  <a:pt x="0" y="459"/>
                </a:cubicBezTo>
                <a:cubicBezTo>
                  <a:pt x="0" y="205"/>
                  <a:pt x="205" y="0"/>
                  <a:pt x="459" y="0"/>
                </a:cubicBezTo>
                <a:cubicBezTo>
                  <a:pt x="713" y="0"/>
                  <a:pt x="918" y="205"/>
                  <a:pt x="918" y="459"/>
                </a:cubicBezTo>
                <a:cubicBezTo>
                  <a:pt x="918" y="918"/>
                  <a:pt x="918" y="918"/>
                  <a:pt x="918" y="918"/>
                </a:cubicBezTo>
                <a:lnTo>
                  <a:pt x="459" y="918"/>
                </a:lnTo>
                <a:close/>
              </a:path>
            </a:pathLst>
          </a:custGeom>
          <a:noFill/>
          <a:ln w="6350" cap="flat" cmpd="sng">
            <a:solidFill>
              <a:srgbClr val="68B54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7" name="Freeform 11"/>
          <p:cNvSpPr>
            <a:spLocks noEditPoints="1"/>
          </p:cNvSpPr>
          <p:nvPr/>
        </p:nvSpPr>
        <p:spPr bwMode="auto">
          <a:xfrm>
            <a:off x="4921250" y="3286125"/>
            <a:ext cx="219075" cy="149225"/>
          </a:xfrm>
          <a:custGeom>
            <a:avLst/>
            <a:gdLst>
              <a:gd name="T0" fmla="*/ 79 w 98"/>
              <a:gd name="T1" fmla="*/ 61 h 69"/>
              <a:gd name="T2" fmla="*/ 91 w 98"/>
              <a:gd name="T3" fmla="*/ 49 h 69"/>
              <a:gd name="T4" fmla="*/ 81 w 98"/>
              <a:gd name="T5" fmla="*/ 37 h 69"/>
              <a:gd name="T6" fmla="*/ 70 w 98"/>
              <a:gd name="T7" fmla="*/ 15 h 69"/>
              <a:gd name="T8" fmla="*/ 37 w 98"/>
              <a:gd name="T9" fmla="*/ 12 h 69"/>
              <a:gd name="T10" fmla="*/ 24 w 98"/>
              <a:gd name="T11" fmla="*/ 26 h 69"/>
              <a:gd name="T12" fmla="*/ 8 w 98"/>
              <a:gd name="T13" fmla="*/ 43 h 69"/>
              <a:gd name="T14" fmla="*/ 13 w 98"/>
              <a:gd name="T15" fmla="*/ 56 h 69"/>
              <a:gd name="T16" fmla="*/ 26 w 98"/>
              <a:gd name="T17" fmla="*/ 61 h 69"/>
              <a:gd name="T18" fmla="*/ 26 w 98"/>
              <a:gd name="T19" fmla="*/ 42 h 69"/>
              <a:gd name="T20" fmla="*/ 26 w 98"/>
              <a:gd name="T21" fmla="*/ 39 h 69"/>
              <a:gd name="T22" fmla="*/ 34 w 98"/>
              <a:gd name="T23" fmla="*/ 43 h 69"/>
              <a:gd name="T24" fmla="*/ 36 w 98"/>
              <a:gd name="T25" fmla="*/ 28 h 69"/>
              <a:gd name="T26" fmla="*/ 38 w 98"/>
              <a:gd name="T27" fmla="*/ 43 h 69"/>
              <a:gd name="T28" fmla="*/ 46 w 98"/>
              <a:gd name="T29" fmla="*/ 39 h 69"/>
              <a:gd name="T30" fmla="*/ 38 w 98"/>
              <a:gd name="T31" fmla="*/ 50 h 69"/>
              <a:gd name="T32" fmla="*/ 38 w 98"/>
              <a:gd name="T33" fmla="*/ 50 h 69"/>
              <a:gd name="T34" fmla="*/ 37 w 98"/>
              <a:gd name="T35" fmla="*/ 50 h 69"/>
              <a:gd name="T36" fmla="*/ 37 w 98"/>
              <a:gd name="T37" fmla="*/ 50 h 69"/>
              <a:gd name="T38" fmla="*/ 35 w 98"/>
              <a:gd name="T39" fmla="*/ 50 h 69"/>
              <a:gd name="T40" fmla="*/ 35 w 98"/>
              <a:gd name="T41" fmla="*/ 50 h 69"/>
              <a:gd name="T42" fmla="*/ 35 w 98"/>
              <a:gd name="T43" fmla="*/ 50 h 69"/>
              <a:gd name="T44" fmla="*/ 26 w 98"/>
              <a:gd name="T45" fmla="*/ 42 h 69"/>
              <a:gd name="T46" fmla="*/ 53 w 98"/>
              <a:gd name="T47" fmla="*/ 40 h 69"/>
              <a:gd name="T48" fmla="*/ 49 w 98"/>
              <a:gd name="T49" fmla="*/ 37 h 69"/>
              <a:gd name="T50" fmla="*/ 58 w 98"/>
              <a:gd name="T51" fmla="*/ 28 h 69"/>
              <a:gd name="T52" fmla="*/ 58 w 98"/>
              <a:gd name="T53" fmla="*/ 28 h 69"/>
              <a:gd name="T54" fmla="*/ 58 w 98"/>
              <a:gd name="T55" fmla="*/ 28 h 69"/>
              <a:gd name="T56" fmla="*/ 60 w 98"/>
              <a:gd name="T57" fmla="*/ 28 h 69"/>
              <a:gd name="T58" fmla="*/ 60 w 98"/>
              <a:gd name="T59" fmla="*/ 28 h 69"/>
              <a:gd name="T60" fmla="*/ 61 w 98"/>
              <a:gd name="T61" fmla="*/ 28 h 69"/>
              <a:gd name="T62" fmla="*/ 69 w 98"/>
              <a:gd name="T63" fmla="*/ 37 h 69"/>
              <a:gd name="T64" fmla="*/ 66 w 98"/>
              <a:gd name="T65" fmla="*/ 40 h 69"/>
              <a:gd name="T66" fmla="*/ 62 w 98"/>
              <a:gd name="T67" fmla="*/ 48 h 69"/>
              <a:gd name="T68" fmla="*/ 57 w 98"/>
              <a:gd name="T69" fmla="*/ 48 h 69"/>
              <a:gd name="T70" fmla="*/ 53 w 98"/>
              <a:gd name="T71" fmla="*/ 40 h 69"/>
              <a:gd name="T72" fmla="*/ 93 w 98"/>
              <a:gd name="T73" fmla="*/ 63 h 69"/>
              <a:gd name="T74" fmla="*/ 79 w 98"/>
              <a:gd name="T75" fmla="*/ 69 h 69"/>
              <a:gd name="T76" fmla="*/ 8 w 98"/>
              <a:gd name="T77" fmla="*/ 61 h 69"/>
              <a:gd name="T78" fmla="*/ 7 w 98"/>
              <a:gd name="T79" fmla="*/ 26 h 69"/>
              <a:gd name="T80" fmla="*/ 33 w 98"/>
              <a:gd name="T81" fmla="*/ 5 h 69"/>
              <a:gd name="T82" fmla="*/ 75 w 98"/>
              <a:gd name="T83" fmla="*/ 10 h 69"/>
              <a:gd name="T84" fmla="*/ 94 w 98"/>
              <a:gd name="T85" fmla="*/ 36 h 69"/>
              <a:gd name="T86" fmla="*/ 93 w 98"/>
              <a:gd name="T87" fmla="*/ 63 h 69"/>
              <a:gd name="T88" fmla="*/ 93 w 98"/>
              <a:gd name="T89" fmla="*/ 6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8" h="69">
                <a:moveTo>
                  <a:pt x="79" y="61"/>
                </a:moveTo>
                <a:cubicBezTo>
                  <a:pt x="79" y="61"/>
                  <a:pt x="79" y="61"/>
                  <a:pt x="79" y="61"/>
                </a:cubicBezTo>
                <a:cubicBezTo>
                  <a:pt x="82" y="61"/>
                  <a:pt x="85" y="60"/>
                  <a:pt x="87" y="58"/>
                </a:cubicBezTo>
                <a:cubicBezTo>
                  <a:pt x="89" y="55"/>
                  <a:pt x="91" y="52"/>
                  <a:pt x="91" y="49"/>
                </a:cubicBezTo>
                <a:cubicBezTo>
                  <a:pt x="91" y="46"/>
                  <a:pt x="90" y="43"/>
                  <a:pt x="88" y="41"/>
                </a:cubicBezTo>
                <a:cubicBezTo>
                  <a:pt x="86" y="39"/>
                  <a:pt x="84" y="38"/>
                  <a:pt x="81" y="37"/>
                </a:cubicBezTo>
                <a:cubicBezTo>
                  <a:pt x="79" y="37"/>
                  <a:pt x="78" y="35"/>
                  <a:pt x="78" y="33"/>
                </a:cubicBezTo>
                <a:cubicBezTo>
                  <a:pt x="78" y="26"/>
                  <a:pt x="75" y="20"/>
                  <a:pt x="70" y="15"/>
                </a:cubicBezTo>
                <a:cubicBezTo>
                  <a:pt x="65" y="10"/>
                  <a:pt x="59" y="8"/>
                  <a:pt x="52" y="8"/>
                </a:cubicBezTo>
                <a:cubicBezTo>
                  <a:pt x="46" y="8"/>
                  <a:pt x="41" y="9"/>
                  <a:pt x="37" y="12"/>
                </a:cubicBezTo>
                <a:cubicBezTo>
                  <a:pt x="33" y="14"/>
                  <a:pt x="30" y="19"/>
                  <a:pt x="28" y="23"/>
                </a:cubicBezTo>
                <a:cubicBezTo>
                  <a:pt x="27" y="25"/>
                  <a:pt x="26" y="26"/>
                  <a:pt x="24" y="26"/>
                </a:cubicBezTo>
                <a:cubicBezTo>
                  <a:pt x="20" y="26"/>
                  <a:pt x="16" y="28"/>
                  <a:pt x="13" y="31"/>
                </a:cubicBezTo>
                <a:cubicBezTo>
                  <a:pt x="10" y="34"/>
                  <a:pt x="8" y="39"/>
                  <a:pt x="8" y="43"/>
                </a:cubicBezTo>
                <a:cubicBezTo>
                  <a:pt x="8" y="48"/>
                  <a:pt x="10" y="53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6" y="59"/>
                  <a:pt x="21" y="61"/>
                  <a:pt x="26" y="61"/>
                </a:cubicBezTo>
                <a:cubicBezTo>
                  <a:pt x="79" y="61"/>
                  <a:pt x="79" y="61"/>
                  <a:pt x="79" y="61"/>
                </a:cubicBezTo>
                <a:close/>
                <a:moveTo>
                  <a:pt x="26" y="42"/>
                </a:moveTo>
                <a:cubicBezTo>
                  <a:pt x="26" y="42"/>
                  <a:pt x="26" y="42"/>
                  <a:pt x="26" y="42"/>
                </a:cubicBezTo>
                <a:cubicBezTo>
                  <a:pt x="25" y="41"/>
                  <a:pt x="25" y="39"/>
                  <a:pt x="26" y="39"/>
                </a:cubicBezTo>
                <a:cubicBezTo>
                  <a:pt x="27" y="38"/>
                  <a:pt x="29" y="38"/>
                  <a:pt x="29" y="39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9"/>
                  <a:pt x="35" y="28"/>
                  <a:pt x="36" y="28"/>
                </a:cubicBezTo>
                <a:cubicBezTo>
                  <a:pt x="37" y="28"/>
                  <a:pt x="38" y="29"/>
                  <a:pt x="38" y="30"/>
                </a:cubicBezTo>
                <a:cubicBezTo>
                  <a:pt x="38" y="43"/>
                  <a:pt x="38" y="43"/>
                  <a:pt x="38" y="43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38"/>
                  <a:pt x="45" y="38"/>
                  <a:pt x="46" y="39"/>
                </a:cubicBezTo>
                <a:cubicBezTo>
                  <a:pt x="47" y="39"/>
                  <a:pt x="47" y="41"/>
                  <a:pt x="46" y="42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7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1"/>
                  <a:pt x="37" y="51"/>
                  <a:pt x="36" y="51"/>
                </a:cubicBezTo>
                <a:cubicBezTo>
                  <a:pt x="36" y="51"/>
                  <a:pt x="36" y="51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26" y="42"/>
                  <a:pt x="26" y="42"/>
                  <a:pt x="26" y="42"/>
                </a:cubicBezTo>
                <a:close/>
                <a:moveTo>
                  <a:pt x="53" y="40"/>
                </a:moveTo>
                <a:cubicBezTo>
                  <a:pt x="53" y="40"/>
                  <a:pt x="53" y="40"/>
                  <a:pt x="53" y="40"/>
                </a:cubicBezTo>
                <a:cubicBezTo>
                  <a:pt x="52" y="41"/>
                  <a:pt x="50" y="41"/>
                  <a:pt x="49" y="40"/>
                </a:cubicBezTo>
                <a:cubicBezTo>
                  <a:pt x="48" y="39"/>
                  <a:pt x="48" y="37"/>
                  <a:pt x="49" y="37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9" y="37"/>
                  <a:pt x="69" y="37"/>
                  <a:pt x="69" y="37"/>
                </a:cubicBezTo>
                <a:cubicBezTo>
                  <a:pt x="70" y="37"/>
                  <a:pt x="70" y="39"/>
                  <a:pt x="69" y="40"/>
                </a:cubicBezTo>
                <a:cubicBezTo>
                  <a:pt x="68" y="41"/>
                  <a:pt x="67" y="41"/>
                  <a:pt x="66" y="40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50"/>
                  <a:pt x="61" y="51"/>
                  <a:pt x="59" y="51"/>
                </a:cubicBezTo>
                <a:cubicBezTo>
                  <a:pt x="58" y="51"/>
                  <a:pt x="57" y="50"/>
                  <a:pt x="57" y="48"/>
                </a:cubicBezTo>
                <a:cubicBezTo>
                  <a:pt x="57" y="35"/>
                  <a:pt x="57" y="35"/>
                  <a:pt x="57" y="35"/>
                </a:cubicBezTo>
                <a:cubicBezTo>
                  <a:pt x="53" y="40"/>
                  <a:pt x="53" y="40"/>
                  <a:pt x="53" y="40"/>
                </a:cubicBezTo>
                <a:close/>
                <a:moveTo>
                  <a:pt x="93" y="63"/>
                </a:moveTo>
                <a:cubicBezTo>
                  <a:pt x="93" y="63"/>
                  <a:pt x="93" y="63"/>
                  <a:pt x="93" y="63"/>
                </a:cubicBezTo>
                <a:cubicBezTo>
                  <a:pt x="89" y="66"/>
                  <a:pt x="84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26" y="69"/>
                  <a:pt x="26" y="69"/>
                  <a:pt x="26" y="69"/>
                </a:cubicBezTo>
                <a:cubicBezTo>
                  <a:pt x="19" y="69"/>
                  <a:pt x="12" y="66"/>
                  <a:pt x="8" y="61"/>
                </a:cubicBezTo>
                <a:cubicBezTo>
                  <a:pt x="3" y="57"/>
                  <a:pt x="0" y="50"/>
                  <a:pt x="0" y="43"/>
                </a:cubicBezTo>
                <a:cubicBezTo>
                  <a:pt x="0" y="37"/>
                  <a:pt x="3" y="30"/>
                  <a:pt x="7" y="26"/>
                </a:cubicBezTo>
                <a:cubicBezTo>
                  <a:pt x="11" y="22"/>
                  <a:pt x="16" y="19"/>
                  <a:pt x="22" y="18"/>
                </a:cubicBezTo>
                <a:cubicBezTo>
                  <a:pt x="25" y="13"/>
                  <a:pt x="28" y="9"/>
                  <a:pt x="33" y="5"/>
                </a:cubicBezTo>
                <a:cubicBezTo>
                  <a:pt x="39" y="2"/>
                  <a:pt x="45" y="0"/>
                  <a:pt x="52" y="0"/>
                </a:cubicBezTo>
                <a:cubicBezTo>
                  <a:pt x="61" y="0"/>
                  <a:pt x="69" y="4"/>
                  <a:pt x="75" y="10"/>
                </a:cubicBezTo>
                <a:cubicBezTo>
                  <a:pt x="81" y="15"/>
                  <a:pt x="84" y="22"/>
                  <a:pt x="85" y="30"/>
                </a:cubicBezTo>
                <a:cubicBezTo>
                  <a:pt x="88" y="32"/>
                  <a:pt x="91" y="34"/>
                  <a:pt x="94" y="36"/>
                </a:cubicBezTo>
                <a:cubicBezTo>
                  <a:pt x="97" y="40"/>
                  <a:pt x="98" y="44"/>
                  <a:pt x="98" y="49"/>
                </a:cubicBezTo>
                <a:cubicBezTo>
                  <a:pt x="98" y="54"/>
                  <a:pt x="96" y="59"/>
                  <a:pt x="93" y="63"/>
                </a:cubicBezTo>
                <a:cubicBezTo>
                  <a:pt x="93" y="63"/>
                  <a:pt x="93" y="63"/>
                  <a:pt x="93" y="63"/>
                </a:cubicBezTo>
                <a:cubicBezTo>
                  <a:pt x="93" y="63"/>
                  <a:pt x="93" y="63"/>
                  <a:pt x="93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302727" y="1166193"/>
            <a:ext cx="2232025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开发模块耦合高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、测试范围无法评估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、覆盖更多的功能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30238" y="3335338"/>
            <a:ext cx="2232025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高效率测试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=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高效率开发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 fontAlgn="ctr"/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、第一时间回归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、做到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必须自动化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95" name="Freeform 19"/>
          <p:cNvSpPr>
            <a:spLocks noEditPoints="1"/>
          </p:cNvSpPr>
          <p:nvPr/>
        </p:nvSpPr>
        <p:spPr bwMode="auto">
          <a:xfrm>
            <a:off x="4092575" y="2349500"/>
            <a:ext cx="209550" cy="215900"/>
          </a:xfrm>
          <a:custGeom>
            <a:avLst/>
            <a:gdLst>
              <a:gd name="T0" fmla="*/ 55 w 95"/>
              <a:gd name="T1" fmla="*/ 0 h 98"/>
              <a:gd name="T2" fmla="*/ 85 w 95"/>
              <a:gd name="T3" fmla="*/ 29 h 98"/>
              <a:gd name="T4" fmla="*/ 86 w 95"/>
              <a:gd name="T5" fmla="*/ 31 h 98"/>
              <a:gd name="T6" fmla="*/ 82 w 95"/>
              <a:gd name="T7" fmla="*/ 41 h 98"/>
              <a:gd name="T8" fmla="*/ 79 w 95"/>
              <a:gd name="T9" fmla="*/ 34 h 98"/>
              <a:gd name="T10" fmla="*/ 55 w 95"/>
              <a:gd name="T11" fmla="*/ 31 h 98"/>
              <a:gd name="T12" fmla="*/ 53 w 95"/>
              <a:gd name="T13" fmla="*/ 25 h 98"/>
              <a:gd name="T14" fmla="*/ 11 w 95"/>
              <a:gd name="T15" fmla="*/ 8 h 98"/>
              <a:gd name="T16" fmla="*/ 8 w 95"/>
              <a:gd name="T17" fmla="*/ 10 h 98"/>
              <a:gd name="T18" fmla="*/ 9 w 95"/>
              <a:gd name="T19" fmla="*/ 90 h 98"/>
              <a:gd name="T20" fmla="*/ 11 w 95"/>
              <a:gd name="T21" fmla="*/ 91 h 98"/>
              <a:gd name="T22" fmla="*/ 78 w 95"/>
              <a:gd name="T23" fmla="*/ 90 h 98"/>
              <a:gd name="T24" fmla="*/ 79 w 95"/>
              <a:gd name="T25" fmla="*/ 88 h 98"/>
              <a:gd name="T26" fmla="*/ 82 w 95"/>
              <a:gd name="T27" fmla="*/ 82 h 98"/>
              <a:gd name="T28" fmla="*/ 86 w 95"/>
              <a:gd name="T29" fmla="*/ 88 h 98"/>
              <a:gd name="T30" fmla="*/ 83 w 95"/>
              <a:gd name="T31" fmla="*/ 95 h 98"/>
              <a:gd name="T32" fmla="*/ 11 w 95"/>
              <a:gd name="T33" fmla="*/ 98 h 98"/>
              <a:gd name="T34" fmla="*/ 0 w 95"/>
              <a:gd name="T35" fmla="*/ 88 h 98"/>
              <a:gd name="T36" fmla="*/ 3 w 95"/>
              <a:gd name="T37" fmla="*/ 3 h 98"/>
              <a:gd name="T38" fmla="*/ 72 w 95"/>
              <a:gd name="T39" fmla="*/ 38 h 98"/>
              <a:gd name="T40" fmla="*/ 72 w 95"/>
              <a:gd name="T41" fmla="*/ 38 h 98"/>
              <a:gd name="T42" fmla="*/ 94 w 95"/>
              <a:gd name="T43" fmla="*/ 63 h 98"/>
              <a:gd name="T44" fmla="*/ 68 w 95"/>
              <a:gd name="T45" fmla="*/ 86 h 98"/>
              <a:gd name="T46" fmla="*/ 68 w 95"/>
              <a:gd name="T47" fmla="*/ 73 h 98"/>
              <a:gd name="T48" fmla="*/ 49 w 95"/>
              <a:gd name="T49" fmla="*/ 71 h 98"/>
              <a:gd name="T50" fmla="*/ 49 w 95"/>
              <a:gd name="T51" fmla="*/ 53 h 98"/>
              <a:gd name="T52" fmla="*/ 52 w 95"/>
              <a:gd name="T53" fmla="*/ 50 h 98"/>
              <a:gd name="T54" fmla="*/ 68 w 95"/>
              <a:gd name="T55" fmla="*/ 40 h 98"/>
              <a:gd name="T56" fmla="*/ 72 w 95"/>
              <a:gd name="T57" fmla="*/ 38 h 98"/>
              <a:gd name="T58" fmla="*/ 89 w 95"/>
              <a:gd name="T59" fmla="*/ 62 h 98"/>
              <a:gd name="T60" fmla="*/ 72 w 95"/>
              <a:gd name="T61" fmla="*/ 53 h 98"/>
              <a:gd name="T62" fmla="*/ 70 w 95"/>
              <a:gd name="T63" fmla="*/ 55 h 98"/>
              <a:gd name="T64" fmla="*/ 54 w 95"/>
              <a:gd name="T65" fmla="*/ 69 h 98"/>
              <a:gd name="T66" fmla="*/ 70 w 95"/>
              <a:gd name="T67" fmla="*/ 69 h 98"/>
              <a:gd name="T68" fmla="*/ 72 w 95"/>
              <a:gd name="T69" fmla="*/ 79 h 98"/>
              <a:gd name="T70" fmla="*/ 75 w 95"/>
              <a:gd name="T71" fmla="*/ 29 h 98"/>
              <a:gd name="T72" fmla="*/ 57 w 95"/>
              <a:gd name="T73" fmla="*/ 12 h 98"/>
              <a:gd name="T74" fmla="*/ 59 w 95"/>
              <a:gd name="T75" fmla="*/ 28 h 98"/>
              <a:gd name="T76" fmla="*/ 61 w 95"/>
              <a:gd name="T77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5" h="98">
                <a:moveTo>
                  <a:pt x="11" y="0"/>
                </a:move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7" y="1"/>
                  <a:pt x="58" y="1"/>
                </a:cubicBezTo>
                <a:cubicBezTo>
                  <a:pt x="85" y="29"/>
                  <a:pt x="85" y="29"/>
                  <a:pt x="85" y="29"/>
                </a:cubicBezTo>
                <a:cubicBezTo>
                  <a:pt x="86" y="29"/>
                  <a:pt x="86" y="30"/>
                  <a:pt x="86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40"/>
                  <a:pt x="85" y="41"/>
                  <a:pt x="82" y="41"/>
                </a:cubicBezTo>
                <a:cubicBezTo>
                  <a:pt x="80" y="41"/>
                  <a:pt x="79" y="40"/>
                  <a:pt x="79" y="37"/>
                </a:cubicBezTo>
                <a:cubicBezTo>
                  <a:pt x="79" y="34"/>
                  <a:pt x="79" y="34"/>
                  <a:pt x="79" y="34"/>
                </a:cubicBezTo>
                <a:cubicBezTo>
                  <a:pt x="61" y="34"/>
                  <a:pt x="61" y="34"/>
                  <a:pt x="61" y="34"/>
                </a:cubicBezTo>
                <a:cubicBezTo>
                  <a:pt x="59" y="34"/>
                  <a:pt x="57" y="33"/>
                  <a:pt x="55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4" y="29"/>
                  <a:pt x="53" y="27"/>
                  <a:pt x="53" y="25"/>
                </a:cubicBezTo>
                <a:cubicBezTo>
                  <a:pt x="53" y="8"/>
                  <a:pt x="53" y="8"/>
                  <a:pt x="53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9" y="8"/>
                  <a:pt x="9" y="9"/>
                </a:cubicBezTo>
                <a:cubicBezTo>
                  <a:pt x="8" y="9"/>
                  <a:pt x="8" y="10"/>
                  <a:pt x="8" y="1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9"/>
                  <a:pt x="8" y="90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0"/>
                  <a:pt x="10" y="91"/>
                  <a:pt x="11" y="91"/>
                </a:cubicBezTo>
                <a:cubicBezTo>
                  <a:pt x="76" y="91"/>
                  <a:pt x="76" y="91"/>
                  <a:pt x="76" y="91"/>
                </a:cubicBezTo>
                <a:cubicBezTo>
                  <a:pt x="77" y="91"/>
                  <a:pt x="77" y="90"/>
                  <a:pt x="78" y="90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90"/>
                  <a:pt x="79" y="89"/>
                  <a:pt x="79" y="88"/>
                </a:cubicBezTo>
                <a:cubicBezTo>
                  <a:pt x="79" y="86"/>
                  <a:pt x="79" y="86"/>
                  <a:pt x="79" y="86"/>
                </a:cubicBezTo>
                <a:cubicBezTo>
                  <a:pt x="79" y="84"/>
                  <a:pt x="80" y="82"/>
                  <a:pt x="82" y="82"/>
                </a:cubicBezTo>
                <a:cubicBezTo>
                  <a:pt x="85" y="82"/>
                  <a:pt x="86" y="84"/>
                  <a:pt x="86" y="86"/>
                </a:cubicBezTo>
                <a:cubicBezTo>
                  <a:pt x="86" y="88"/>
                  <a:pt x="86" y="88"/>
                  <a:pt x="86" y="88"/>
                </a:cubicBezTo>
                <a:cubicBezTo>
                  <a:pt x="86" y="91"/>
                  <a:pt x="85" y="94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81" y="97"/>
                  <a:pt x="79" y="98"/>
                  <a:pt x="76" y="98"/>
                </a:cubicBezTo>
                <a:cubicBezTo>
                  <a:pt x="11" y="98"/>
                  <a:pt x="11" y="98"/>
                  <a:pt x="11" y="98"/>
                </a:cubicBezTo>
                <a:cubicBezTo>
                  <a:pt x="8" y="98"/>
                  <a:pt x="5" y="97"/>
                  <a:pt x="3" y="95"/>
                </a:cubicBezTo>
                <a:cubicBezTo>
                  <a:pt x="2" y="94"/>
                  <a:pt x="0" y="91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2" y="5"/>
                  <a:pt x="3" y="3"/>
                </a:cubicBezTo>
                <a:cubicBezTo>
                  <a:pt x="5" y="1"/>
                  <a:pt x="8" y="0"/>
                  <a:pt x="11" y="0"/>
                </a:cubicBezTo>
                <a:close/>
                <a:moveTo>
                  <a:pt x="72" y="38"/>
                </a:moveTo>
                <a:cubicBezTo>
                  <a:pt x="72" y="38"/>
                  <a:pt x="72" y="38"/>
                  <a:pt x="72" y="38"/>
                </a:cubicBezTo>
                <a:cubicBezTo>
                  <a:pt x="72" y="38"/>
                  <a:pt x="72" y="38"/>
                  <a:pt x="72" y="38"/>
                </a:cubicBezTo>
                <a:cubicBezTo>
                  <a:pt x="94" y="60"/>
                  <a:pt x="94" y="60"/>
                  <a:pt x="94" y="60"/>
                </a:cubicBezTo>
                <a:cubicBezTo>
                  <a:pt x="95" y="61"/>
                  <a:pt x="95" y="63"/>
                  <a:pt x="94" y="63"/>
                </a:cubicBezTo>
                <a:cubicBezTo>
                  <a:pt x="72" y="86"/>
                  <a:pt x="72" y="86"/>
                  <a:pt x="72" y="86"/>
                </a:cubicBezTo>
                <a:cubicBezTo>
                  <a:pt x="71" y="87"/>
                  <a:pt x="69" y="87"/>
                  <a:pt x="68" y="86"/>
                </a:cubicBezTo>
                <a:cubicBezTo>
                  <a:pt x="68" y="85"/>
                  <a:pt x="68" y="85"/>
                  <a:pt x="68" y="84"/>
                </a:cubicBezTo>
                <a:cubicBezTo>
                  <a:pt x="68" y="73"/>
                  <a:pt x="68" y="73"/>
                  <a:pt x="68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49" y="72"/>
                  <a:pt x="49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53"/>
                  <a:pt x="49" y="53"/>
                  <a:pt x="49" y="53"/>
                </a:cubicBezTo>
                <a:cubicBezTo>
                  <a:pt x="49" y="51"/>
                  <a:pt x="51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38"/>
                  <a:pt x="69" y="37"/>
                  <a:pt x="70" y="37"/>
                </a:cubicBezTo>
                <a:cubicBezTo>
                  <a:pt x="71" y="37"/>
                  <a:pt x="71" y="38"/>
                  <a:pt x="72" y="38"/>
                </a:cubicBezTo>
                <a:close/>
                <a:moveTo>
                  <a:pt x="89" y="62"/>
                </a:moveTo>
                <a:cubicBezTo>
                  <a:pt x="89" y="62"/>
                  <a:pt x="89" y="62"/>
                  <a:pt x="89" y="62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1" y="55"/>
                  <a:pt x="70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69"/>
                  <a:pt x="54" y="69"/>
                  <a:pt x="54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69"/>
                  <a:pt x="72" y="70"/>
                  <a:pt x="72" y="71"/>
                </a:cubicBezTo>
                <a:cubicBezTo>
                  <a:pt x="72" y="79"/>
                  <a:pt x="72" y="79"/>
                  <a:pt x="72" y="79"/>
                </a:cubicBezTo>
                <a:cubicBezTo>
                  <a:pt x="89" y="62"/>
                  <a:pt x="89" y="62"/>
                  <a:pt x="89" y="62"/>
                </a:cubicBezTo>
                <a:close/>
                <a:moveTo>
                  <a:pt x="75" y="29"/>
                </a:moveTo>
                <a:cubicBezTo>
                  <a:pt x="75" y="29"/>
                  <a:pt x="75" y="29"/>
                  <a:pt x="75" y="29"/>
                </a:cubicBezTo>
                <a:cubicBezTo>
                  <a:pt x="57" y="12"/>
                  <a:pt x="57" y="12"/>
                  <a:pt x="57" y="12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6"/>
                  <a:pt x="58" y="27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9"/>
                  <a:pt x="60" y="29"/>
                  <a:pt x="61" y="29"/>
                </a:cubicBezTo>
                <a:cubicBezTo>
                  <a:pt x="75" y="29"/>
                  <a:pt x="75" y="29"/>
                  <a:pt x="7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 rot="10800000">
            <a:off x="4613275" y="2941638"/>
            <a:ext cx="1411288" cy="1408112"/>
          </a:xfrm>
          <a:custGeom>
            <a:avLst/>
            <a:gdLst>
              <a:gd name="T0" fmla="*/ 459 w 918"/>
              <a:gd name="T1" fmla="*/ 918 h 918"/>
              <a:gd name="T2" fmla="*/ 0 w 918"/>
              <a:gd name="T3" fmla="*/ 459 h 918"/>
              <a:gd name="T4" fmla="*/ 459 w 918"/>
              <a:gd name="T5" fmla="*/ 0 h 918"/>
              <a:gd name="T6" fmla="*/ 918 w 918"/>
              <a:gd name="T7" fmla="*/ 459 h 918"/>
              <a:gd name="T8" fmla="*/ 918 w 918"/>
              <a:gd name="T9" fmla="*/ 918 h 918"/>
              <a:gd name="T10" fmla="*/ 459 w 918"/>
              <a:gd name="T11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8">
                <a:moveTo>
                  <a:pt x="459" y="918"/>
                </a:moveTo>
                <a:cubicBezTo>
                  <a:pt x="205" y="918"/>
                  <a:pt x="0" y="713"/>
                  <a:pt x="0" y="459"/>
                </a:cubicBezTo>
                <a:cubicBezTo>
                  <a:pt x="0" y="205"/>
                  <a:pt x="205" y="0"/>
                  <a:pt x="459" y="0"/>
                </a:cubicBezTo>
                <a:cubicBezTo>
                  <a:pt x="713" y="0"/>
                  <a:pt x="918" y="205"/>
                  <a:pt x="918" y="459"/>
                </a:cubicBezTo>
                <a:cubicBezTo>
                  <a:pt x="918" y="918"/>
                  <a:pt x="918" y="918"/>
                  <a:pt x="918" y="918"/>
                </a:cubicBezTo>
                <a:lnTo>
                  <a:pt x="459" y="918"/>
                </a:lnTo>
                <a:close/>
              </a:path>
            </a:pathLst>
          </a:custGeom>
          <a:noFill/>
          <a:ln w="6350" cap="flat" cmpd="sng">
            <a:solidFill>
              <a:srgbClr val="68B54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-18853" y="11155"/>
            <a:ext cx="7499001" cy="1285318"/>
            <a:chOff x="-18853" y="0"/>
            <a:chExt cx="7499001" cy="1285318"/>
          </a:xfrm>
        </p:grpSpPr>
        <p:sp>
          <p:nvSpPr>
            <p:cNvPr id="26" name="TextBox 82"/>
            <p:cNvSpPr txBox="1"/>
            <p:nvPr/>
          </p:nvSpPr>
          <p:spPr>
            <a:xfrm>
              <a:off x="3189768" y="354921"/>
              <a:ext cx="24488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zh-CN" altLang="en-US" sz="2400" dirty="0" smtClean="0">
                  <a:solidFill>
                    <a:srgbClr val="68B54B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为什么持续集成</a:t>
              </a:r>
              <a:endParaRPr lang="en-US" altLang="zh-CN" sz="2400" dirty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28" name="直接连接符 27"/>
            <p:cNvCxnSpPr/>
            <p:nvPr/>
          </p:nvCxnSpPr>
          <p:spPr>
            <a:xfrm>
              <a:off x="1691680" y="626740"/>
              <a:ext cx="121839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015038" y="626740"/>
              <a:ext cx="146511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78053" y="1350859"/>
            <a:ext cx="2232025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回归测试缺失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、成本大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、工期短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6319641" y="3165283"/>
            <a:ext cx="2232025" cy="84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流程指令化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、流程化配置少出错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、减少重复劳动解放生产力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3461120" y="2074704"/>
            <a:ext cx="8410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回归测试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4921250" y="2078771"/>
            <a:ext cx="8410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模块耦合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3447737" y="3471263"/>
            <a:ext cx="8410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提高效率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869213" y="3470396"/>
            <a:ext cx="8410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流程配置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11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562">
        <p:dissolve/>
      </p:transition>
    </mc:Choice>
    <mc:Fallback>
      <p:transition spd="slow" advClick="0" advTm="1562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245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150" fill="hold"/>
                                            <p:tgtEl>
                                              <p:spTgt spid="2459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245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150" fill="hold"/>
                                            <p:tgtEl>
                                              <p:spTgt spid="2458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75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75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1" dur="750" fill="hold"/>
                                            <p:tgtEl>
                                              <p:spTgt spid="245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2" dur="750" fill="hold"/>
                                            <p:tgtEl>
                                              <p:spTgt spid="245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9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3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4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1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2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5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6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583" grpId="0" animBg="1"/>
          <p:bldP spid="24585" grpId="0" animBg="1"/>
          <p:bldP spid="24586" grpId="0" animBg="1"/>
          <p:bldP spid="24587" grpId="0" animBg="1"/>
          <p:bldP spid="24587" grpId="1" animBg="1"/>
          <p:bldP spid="24592" grpId="0"/>
          <p:bldP spid="24593" grpId="0"/>
          <p:bldP spid="24595" grpId="0" animBg="1"/>
          <p:bldP spid="24595" grpId="1" animBg="1"/>
          <p:bldP spid="24596" grpId="0" animBg="1"/>
          <p:bldP spid="23" grpId="0"/>
          <p:bldP spid="31" grpId="0"/>
          <p:bldP spid="24" grpId="0"/>
          <p:bldP spid="33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245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150" fill="hold"/>
                                            <p:tgtEl>
                                              <p:spTgt spid="2459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245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150" fill="hold"/>
                                            <p:tgtEl>
                                              <p:spTgt spid="2458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245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245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583" grpId="0" animBg="1"/>
          <p:bldP spid="24585" grpId="0" animBg="1"/>
          <p:bldP spid="24586" grpId="0" animBg="1"/>
          <p:bldP spid="24587" grpId="0" animBg="1"/>
          <p:bldP spid="24587" grpId="1" animBg="1"/>
          <p:bldP spid="24592" grpId="0"/>
          <p:bldP spid="24593" grpId="0"/>
          <p:bldP spid="24595" grpId="0" animBg="1"/>
          <p:bldP spid="24595" grpId="1" animBg="1"/>
          <p:bldP spid="24596" grpId="0" animBg="1"/>
          <p:bldP spid="23" grpId="0"/>
          <p:bldP spid="31" grpId="0"/>
          <p:bldP spid="24" grpId="0"/>
          <p:bldP spid="33" grpId="0"/>
          <p:bldP spid="40" grpId="0"/>
          <p:bldP spid="4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Freeform 11"/>
          <p:cNvSpPr>
            <a:spLocks/>
          </p:cNvSpPr>
          <p:nvPr/>
        </p:nvSpPr>
        <p:spPr bwMode="auto">
          <a:xfrm>
            <a:off x="5005388" y="2863006"/>
            <a:ext cx="68262" cy="136525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rgbClr val="68B54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4057650" y="2863006"/>
            <a:ext cx="68263" cy="136525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rgbClr val="68B54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4497388" y="3371006"/>
            <a:ext cx="136525" cy="6826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68B54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4497388" y="2423269"/>
            <a:ext cx="136525" cy="68262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rgbClr val="68B54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18853" y="0"/>
            <a:ext cx="7170738" cy="1285318"/>
            <a:chOff x="-18853" y="0"/>
            <a:chExt cx="7170738" cy="1285318"/>
          </a:xfrm>
        </p:grpSpPr>
        <p:sp>
          <p:nvSpPr>
            <p:cNvPr id="36" name="TextBox 82"/>
            <p:cNvSpPr txBox="1"/>
            <p:nvPr/>
          </p:nvSpPr>
          <p:spPr>
            <a:xfrm>
              <a:off x="3832860" y="319544"/>
              <a:ext cx="1478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800" dirty="0">
                <a:ln w="6350">
                  <a:noFill/>
                </a:ln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38" name="直接连接符 37"/>
            <p:cNvCxnSpPr/>
            <p:nvPr/>
          </p:nvCxnSpPr>
          <p:spPr>
            <a:xfrm>
              <a:off x="1746916" y="581154"/>
              <a:ext cx="1499614" cy="1625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5533398" y="564852"/>
              <a:ext cx="1618487" cy="276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82"/>
          <p:cNvSpPr txBox="1"/>
          <p:nvPr/>
        </p:nvSpPr>
        <p:spPr>
          <a:xfrm>
            <a:off x="3291703" y="289152"/>
            <a:ext cx="219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6924"/>
            <a:r>
              <a:rPr lang="zh-CN" altLang="en-US" sz="2400" dirty="0" smtClean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当前解决方案</a:t>
            </a:r>
            <a:endParaRPr lang="en-US" altLang="zh-CN" sz="2400" dirty="0">
              <a:solidFill>
                <a:srgbClr val="68B54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26" y="2595794"/>
            <a:ext cx="670947" cy="6709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0039"/>
            <a:ext cx="796380" cy="739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36" y="1011184"/>
            <a:ext cx="646539" cy="6465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40" y="1484227"/>
            <a:ext cx="1250896" cy="4278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91" y="1246366"/>
            <a:ext cx="587879" cy="7152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46" y="2636322"/>
            <a:ext cx="849175" cy="849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48" y="3753903"/>
            <a:ext cx="1693921" cy="501598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1581795" y="3069654"/>
            <a:ext cx="2509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8444" idx="1"/>
          </p:cNvCxnSpPr>
          <p:nvPr/>
        </p:nvCxnSpPr>
        <p:spPr>
          <a:xfrm flipH="1" flipV="1">
            <a:off x="1479948" y="2931267"/>
            <a:ext cx="25777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7"/>
          <p:cNvSpPr txBox="1"/>
          <p:nvPr/>
        </p:nvSpPr>
        <p:spPr>
          <a:xfrm>
            <a:off x="2164508" y="2671107"/>
            <a:ext cx="110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监听变更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2" name="TextBox 17"/>
          <p:cNvSpPr txBox="1"/>
          <p:nvPr/>
        </p:nvSpPr>
        <p:spPr>
          <a:xfrm>
            <a:off x="2152953" y="3060910"/>
            <a:ext cx="110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拉取代码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7" name="直接箭头连接符 16"/>
          <p:cNvCxnSpPr>
            <a:stCxn id="6" idx="2"/>
          </p:cNvCxnSpPr>
          <p:nvPr/>
        </p:nvCxnSpPr>
        <p:spPr>
          <a:xfrm>
            <a:off x="2836788" y="1912058"/>
            <a:ext cx="1541209" cy="727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7"/>
          <p:cNvSpPr txBox="1"/>
          <p:nvPr/>
        </p:nvSpPr>
        <p:spPr>
          <a:xfrm rot="1481782">
            <a:off x="2865345" y="2269726"/>
            <a:ext cx="10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编译打包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9" name="直接箭头连接符 18"/>
          <p:cNvCxnSpPr>
            <a:stCxn id="18446" idx="1"/>
            <a:endCxn id="4" idx="2"/>
          </p:cNvCxnSpPr>
          <p:nvPr/>
        </p:nvCxnSpPr>
        <p:spPr>
          <a:xfrm flipH="1" flipV="1">
            <a:off x="4559306" y="1657723"/>
            <a:ext cx="6345" cy="76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7"/>
          <p:cNvSpPr txBox="1"/>
          <p:nvPr/>
        </p:nvSpPr>
        <p:spPr>
          <a:xfrm>
            <a:off x="4380864" y="1826143"/>
            <a:ext cx="1107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上传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war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包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930553" y="1891741"/>
            <a:ext cx="1098829" cy="78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7"/>
          <p:cNvSpPr txBox="1"/>
          <p:nvPr/>
        </p:nvSpPr>
        <p:spPr>
          <a:xfrm rot="19546971">
            <a:off x="5042865" y="2252933"/>
            <a:ext cx="110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部署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4" name="直接箭头连接符 23"/>
          <p:cNvCxnSpPr>
            <a:endCxn id="7" idx="1"/>
          </p:cNvCxnSpPr>
          <p:nvPr/>
        </p:nvCxnSpPr>
        <p:spPr>
          <a:xfrm>
            <a:off x="5003445" y="1202804"/>
            <a:ext cx="1030246" cy="40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7"/>
          <p:cNvSpPr txBox="1"/>
          <p:nvPr/>
        </p:nvSpPr>
        <p:spPr>
          <a:xfrm rot="1323731">
            <a:off x="4964569" y="1018732"/>
            <a:ext cx="1107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拉取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war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包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220072" y="2863006"/>
            <a:ext cx="1107558" cy="3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7"/>
          <p:cNvSpPr txBox="1"/>
          <p:nvPr/>
        </p:nvSpPr>
        <p:spPr>
          <a:xfrm rot="1110573">
            <a:off x="5307663" y="2782344"/>
            <a:ext cx="110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5171609" y="3078247"/>
            <a:ext cx="1117325" cy="32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7"/>
          <p:cNvSpPr txBox="1"/>
          <p:nvPr/>
        </p:nvSpPr>
        <p:spPr>
          <a:xfrm rot="993420">
            <a:off x="5142648" y="3205896"/>
            <a:ext cx="110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报告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832860" y="3322953"/>
            <a:ext cx="545137" cy="34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063310" y="4255501"/>
            <a:ext cx="1050476" cy="32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664051" y="3026574"/>
            <a:ext cx="1340324" cy="432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17"/>
          <p:cNvSpPr txBox="1"/>
          <p:nvPr/>
        </p:nvSpPr>
        <p:spPr>
          <a:xfrm>
            <a:off x="7753925" y="3069654"/>
            <a:ext cx="128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对应接口测试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26112" y="4035917"/>
            <a:ext cx="1256726" cy="1049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测试经理、开发经理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、项目经理、测试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、开发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zh-CN" altLang="en-US" dirty="0"/>
          </a:p>
        </p:txBody>
      </p:sp>
      <p:cxnSp>
        <p:nvCxnSpPr>
          <p:cNvPr id="43" name="直接箭头连接符 42"/>
          <p:cNvCxnSpPr>
            <a:endCxn id="41" idx="1"/>
          </p:cNvCxnSpPr>
          <p:nvPr/>
        </p:nvCxnSpPr>
        <p:spPr>
          <a:xfrm>
            <a:off x="7109221" y="3239232"/>
            <a:ext cx="554830" cy="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图片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231" y="1202804"/>
            <a:ext cx="796380" cy="739230"/>
          </a:xfrm>
          <a:prstGeom prst="rect">
            <a:avLst/>
          </a:prstGeom>
        </p:spPr>
      </p:pic>
      <p:sp>
        <p:nvSpPr>
          <p:cNvPr id="87" name="TextBox 17"/>
          <p:cNvSpPr txBox="1"/>
          <p:nvPr/>
        </p:nvSpPr>
        <p:spPr>
          <a:xfrm rot="18782573">
            <a:off x="6738625" y="2224087"/>
            <a:ext cx="110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拉取代码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6876256" y="2058909"/>
            <a:ext cx="510380" cy="57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284">
        <p:dissolve/>
      </p:transition>
    </mc:Choice>
    <mc:Fallback>
      <p:transition spd="slow" advClick="0" advTm="2284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65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43" grpId="0" animBg="1"/>
          <p:bldP spid="18444" grpId="0" animBg="1"/>
          <p:bldP spid="18445" grpId="0" animBg="1"/>
          <p:bldP spid="18446" grpId="0" animBg="1"/>
          <p:bldP spid="45" grpId="0"/>
          <p:bldP spid="52" grpId="0"/>
          <p:bldP spid="56" grpId="0"/>
          <p:bldP spid="60" grpId="0"/>
          <p:bldP spid="63" grpId="0"/>
          <p:bldP spid="66" grpId="0"/>
          <p:bldP spid="69" grpId="0"/>
          <p:bldP spid="74" grpId="0"/>
          <p:bldP spid="81" grpId="0"/>
          <p:bldP spid="8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65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43" grpId="0" animBg="1"/>
          <p:bldP spid="18444" grpId="0" animBg="1"/>
          <p:bldP spid="18445" grpId="0" animBg="1"/>
          <p:bldP spid="18446" grpId="0" animBg="1"/>
          <p:bldP spid="45" grpId="0"/>
          <p:bldP spid="52" grpId="0"/>
          <p:bldP spid="56" grpId="0"/>
          <p:bldP spid="60" grpId="0"/>
          <p:bldP spid="63" grpId="0"/>
          <p:bldP spid="66" grpId="0"/>
          <p:bldP spid="69" grpId="0"/>
          <p:bldP spid="74" grpId="0"/>
          <p:bldP spid="81" grpId="0"/>
          <p:bldP spid="8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47199"/>
          <a:stretch/>
        </p:blipFill>
        <p:spPr>
          <a:xfrm>
            <a:off x="2391222" y="1634852"/>
            <a:ext cx="5205114" cy="1642376"/>
          </a:xfrm>
          <a:prstGeom prst="rect">
            <a:avLst/>
          </a:prstGeom>
          <a:noFill/>
        </p:spPr>
      </p:pic>
      <p:sp>
        <p:nvSpPr>
          <p:cNvPr id="6" name="TextBox 11"/>
          <p:cNvSpPr txBox="1"/>
          <p:nvPr/>
        </p:nvSpPr>
        <p:spPr>
          <a:xfrm>
            <a:off x="3435681" y="2237682"/>
            <a:ext cx="236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演示</a:t>
            </a: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&amp;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问答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80" y="1634852"/>
            <a:ext cx="5904656" cy="194421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05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31">
        <p:dissolve/>
      </p:transition>
    </mc:Choice>
    <mc:Fallback>
      <p:transition spd="slow" advClick="0" advTm="2031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47199"/>
          <a:stretch/>
        </p:blipFill>
        <p:spPr>
          <a:xfrm>
            <a:off x="2391222" y="1634852"/>
            <a:ext cx="5205114" cy="1642376"/>
          </a:xfrm>
          <a:prstGeom prst="rect">
            <a:avLst/>
          </a:prstGeom>
          <a:noFill/>
        </p:spPr>
      </p:pic>
      <p:sp>
        <p:nvSpPr>
          <p:cNvPr id="6" name="TextBox 11"/>
          <p:cNvSpPr txBox="1"/>
          <p:nvPr/>
        </p:nvSpPr>
        <p:spPr>
          <a:xfrm>
            <a:off x="3435681" y="2237682"/>
            <a:ext cx="236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Subtitle 9"/>
          <p:cNvSpPr txBox="1">
            <a:spLocks/>
          </p:cNvSpPr>
          <p:nvPr/>
        </p:nvSpPr>
        <p:spPr>
          <a:xfrm>
            <a:off x="2699792" y="2838284"/>
            <a:ext cx="3744416" cy="38074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defTabSz="1176924"/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自动化测试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80" y="1634852"/>
            <a:ext cx="5904656" cy="194421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02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31">
        <p:dissolve/>
      </p:transition>
    </mc:Choice>
    <mc:Fallback>
      <p:transition spd="slow" advClick="0" advTm="2031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827584" y="1562844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968872" y="1700956"/>
            <a:ext cx="266700" cy="273050"/>
            <a:chOff x="0" y="0"/>
            <a:chExt cx="276" cy="281"/>
          </a:xfrm>
        </p:grpSpPr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829172" y="2499469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1002209" y="2623294"/>
            <a:ext cx="200025" cy="292100"/>
            <a:chOff x="0" y="0"/>
            <a:chExt cx="206" cy="305"/>
          </a:xfrm>
        </p:grpSpPr>
        <p:sp>
          <p:nvSpPr>
            <p:cNvPr id="9227" name="Freeform 11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Freeform 12"/>
            <p:cNvSpPr>
              <a:spLocks/>
            </p:cNvSpPr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Freeform 13"/>
            <p:cNvSpPr>
              <a:spLocks/>
            </p:cNvSpPr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829172" y="3423394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984747" y="3599606"/>
            <a:ext cx="260350" cy="225425"/>
            <a:chOff x="0" y="0"/>
            <a:chExt cx="346" cy="301"/>
          </a:xfrm>
        </p:grpSpPr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Freeform 17"/>
            <p:cNvSpPr>
              <a:spLocks/>
            </p:cNvSpPr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1534022" y="1636166"/>
            <a:ext cx="324167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定义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自动化测试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=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自动化手工测试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534022" y="2556916"/>
            <a:ext cx="3241675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目的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发现变化的代码对不变代码的影响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534022" y="3490366"/>
            <a:ext cx="324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意义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服务开发，提高开发效率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-20438" y="0"/>
            <a:ext cx="7500586" cy="1285318"/>
            <a:chOff x="-20438" y="-20995"/>
            <a:chExt cx="7500586" cy="1285318"/>
          </a:xfrm>
        </p:grpSpPr>
        <p:sp>
          <p:nvSpPr>
            <p:cNvPr id="29" name="TextBox 82"/>
            <p:cNvSpPr txBox="1"/>
            <p:nvPr/>
          </p:nvSpPr>
          <p:spPr>
            <a:xfrm>
              <a:off x="3832860" y="319544"/>
              <a:ext cx="1478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800" dirty="0">
                <a:ln w="6350">
                  <a:noFill/>
                </a:ln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82" b="47199"/>
            <a:stretch/>
          </p:blipFill>
          <p:spPr>
            <a:xfrm flipH="1">
              <a:off x="-20438" y="-20995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31" name="直接连接符 30"/>
            <p:cNvCxnSpPr/>
            <p:nvPr/>
          </p:nvCxnSpPr>
          <p:spPr>
            <a:xfrm>
              <a:off x="1697674" y="616588"/>
              <a:ext cx="1421100" cy="507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084168" y="616588"/>
              <a:ext cx="1395980" cy="1015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82"/>
          <p:cNvSpPr txBox="1"/>
          <p:nvPr/>
        </p:nvSpPr>
        <p:spPr>
          <a:xfrm>
            <a:off x="3300410" y="353293"/>
            <a:ext cx="275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6924"/>
            <a:r>
              <a:rPr lang="zh-CN" altLang="en-US" sz="2400" dirty="0" smtClean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什么是自动化测试</a:t>
            </a:r>
            <a:endParaRPr lang="en-US" altLang="zh-CN" sz="2400" dirty="0">
              <a:solidFill>
                <a:srgbClr val="68B54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7" y="1754524"/>
            <a:ext cx="3383062" cy="244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130">
        <p:dissolve/>
      </p:transition>
    </mc:Choice>
    <mc:Fallback>
      <p:transition spd="slow" advClick="0" advTm="213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92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9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92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3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9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92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9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92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3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0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9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92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9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92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3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21" grpId="0" animBg="1"/>
          <p:bldP spid="9221" grpId="1" animBg="1"/>
          <p:bldP spid="9225" grpId="0" animBg="1"/>
          <p:bldP spid="9225" grpId="1" animBg="1"/>
          <p:bldP spid="9230" grpId="0" animBg="1"/>
          <p:bldP spid="9230" grpId="1" animBg="1"/>
          <p:bldP spid="9236" grpId="0"/>
          <p:bldP spid="9237" grpId="0"/>
          <p:bldP spid="92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92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9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92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9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92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9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92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9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92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9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92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21" grpId="0" animBg="1"/>
          <p:bldP spid="9221" grpId="1" animBg="1"/>
          <p:bldP spid="9225" grpId="0" animBg="1"/>
          <p:bldP spid="9225" grpId="1" animBg="1"/>
          <p:bldP spid="9230" grpId="0" animBg="1"/>
          <p:bldP spid="9230" grpId="1" animBg="1"/>
          <p:bldP spid="9236" grpId="0"/>
          <p:bldP spid="9237" grpId="0"/>
          <p:bldP spid="9238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9995ab5e4c825a5b49bc3b6d1914789817971"/>
  <p:tag name="ISPRING_ULTRA_SCORM_COURSE_ID" val="CA699235-BDD5-492C-96F6-23977FA1666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PRESENTATION_TITLE" val="唯美水彩花鸟年终汇报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9|0.8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0.7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543</Words>
  <Application>Microsoft Office PowerPoint</Application>
  <PresentationFormat>自定义</PresentationFormat>
  <Paragraphs>132</Paragraphs>
  <Slides>17</Slides>
  <Notes>17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Gill Sans</vt:lpstr>
      <vt:lpstr>Kozuka Gothic Pro EL</vt:lpstr>
      <vt:lpstr>Open Sans Light</vt:lpstr>
      <vt:lpstr>Roboto</vt:lpstr>
      <vt:lpstr>方正兰亭超细黑简体</vt:lpstr>
      <vt:lpstr>华文细黑</vt:lpstr>
      <vt:lpstr>宋体</vt:lpstr>
      <vt:lpstr>微软雅黑</vt:lpstr>
      <vt:lpstr>微软雅黑 Light</vt:lpstr>
      <vt:lpstr>幼圆</vt:lpstr>
      <vt:lpstr>Aharoni</vt:lpstr>
      <vt:lpstr>Arial</vt:lpstr>
      <vt:lpstr>Calibri</vt:lpstr>
      <vt:lpstr>Impact</vt:lpstr>
      <vt:lpstr>Segoe UI Semilight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唯美水彩花鸟年终汇报模板</dc:title>
  <dc:creator>X-DOG</dc:creator>
  <cp:lastModifiedBy>Windows 用户</cp:lastModifiedBy>
  <cp:revision>106</cp:revision>
  <dcterms:created xsi:type="dcterms:W3CDTF">2015-10-16T11:59:26Z</dcterms:created>
  <dcterms:modified xsi:type="dcterms:W3CDTF">2017-07-26T07:32:03Z</dcterms:modified>
</cp:coreProperties>
</file>