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T Sans Narrow"/>
      <p:regular r:id="rId23"/>
      <p:bold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TSansNarrow-bold.fntdata"/><Relationship Id="rId23" Type="http://schemas.openxmlformats.org/officeDocument/2006/relationships/font" Target="fonts/PTSansNarrow-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6dc87fcf58133bb6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dc87fcf58133bb6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6dc87fcf58133bb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dc87fcf58133bb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6dc87fcf58133bb6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dc87fcf58133bb6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a4c09a8947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a4c09a8947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a4c09a8947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a4c09a8947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6dc87fcf58133bb6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dc87fcf58133bb6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6dc87fcf58133bb6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dc87fcf58133bb6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a4c09a8947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a4c09a8947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a4c09a8947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a4c09a8947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a4c09a8947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a4c09a8947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a4c09a8947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a4c09a8947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a4c09a8947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a4c09a8947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a4c09a8947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a4c09a8947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6dc87fcf58133bb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dc87fcf58133bb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6dc87fcf58133bb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dc87fcf58133bb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6dc87fcf58133bb6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dc87fcf58133bb6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Analysis for rush hour</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GB"/>
              <a:t>Zeying Wu 40257530</a:t>
            </a:r>
            <a:endParaRPr/>
          </a:p>
          <a:p>
            <a:pPr indent="0" lvl="0" marL="0" rtl="0" algn="ctr">
              <a:spcBef>
                <a:spcPts val="0"/>
              </a:spcBef>
              <a:spcAft>
                <a:spcPts val="0"/>
              </a:spcAft>
              <a:buNone/>
            </a:pPr>
            <a:r>
              <a:rPr lang="en-GB"/>
              <a:t>Winyul yin 40176217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H3 and H4</a:t>
            </a:r>
            <a:endParaRPr/>
          </a:p>
        </p:txBody>
      </p:sp>
      <p:sp>
        <p:nvSpPr>
          <p:cNvPr id="125" name="Google Shape;125;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Clr>
                <a:srgbClr val="000000"/>
              </a:buClr>
              <a:buSzPts val="1400"/>
              <a:buChar char="●"/>
            </a:pPr>
            <a:r>
              <a:rPr lang="en-GB" sz="1400">
                <a:solidFill>
                  <a:srgbClr val="000000"/>
                </a:solidFill>
              </a:rPr>
              <a:t>H3 and h4 were both derived from the previous heuristic h1 and h2 but they were multiplied by a constant. </a:t>
            </a:r>
            <a:endParaRPr sz="1400">
              <a:solidFill>
                <a:srgbClr val="000000"/>
              </a:solidFill>
            </a:endParaRPr>
          </a:p>
          <a:p>
            <a:pPr indent="0" lvl="0" marL="914400" rtl="0" algn="l">
              <a:spcBef>
                <a:spcPts val="0"/>
              </a:spcBef>
              <a:spcAft>
                <a:spcPts val="0"/>
              </a:spcAft>
              <a:buNone/>
            </a:pPr>
            <a:r>
              <a:t/>
            </a:r>
            <a:endParaRPr sz="1400">
              <a:solidFill>
                <a:srgbClr val="000000"/>
              </a:solidFill>
            </a:endParaRPr>
          </a:p>
          <a:p>
            <a:pPr indent="-317500" lvl="0" marL="457200" rtl="0" algn="l">
              <a:spcBef>
                <a:spcPts val="0"/>
              </a:spcBef>
              <a:spcAft>
                <a:spcPts val="0"/>
              </a:spcAft>
              <a:buClr>
                <a:srgbClr val="000000"/>
              </a:buClr>
              <a:buSzPts val="1400"/>
              <a:buChar char="●"/>
            </a:pPr>
            <a:r>
              <a:rPr lang="en-GB" sz="1400">
                <a:solidFill>
                  <a:srgbClr val="000000"/>
                </a:solidFill>
              </a:rPr>
              <a:t>This is not admissible as it could very easily overestimate the cost to reach the goal state. With h2 being non admissible without even having a constant multiplied on it. </a:t>
            </a:r>
            <a:endParaRPr sz="1400">
              <a:solidFill>
                <a:srgbClr val="000000"/>
              </a:solidFill>
            </a:endParaRPr>
          </a:p>
          <a:p>
            <a:pPr indent="0" lvl="0" marL="914400" rtl="0" algn="l">
              <a:spcBef>
                <a:spcPts val="0"/>
              </a:spcBef>
              <a:spcAft>
                <a:spcPts val="0"/>
              </a:spcAft>
              <a:buNone/>
            </a:pPr>
            <a:r>
              <a:t/>
            </a:r>
            <a:endParaRPr sz="1400">
              <a:solidFill>
                <a:srgbClr val="000000"/>
              </a:solidFill>
            </a:endParaRPr>
          </a:p>
          <a:p>
            <a:pPr indent="-317500" lvl="0" marL="457200" rtl="0" algn="l">
              <a:spcBef>
                <a:spcPts val="0"/>
              </a:spcBef>
              <a:spcAft>
                <a:spcPts val="0"/>
              </a:spcAft>
              <a:buClr>
                <a:srgbClr val="000000"/>
              </a:buClr>
              <a:buSzPts val="1400"/>
              <a:buChar char="●"/>
            </a:pPr>
            <a:r>
              <a:rPr lang="en-GB" sz="1400">
                <a:solidFill>
                  <a:srgbClr val="000000"/>
                </a:solidFill>
              </a:rPr>
              <a:t>As for h1, it was admissible but having a constant multiplied to it could </a:t>
            </a:r>
            <a:r>
              <a:rPr lang="en-GB" sz="1400">
                <a:solidFill>
                  <a:srgbClr val="000000"/>
                </a:solidFill>
              </a:rPr>
              <a:t>cause</a:t>
            </a:r>
            <a:r>
              <a:rPr lang="en-GB" sz="1400">
                <a:solidFill>
                  <a:srgbClr val="000000"/>
                </a:solidFill>
              </a:rPr>
              <a:t> overestimate of the cost to reach the goal state.</a:t>
            </a:r>
            <a:endParaRPr sz="1400">
              <a:solidFill>
                <a:srgbClr val="000000"/>
              </a:solidFill>
            </a:endParaRPr>
          </a:p>
          <a:p>
            <a:pPr indent="0" lvl="0" marL="914400" rtl="0" algn="l">
              <a:spcBef>
                <a:spcPts val="0"/>
              </a:spcBef>
              <a:spcAft>
                <a:spcPts val="0"/>
              </a:spcAft>
              <a:buNone/>
            </a:pPr>
            <a:r>
              <a:t/>
            </a:r>
            <a:endParaRPr sz="1400">
              <a:solidFill>
                <a:srgbClr val="000000"/>
              </a:solidFill>
            </a:endParaRPr>
          </a:p>
          <a:p>
            <a:pPr indent="-317500" lvl="0" marL="457200" rtl="0" algn="l">
              <a:spcBef>
                <a:spcPts val="0"/>
              </a:spcBef>
              <a:spcAft>
                <a:spcPts val="0"/>
              </a:spcAft>
              <a:buClr>
                <a:srgbClr val="000000"/>
              </a:buClr>
              <a:buSzPts val="1400"/>
              <a:buChar char="●"/>
            </a:pPr>
            <a:r>
              <a:rPr lang="en-GB" sz="1400">
                <a:solidFill>
                  <a:srgbClr val="000000"/>
                </a:solidFill>
              </a:rPr>
              <a:t>For example, if the constant was 3 and only 1 car was blocking. It would have a heuristic of 3 but along with the valet service, it only needs a cost of 2. One to move the car out of the way and 1 to get a to the goal state.</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Q3</a:t>
            </a:r>
            <a:endParaRPr/>
          </a:p>
        </p:txBody>
      </p:sp>
      <p:sp>
        <p:nvSpPr>
          <p:cNvPr id="131" name="Google Shape;131;p23"/>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32" name="Google Shape;132;p2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GB"/>
              <a:t>The execution time across algorithms and heuristics. Is an informed search always faster?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247150" y="791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No, informed search is not always faster. </a:t>
            </a:r>
            <a:endParaRPr/>
          </a:p>
          <a:p>
            <a:pPr indent="0" lvl="0" marL="0" rtl="0" algn="l">
              <a:spcBef>
                <a:spcPts val="0"/>
              </a:spcBef>
              <a:spcAft>
                <a:spcPts val="0"/>
              </a:spcAft>
              <a:buNone/>
            </a:pPr>
            <a:r>
              <a:t/>
            </a:r>
            <a:endParaRPr/>
          </a:p>
        </p:txBody>
      </p:sp>
      <p:pic>
        <p:nvPicPr>
          <p:cNvPr id="138" name="Google Shape;138;p24"/>
          <p:cNvPicPr preferRelativeResize="0"/>
          <p:nvPr/>
        </p:nvPicPr>
        <p:blipFill>
          <a:blip r:embed="rId3">
            <a:alphaModFix/>
          </a:blip>
          <a:stretch>
            <a:fillRect/>
          </a:stretch>
        </p:blipFill>
        <p:spPr>
          <a:xfrm>
            <a:off x="72750" y="938950"/>
            <a:ext cx="8839201" cy="2696079"/>
          </a:xfrm>
          <a:prstGeom prst="rect">
            <a:avLst/>
          </a:prstGeom>
          <a:noFill/>
          <a:ln>
            <a:noFill/>
          </a:ln>
        </p:spPr>
      </p:pic>
      <p:sp>
        <p:nvSpPr>
          <p:cNvPr id="139" name="Google Shape;139;p24"/>
          <p:cNvSpPr/>
          <p:nvPr/>
        </p:nvSpPr>
        <p:spPr>
          <a:xfrm>
            <a:off x="3969775" y="1843075"/>
            <a:ext cx="340800" cy="1134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4"/>
          <p:cNvSpPr txBox="1"/>
          <p:nvPr/>
        </p:nvSpPr>
        <p:spPr>
          <a:xfrm>
            <a:off x="247150" y="3678075"/>
            <a:ext cx="88392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For example, the execution time of algorithm A with h1, h2 and h4 </a:t>
            </a:r>
            <a:r>
              <a:rPr lang="en-GB">
                <a:latin typeface="Open Sans"/>
                <a:ea typeface="Open Sans"/>
                <a:cs typeface="Open Sans"/>
                <a:sym typeface="Open Sans"/>
              </a:rPr>
              <a:t>heuristic</a:t>
            </a:r>
            <a:r>
              <a:rPr lang="en-GB">
                <a:latin typeface="Open Sans"/>
                <a:ea typeface="Open Sans"/>
                <a:cs typeface="Open Sans"/>
                <a:sym typeface="Open Sans"/>
              </a:rPr>
              <a:t> function for test case 23 is slower than UCS algorithm. </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This could because of the overhead of f(n) calculation and the inaccuracy of prediction of the f(n) function.</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5"/>
          <p:cNvPicPr preferRelativeResize="0"/>
          <p:nvPr/>
        </p:nvPicPr>
        <p:blipFill>
          <a:blip r:embed="rId3">
            <a:alphaModFix/>
          </a:blip>
          <a:stretch>
            <a:fillRect/>
          </a:stretch>
        </p:blipFill>
        <p:spPr>
          <a:xfrm>
            <a:off x="76200" y="442975"/>
            <a:ext cx="8991599" cy="2726970"/>
          </a:xfrm>
          <a:prstGeom prst="rect">
            <a:avLst/>
          </a:prstGeom>
          <a:noFill/>
          <a:ln>
            <a:noFill/>
          </a:ln>
        </p:spPr>
      </p:pic>
      <p:sp>
        <p:nvSpPr>
          <p:cNvPr id="146" name="Google Shape;146;p25"/>
          <p:cNvSpPr txBox="1"/>
          <p:nvPr/>
        </p:nvSpPr>
        <p:spPr>
          <a:xfrm>
            <a:off x="304800" y="3281700"/>
            <a:ext cx="88392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For all 50 test cases, GBFS is always faster than UCS with the 4 heuristic function</a:t>
            </a:r>
            <a:r>
              <a:rPr lang="en-GB">
                <a:latin typeface="Open Sans"/>
                <a:ea typeface="Open Sans"/>
                <a:cs typeface="Open Sans"/>
                <a:sym typeface="Open Sans"/>
              </a:rPr>
              <a:t>. </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This could because the overhead of h(n) calculation is way smaller comparing to the time needed to explore the much larger number of nodes needed to be explored by UCS.</a:t>
            </a:r>
            <a:endParaRPr>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a:p>
            <a:pPr indent="0" lvl="0" marL="0" rtl="0" algn="l">
              <a:spcBef>
                <a:spcPts val="0"/>
              </a:spcBef>
              <a:spcAft>
                <a:spcPts val="0"/>
              </a:spcAft>
              <a:buNone/>
            </a:pPr>
            <a:r>
              <a:t/>
            </a:r>
            <a:endParaRPr/>
          </a:p>
        </p:txBody>
      </p:sp>
      <p:sp>
        <p:nvSpPr>
          <p:cNvPr id="152" name="Google Shape;152;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sum of all execution times shows that GBFS is the is by far faster than the other 2 algorithms with h4 having the quickest execution time</a:t>
            </a:r>
            <a:endParaRPr/>
          </a:p>
        </p:txBody>
      </p:sp>
      <p:pic>
        <p:nvPicPr>
          <p:cNvPr id="153" name="Google Shape;153;p26"/>
          <p:cNvPicPr preferRelativeResize="0"/>
          <p:nvPr/>
        </p:nvPicPr>
        <p:blipFill>
          <a:blip r:embed="rId3">
            <a:alphaModFix/>
          </a:blip>
          <a:stretch>
            <a:fillRect/>
          </a:stretch>
        </p:blipFill>
        <p:spPr>
          <a:xfrm>
            <a:off x="269250" y="2193122"/>
            <a:ext cx="8747175" cy="1061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Q4</a:t>
            </a:r>
            <a:endParaRPr/>
          </a:p>
        </p:txBody>
      </p:sp>
      <p:sp>
        <p:nvSpPr>
          <p:cNvPr id="159" name="Google Shape;159;p27"/>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60" name="Google Shape;160;p2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GB"/>
              <a:t>Other interesting facts that you deem worthy of describing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Impact of heuristics</a:t>
            </a:r>
            <a:endParaRPr/>
          </a:p>
        </p:txBody>
      </p:sp>
      <p:sp>
        <p:nvSpPr>
          <p:cNvPr id="166" name="Google Shape;166;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Within GBFS, the heuristic had very little impact on the search both in the solution length and the search path length with marginal </a:t>
            </a:r>
            <a:r>
              <a:rPr lang="en-GB"/>
              <a:t>difference in execution time. But that might have to do with other processes going on in the computer.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 </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Algorithm A with h1 and h2</a:t>
            </a:r>
            <a:endParaRPr/>
          </a:p>
        </p:txBody>
      </p:sp>
      <p:sp>
        <p:nvSpPr>
          <p:cNvPr id="172" name="Google Shape;172;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Despite</a:t>
            </a:r>
            <a:r>
              <a:rPr lang="en-GB"/>
              <a:t> having different heuristics. H1 and h2 performed very similarly with the only differences being a 3 nodes searched more in h1 than h2 over close to 300,000 total nodes searched and minor execution time differences which could be due to the cpu having to deal with other processes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Q1</a:t>
            </a:r>
            <a:endParaRPr/>
          </a:p>
        </p:txBody>
      </p:sp>
      <p:sp>
        <p:nvSpPr>
          <p:cNvPr id="73" name="Google Shape;73;p14"/>
          <p:cNvSpPr txBox="1"/>
          <p:nvPr>
            <p:ph idx="2" type="body"/>
          </p:nvPr>
        </p:nvSpPr>
        <p:spPr>
          <a:xfrm>
            <a:off x="4961000" y="379875"/>
            <a:ext cx="3837000" cy="3695100"/>
          </a:xfrm>
          <a:prstGeom prst="rect">
            <a:avLst/>
          </a:prstGeom>
        </p:spPr>
        <p:txBody>
          <a:bodyPr anchorCtr="0" anchor="ctr" bIns="91425" lIns="91425" spcFirstLastPara="1" rIns="91425" wrap="square" tIns="91425">
            <a:normAutofit fontScale="92500" lnSpcReduction="20000"/>
          </a:bodyPr>
          <a:lstStyle/>
          <a:p>
            <a:pPr indent="0" lvl="0" marL="457200" rtl="0" algn="l">
              <a:spcBef>
                <a:spcPts val="0"/>
              </a:spcBef>
              <a:spcAft>
                <a:spcPts val="0"/>
              </a:spcAft>
              <a:buNone/>
            </a:pPr>
            <a:r>
              <a:rPr b="1" lang="en-GB" sz="2900">
                <a:solidFill>
                  <a:srgbClr val="000000"/>
                </a:solidFill>
                <a:latin typeface="Arial"/>
                <a:ea typeface="Arial"/>
                <a:cs typeface="Arial"/>
                <a:sym typeface="Arial"/>
              </a:rPr>
              <a:t>Compare and analysis the length of the solutions across algorithms and heuristics. When do you have the lowest-cost solution?</a:t>
            </a:r>
            <a:endParaRPr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idx="1" type="body"/>
          </p:nvPr>
        </p:nvSpPr>
        <p:spPr>
          <a:xfrm>
            <a:off x="311700" y="351675"/>
            <a:ext cx="8520600" cy="118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solidFill>
                  <a:srgbClr val="000000"/>
                </a:solidFill>
                <a:latin typeface="Arial"/>
                <a:ea typeface="Arial"/>
                <a:cs typeface="Arial"/>
                <a:sym typeface="Arial"/>
              </a:rPr>
              <a:t>Uniform Cost Search (UCS) guarantees the finding of the lowest-cost solution path as it searches by cost.</a:t>
            </a:r>
            <a:endParaRPr sz="2200"/>
          </a:p>
        </p:txBody>
      </p:sp>
      <p:pic>
        <p:nvPicPr>
          <p:cNvPr id="79" name="Google Shape;79;p15"/>
          <p:cNvPicPr preferRelativeResize="0"/>
          <p:nvPr/>
        </p:nvPicPr>
        <p:blipFill>
          <a:blip r:embed="rId3">
            <a:alphaModFix/>
          </a:blip>
          <a:stretch>
            <a:fillRect/>
          </a:stretch>
        </p:blipFill>
        <p:spPr>
          <a:xfrm>
            <a:off x="1540500" y="1196200"/>
            <a:ext cx="5504945" cy="32999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6"/>
          <p:cNvPicPr preferRelativeResize="0"/>
          <p:nvPr/>
        </p:nvPicPr>
        <p:blipFill>
          <a:blip r:embed="rId3">
            <a:alphaModFix/>
          </a:blip>
          <a:stretch>
            <a:fillRect/>
          </a:stretch>
        </p:blipFill>
        <p:spPr>
          <a:xfrm>
            <a:off x="244188" y="152400"/>
            <a:ext cx="8655634" cy="4838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120725" y="10067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440"/>
              <a:t>Algorithm A with 4 heuristic function comparing to UCS</a:t>
            </a:r>
            <a:endParaRPr sz="2440"/>
          </a:p>
        </p:txBody>
      </p:sp>
      <p:sp>
        <p:nvSpPr>
          <p:cNvPr id="90" name="Google Shape;90;p17"/>
          <p:cNvSpPr txBox="1"/>
          <p:nvPr/>
        </p:nvSpPr>
        <p:spPr>
          <a:xfrm>
            <a:off x="120725" y="4139375"/>
            <a:ext cx="9033900" cy="11082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Open Sans"/>
              <a:buChar char="●"/>
            </a:pPr>
            <a:r>
              <a:rPr lang="en-GB" sz="1200">
                <a:latin typeface="Open Sans"/>
                <a:ea typeface="Open Sans"/>
                <a:cs typeface="Open Sans"/>
                <a:sym typeface="Open Sans"/>
              </a:rPr>
              <a:t>h1 and </a:t>
            </a:r>
            <a:r>
              <a:rPr lang="en-GB" sz="1200">
                <a:latin typeface="Open Sans"/>
                <a:ea typeface="Open Sans"/>
                <a:cs typeface="Open Sans"/>
                <a:sym typeface="Open Sans"/>
              </a:rPr>
              <a:t>h2 are the better performing heuristic function for algorithm A, they gave the same length of solutions as UCS for the 50 test cases.</a:t>
            </a:r>
            <a:endParaRPr sz="1200">
              <a:latin typeface="Open Sans"/>
              <a:ea typeface="Open Sans"/>
              <a:cs typeface="Open Sans"/>
              <a:sym typeface="Open Sans"/>
            </a:endParaRPr>
          </a:p>
          <a:p>
            <a:pPr indent="-304800" lvl="0" marL="457200" rtl="0" algn="l">
              <a:spcBef>
                <a:spcPts val="0"/>
              </a:spcBef>
              <a:spcAft>
                <a:spcPts val="0"/>
              </a:spcAft>
              <a:buSzPts val="1200"/>
              <a:buFont typeface="Open Sans"/>
              <a:buChar char="●"/>
            </a:pPr>
            <a:r>
              <a:rPr lang="en-GB" sz="1200">
                <a:latin typeface="Open Sans"/>
                <a:ea typeface="Open Sans"/>
                <a:cs typeface="Open Sans"/>
                <a:sym typeface="Open Sans"/>
              </a:rPr>
              <a:t>h4 comes second, it is almost as good as h1 and h2 except for test 23 and 33.</a:t>
            </a:r>
            <a:endParaRPr sz="1200">
              <a:latin typeface="Open Sans"/>
              <a:ea typeface="Open Sans"/>
              <a:cs typeface="Open Sans"/>
              <a:sym typeface="Open Sans"/>
            </a:endParaRPr>
          </a:p>
          <a:p>
            <a:pPr indent="-304800" lvl="0" marL="457200" rtl="0" algn="l">
              <a:spcBef>
                <a:spcPts val="0"/>
              </a:spcBef>
              <a:spcAft>
                <a:spcPts val="0"/>
              </a:spcAft>
              <a:buSzPts val="1200"/>
              <a:buFont typeface="Open Sans"/>
              <a:buChar char="●"/>
            </a:pPr>
            <a:r>
              <a:rPr lang="en-GB" sz="1200">
                <a:latin typeface="Open Sans"/>
                <a:ea typeface="Open Sans"/>
                <a:cs typeface="Open Sans"/>
                <a:sym typeface="Open Sans"/>
              </a:rPr>
              <a:t>h3 is the worst.</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p:txBody>
      </p:sp>
      <p:pic>
        <p:nvPicPr>
          <p:cNvPr id="91" name="Google Shape;91;p17"/>
          <p:cNvPicPr preferRelativeResize="0"/>
          <p:nvPr/>
        </p:nvPicPr>
        <p:blipFill>
          <a:blip r:embed="rId3">
            <a:alphaModFix/>
          </a:blip>
          <a:stretch>
            <a:fillRect/>
          </a:stretch>
        </p:blipFill>
        <p:spPr>
          <a:xfrm>
            <a:off x="91450" y="614400"/>
            <a:ext cx="8961098" cy="3481926"/>
          </a:xfrm>
          <a:prstGeom prst="rect">
            <a:avLst/>
          </a:prstGeom>
          <a:noFill/>
          <a:ln>
            <a:noFill/>
          </a:ln>
        </p:spPr>
      </p:pic>
      <p:sp>
        <p:nvSpPr>
          <p:cNvPr id="92" name="Google Shape;92;p17"/>
          <p:cNvSpPr/>
          <p:nvPr/>
        </p:nvSpPr>
        <p:spPr>
          <a:xfrm>
            <a:off x="3992125" y="2399575"/>
            <a:ext cx="387300" cy="398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p:nvPr/>
        </p:nvSpPr>
        <p:spPr>
          <a:xfrm>
            <a:off x="5801625" y="2625575"/>
            <a:ext cx="342600" cy="355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120725" y="10067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440"/>
              <a:t>Algorithm GBFS with 4 heuristic function comparing to UCS</a:t>
            </a:r>
            <a:endParaRPr sz="2440"/>
          </a:p>
        </p:txBody>
      </p:sp>
      <p:pic>
        <p:nvPicPr>
          <p:cNvPr id="99" name="Google Shape;99;p18"/>
          <p:cNvPicPr preferRelativeResize="0"/>
          <p:nvPr/>
        </p:nvPicPr>
        <p:blipFill>
          <a:blip r:embed="rId3">
            <a:alphaModFix/>
          </a:blip>
          <a:stretch>
            <a:fillRect/>
          </a:stretch>
        </p:blipFill>
        <p:spPr>
          <a:xfrm>
            <a:off x="152400" y="659200"/>
            <a:ext cx="8839200" cy="3434561"/>
          </a:xfrm>
          <a:prstGeom prst="rect">
            <a:avLst/>
          </a:prstGeom>
          <a:noFill/>
          <a:ln>
            <a:noFill/>
          </a:ln>
        </p:spPr>
      </p:pic>
      <p:sp>
        <p:nvSpPr>
          <p:cNvPr id="100" name="Google Shape;100;p18"/>
          <p:cNvSpPr txBox="1"/>
          <p:nvPr/>
        </p:nvSpPr>
        <p:spPr>
          <a:xfrm>
            <a:off x="120725" y="4139375"/>
            <a:ext cx="9033900" cy="554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Open Sans"/>
              <a:buChar char="●"/>
            </a:pPr>
            <a:r>
              <a:rPr lang="en-GB" sz="1200">
                <a:latin typeface="Open Sans"/>
                <a:ea typeface="Open Sans"/>
                <a:cs typeface="Open Sans"/>
                <a:sym typeface="Open Sans"/>
              </a:rPr>
              <a:t>h1, h2, h3 and h4 gave equally bad solution for 50 test cases </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Q2</a:t>
            </a:r>
            <a:endParaRPr/>
          </a:p>
        </p:txBody>
      </p:sp>
      <p:sp>
        <p:nvSpPr>
          <p:cNvPr id="106" name="Google Shape;106;p1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GB"/>
              <a:t>The admissibility of each heuristic and its influence on the optimally of the solution.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h1 - admissible</a:t>
            </a:r>
            <a:endParaRPr/>
          </a:p>
        </p:txBody>
      </p:sp>
      <p:sp>
        <p:nvSpPr>
          <p:cNvPr id="112" name="Google Shape;112;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17500" lvl="0" marL="457200" marR="0" rtl="0" algn="l">
              <a:lnSpc>
                <a:spcPct val="100000"/>
              </a:lnSpc>
              <a:spcBef>
                <a:spcPts val="0"/>
              </a:spcBef>
              <a:spcAft>
                <a:spcPts val="0"/>
              </a:spcAft>
              <a:buClr>
                <a:srgbClr val="000000"/>
              </a:buClr>
              <a:buSzPts val="1400"/>
              <a:buFont typeface="Open Sans"/>
              <a:buChar char="●"/>
            </a:pPr>
            <a:r>
              <a:rPr lang="en-GB" sz="1400">
                <a:solidFill>
                  <a:srgbClr val="000000"/>
                </a:solidFill>
              </a:rPr>
              <a:t>h1 is the number of blocking vehicles. </a:t>
            </a:r>
            <a:endParaRPr sz="1400">
              <a:solidFill>
                <a:srgbClr val="000000"/>
              </a:solidFill>
            </a:endParaRPr>
          </a:p>
          <a:p>
            <a:pPr indent="0" lvl="0" marL="457200" marR="0" rtl="0" algn="l">
              <a:lnSpc>
                <a:spcPct val="100000"/>
              </a:lnSpc>
              <a:spcBef>
                <a:spcPts val="0"/>
              </a:spcBef>
              <a:spcAft>
                <a:spcPts val="0"/>
              </a:spcAft>
              <a:buNone/>
            </a:pPr>
            <a:r>
              <a:t/>
            </a:r>
            <a:endParaRPr sz="1400">
              <a:solidFill>
                <a:srgbClr val="000000"/>
              </a:solidFill>
            </a:endParaRPr>
          </a:p>
          <a:p>
            <a:pPr indent="-317500" lvl="0" marL="457200" marR="0" rtl="0" algn="l">
              <a:lnSpc>
                <a:spcPct val="100000"/>
              </a:lnSpc>
              <a:spcBef>
                <a:spcPts val="0"/>
              </a:spcBef>
              <a:spcAft>
                <a:spcPts val="0"/>
              </a:spcAft>
              <a:buClr>
                <a:srgbClr val="000000"/>
              </a:buClr>
              <a:buSzPts val="1400"/>
              <a:buFont typeface="Open Sans"/>
              <a:buChar char="●"/>
            </a:pPr>
            <a:r>
              <a:rPr lang="en-GB" sz="1400">
                <a:solidFill>
                  <a:srgbClr val="000000"/>
                </a:solidFill>
              </a:rPr>
              <a:t>It is admissible because it is non-negative and it is not an overestimate of the cost to reach the goal state. </a:t>
            </a:r>
            <a:endParaRPr sz="1400">
              <a:solidFill>
                <a:srgbClr val="000000"/>
              </a:solidFill>
            </a:endParaRPr>
          </a:p>
          <a:p>
            <a:pPr indent="0" lvl="0" marL="457200" marR="0" rtl="0" algn="l">
              <a:lnSpc>
                <a:spcPct val="100000"/>
              </a:lnSpc>
              <a:spcBef>
                <a:spcPts val="0"/>
              </a:spcBef>
              <a:spcAft>
                <a:spcPts val="0"/>
              </a:spcAft>
              <a:buNone/>
            </a:pPr>
            <a:r>
              <a:t/>
            </a:r>
            <a:endParaRPr sz="1400">
              <a:solidFill>
                <a:srgbClr val="000000"/>
              </a:solidFill>
            </a:endParaRPr>
          </a:p>
          <a:p>
            <a:pPr indent="-317500" lvl="0" marL="457200" marR="0" rtl="0" algn="l">
              <a:lnSpc>
                <a:spcPct val="100000"/>
              </a:lnSpc>
              <a:spcBef>
                <a:spcPts val="0"/>
              </a:spcBef>
              <a:spcAft>
                <a:spcPts val="0"/>
              </a:spcAft>
              <a:buClr>
                <a:srgbClr val="000000"/>
              </a:buClr>
              <a:buSzPts val="1400"/>
              <a:buFont typeface="Open Sans"/>
              <a:buChar char="●"/>
            </a:pPr>
            <a:r>
              <a:rPr lang="en-GB" sz="1400">
                <a:solidFill>
                  <a:srgbClr val="000000"/>
                </a:solidFill>
              </a:rPr>
              <a:t>This is because for each blocked vehicle, we need to move it at least once to clear the path for vehicle A to move to the exit.</a:t>
            </a:r>
            <a:endParaRPr sz="1400">
              <a:solidFill>
                <a:srgbClr val="000000"/>
              </a:solidFill>
            </a:endParaRPr>
          </a:p>
          <a:p>
            <a:pPr indent="0" lvl="0" marL="0" marR="0" rtl="0" algn="l">
              <a:lnSpc>
                <a:spcPct val="100000"/>
              </a:lnSpc>
              <a:spcBef>
                <a:spcPts val="0"/>
              </a:spcBef>
              <a:spcAft>
                <a:spcPts val="0"/>
              </a:spcAft>
              <a:buNone/>
            </a:pPr>
            <a:r>
              <a:t/>
            </a:r>
            <a:endParaRPr sz="14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684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h2 - not admissible</a:t>
            </a:r>
            <a:endParaRPr/>
          </a:p>
        </p:txBody>
      </p:sp>
      <p:sp>
        <p:nvSpPr>
          <p:cNvPr id="118" name="Google Shape;118;p21"/>
          <p:cNvSpPr txBox="1"/>
          <p:nvPr>
            <p:ph idx="1" type="body"/>
          </p:nvPr>
        </p:nvSpPr>
        <p:spPr>
          <a:xfrm>
            <a:off x="311700" y="678950"/>
            <a:ext cx="8520600" cy="3302700"/>
          </a:xfrm>
          <a:prstGeom prst="rect">
            <a:avLst/>
          </a:prstGeom>
        </p:spPr>
        <p:txBody>
          <a:bodyPr anchorCtr="0" anchor="t" bIns="91425" lIns="91425" spcFirstLastPara="1" rIns="91425" wrap="square" tIns="91425">
            <a:normAutofit lnSpcReduction="20000"/>
          </a:bodyPr>
          <a:lstStyle/>
          <a:p>
            <a:pPr indent="-317500" lvl="0" marL="457200" marR="0" rtl="0" algn="l">
              <a:lnSpc>
                <a:spcPct val="100000"/>
              </a:lnSpc>
              <a:spcBef>
                <a:spcPts val="0"/>
              </a:spcBef>
              <a:spcAft>
                <a:spcPts val="0"/>
              </a:spcAft>
              <a:buClr>
                <a:srgbClr val="000000"/>
              </a:buClr>
              <a:buSzPts val="1400"/>
              <a:buFont typeface="Open Sans"/>
              <a:buChar char="●"/>
            </a:pPr>
            <a:r>
              <a:rPr lang="en-GB" sz="1400">
                <a:solidFill>
                  <a:srgbClr val="000000"/>
                </a:solidFill>
              </a:rPr>
              <a:t>h2 i</a:t>
            </a:r>
            <a:r>
              <a:rPr lang="en-GB" sz="1400">
                <a:solidFill>
                  <a:srgbClr val="000000"/>
                </a:solidFill>
              </a:rPr>
              <a:t>s the n</a:t>
            </a:r>
            <a:r>
              <a:rPr lang="en-GB" sz="1400">
                <a:solidFill>
                  <a:srgbClr val="000000"/>
                </a:solidFill>
              </a:rPr>
              <a:t>umber of blocked positions. </a:t>
            </a:r>
            <a:endParaRPr sz="1400">
              <a:solidFill>
                <a:srgbClr val="000000"/>
              </a:solidFill>
            </a:endParaRPr>
          </a:p>
          <a:p>
            <a:pPr indent="0" lvl="0" marL="457200" marR="0" rtl="0" algn="l">
              <a:lnSpc>
                <a:spcPct val="100000"/>
              </a:lnSpc>
              <a:spcBef>
                <a:spcPts val="0"/>
              </a:spcBef>
              <a:spcAft>
                <a:spcPts val="0"/>
              </a:spcAft>
              <a:buNone/>
            </a:pPr>
            <a:r>
              <a:t/>
            </a:r>
            <a:endParaRPr sz="1400">
              <a:solidFill>
                <a:srgbClr val="000000"/>
              </a:solidFill>
            </a:endParaRPr>
          </a:p>
          <a:p>
            <a:pPr indent="-317500" lvl="0" marL="457200" marR="0" rtl="0" algn="l">
              <a:lnSpc>
                <a:spcPct val="100000"/>
              </a:lnSpc>
              <a:spcBef>
                <a:spcPts val="0"/>
              </a:spcBef>
              <a:spcAft>
                <a:spcPts val="0"/>
              </a:spcAft>
              <a:buClr>
                <a:srgbClr val="000000"/>
              </a:buClr>
              <a:buSzPts val="1400"/>
              <a:buFont typeface="Open Sans"/>
              <a:buChar char="●"/>
            </a:pPr>
            <a:r>
              <a:rPr lang="en-GB" sz="1400">
                <a:solidFill>
                  <a:srgbClr val="000000"/>
                </a:solidFill>
              </a:rPr>
              <a:t>It is non-negative but it may be an overestimate of the cost to reach the goal state. </a:t>
            </a:r>
            <a:endParaRPr sz="1400">
              <a:solidFill>
                <a:srgbClr val="000000"/>
              </a:solidFill>
            </a:endParaRPr>
          </a:p>
          <a:p>
            <a:pPr indent="0" lvl="0" marL="457200" marR="0" rtl="0" algn="l">
              <a:lnSpc>
                <a:spcPct val="100000"/>
              </a:lnSpc>
              <a:spcBef>
                <a:spcPts val="0"/>
              </a:spcBef>
              <a:spcAft>
                <a:spcPts val="0"/>
              </a:spcAft>
              <a:buNone/>
            </a:pPr>
            <a:r>
              <a:t/>
            </a:r>
            <a:endParaRPr sz="1400">
              <a:solidFill>
                <a:srgbClr val="000000"/>
              </a:solidFill>
            </a:endParaRPr>
          </a:p>
          <a:p>
            <a:pPr indent="-317500" lvl="0" marL="457200" marR="0" rtl="0" algn="l">
              <a:lnSpc>
                <a:spcPct val="100000"/>
              </a:lnSpc>
              <a:spcBef>
                <a:spcPts val="0"/>
              </a:spcBef>
              <a:spcAft>
                <a:spcPts val="0"/>
              </a:spcAft>
              <a:buClr>
                <a:srgbClr val="000000"/>
              </a:buClr>
              <a:buSzPts val="1400"/>
              <a:buFont typeface="Open Sans"/>
              <a:buChar char="●"/>
            </a:pPr>
            <a:r>
              <a:rPr lang="en-GB" sz="1400">
                <a:solidFill>
                  <a:srgbClr val="000000"/>
                </a:solidFill>
              </a:rPr>
              <a:t>This is because a vehicle parking horizontally on row 3 can blocked multiple positions depending on its size but it may only need one move to clear its blockage using the valet service. </a:t>
            </a:r>
            <a:endParaRPr sz="1400">
              <a:solidFill>
                <a:srgbClr val="000000"/>
              </a:solidFill>
            </a:endParaRPr>
          </a:p>
          <a:p>
            <a:pPr indent="0" lvl="0" marL="457200" marR="0" rtl="0" algn="l">
              <a:lnSpc>
                <a:spcPct val="100000"/>
              </a:lnSpc>
              <a:spcBef>
                <a:spcPts val="0"/>
              </a:spcBef>
              <a:spcAft>
                <a:spcPts val="0"/>
              </a:spcAft>
              <a:buNone/>
            </a:pPr>
            <a:r>
              <a:t/>
            </a:r>
            <a:endParaRPr sz="1400">
              <a:solidFill>
                <a:srgbClr val="000000"/>
              </a:solidFill>
            </a:endParaRPr>
          </a:p>
          <a:p>
            <a:pPr indent="-317500" lvl="0" marL="457200" marR="0" rtl="0" algn="l">
              <a:lnSpc>
                <a:spcPct val="100000"/>
              </a:lnSpc>
              <a:spcBef>
                <a:spcPts val="0"/>
              </a:spcBef>
              <a:spcAft>
                <a:spcPts val="0"/>
              </a:spcAft>
              <a:buClr>
                <a:srgbClr val="000000"/>
              </a:buClr>
              <a:buSzPts val="1400"/>
              <a:buFont typeface="Open Sans"/>
              <a:buChar char="●"/>
            </a:pPr>
            <a:r>
              <a:rPr lang="en-GB" sz="1400">
                <a:solidFill>
                  <a:srgbClr val="000000"/>
                </a:solidFill>
              </a:rPr>
              <a:t>For example, h2 = 3 in the below game board because vehicle D occupies 3 space horizontally on row 3. </a:t>
            </a:r>
            <a:endParaRPr sz="1400">
              <a:solidFill>
                <a:srgbClr val="000000"/>
              </a:solidFill>
            </a:endParaRPr>
          </a:p>
          <a:p>
            <a:pPr indent="0" lvl="0" marL="457200" marR="0" rtl="0" algn="l">
              <a:lnSpc>
                <a:spcPct val="100000"/>
              </a:lnSpc>
              <a:spcBef>
                <a:spcPts val="0"/>
              </a:spcBef>
              <a:spcAft>
                <a:spcPts val="0"/>
              </a:spcAft>
              <a:buNone/>
            </a:pPr>
            <a:r>
              <a:t/>
            </a:r>
            <a:endParaRPr sz="1400">
              <a:solidFill>
                <a:srgbClr val="000000"/>
              </a:solidFill>
            </a:endParaRPr>
          </a:p>
          <a:p>
            <a:pPr indent="-317500" lvl="0" marL="457200" marR="0" rtl="0" algn="l">
              <a:lnSpc>
                <a:spcPct val="100000"/>
              </a:lnSpc>
              <a:spcBef>
                <a:spcPts val="0"/>
              </a:spcBef>
              <a:spcAft>
                <a:spcPts val="0"/>
              </a:spcAft>
              <a:buClr>
                <a:srgbClr val="000000"/>
              </a:buClr>
              <a:buSzPts val="1400"/>
              <a:buFont typeface="Open Sans"/>
              <a:buChar char="●"/>
            </a:pPr>
            <a:r>
              <a:rPr lang="en-GB" sz="1400">
                <a:solidFill>
                  <a:srgbClr val="000000"/>
                </a:solidFill>
              </a:rPr>
              <a:t>However, this is an overestimate of the actual cost of 2. This is because despite D blocked 3 positions, it only needs 1 move by moving to the right to leave the gameboard via valet service.</a:t>
            </a:r>
            <a:endParaRPr sz="1100">
              <a:solidFill>
                <a:srgbClr val="000000"/>
              </a:solidFill>
              <a:latin typeface="Arial"/>
              <a:ea typeface="Arial"/>
              <a:cs typeface="Arial"/>
              <a:sym typeface="Arial"/>
            </a:endParaRPr>
          </a:p>
          <a:p>
            <a:pPr indent="0" lvl="0" marL="457200" rtl="0" algn="l">
              <a:spcBef>
                <a:spcPts val="0"/>
              </a:spcBef>
              <a:spcAft>
                <a:spcPts val="0"/>
              </a:spcAft>
              <a:buNone/>
            </a:pPr>
            <a:r>
              <a:t/>
            </a:r>
            <a:endParaRPr sz="1100">
              <a:solidFill>
                <a:srgbClr val="000000"/>
              </a:solidFill>
              <a:latin typeface="Arial"/>
              <a:ea typeface="Arial"/>
              <a:cs typeface="Arial"/>
              <a:sym typeface="Arial"/>
            </a:endParaRPr>
          </a:p>
          <a:p>
            <a:pPr indent="0" lvl="0" marL="45720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19" name="Google Shape;119;p21"/>
          <p:cNvPicPr preferRelativeResize="0"/>
          <p:nvPr/>
        </p:nvPicPr>
        <p:blipFill>
          <a:blip r:embed="rId3">
            <a:alphaModFix/>
          </a:blip>
          <a:stretch>
            <a:fillRect/>
          </a:stretch>
        </p:blipFill>
        <p:spPr>
          <a:xfrm>
            <a:off x="3152775" y="3101975"/>
            <a:ext cx="2970675" cy="1933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