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 id="2147484182" r:id="rId2"/>
  </p:sldMasterIdLst>
  <p:notesMasterIdLst>
    <p:notesMasterId r:id="rId14"/>
  </p:notesMasterIdLst>
  <p:sldIdLst>
    <p:sldId id="256" r:id="rId3"/>
    <p:sldId id="258" r:id="rId4"/>
    <p:sldId id="257" r:id="rId5"/>
    <p:sldId id="259" r:id="rId6"/>
    <p:sldId id="260" r:id="rId7"/>
    <p:sldId id="261" r:id="rId8"/>
    <p:sldId id="262"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85" d="100"/>
          <a:sy n="85" d="100"/>
        </p:scale>
        <p:origin x="7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NTAM\OneDrive\Desktop\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NTAM\OneDrive\Desktop\EXCE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NTAM\OneDrive\Desktop\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NTAM\OneDrive\Desktop\EXCE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NTAM\OneDrive\Desktop\EXCE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Project.xlsx]TotalPowerPerYear!PivotTable9</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Power</a:t>
            </a:r>
            <a:r>
              <a:rPr lang="en-IN" baseline="0"/>
              <a:t> Generation Regionwise</a:t>
            </a:r>
          </a:p>
          <a:p>
            <a:pPr>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manualLayout>
          <c:layoutTarget val="inner"/>
          <c:xMode val="edge"/>
          <c:yMode val="edge"/>
          <c:x val="0.24737710130387225"/>
          <c:y val="0.23200582402308911"/>
          <c:w val="0.38189291304558898"/>
          <c:h val="0.62753201990976515"/>
        </c:manualLayout>
      </c:layout>
      <c:pieChart>
        <c:varyColors val="1"/>
        <c:ser>
          <c:idx val="0"/>
          <c:order val="0"/>
          <c:tx>
            <c:strRef>
              <c:f>TotalPowerPerYear!$B$3:$B$6</c:f>
              <c:strCache>
                <c:ptCount val="1"/>
                <c:pt idx="0">
                  <c:v>2017</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C9B-4E85-AE02-58F831AB1234}"/>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C9B-4E85-AE02-58F831AB1234}"/>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C9B-4E85-AE02-58F831AB1234}"/>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C9B-4E85-AE02-58F831AB1234}"/>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C9B-4E85-AE02-58F831AB12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TotalPowerPerYear!$A$7:$A$12</c:f>
              <c:strCache>
                <c:ptCount val="5"/>
                <c:pt idx="0">
                  <c:v>Eastern</c:v>
                </c:pt>
                <c:pt idx="1">
                  <c:v>NorthEastern</c:v>
                </c:pt>
                <c:pt idx="2">
                  <c:v>Northern</c:v>
                </c:pt>
                <c:pt idx="3">
                  <c:v>Southern</c:v>
                </c:pt>
                <c:pt idx="4">
                  <c:v>Western</c:v>
                </c:pt>
              </c:strCache>
            </c:strRef>
          </c:cat>
          <c:val>
            <c:numRef>
              <c:f>TotalPowerPerYear!$B$7:$B$12</c:f>
              <c:numCache>
                <c:formatCode>General</c:formatCode>
                <c:ptCount val="5"/>
                <c:pt idx="0">
                  <c:v>223061.82999999984</c:v>
                </c:pt>
                <c:pt idx="1">
                  <c:v>52976.220000000169</c:v>
                </c:pt>
                <c:pt idx="2">
                  <c:v>337108.11000000045</c:v>
                </c:pt>
                <c:pt idx="3">
                  <c:v>288141.77000000037</c:v>
                </c:pt>
                <c:pt idx="4">
                  <c:v>464661.01999999979</c:v>
                </c:pt>
              </c:numCache>
            </c:numRef>
          </c:val>
          <c:extLst>
            <c:ext xmlns:c16="http://schemas.microsoft.com/office/drawing/2014/chart" uri="{C3380CC4-5D6E-409C-BE32-E72D297353CC}">
              <c16:uniqueId val="{0000000A-8C9B-4E85-AE02-58F831AB1234}"/>
            </c:ext>
          </c:extLst>
        </c:ser>
        <c:ser>
          <c:idx val="1"/>
          <c:order val="1"/>
          <c:tx>
            <c:strRef>
              <c:f>TotalPowerPerYear!$C$3:$C$6</c:f>
              <c:strCache>
                <c:ptCount val="1"/>
                <c:pt idx="0">
                  <c:v>2018</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C-8C9B-4E85-AE02-58F831AB1234}"/>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E-8C9B-4E85-AE02-58F831AB1234}"/>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0-8C9B-4E85-AE02-58F831AB1234}"/>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2-8C9B-4E85-AE02-58F831AB1234}"/>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4-8C9B-4E85-AE02-58F831AB12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TotalPowerPerYear!$A$7:$A$12</c:f>
              <c:strCache>
                <c:ptCount val="5"/>
                <c:pt idx="0">
                  <c:v>Eastern</c:v>
                </c:pt>
                <c:pt idx="1">
                  <c:v>NorthEastern</c:v>
                </c:pt>
                <c:pt idx="2">
                  <c:v>Northern</c:v>
                </c:pt>
                <c:pt idx="3">
                  <c:v>Southern</c:v>
                </c:pt>
                <c:pt idx="4">
                  <c:v>Western</c:v>
                </c:pt>
              </c:strCache>
            </c:strRef>
          </c:cat>
          <c:val>
            <c:numRef>
              <c:f>TotalPowerPerYear!$C$7:$C$12</c:f>
              <c:numCache>
                <c:formatCode>General</c:formatCode>
                <c:ptCount val="5"/>
                <c:pt idx="0">
                  <c:v>223987.43000000017</c:v>
                </c:pt>
                <c:pt idx="1">
                  <c:v>54352.070000000342</c:v>
                </c:pt>
                <c:pt idx="2">
                  <c:v>339868.5500000004</c:v>
                </c:pt>
                <c:pt idx="3">
                  <c:v>289321.94000000058</c:v>
                </c:pt>
                <c:pt idx="4">
                  <c:v>477875.5399999998</c:v>
                </c:pt>
              </c:numCache>
            </c:numRef>
          </c:val>
          <c:extLst>
            <c:ext xmlns:c16="http://schemas.microsoft.com/office/drawing/2014/chart" uri="{C3380CC4-5D6E-409C-BE32-E72D297353CC}">
              <c16:uniqueId val="{00000015-8C9B-4E85-AE02-58F831AB1234}"/>
            </c:ext>
          </c:extLst>
        </c:ser>
        <c:ser>
          <c:idx val="2"/>
          <c:order val="2"/>
          <c:tx>
            <c:strRef>
              <c:f>TotalPowerPerYear!$D$3:$D$6</c:f>
              <c:strCache>
                <c:ptCount val="1"/>
                <c:pt idx="0">
                  <c:v>2019</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8C9B-4E85-AE02-58F831AB1234}"/>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8C9B-4E85-AE02-58F831AB1234}"/>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8C9B-4E85-AE02-58F831AB1234}"/>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8C9B-4E85-AE02-58F831AB1234}"/>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8C9B-4E85-AE02-58F831AB12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TotalPowerPerYear!$A$7:$A$12</c:f>
              <c:strCache>
                <c:ptCount val="5"/>
                <c:pt idx="0">
                  <c:v>Eastern</c:v>
                </c:pt>
                <c:pt idx="1">
                  <c:v>NorthEastern</c:v>
                </c:pt>
                <c:pt idx="2">
                  <c:v>Northern</c:v>
                </c:pt>
                <c:pt idx="3">
                  <c:v>Southern</c:v>
                </c:pt>
                <c:pt idx="4">
                  <c:v>Western</c:v>
                </c:pt>
              </c:strCache>
            </c:strRef>
          </c:cat>
          <c:val>
            <c:numRef>
              <c:f>TotalPowerPerYear!$D$7:$D$12</c:f>
              <c:numCache>
                <c:formatCode>General</c:formatCode>
                <c:ptCount val="5"/>
                <c:pt idx="0">
                  <c:v>239255.54000000004</c:v>
                </c:pt>
                <c:pt idx="1">
                  <c:v>54868.030000000028</c:v>
                </c:pt>
                <c:pt idx="2">
                  <c:v>357295.19999999925</c:v>
                </c:pt>
                <c:pt idx="3">
                  <c:v>289750.06000000023</c:v>
                </c:pt>
                <c:pt idx="4">
                  <c:v>513202.13999999873</c:v>
                </c:pt>
              </c:numCache>
            </c:numRef>
          </c:val>
          <c:extLst>
            <c:ext xmlns:c16="http://schemas.microsoft.com/office/drawing/2014/chart" uri="{C3380CC4-5D6E-409C-BE32-E72D297353CC}">
              <c16:uniqueId val="{00000020-8C9B-4E85-AE02-58F831AB1234}"/>
            </c:ext>
          </c:extLst>
        </c:ser>
        <c:ser>
          <c:idx val="3"/>
          <c:order val="3"/>
          <c:tx>
            <c:strRef>
              <c:f>TotalPowerPerYear!$E$3:$E$6</c:f>
              <c:strCache>
                <c:ptCount val="1"/>
                <c:pt idx="0">
                  <c:v>2020</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2-8C9B-4E85-AE02-58F831AB1234}"/>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4-8C9B-4E85-AE02-58F831AB1234}"/>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6-8C9B-4E85-AE02-58F831AB1234}"/>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8-8C9B-4E85-AE02-58F831AB1234}"/>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A-8C9B-4E85-AE02-58F831AB12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TotalPowerPerYear!$A$7:$A$12</c:f>
              <c:strCache>
                <c:ptCount val="5"/>
                <c:pt idx="0">
                  <c:v>Eastern</c:v>
                </c:pt>
                <c:pt idx="1">
                  <c:v>NorthEastern</c:v>
                </c:pt>
                <c:pt idx="2">
                  <c:v>Northern</c:v>
                </c:pt>
                <c:pt idx="3">
                  <c:v>Southern</c:v>
                </c:pt>
                <c:pt idx="4">
                  <c:v>Western</c:v>
                </c:pt>
              </c:strCache>
            </c:strRef>
          </c:cat>
          <c:val>
            <c:numRef>
              <c:f>TotalPowerPerYear!$E$7:$E$12</c:f>
              <c:numCache>
                <c:formatCode>General</c:formatCode>
                <c:ptCount val="5"/>
                <c:pt idx="0">
                  <c:v>192004.31999999972</c:v>
                </c:pt>
                <c:pt idx="1">
                  <c:v>45440.17999999992</c:v>
                </c:pt>
                <c:pt idx="2">
                  <c:v>287827.78999999975</c:v>
                </c:pt>
                <c:pt idx="3">
                  <c:v>225882.03000000052</c:v>
                </c:pt>
                <c:pt idx="4">
                  <c:v>410542.75999999896</c:v>
                </c:pt>
              </c:numCache>
            </c:numRef>
          </c:val>
          <c:extLst>
            <c:ext xmlns:c16="http://schemas.microsoft.com/office/drawing/2014/chart" uri="{C3380CC4-5D6E-409C-BE32-E72D297353CC}">
              <c16:uniqueId val="{0000002B-8C9B-4E85-AE02-58F831AB123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Project.xlsx]HydroPower Generation!PivotTable13</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i="0" baseline="0">
                <a:effectLst>
                  <a:outerShdw blurRad="50800" dist="38100" dir="5400000" algn="t" rotWithShape="0">
                    <a:srgbClr val="000000">
                      <a:alpha val="40000"/>
                    </a:srgbClr>
                  </a:outerShdw>
                </a:effectLst>
              </a:rPr>
              <a:t>HydroPower Generation</a:t>
            </a:r>
            <a:endParaRPr lang="en-IN">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106189760008413E-2"/>
          <c:y val="0.12492571241094863"/>
          <c:w val="0.84213892962658055"/>
          <c:h val="0.8060318241469816"/>
        </c:manualLayout>
      </c:layout>
      <c:barChart>
        <c:barDir val="col"/>
        <c:grouping val="clustered"/>
        <c:varyColors val="0"/>
        <c:ser>
          <c:idx val="0"/>
          <c:order val="0"/>
          <c:tx>
            <c:strRef>
              <c:f>'HydroPower Generation'!$B$3:$B$4</c:f>
              <c:strCache>
                <c:ptCount val="1"/>
                <c:pt idx="0">
                  <c:v>Eastern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'HydroPower Generation'!$A$5:$A$9</c:f>
              <c:strCache>
                <c:ptCount val="4"/>
                <c:pt idx="0">
                  <c:v>2017</c:v>
                </c:pt>
                <c:pt idx="1">
                  <c:v>2018</c:v>
                </c:pt>
                <c:pt idx="2">
                  <c:v>2019</c:v>
                </c:pt>
                <c:pt idx="3">
                  <c:v>2020</c:v>
                </c:pt>
              </c:strCache>
            </c:strRef>
          </c:cat>
          <c:val>
            <c:numRef>
              <c:f>'HydroPower Generation'!$B$5:$B$9</c:f>
              <c:numCache>
                <c:formatCode>General</c:formatCode>
                <c:ptCount val="4"/>
                <c:pt idx="0">
                  <c:v>17205.469999999976</c:v>
                </c:pt>
                <c:pt idx="1">
                  <c:v>16727.76999999999</c:v>
                </c:pt>
                <c:pt idx="2">
                  <c:v>19160.460000000003</c:v>
                </c:pt>
                <c:pt idx="3">
                  <c:v>15820.999999999978</c:v>
                </c:pt>
              </c:numCache>
            </c:numRef>
          </c:val>
          <c:extLst>
            <c:ext xmlns:c16="http://schemas.microsoft.com/office/drawing/2014/chart" uri="{C3380CC4-5D6E-409C-BE32-E72D297353CC}">
              <c16:uniqueId val="{00000000-02BE-41A2-B8C7-D7FBCB1FD2C1}"/>
            </c:ext>
          </c:extLst>
        </c:ser>
        <c:ser>
          <c:idx val="1"/>
          <c:order val="1"/>
          <c:tx>
            <c:strRef>
              <c:f>'HydroPower Generation'!$C$3:$C$4</c:f>
              <c:strCache>
                <c:ptCount val="1"/>
                <c:pt idx="0">
                  <c:v>NorthEastern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'HydroPower Generation'!$A$5:$A$9</c:f>
              <c:strCache>
                <c:ptCount val="4"/>
                <c:pt idx="0">
                  <c:v>2017</c:v>
                </c:pt>
                <c:pt idx="1">
                  <c:v>2018</c:v>
                </c:pt>
                <c:pt idx="2">
                  <c:v>2019</c:v>
                </c:pt>
                <c:pt idx="3">
                  <c:v>2020</c:v>
                </c:pt>
              </c:strCache>
            </c:strRef>
          </c:cat>
          <c:val>
            <c:numRef>
              <c:f>'HydroPower Generation'!$C$5:$C$9</c:f>
              <c:numCache>
                <c:formatCode>General</c:formatCode>
                <c:ptCount val="4"/>
                <c:pt idx="0">
                  <c:v>6205.0400000000063</c:v>
                </c:pt>
                <c:pt idx="1">
                  <c:v>6600.6300000000092</c:v>
                </c:pt>
                <c:pt idx="2">
                  <c:v>6735.7599999999993</c:v>
                </c:pt>
                <c:pt idx="3">
                  <c:v>6054.0700000000006</c:v>
                </c:pt>
              </c:numCache>
            </c:numRef>
          </c:val>
          <c:extLst>
            <c:ext xmlns:c16="http://schemas.microsoft.com/office/drawing/2014/chart" uri="{C3380CC4-5D6E-409C-BE32-E72D297353CC}">
              <c16:uniqueId val="{00000001-02BE-41A2-B8C7-D7FBCB1FD2C1}"/>
            </c:ext>
          </c:extLst>
        </c:ser>
        <c:ser>
          <c:idx val="2"/>
          <c:order val="2"/>
          <c:tx>
            <c:strRef>
              <c:f>'HydroPower Generation'!$D$3:$D$4</c:f>
              <c:strCache>
                <c:ptCount val="1"/>
                <c:pt idx="0">
                  <c:v>Northern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'HydroPower Generation'!$A$5:$A$9</c:f>
              <c:strCache>
                <c:ptCount val="4"/>
                <c:pt idx="0">
                  <c:v>2017</c:v>
                </c:pt>
                <c:pt idx="1">
                  <c:v>2018</c:v>
                </c:pt>
                <c:pt idx="2">
                  <c:v>2019</c:v>
                </c:pt>
                <c:pt idx="3">
                  <c:v>2020</c:v>
                </c:pt>
              </c:strCache>
            </c:strRef>
          </c:cat>
          <c:val>
            <c:numRef>
              <c:f>'HydroPower Generation'!$D$5:$D$9</c:f>
              <c:numCache>
                <c:formatCode>General</c:formatCode>
                <c:ptCount val="4"/>
                <c:pt idx="0">
                  <c:v>70641.509999999747</c:v>
                </c:pt>
                <c:pt idx="1">
                  <c:v>70303.889999999665</c:v>
                </c:pt>
                <c:pt idx="2">
                  <c:v>71450.880000000223</c:v>
                </c:pt>
                <c:pt idx="3">
                  <c:v>57222.090000000164</c:v>
                </c:pt>
              </c:numCache>
            </c:numRef>
          </c:val>
          <c:extLst>
            <c:ext xmlns:c16="http://schemas.microsoft.com/office/drawing/2014/chart" uri="{C3380CC4-5D6E-409C-BE32-E72D297353CC}">
              <c16:uniqueId val="{00000002-02BE-41A2-B8C7-D7FBCB1FD2C1}"/>
            </c:ext>
          </c:extLst>
        </c:ser>
        <c:ser>
          <c:idx val="3"/>
          <c:order val="3"/>
          <c:tx>
            <c:strRef>
              <c:f>'HydroPower Generation'!$E$3:$E$4</c:f>
              <c:strCache>
                <c:ptCount val="1"/>
                <c:pt idx="0">
                  <c:v>Southern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'HydroPower Generation'!$A$5:$A$9</c:f>
              <c:strCache>
                <c:ptCount val="4"/>
                <c:pt idx="0">
                  <c:v>2017</c:v>
                </c:pt>
                <c:pt idx="1">
                  <c:v>2018</c:v>
                </c:pt>
                <c:pt idx="2">
                  <c:v>2019</c:v>
                </c:pt>
                <c:pt idx="3">
                  <c:v>2020</c:v>
                </c:pt>
              </c:strCache>
            </c:strRef>
          </c:cat>
          <c:val>
            <c:numRef>
              <c:f>'HydroPower Generation'!$E$5:$E$9</c:f>
              <c:numCache>
                <c:formatCode>General</c:formatCode>
                <c:ptCount val="4"/>
                <c:pt idx="0">
                  <c:v>26804.050000000112</c:v>
                </c:pt>
                <c:pt idx="1">
                  <c:v>25117.970000000052</c:v>
                </c:pt>
                <c:pt idx="2">
                  <c:v>26571.310000000045</c:v>
                </c:pt>
                <c:pt idx="3">
                  <c:v>21361.800000000043</c:v>
                </c:pt>
              </c:numCache>
            </c:numRef>
          </c:val>
          <c:extLst>
            <c:ext xmlns:c16="http://schemas.microsoft.com/office/drawing/2014/chart" uri="{C3380CC4-5D6E-409C-BE32-E72D297353CC}">
              <c16:uniqueId val="{00000003-02BE-41A2-B8C7-D7FBCB1FD2C1}"/>
            </c:ext>
          </c:extLst>
        </c:ser>
        <c:ser>
          <c:idx val="4"/>
          <c:order val="4"/>
          <c:tx>
            <c:strRef>
              <c:f>'HydroPower Generation'!$F$3:$F$4</c:f>
              <c:strCache>
                <c:ptCount val="1"/>
                <c:pt idx="0">
                  <c:v>Western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'HydroPower Generation'!$A$5:$A$9</c:f>
              <c:strCache>
                <c:ptCount val="4"/>
                <c:pt idx="0">
                  <c:v>2017</c:v>
                </c:pt>
                <c:pt idx="1">
                  <c:v>2018</c:v>
                </c:pt>
                <c:pt idx="2">
                  <c:v>2019</c:v>
                </c:pt>
                <c:pt idx="3">
                  <c:v>2020</c:v>
                </c:pt>
              </c:strCache>
            </c:strRef>
          </c:cat>
          <c:val>
            <c:numRef>
              <c:f>'HydroPower Generation'!$F$5:$F$9</c:f>
              <c:numCache>
                <c:formatCode>General</c:formatCode>
                <c:ptCount val="4"/>
                <c:pt idx="0">
                  <c:v>14083.77000000003</c:v>
                </c:pt>
                <c:pt idx="1">
                  <c:v>13009.300000000037</c:v>
                </c:pt>
                <c:pt idx="2">
                  <c:v>12531.249999999967</c:v>
                </c:pt>
                <c:pt idx="3">
                  <c:v>9994.8000000000229</c:v>
                </c:pt>
              </c:numCache>
            </c:numRef>
          </c:val>
          <c:extLst>
            <c:ext xmlns:c16="http://schemas.microsoft.com/office/drawing/2014/chart" uri="{C3380CC4-5D6E-409C-BE32-E72D297353CC}">
              <c16:uniqueId val="{00000004-02BE-41A2-B8C7-D7FBCB1FD2C1}"/>
            </c:ext>
          </c:extLst>
        </c:ser>
        <c:dLbls>
          <c:dLblPos val="outEnd"/>
          <c:showLegendKey val="0"/>
          <c:showVal val="1"/>
          <c:showCatName val="0"/>
          <c:showSerName val="0"/>
          <c:showPercent val="0"/>
          <c:showBubbleSize val="0"/>
        </c:dLbls>
        <c:gapWidth val="100"/>
        <c:overlap val="-24"/>
        <c:axId val="1944974144"/>
        <c:axId val="1944969568"/>
      </c:barChart>
      <c:catAx>
        <c:axId val="19449741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4969568"/>
        <c:crosses val="autoZero"/>
        <c:auto val="1"/>
        <c:lblAlgn val="ctr"/>
        <c:lblOffset val="100"/>
        <c:noMultiLvlLbl val="0"/>
      </c:catAx>
      <c:valAx>
        <c:axId val="19449695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4974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Project.xlsx]Thermal Power Generation!PivotTable14</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i="0" baseline="0">
                <a:effectLst>
                  <a:outerShdw blurRad="50800" dist="38100" dir="5400000" algn="t" rotWithShape="0">
                    <a:srgbClr val="000000">
                      <a:alpha val="40000"/>
                    </a:srgbClr>
                  </a:outerShdw>
                </a:effectLst>
              </a:rPr>
              <a:t>Thermal Power Generation</a:t>
            </a:r>
            <a:endParaRPr lang="en-IN">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'Thermal Power Generation'!$B$3:$B$4</c:f>
              <c:strCache>
                <c:ptCount val="1"/>
                <c:pt idx="0">
                  <c:v>Eastern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'Thermal Power Generation'!$A$5:$A$9</c:f>
              <c:strCache>
                <c:ptCount val="4"/>
                <c:pt idx="0">
                  <c:v>2017</c:v>
                </c:pt>
                <c:pt idx="1">
                  <c:v>2018</c:v>
                </c:pt>
                <c:pt idx="2">
                  <c:v>2019</c:v>
                </c:pt>
                <c:pt idx="3">
                  <c:v>2020</c:v>
                </c:pt>
              </c:strCache>
            </c:strRef>
          </c:cat>
          <c:val>
            <c:numRef>
              <c:f>'Thermal Power Generation'!$B$5:$B$9</c:f>
              <c:numCache>
                <c:formatCode>General</c:formatCode>
                <c:ptCount val="4"/>
                <c:pt idx="0">
                  <c:v>170374.35999999967</c:v>
                </c:pt>
                <c:pt idx="1">
                  <c:v>170920.65999999997</c:v>
                </c:pt>
                <c:pt idx="2">
                  <c:v>183557.08000000028</c:v>
                </c:pt>
                <c:pt idx="3">
                  <c:v>146741.31999999998</c:v>
                </c:pt>
              </c:numCache>
            </c:numRef>
          </c:val>
          <c:extLst>
            <c:ext xmlns:c16="http://schemas.microsoft.com/office/drawing/2014/chart" uri="{C3380CC4-5D6E-409C-BE32-E72D297353CC}">
              <c16:uniqueId val="{00000000-8740-4067-B051-6C2FAD469FC3}"/>
            </c:ext>
          </c:extLst>
        </c:ser>
        <c:ser>
          <c:idx val="1"/>
          <c:order val="1"/>
          <c:tx>
            <c:strRef>
              <c:f>'Thermal Power Generation'!$C$3:$C$4</c:f>
              <c:strCache>
                <c:ptCount val="1"/>
                <c:pt idx="0">
                  <c:v>NorthEastern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'Thermal Power Generation'!$A$5:$A$9</c:f>
              <c:strCache>
                <c:ptCount val="4"/>
                <c:pt idx="0">
                  <c:v>2017</c:v>
                </c:pt>
                <c:pt idx="1">
                  <c:v>2018</c:v>
                </c:pt>
                <c:pt idx="2">
                  <c:v>2019</c:v>
                </c:pt>
                <c:pt idx="3">
                  <c:v>2020</c:v>
                </c:pt>
              </c:strCache>
            </c:strRef>
          </c:cat>
          <c:val>
            <c:numRef>
              <c:f>'Thermal Power Generation'!$C$5:$C$9</c:f>
              <c:numCache>
                <c:formatCode>General</c:formatCode>
                <c:ptCount val="4"/>
                <c:pt idx="0">
                  <c:v>10966.180000000018</c:v>
                </c:pt>
                <c:pt idx="1">
                  <c:v>11277.440000000017</c:v>
                </c:pt>
                <c:pt idx="2">
                  <c:v>12367.270000000017</c:v>
                </c:pt>
                <c:pt idx="3">
                  <c:v>10172.110000000032</c:v>
                </c:pt>
              </c:numCache>
            </c:numRef>
          </c:val>
          <c:extLst>
            <c:ext xmlns:c16="http://schemas.microsoft.com/office/drawing/2014/chart" uri="{C3380CC4-5D6E-409C-BE32-E72D297353CC}">
              <c16:uniqueId val="{00000001-8740-4067-B051-6C2FAD469FC3}"/>
            </c:ext>
          </c:extLst>
        </c:ser>
        <c:ser>
          <c:idx val="2"/>
          <c:order val="2"/>
          <c:tx>
            <c:strRef>
              <c:f>'Thermal Power Generation'!$D$3:$D$4</c:f>
              <c:strCache>
                <c:ptCount val="1"/>
                <c:pt idx="0">
                  <c:v>Northern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'Thermal Power Generation'!$A$5:$A$9</c:f>
              <c:strCache>
                <c:ptCount val="4"/>
                <c:pt idx="0">
                  <c:v>2017</c:v>
                </c:pt>
                <c:pt idx="1">
                  <c:v>2018</c:v>
                </c:pt>
                <c:pt idx="2">
                  <c:v>2019</c:v>
                </c:pt>
                <c:pt idx="3">
                  <c:v>2020</c:v>
                </c:pt>
              </c:strCache>
            </c:strRef>
          </c:cat>
          <c:val>
            <c:numRef>
              <c:f>'Thermal Power Generation'!$D$5:$D$9</c:f>
              <c:numCache>
                <c:formatCode>General</c:formatCode>
                <c:ptCount val="4"/>
                <c:pt idx="0">
                  <c:v>229094.60000000006</c:v>
                </c:pt>
                <c:pt idx="1">
                  <c:v>233758.65999999971</c:v>
                </c:pt>
                <c:pt idx="2">
                  <c:v>248922.31999999963</c:v>
                </c:pt>
                <c:pt idx="3">
                  <c:v>201333.69999999987</c:v>
                </c:pt>
              </c:numCache>
            </c:numRef>
          </c:val>
          <c:extLst>
            <c:ext xmlns:c16="http://schemas.microsoft.com/office/drawing/2014/chart" uri="{C3380CC4-5D6E-409C-BE32-E72D297353CC}">
              <c16:uniqueId val="{00000002-8740-4067-B051-6C2FAD469FC3}"/>
            </c:ext>
          </c:extLst>
        </c:ser>
        <c:ser>
          <c:idx val="3"/>
          <c:order val="3"/>
          <c:tx>
            <c:strRef>
              <c:f>'Thermal Power Generation'!$E$3:$E$4</c:f>
              <c:strCache>
                <c:ptCount val="1"/>
                <c:pt idx="0">
                  <c:v>Southern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'Thermal Power Generation'!$A$5:$A$9</c:f>
              <c:strCache>
                <c:ptCount val="4"/>
                <c:pt idx="0">
                  <c:v>2017</c:v>
                </c:pt>
                <c:pt idx="1">
                  <c:v>2018</c:v>
                </c:pt>
                <c:pt idx="2">
                  <c:v>2019</c:v>
                </c:pt>
                <c:pt idx="3">
                  <c:v>2020</c:v>
                </c:pt>
              </c:strCache>
            </c:strRef>
          </c:cat>
          <c:val>
            <c:numRef>
              <c:f>'Thermal Power Generation'!$E$5:$E$9</c:f>
              <c:numCache>
                <c:formatCode>General</c:formatCode>
                <c:ptCount val="4"/>
                <c:pt idx="0">
                  <c:v>223159.71999999974</c:v>
                </c:pt>
                <c:pt idx="1">
                  <c:v>227718.97000000003</c:v>
                </c:pt>
                <c:pt idx="2">
                  <c:v>224885.74999999985</c:v>
                </c:pt>
                <c:pt idx="3">
                  <c:v>175547.23000000007</c:v>
                </c:pt>
              </c:numCache>
            </c:numRef>
          </c:val>
          <c:extLst>
            <c:ext xmlns:c16="http://schemas.microsoft.com/office/drawing/2014/chart" uri="{C3380CC4-5D6E-409C-BE32-E72D297353CC}">
              <c16:uniqueId val="{00000003-8740-4067-B051-6C2FAD469FC3}"/>
            </c:ext>
          </c:extLst>
        </c:ser>
        <c:ser>
          <c:idx val="4"/>
          <c:order val="4"/>
          <c:tx>
            <c:strRef>
              <c:f>'Thermal Power Generation'!$F$3:$F$4</c:f>
              <c:strCache>
                <c:ptCount val="1"/>
                <c:pt idx="0">
                  <c:v>Western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'Thermal Power Generation'!$A$5:$A$9</c:f>
              <c:strCache>
                <c:ptCount val="4"/>
                <c:pt idx="0">
                  <c:v>2017</c:v>
                </c:pt>
                <c:pt idx="1">
                  <c:v>2018</c:v>
                </c:pt>
                <c:pt idx="2">
                  <c:v>2019</c:v>
                </c:pt>
                <c:pt idx="3">
                  <c:v>2020</c:v>
                </c:pt>
              </c:strCache>
            </c:strRef>
          </c:cat>
          <c:val>
            <c:numRef>
              <c:f>'Thermal Power Generation'!$F$5:$F$9</c:f>
              <c:numCache>
                <c:formatCode>General</c:formatCode>
                <c:ptCount val="4"/>
                <c:pt idx="0">
                  <c:v>415335.24999999959</c:v>
                </c:pt>
                <c:pt idx="1">
                  <c:v>429481.23999999953</c:v>
                </c:pt>
                <c:pt idx="2">
                  <c:v>464936.89000000071</c:v>
                </c:pt>
                <c:pt idx="3">
                  <c:v>370841.96000000043</c:v>
                </c:pt>
              </c:numCache>
            </c:numRef>
          </c:val>
          <c:extLst>
            <c:ext xmlns:c16="http://schemas.microsoft.com/office/drawing/2014/chart" uri="{C3380CC4-5D6E-409C-BE32-E72D297353CC}">
              <c16:uniqueId val="{00000004-8740-4067-B051-6C2FAD469FC3}"/>
            </c:ext>
          </c:extLst>
        </c:ser>
        <c:dLbls>
          <c:dLblPos val="outEnd"/>
          <c:showLegendKey val="0"/>
          <c:showVal val="0"/>
          <c:showCatName val="0"/>
          <c:showSerName val="0"/>
          <c:showPercent val="0"/>
          <c:showBubbleSize val="0"/>
        </c:dLbls>
        <c:gapWidth val="100"/>
        <c:overlap val="-24"/>
        <c:axId val="937128544"/>
        <c:axId val="937133536"/>
      </c:barChart>
      <c:catAx>
        <c:axId val="937128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7133536"/>
        <c:crosses val="autoZero"/>
        <c:auto val="1"/>
        <c:lblAlgn val="ctr"/>
        <c:lblOffset val="100"/>
        <c:noMultiLvlLbl val="0"/>
      </c:catAx>
      <c:valAx>
        <c:axId val="9371335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7128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Project.xlsx]Nuclear Power Generation!PivotTable15</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Nuclear Power Generation</a:t>
            </a:r>
          </a:p>
        </c:rich>
      </c:tx>
      <c:layout>
        <c:manualLayout>
          <c:xMode val="edge"/>
          <c:yMode val="edge"/>
          <c:x val="0.23384711286089244"/>
          <c:y val="0.10546077573636629"/>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'Nuclear Power Generation'!$B$3:$B$4</c:f>
              <c:strCache>
                <c:ptCount val="1"/>
                <c:pt idx="0">
                  <c:v>Eastern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'Nuclear Power Generation'!$A$5:$A$9</c:f>
              <c:strCache>
                <c:ptCount val="4"/>
                <c:pt idx="0">
                  <c:v>2017</c:v>
                </c:pt>
                <c:pt idx="1">
                  <c:v>2018</c:v>
                </c:pt>
                <c:pt idx="2">
                  <c:v>2019</c:v>
                </c:pt>
                <c:pt idx="3">
                  <c:v>2020</c:v>
                </c:pt>
              </c:strCache>
            </c:strRef>
          </c:cat>
          <c:val>
            <c:numRef>
              <c:f>'Nuclear Power Generation'!$B$5:$B$9</c:f>
              <c:numCache>
                <c:formatCode>General</c:formatCode>
                <c:ptCount val="4"/>
                <c:pt idx="0">
                  <c:v>35482</c:v>
                </c:pt>
                <c:pt idx="1">
                  <c:v>36339</c:v>
                </c:pt>
                <c:pt idx="2">
                  <c:v>36538</c:v>
                </c:pt>
                <c:pt idx="3">
                  <c:v>29442</c:v>
                </c:pt>
              </c:numCache>
            </c:numRef>
          </c:val>
          <c:extLst>
            <c:ext xmlns:c16="http://schemas.microsoft.com/office/drawing/2014/chart" uri="{C3380CC4-5D6E-409C-BE32-E72D297353CC}">
              <c16:uniqueId val="{00000000-12F5-4DDB-A54F-B92A9493FFE7}"/>
            </c:ext>
          </c:extLst>
        </c:ser>
        <c:ser>
          <c:idx val="1"/>
          <c:order val="1"/>
          <c:tx>
            <c:strRef>
              <c:f>'Nuclear Power Generation'!$C$3:$C$4</c:f>
              <c:strCache>
                <c:ptCount val="1"/>
                <c:pt idx="0">
                  <c:v>NorthEastern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'Nuclear Power Generation'!$A$5:$A$9</c:f>
              <c:strCache>
                <c:ptCount val="4"/>
                <c:pt idx="0">
                  <c:v>2017</c:v>
                </c:pt>
                <c:pt idx="1">
                  <c:v>2018</c:v>
                </c:pt>
                <c:pt idx="2">
                  <c:v>2019</c:v>
                </c:pt>
                <c:pt idx="3">
                  <c:v>2020</c:v>
                </c:pt>
              </c:strCache>
            </c:strRef>
          </c:cat>
          <c:val>
            <c:numRef>
              <c:f>'Nuclear Power Generation'!$C$5:$C$9</c:f>
              <c:numCache>
                <c:formatCode>General</c:formatCode>
                <c:ptCount val="4"/>
                <c:pt idx="0">
                  <c:v>35805</c:v>
                </c:pt>
                <c:pt idx="1">
                  <c:v>36474</c:v>
                </c:pt>
                <c:pt idx="2">
                  <c:v>35765</c:v>
                </c:pt>
                <c:pt idx="3">
                  <c:v>29214</c:v>
                </c:pt>
              </c:numCache>
            </c:numRef>
          </c:val>
          <c:extLst>
            <c:ext xmlns:c16="http://schemas.microsoft.com/office/drawing/2014/chart" uri="{C3380CC4-5D6E-409C-BE32-E72D297353CC}">
              <c16:uniqueId val="{00000001-12F5-4DDB-A54F-B92A9493FFE7}"/>
            </c:ext>
          </c:extLst>
        </c:ser>
        <c:ser>
          <c:idx val="2"/>
          <c:order val="2"/>
          <c:tx>
            <c:strRef>
              <c:f>'Nuclear Power Generation'!$D$3:$D$4</c:f>
              <c:strCache>
                <c:ptCount val="1"/>
                <c:pt idx="0">
                  <c:v>Northern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'Nuclear Power Generation'!$A$5:$A$9</c:f>
              <c:strCache>
                <c:ptCount val="4"/>
                <c:pt idx="0">
                  <c:v>2017</c:v>
                </c:pt>
                <c:pt idx="1">
                  <c:v>2018</c:v>
                </c:pt>
                <c:pt idx="2">
                  <c:v>2019</c:v>
                </c:pt>
                <c:pt idx="3">
                  <c:v>2020</c:v>
                </c:pt>
              </c:strCache>
            </c:strRef>
          </c:cat>
          <c:val>
            <c:numRef>
              <c:f>'Nuclear Power Generation'!$D$5:$D$9</c:f>
              <c:numCache>
                <c:formatCode>General</c:formatCode>
                <c:ptCount val="4"/>
                <c:pt idx="0">
                  <c:v>37372</c:v>
                </c:pt>
                <c:pt idx="1">
                  <c:v>35806</c:v>
                </c:pt>
                <c:pt idx="2">
                  <c:v>36922</c:v>
                </c:pt>
                <c:pt idx="3">
                  <c:v>29272</c:v>
                </c:pt>
              </c:numCache>
            </c:numRef>
          </c:val>
          <c:extLst>
            <c:ext xmlns:c16="http://schemas.microsoft.com/office/drawing/2014/chart" uri="{C3380CC4-5D6E-409C-BE32-E72D297353CC}">
              <c16:uniqueId val="{00000002-12F5-4DDB-A54F-B92A9493FFE7}"/>
            </c:ext>
          </c:extLst>
        </c:ser>
        <c:ser>
          <c:idx val="3"/>
          <c:order val="3"/>
          <c:tx>
            <c:strRef>
              <c:f>'Nuclear Power Generation'!$E$3:$E$4</c:f>
              <c:strCache>
                <c:ptCount val="1"/>
                <c:pt idx="0">
                  <c:v>Southern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'Nuclear Power Generation'!$A$5:$A$9</c:f>
              <c:strCache>
                <c:ptCount val="4"/>
                <c:pt idx="0">
                  <c:v>2017</c:v>
                </c:pt>
                <c:pt idx="1">
                  <c:v>2018</c:v>
                </c:pt>
                <c:pt idx="2">
                  <c:v>2019</c:v>
                </c:pt>
                <c:pt idx="3">
                  <c:v>2020</c:v>
                </c:pt>
              </c:strCache>
            </c:strRef>
          </c:cat>
          <c:val>
            <c:numRef>
              <c:f>'Nuclear Power Generation'!$E$5:$E$9</c:f>
              <c:numCache>
                <c:formatCode>General</c:formatCode>
                <c:ptCount val="4"/>
                <c:pt idx="0">
                  <c:v>38178</c:v>
                </c:pt>
                <c:pt idx="1">
                  <c:v>36485</c:v>
                </c:pt>
                <c:pt idx="2">
                  <c:v>38293</c:v>
                </c:pt>
                <c:pt idx="3">
                  <c:v>28973</c:v>
                </c:pt>
              </c:numCache>
            </c:numRef>
          </c:val>
          <c:extLst>
            <c:ext xmlns:c16="http://schemas.microsoft.com/office/drawing/2014/chart" uri="{C3380CC4-5D6E-409C-BE32-E72D297353CC}">
              <c16:uniqueId val="{00000003-12F5-4DDB-A54F-B92A9493FFE7}"/>
            </c:ext>
          </c:extLst>
        </c:ser>
        <c:ser>
          <c:idx val="4"/>
          <c:order val="4"/>
          <c:tx>
            <c:strRef>
              <c:f>'Nuclear Power Generation'!$F$3:$F$4</c:f>
              <c:strCache>
                <c:ptCount val="1"/>
                <c:pt idx="0">
                  <c:v>Western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'Nuclear Power Generation'!$A$5:$A$9</c:f>
              <c:strCache>
                <c:ptCount val="4"/>
                <c:pt idx="0">
                  <c:v>2017</c:v>
                </c:pt>
                <c:pt idx="1">
                  <c:v>2018</c:v>
                </c:pt>
                <c:pt idx="2">
                  <c:v>2019</c:v>
                </c:pt>
                <c:pt idx="3">
                  <c:v>2020</c:v>
                </c:pt>
              </c:strCache>
            </c:strRef>
          </c:cat>
          <c:val>
            <c:numRef>
              <c:f>'Nuclear Power Generation'!$F$5:$F$9</c:f>
              <c:numCache>
                <c:formatCode>General</c:formatCode>
                <c:ptCount val="4"/>
                <c:pt idx="0">
                  <c:v>35242</c:v>
                </c:pt>
                <c:pt idx="1">
                  <c:v>35385</c:v>
                </c:pt>
                <c:pt idx="2">
                  <c:v>35734</c:v>
                </c:pt>
                <c:pt idx="3">
                  <c:v>29706</c:v>
                </c:pt>
              </c:numCache>
            </c:numRef>
          </c:val>
          <c:extLst>
            <c:ext xmlns:c16="http://schemas.microsoft.com/office/drawing/2014/chart" uri="{C3380CC4-5D6E-409C-BE32-E72D297353CC}">
              <c16:uniqueId val="{00000004-12F5-4DDB-A54F-B92A9493FFE7}"/>
            </c:ext>
          </c:extLst>
        </c:ser>
        <c:dLbls>
          <c:dLblPos val="outEnd"/>
          <c:showLegendKey val="0"/>
          <c:showVal val="1"/>
          <c:showCatName val="0"/>
          <c:showSerName val="0"/>
          <c:showPercent val="0"/>
          <c:showBubbleSize val="0"/>
        </c:dLbls>
        <c:gapWidth val="100"/>
        <c:overlap val="-24"/>
        <c:axId val="1113318704"/>
        <c:axId val="1113312880"/>
      </c:barChart>
      <c:catAx>
        <c:axId val="11133187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3312880"/>
        <c:crosses val="autoZero"/>
        <c:auto val="1"/>
        <c:lblAlgn val="ctr"/>
        <c:lblOffset val="100"/>
        <c:noMultiLvlLbl val="0"/>
      </c:catAx>
      <c:valAx>
        <c:axId val="11133128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3318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Project.xlsx]PowerGeneratedQuarterwiseTrend!PivotTable12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Power Generated Quarterwise Trend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PowerGeneratedQuarterwiseTrend!$B$3:$B$4</c:f>
              <c:strCache>
                <c:ptCount val="1"/>
                <c:pt idx="0">
                  <c:v>Qtr1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PowerGeneratedQuarterwiseTrend!$A$5:$A$9</c:f>
              <c:strCache>
                <c:ptCount val="4"/>
                <c:pt idx="0">
                  <c:v>2017</c:v>
                </c:pt>
                <c:pt idx="1">
                  <c:v>2018</c:v>
                </c:pt>
                <c:pt idx="2">
                  <c:v>2019</c:v>
                </c:pt>
                <c:pt idx="3">
                  <c:v>2020</c:v>
                </c:pt>
              </c:strCache>
            </c:strRef>
          </c:cat>
          <c:val>
            <c:numRef>
              <c:f>PowerGeneratedQuarterwiseTrend!$B$5:$B$9</c:f>
              <c:numCache>
                <c:formatCode>General</c:formatCode>
                <c:ptCount val="4"/>
                <c:pt idx="0">
                  <c:v>334659.92000000062</c:v>
                </c:pt>
                <c:pt idx="1">
                  <c:v>334138.92000000062</c:v>
                </c:pt>
                <c:pt idx="2">
                  <c:v>345816.23999999906</c:v>
                </c:pt>
                <c:pt idx="3">
                  <c:v>300509.84000000067</c:v>
                </c:pt>
              </c:numCache>
            </c:numRef>
          </c:val>
          <c:extLst>
            <c:ext xmlns:c16="http://schemas.microsoft.com/office/drawing/2014/chart" uri="{C3380CC4-5D6E-409C-BE32-E72D297353CC}">
              <c16:uniqueId val="{00000000-8F2C-402E-AF1D-46534819DCA4}"/>
            </c:ext>
          </c:extLst>
        </c:ser>
        <c:ser>
          <c:idx val="1"/>
          <c:order val="1"/>
          <c:tx>
            <c:strRef>
              <c:f>PowerGeneratedQuarterwiseTrend!$C$3:$C$4</c:f>
              <c:strCache>
                <c:ptCount val="1"/>
                <c:pt idx="0">
                  <c:v>Qtr2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PowerGeneratedQuarterwiseTrend!$A$5:$A$9</c:f>
              <c:strCache>
                <c:ptCount val="4"/>
                <c:pt idx="0">
                  <c:v>2017</c:v>
                </c:pt>
                <c:pt idx="1">
                  <c:v>2018</c:v>
                </c:pt>
                <c:pt idx="2">
                  <c:v>2019</c:v>
                </c:pt>
                <c:pt idx="3">
                  <c:v>2020</c:v>
                </c:pt>
              </c:strCache>
            </c:strRef>
          </c:cat>
          <c:val>
            <c:numRef>
              <c:f>PowerGeneratedQuarterwiseTrend!$C$5:$C$9</c:f>
              <c:numCache>
                <c:formatCode>General</c:formatCode>
                <c:ptCount val="4"/>
                <c:pt idx="0">
                  <c:v>348797.43000000052</c:v>
                </c:pt>
                <c:pt idx="1">
                  <c:v>349591.43000000058</c:v>
                </c:pt>
                <c:pt idx="2">
                  <c:v>382143.24000000051</c:v>
                </c:pt>
                <c:pt idx="3">
                  <c:v>129865.85000000008</c:v>
                </c:pt>
              </c:numCache>
            </c:numRef>
          </c:val>
          <c:extLst>
            <c:ext xmlns:c16="http://schemas.microsoft.com/office/drawing/2014/chart" uri="{C3380CC4-5D6E-409C-BE32-E72D297353CC}">
              <c16:uniqueId val="{00000001-8F2C-402E-AF1D-46534819DCA4}"/>
            </c:ext>
          </c:extLst>
        </c:ser>
        <c:ser>
          <c:idx val="2"/>
          <c:order val="2"/>
          <c:tx>
            <c:strRef>
              <c:f>PowerGeneratedQuarterwiseTrend!$D$3:$D$4</c:f>
              <c:strCache>
                <c:ptCount val="1"/>
                <c:pt idx="0">
                  <c:v>Qtr3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PowerGeneratedQuarterwiseTrend!$A$5:$A$9</c:f>
              <c:strCache>
                <c:ptCount val="4"/>
                <c:pt idx="0">
                  <c:v>2017</c:v>
                </c:pt>
                <c:pt idx="1">
                  <c:v>2018</c:v>
                </c:pt>
                <c:pt idx="2">
                  <c:v>2019</c:v>
                </c:pt>
                <c:pt idx="3">
                  <c:v>2020</c:v>
                </c:pt>
              </c:strCache>
            </c:strRef>
          </c:cat>
          <c:val>
            <c:numRef>
              <c:f>PowerGeneratedQuarterwiseTrend!$D$5:$D$9</c:f>
              <c:numCache>
                <c:formatCode>General</c:formatCode>
                <c:ptCount val="4"/>
                <c:pt idx="0">
                  <c:v>350364.95000000013</c:v>
                </c:pt>
                <c:pt idx="1">
                  <c:v>353412.58000000066</c:v>
                </c:pt>
                <c:pt idx="2">
                  <c:v>368191.95999999985</c:v>
                </c:pt>
                <c:pt idx="3">
                  <c:v>371381.85999999981</c:v>
                </c:pt>
              </c:numCache>
            </c:numRef>
          </c:val>
          <c:extLst>
            <c:ext xmlns:c16="http://schemas.microsoft.com/office/drawing/2014/chart" uri="{C3380CC4-5D6E-409C-BE32-E72D297353CC}">
              <c16:uniqueId val="{00000002-8F2C-402E-AF1D-46534819DCA4}"/>
            </c:ext>
          </c:extLst>
        </c:ser>
        <c:ser>
          <c:idx val="3"/>
          <c:order val="3"/>
          <c:tx>
            <c:strRef>
              <c:f>PowerGeneratedQuarterwiseTrend!$E$3:$E$4</c:f>
              <c:strCache>
                <c:ptCount val="1"/>
                <c:pt idx="0">
                  <c:v>Qtr4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PowerGeneratedQuarterwiseTrend!$A$5:$A$9</c:f>
              <c:strCache>
                <c:ptCount val="4"/>
                <c:pt idx="0">
                  <c:v>2017</c:v>
                </c:pt>
                <c:pt idx="1">
                  <c:v>2018</c:v>
                </c:pt>
                <c:pt idx="2">
                  <c:v>2019</c:v>
                </c:pt>
                <c:pt idx="3">
                  <c:v>2020</c:v>
                </c:pt>
              </c:strCache>
            </c:strRef>
          </c:cat>
          <c:val>
            <c:numRef>
              <c:f>PowerGeneratedQuarterwiseTrend!$E$5:$E$9</c:f>
              <c:numCache>
                <c:formatCode>General</c:formatCode>
                <c:ptCount val="4"/>
                <c:pt idx="0">
                  <c:v>332126.65000000008</c:v>
                </c:pt>
                <c:pt idx="1">
                  <c:v>348262.59999999951</c:v>
                </c:pt>
                <c:pt idx="2">
                  <c:v>358219.52999999968</c:v>
                </c:pt>
                <c:pt idx="3">
                  <c:v>359939.52999999968</c:v>
                </c:pt>
              </c:numCache>
            </c:numRef>
          </c:val>
          <c:extLst>
            <c:ext xmlns:c16="http://schemas.microsoft.com/office/drawing/2014/chart" uri="{C3380CC4-5D6E-409C-BE32-E72D297353CC}">
              <c16:uniqueId val="{00000003-8F2C-402E-AF1D-46534819DCA4}"/>
            </c:ext>
          </c:extLst>
        </c:ser>
        <c:dLbls>
          <c:dLblPos val="outEnd"/>
          <c:showLegendKey val="0"/>
          <c:showVal val="0"/>
          <c:showCatName val="0"/>
          <c:showSerName val="0"/>
          <c:showPercent val="0"/>
          <c:showBubbleSize val="0"/>
        </c:dLbls>
        <c:gapWidth val="100"/>
        <c:overlap val="-24"/>
        <c:axId val="2095080128"/>
        <c:axId val="2095073056"/>
      </c:barChart>
      <c:catAx>
        <c:axId val="20950801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95073056"/>
        <c:crosses val="autoZero"/>
        <c:auto val="1"/>
        <c:lblAlgn val="ctr"/>
        <c:lblOffset val="100"/>
        <c:noMultiLvlLbl val="0"/>
      </c:catAx>
      <c:valAx>
        <c:axId val="20950730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95080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Project.xlsx]PowerGeneratedPerYear!PivotTable11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PowerGeneratedPerYear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PowerGeneratedPerYear!$B$3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PowerGeneratedPerYear!$A$4:$A$8</c:f>
              <c:strCache>
                <c:ptCount val="4"/>
                <c:pt idx="0">
                  <c:v>2017</c:v>
                </c:pt>
                <c:pt idx="1">
                  <c:v>2018</c:v>
                </c:pt>
                <c:pt idx="2">
                  <c:v>2019</c:v>
                </c:pt>
                <c:pt idx="3">
                  <c:v>2020</c:v>
                </c:pt>
              </c:strCache>
            </c:strRef>
          </c:cat>
          <c:val>
            <c:numRef>
              <c:f>PowerGeneratedPerYear!$B$4:$B$8</c:f>
              <c:numCache>
                <c:formatCode>General</c:formatCode>
                <c:ptCount val="4"/>
                <c:pt idx="0">
                  <c:v>1365948.9500000051</c:v>
                </c:pt>
                <c:pt idx="1">
                  <c:v>1385405.5300000093</c:v>
                </c:pt>
                <c:pt idx="2">
                  <c:v>1454370.9699999983</c:v>
                </c:pt>
                <c:pt idx="3">
                  <c:v>1161697.0800000038</c:v>
                </c:pt>
              </c:numCache>
            </c:numRef>
          </c:val>
          <c:extLst>
            <c:ext xmlns:c16="http://schemas.microsoft.com/office/drawing/2014/chart" uri="{C3380CC4-5D6E-409C-BE32-E72D297353CC}">
              <c16:uniqueId val="{00000000-67CA-4874-82DC-E676B36653E0}"/>
            </c:ext>
          </c:extLst>
        </c:ser>
        <c:dLbls>
          <c:showLegendKey val="0"/>
          <c:showVal val="1"/>
          <c:showCatName val="0"/>
          <c:showSerName val="0"/>
          <c:showPercent val="0"/>
          <c:showBubbleSize val="0"/>
        </c:dLbls>
        <c:gapWidth val="150"/>
        <c:shape val="box"/>
        <c:axId val="147204928"/>
        <c:axId val="147201184"/>
        <c:axId val="0"/>
      </c:bar3DChart>
      <c:catAx>
        <c:axId val="1472049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201184"/>
        <c:crosses val="autoZero"/>
        <c:auto val="1"/>
        <c:lblAlgn val="ctr"/>
        <c:lblOffset val="100"/>
        <c:noMultiLvlLbl val="0"/>
      </c:catAx>
      <c:valAx>
        <c:axId val="147201184"/>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20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B3E35-420B-4354-9E59-F41CABEFC4FA}" type="datetimeFigureOut">
              <a:rPr lang="en-IN" smtClean="0"/>
              <a:t>22-12-2021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9B423-7017-4C5F-8342-1529712C66E6}" type="slidenum">
              <a:rPr lang="en-IN" smtClean="0"/>
              <a:t>‹#›</a:t>
            </a:fld>
            <a:endParaRPr lang="en-IN"/>
          </a:p>
        </p:txBody>
      </p:sp>
    </p:spTree>
    <p:extLst>
      <p:ext uri="{BB962C8B-B14F-4D97-AF65-F5344CB8AC3E}">
        <p14:creationId xmlns:p14="http://schemas.microsoft.com/office/powerpoint/2010/main" val="417427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D9B423-7017-4C5F-8342-1529712C66E6}" type="slidenum">
              <a:rPr lang="en-IN" smtClean="0"/>
              <a:t>3</a:t>
            </a:fld>
            <a:endParaRPr lang="en-IN"/>
          </a:p>
        </p:txBody>
      </p:sp>
    </p:spTree>
    <p:extLst>
      <p:ext uri="{BB962C8B-B14F-4D97-AF65-F5344CB8AC3E}">
        <p14:creationId xmlns:p14="http://schemas.microsoft.com/office/powerpoint/2010/main" val="145156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68104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E954B-5F33-42AB-894D-43D50AAC9724}"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1263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88576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5036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683485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49403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96698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0917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625201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8604-3220-4B96-8443-E3B8FA60D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0C2AFD-926F-4560-B977-9CD434515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B235CF-4A04-483E-8142-499E44439CA5}"/>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a:extLst>
              <a:ext uri="{FF2B5EF4-FFF2-40B4-BE49-F238E27FC236}">
                <a16:creationId xmlns:a16="http://schemas.microsoft.com/office/drawing/2014/main" id="{14B929A7-03A2-4F3A-B712-54AEF1B1B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75B02-2F98-4634-B99E-99BFC77A3EB3}"/>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948266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E75A-B44C-4361-8061-CA09801F8C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A3CBA2-4573-4CBB-983D-F67FA2A19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21633-7711-4455-9096-7F5104091F81}"/>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a:extLst>
              <a:ext uri="{FF2B5EF4-FFF2-40B4-BE49-F238E27FC236}">
                <a16:creationId xmlns:a16="http://schemas.microsoft.com/office/drawing/2014/main" id="{4F6B1E37-7AEF-4AB2-A6C9-01CAC02FD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252AF-AB3B-4051-82F4-4F0118F02EE0}"/>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34256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95890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8AF3-C437-499C-B5FC-82179E2EC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129562-4175-4A3D-9164-6B4E8FD3B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B8DD7-3669-4F32-8D5F-D5435BDF832A}"/>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a:extLst>
              <a:ext uri="{FF2B5EF4-FFF2-40B4-BE49-F238E27FC236}">
                <a16:creationId xmlns:a16="http://schemas.microsoft.com/office/drawing/2014/main" id="{6AFEF42B-8B5C-4B7D-BB85-85F1A5C5B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04D56-0204-4112-B4BF-522221D7414D}"/>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852905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2C28-955C-4CF0-9C04-1DBF846D9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76FD03-A52A-477C-8DF0-BF414325C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B65941-10DC-49F6-AEFD-A18D9AF59C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7F304C-DCC1-44A6-A65D-7168865BD1BB}"/>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6" name="Footer Placeholder 5">
            <a:extLst>
              <a:ext uri="{FF2B5EF4-FFF2-40B4-BE49-F238E27FC236}">
                <a16:creationId xmlns:a16="http://schemas.microsoft.com/office/drawing/2014/main" id="{05B197D4-9307-4BC2-A013-9CB4050C5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7171D-4E68-448B-89CE-9C250AF92055}"/>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014134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402C-52FF-4C26-9A05-919D996624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6A294C-2B12-4545-BC53-A166AC40D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B5AA58-9679-46B3-A614-B64773ACD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429709-9A63-4B1A-8262-4C32A72C5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0323E-D5F4-4FD4-BD02-53C4F758F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CE2D66-D7CB-4BBD-8842-CE9E57E16334}"/>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8" name="Footer Placeholder 7">
            <a:extLst>
              <a:ext uri="{FF2B5EF4-FFF2-40B4-BE49-F238E27FC236}">
                <a16:creationId xmlns:a16="http://schemas.microsoft.com/office/drawing/2014/main" id="{2CC55E2D-2735-439D-925E-CF53882A2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BF336A-019C-415C-BDB0-D83188BBE888}"/>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109878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A51F-BC93-44C8-AF7E-A7C5F0EE49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A81631-AC63-49AB-B22B-CD966728031B}"/>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4" name="Footer Placeholder 3">
            <a:extLst>
              <a:ext uri="{FF2B5EF4-FFF2-40B4-BE49-F238E27FC236}">
                <a16:creationId xmlns:a16="http://schemas.microsoft.com/office/drawing/2014/main" id="{BC87F956-973E-4768-B5BA-DD7E5BFF6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D4A73-6077-4787-8079-0485A3A26C47}"/>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856058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E0764-4427-4CDA-8C56-6665F3651500}"/>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3" name="Footer Placeholder 2">
            <a:extLst>
              <a:ext uri="{FF2B5EF4-FFF2-40B4-BE49-F238E27FC236}">
                <a16:creationId xmlns:a16="http://schemas.microsoft.com/office/drawing/2014/main" id="{1AB47DC1-C25D-42BB-92FB-CC2640C1AE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28047-D9BC-4A8E-87AE-66ECBE9F3A5F}"/>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66775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DE6A-5C7C-4904-9E8B-4D74E9BB4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54CCBA-1500-4970-B8DB-05AB65AF7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EB9494-B25D-4F64-B49F-3A3018328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3454D-D955-4DD0-A914-09D281FA4178}"/>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6" name="Footer Placeholder 5">
            <a:extLst>
              <a:ext uri="{FF2B5EF4-FFF2-40B4-BE49-F238E27FC236}">
                <a16:creationId xmlns:a16="http://schemas.microsoft.com/office/drawing/2014/main" id="{06D07A84-5AD8-4115-AEC5-78594D4AE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3910E-6F60-4371-B00D-7B55D3DD06CD}"/>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807912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C0D5-D2B6-41A5-AC21-8067C07FE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AB1341-1A1F-4195-8793-B05D171AE1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E660C6-DE1C-463C-AAA1-82D11BEBD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60506-32B7-4B44-A332-82491553AA98}"/>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6" name="Footer Placeholder 5">
            <a:extLst>
              <a:ext uri="{FF2B5EF4-FFF2-40B4-BE49-F238E27FC236}">
                <a16:creationId xmlns:a16="http://schemas.microsoft.com/office/drawing/2014/main" id="{F9690707-A5E0-4CCF-BE71-A929B5C90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C9FC7-6D7E-41AA-AA6D-4F97B1FD92EA}"/>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3811209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5620-F039-42B4-A50B-726FED478D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A7A7D-C6B2-4C46-8D5D-0F7B8DCE2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A0984-C008-4A27-AF6A-D051B8EDEF6F}"/>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a:extLst>
              <a:ext uri="{FF2B5EF4-FFF2-40B4-BE49-F238E27FC236}">
                <a16:creationId xmlns:a16="http://schemas.microsoft.com/office/drawing/2014/main" id="{E6005B45-074E-4ADE-A1B4-7335974EE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0B944-9510-4A1F-94D9-651E72396272}"/>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721319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E9C15-55E1-40FB-AB7C-975D5CB67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397E7-7090-4C4A-903F-C7D0BD78F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22FCE-9380-46BA-AE3A-C1A74ED4CC16}"/>
              </a:ext>
            </a:extLst>
          </p:cNvPr>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a:extLst>
              <a:ext uri="{FF2B5EF4-FFF2-40B4-BE49-F238E27FC236}">
                <a16:creationId xmlns:a16="http://schemas.microsoft.com/office/drawing/2014/main" id="{325EF5A1-5966-4CA3-B0D8-282FC7684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F20D6-DD26-4D5D-AEBD-BC0D6184987A}"/>
              </a:ext>
            </a:extLst>
          </p:cNvPr>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04931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99264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E954B-5F33-42AB-894D-43D50AAC9724}"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40893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E954B-5F33-42AB-894D-43D50AAC9724}"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341302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24200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68522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AE954B-5F33-42AB-894D-43D50AAC9724}" type="datetimeFigureOut">
              <a:rPr lang="en-US" smtClean="0"/>
              <a:t>12/22/2021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113912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E954B-5F33-42AB-894D-43D50AAC9724}"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CF511-BF69-4B9C-883D-5D91052C0EDD}" type="slidenum">
              <a:rPr lang="en-US" smtClean="0"/>
              <a:t>‹#›</a:t>
            </a:fld>
            <a:endParaRPr lang="en-US"/>
          </a:p>
        </p:txBody>
      </p:sp>
    </p:spTree>
    <p:extLst>
      <p:ext uri="{BB962C8B-B14F-4D97-AF65-F5344CB8AC3E}">
        <p14:creationId xmlns:p14="http://schemas.microsoft.com/office/powerpoint/2010/main" val="238929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AE954B-5F33-42AB-894D-43D50AAC9724}" type="datetimeFigureOut">
              <a:rPr lang="en-US" smtClean="0"/>
              <a:t>12/22/2021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BCF511-BF69-4B9C-883D-5D91052C0EDD}" type="slidenum">
              <a:rPr lang="en-US" smtClean="0"/>
              <a:t>‹#›</a:t>
            </a:fld>
            <a:endParaRPr lang="en-US"/>
          </a:p>
        </p:txBody>
      </p:sp>
    </p:spTree>
    <p:extLst>
      <p:ext uri="{BB962C8B-B14F-4D97-AF65-F5344CB8AC3E}">
        <p14:creationId xmlns:p14="http://schemas.microsoft.com/office/powerpoint/2010/main" val="1450881097"/>
      </p:ext>
    </p:extLst>
  </p:cSld>
  <p:clrMap bg1="dk1" tx1="lt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8012B-5C5E-4F0B-AD99-5B6E52970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7571D3-162E-4A60-AAA6-68A67B0E5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8DE15-4986-4CBB-A943-2992D270E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E954B-5F33-42AB-894D-43D50AAC9724}" type="datetimeFigureOut">
              <a:rPr lang="en-US" smtClean="0"/>
              <a:t>12/22/2021</a:t>
            </a:fld>
            <a:endParaRPr lang="en-US"/>
          </a:p>
        </p:txBody>
      </p:sp>
      <p:sp>
        <p:nvSpPr>
          <p:cNvPr id="5" name="Footer Placeholder 4">
            <a:extLst>
              <a:ext uri="{FF2B5EF4-FFF2-40B4-BE49-F238E27FC236}">
                <a16:creationId xmlns:a16="http://schemas.microsoft.com/office/drawing/2014/main" id="{C9BCE70C-E8FA-4CFB-9F04-778194DE9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A9BA9-CE0F-472C-B5A8-60CDC80DD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CF511-BF69-4B9C-883D-5D91052C0EDD}" type="slidenum">
              <a:rPr lang="en-US" smtClean="0"/>
              <a:t>‹#›</a:t>
            </a:fld>
            <a:endParaRPr lang="en-US"/>
          </a:p>
        </p:txBody>
      </p:sp>
    </p:spTree>
    <p:extLst>
      <p:ext uri="{BB962C8B-B14F-4D97-AF65-F5344CB8AC3E}">
        <p14:creationId xmlns:p14="http://schemas.microsoft.com/office/powerpoint/2010/main" val="933903222"/>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hyperlink" Target="https://www.kaggle.com/navinmundhra/daily-power-generation-in-india-201720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9" y="221050"/>
            <a:ext cx="11990398" cy="798491"/>
          </a:xfrm>
        </p:spPr>
        <p:txBody>
          <a:bodyPr>
            <a:noAutofit/>
          </a:bodyPr>
          <a:lstStyle/>
          <a:p>
            <a:pPr algn="ctr"/>
            <a:r>
              <a:rPr lang="en-US" sz="4000" b="1" dirty="0">
                <a:solidFill>
                  <a:srgbClr val="FF0000"/>
                </a:solidFill>
                <a:latin typeface="Arial" panose="020B0604020202020204" pitchFamily="34" charset="0"/>
                <a:cs typeface="Arial" panose="020B0604020202020204" pitchFamily="34" charset="0"/>
              </a:rPr>
              <a:t>POWER GENERATION IN INDIA</a:t>
            </a:r>
          </a:p>
        </p:txBody>
      </p:sp>
      <p:sp>
        <p:nvSpPr>
          <p:cNvPr id="3" name="Subtitle 2"/>
          <p:cNvSpPr>
            <a:spLocks noGrp="1"/>
          </p:cNvSpPr>
          <p:nvPr>
            <p:ph type="subTitle" idx="1"/>
          </p:nvPr>
        </p:nvSpPr>
        <p:spPr>
          <a:xfrm>
            <a:off x="136499" y="5411421"/>
            <a:ext cx="10572000" cy="906889"/>
          </a:xfrm>
        </p:spPr>
        <p:txBody>
          <a:bodyPr>
            <a:normAutofit fontScale="85000" lnSpcReduction="10000"/>
          </a:bodyPr>
          <a:lstStyle/>
          <a:p>
            <a:r>
              <a:rPr lang="en-US" sz="4800" dirty="0">
                <a:latin typeface="Franklin Gothic Demi" panose="020B0703020102020204" pitchFamily="34" charset="0"/>
              </a:rPr>
              <a:t>     Presented By:- </a:t>
            </a:r>
            <a:r>
              <a:rPr lang="en-US" sz="4800" b="1" dirty="0" err="1">
                <a:latin typeface="Franklin Gothic Demi" panose="020B0703020102020204" pitchFamily="34" charset="0"/>
                <a:cs typeface="Arial" panose="020B0604020202020204" pitchFamily="34" charset="0"/>
              </a:rPr>
              <a:t>KaAntam</a:t>
            </a:r>
            <a:r>
              <a:rPr lang="en-US" sz="4800" b="1" dirty="0">
                <a:latin typeface="Franklin Gothic Demi" panose="020B0703020102020204" pitchFamily="34" charset="0"/>
                <a:cs typeface="Arial" panose="020B0604020202020204" pitchFamily="34" charset="0"/>
              </a:rPr>
              <a:t> K. Motghare</a:t>
            </a:r>
          </a:p>
        </p:txBody>
      </p:sp>
      <p:sp>
        <p:nvSpPr>
          <p:cNvPr id="4" name="Rectangle 3"/>
          <p:cNvSpPr/>
          <p:nvPr/>
        </p:nvSpPr>
        <p:spPr>
          <a:xfrm>
            <a:off x="2161286" y="1243587"/>
            <a:ext cx="8152360" cy="79849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tx1"/>
                </a:solidFill>
                <a:effectLst>
                  <a:outerShdw blurRad="38100" dist="38100" dir="2700000" algn="tl">
                    <a:srgbClr val="000000">
                      <a:alpha val="43137"/>
                    </a:srgbClr>
                  </a:outerShdw>
                </a:effectLst>
              </a:rPr>
              <a:t>ANALYSIS OF POWER GENERATION FOR 4 YEARS</a:t>
            </a:r>
          </a:p>
        </p:txBody>
      </p:sp>
      <p:sp>
        <p:nvSpPr>
          <p:cNvPr id="5" name="Rectangle 4"/>
          <p:cNvSpPr/>
          <p:nvPr/>
        </p:nvSpPr>
        <p:spPr>
          <a:xfrm>
            <a:off x="10027357" y="6318310"/>
            <a:ext cx="2164643" cy="539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December 2021</a:t>
            </a:r>
          </a:p>
        </p:txBody>
      </p:sp>
      <p:pic>
        <p:nvPicPr>
          <p:cNvPr id="9" name="Picture 8">
            <a:extLst>
              <a:ext uri="{FF2B5EF4-FFF2-40B4-BE49-F238E27FC236}">
                <a16:creationId xmlns:a16="http://schemas.microsoft.com/office/drawing/2014/main" id="{7B06C8F5-E0D3-4ADA-8066-BB7E95872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65" y="2037795"/>
            <a:ext cx="4826506" cy="3065532"/>
          </a:xfrm>
          <a:prstGeom prst="rect">
            <a:avLst/>
          </a:prstGeom>
        </p:spPr>
      </p:pic>
      <p:pic>
        <p:nvPicPr>
          <p:cNvPr id="12" name="Picture 11">
            <a:extLst>
              <a:ext uri="{FF2B5EF4-FFF2-40B4-BE49-F238E27FC236}">
                <a16:creationId xmlns:a16="http://schemas.microsoft.com/office/drawing/2014/main" id="{FC35EF12-7B30-40DE-A582-970AC98F0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964" y="2059586"/>
            <a:ext cx="5285714" cy="2980952"/>
          </a:xfrm>
          <a:prstGeom prst="rect">
            <a:avLst/>
          </a:prstGeom>
        </p:spPr>
      </p:pic>
    </p:spTree>
    <p:extLst>
      <p:ext uri="{BB962C8B-B14F-4D97-AF65-F5344CB8AC3E}">
        <p14:creationId xmlns:p14="http://schemas.microsoft.com/office/powerpoint/2010/main" val="15288158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ED5C73-7B2E-40B3-9760-F6DB63DC983E}"/>
              </a:ext>
            </a:extLst>
          </p:cNvPr>
          <p:cNvPicPr>
            <a:picLocks noChangeAspect="1"/>
          </p:cNvPicPr>
          <p:nvPr/>
        </p:nvPicPr>
        <p:blipFill>
          <a:blip r:embed="rId2"/>
          <a:stretch>
            <a:fillRect/>
          </a:stretch>
        </p:blipFill>
        <p:spPr>
          <a:xfrm>
            <a:off x="627529" y="79177"/>
            <a:ext cx="10545296" cy="6459736"/>
          </a:xfrm>
          <a:prstGeom prst="rect">
            <a:avLst/>
          </a:prstGeom>
        </p:spPr>
      </p:pic>
    </p:spTree>
    <p:extLst>
      <p:ext uri="{BB962C8B-B14F-4D97-AF65-F5344CB8AC3E}">
        <p14:creationId xmlns:p14="http://schemas.microsoft.com/office/powerpoint/2010/main" val="241967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9E2E3-1439-4D75-82CD-7C3971442F25}"/>
              </a:ext>
            </a:extLst>
          </p:cNvPr>
          <p:cNvSpPr/>
          <p:nvPr/>
        </p:nvSpPr>
        <p:spPr>
          <a:xfrm>
            <a:off x="486422" y="217378"/>
            <a:ext cx="2975869" cy="646331"/>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0" indent="-571500">
              <a:buFont typeface="Wingdings" panose="05000000000000000000" pitchFamily="2" charset="2"/>
              <a:buChar char="v"/>
            </a:pPr>
            <a:r>
              <a:rPr lang="en-US" sz="2400" b="1" dirty="0">
                <a:ln w="9525">
                  <a:solidFill>
                    <a:schemeClr val="bg1"/>
                  </a:solidFill>
                  <a:prstDash val="solid"/>
                </a:ln>
                <a:effectLst>
                  <a:outerShdw blurRad="12700" dist="38100" dir="2700000" algn="tl" rotWithShape="0">
                    <a:schemeClr val="bg1">
                      <a:lumMod val="50000"/>
                    </a:schemeClr>
                  </a:outerShdw>
                </a:effectLst>
              </a:rPr>
              <a:t>CONCLUSION</a:t>
            </a:r>
            <a:r>
              <a:rPr lang="en-US" sz="3600" b="1" dirty="0">
                <a:ln w="9525">
                  <a:solidFill>
                    <a:schemeClr val="bg1"/>
                  </a:solidFill>
                  <a:prstDash val="solid"/>
                </a:ln>
                <a:effectLst>
                  <a:outerShdw blurRad="12700" dist="38100" dir="2700000" algn="tl" rotWithShape="0">
                    <a:schemeClr val="bg1">
                      <a:lumMod val="50000"/>
                    </a:schemeClr>
                  </a:outerShdw>
                </a:effectLst>
              </a:rPr>
              <a:t>: -</a:t>
            </a:r>
          </a:p>
        </p:txBody>
      </p:sp>
      <p:sp>
        <p:nvSpPr>
          <p:cNvPr id="5" name="TextBox 6">
            <a:extLst>
              <a:ext uri="{FF2B5EF4-FFF2-40B4-BE49-F238E27FC236}">
                <a16:creationId xmlns:a16="http://schemas.microsoft.com/office/drawing/2014/main" id="{E1FAD560-42F8-4B0F-878B-5088E8964935}"/>
              </a:ext>
            </a:extLst>
          </p:cNvPr>
          <p:cNvSpPr txBox="1"/>
          <p:nvPr/>
        </p:nvSpPr>
        <p:spPr>
          <a:xfrm>
            <a:off x="810538" y="1009641"/>
            <a:ext cx="10956074" cy="25423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en-US" dirty="0"/>
              <a:t>FROM THE DATA SET Analysis, IT IS EVIDENT THAT </a:t>
            </a:r>
            <a:r>
              <a:rPr lang="en-US" b="1" dirty="0"/>
              <a:t>North Eastern region </a:t>
            </a:r>
            <a:r>
              <a:rPr lang="en-US" dirty="0"/>
              <a:t>produces the least power and the Western region has produced the maximum power in the four year period from Jan 2017 to Dec 2020.</a:t>
            </a:r>
          </a:p>
          <a:p>
            <a:pPr marL="285750" indent="-285750">
              <a:lnSpc>
                <a:spcPct val="150000"/>
              </a:lnSpc>
              <a:buFont typeface="Wingdings" panose="05000000000000000000" pitchFamily="2" charset="2"/>
              <a:buChar char="Ø"/>
            </a:pPr>
            <a:r>
              <a:rPr lang="en-US" dirty="0"/>
              <a:t>Nuclear Power production is being generated almost equally in all regions of India</a:t>
            </a:r>
          </a:p>
          <a:p>
            <a:pPr marL="285750" indent="-285750">
              <a:lnSpc>
                <a:spcPct val="150000"/>
              </a:lnSpc>
              <a:buFont typeface="Wingdings" panose="05000000000000000000" pitchFamily="2" charset="2"/>
              <a:buChar char="Ø"/>
            </a:pPr>
            <a:r>
              <a:rPr lang="en-US" dirty="0"/>
              <a:t>We usually see high Power generation in Quarter2 and Quarter3 and considerably and significantly lower power generation in Quarter1 and Quarter2. </a:t>
            </a:r>
          </a:p>
          <a:p>
            <a:pPr marL="285750" indent="-285750">
              <a:lnSpc>
                <a:spcPct val="150000"/>
              </a:lnSpc>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519BDDD5-E815-47EC-B2F5-788C41A5A334}"/>
              </a:ext>
            </a:extLst>
          </p:cNvPr>
          <p:cNvSpPr txBox="1"/>
          <p:nvPr/>
        </p:nvSpPr>
        <p:spPr>
          <a:xfrm>
            <a:off x="3774072" y="6348234"/>
            <a:ext cx="4128951" cy="584775"/>
          </a:xfrm>
          <a:prstGeom prst="rect">
            <a:avLst/>
          </a:prstGeom>
          <a:noFill/>
          <a:ln>
            <a:noFill/>
          </a:ln>
          <a:effectLst>
            <a:glow rad="139700">
              <a:schemeClr val="accent4">
                <a:satMod val="175000"/>
                <a:alpha val="40000"/>
              </a:schemeClr>
            </a:glow>
            <a:outerShdw blurRad="76200" dist="12700" dir="2700000" sy="-23000" kx="-800400" algn="bl" rotWithShape="0">
              <a:prstClr val="black">
                <a:alpha val="20000"/>
              </a:prstClr>
            </a:outerShdw>
          </a:effectLst>
        </p:spPr>
        <p:txBody>
          <a:bodyPr wrap="square" rtlCol="0">
            <a:spAutoFit/>
          </a:bodyPr>
          <a:lstStyle/>
          <a:p>
            <a:pPr algn="ctr"/>
            <a:r>
              <a:rPr lang="en-US" sz="3200" dirty="0">
                <a:solidFill>
                  <a:schemeClr val="accent2"/>
                </a:solidFill>
                <a:latin typeface="MV Boli" panose="02000500030200090000" pitchFamily="2" charset="0"/>
                <a:cs typeface="MV Boli" panose="02000500030200090000" pitchFamily="2" charset="0"/>
              </a:rPr>
              <a:t>Thank You!!</a:t>
            </a:r>
            <a:endParaRPr lang="en-IN" sz="3200" dirty="0">
              <a:solidFill>
                <a:schemeClr val="accent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9072178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0054" y="461639"/>
            <a:ext cx="10431891" cy="5630385"/>
          </a:xfrm>
        </p:spPr>
        <p:txBody>
          <a:bodyPr>
            <a:normAutofit/>
          </a:bodyPr>
          <a:lstStyle/>
          <a:p>
            <a:pPr marL="342900" indent="-342900" algn="l">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lgn="l"/>
            <a:r>
              <a:rPr lang="en-US" b="1" dirty="0">
                <a:latin typeface="Calibri" panose="020F0502020204030204" pitchFamily="34" charset="0"/>
                <a:cs typeface="Calibri" panose="020F0502020204030204" pitchFamily="34" charset="0"/>
              </a:rPr>
              <a:t>INTRODUCTION:</a:t>
            </a:r>
          </a:p>
          <a:p>
            <a:pPr algn="l"/>
            <a:r>
              <a:rPr lang="en-US" sz="1800" dirty="0">
                <a:latin typeface="Calibri" panose="020F0502020204030204" pitchFamily="34" charset="0"/>
                <a:cs typeface="Calibri" panose="020F0502020204030204" pitchFamily="34" charset="0"/>
              </a:rPr>
              <a:t>	</a:t>
            </a:r>
            <a:r>
              <a:rPr lang="en-US" sz="1800" dirty="0">
                <a:latin typeface="Arial" panose="020B0604020202020204" pitchFamily="34" charset="0"/>
                <a:cs typeface="Arial" panose="020B0604020202020204" pitchFamily="34" charset="0"/>
              </a:rPr>
              <a:t>I</a:t>
            </a:r>
            <a:r>
              <a:rPr lang="en-US" sz="1800" b="0" i="0" dirty="0">
                <a:effectLst/>
                <a:latin typeface="Arial" panose="020B0604020202020204" pitchFamily="34" charset="0"/>
                <a:cs typeface="Arial" panose="020B0604020202020204" pitchFamily="34" charset="0"/>
              </a:rPr>
              <a:t>ndia is the world's third-largest producer and third-largest consumer of electricity. The national electric grid in India has an installed capacity of 370.106 GW as of 31 March 2020. Renewable power plants, which also include large hydroelectric plants, constitute 35.86% of India's total installed capacity.</a:t>
            </a:r>
            <a:br>
              <a:rPr lang="en-US" sz="1800" dirty="0">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India has a surplus power generation capacity but lacks adequate distribution infrastructure.</a:t>
            </a:r>
          </a:p>
          <a:p>
            <a:pPr algn="l"/>
            <a:r>
              <a:rPr lang="en-US" sz="1800" dirty="0">
                <a:latin typeface="Arial" panose="020B0604020202020204" pitchFamily="34" charset="0"/>
                <a:cs typeface="Arial" panose="020B0604020202020204" pitchFamily="34" charset="0"/>
              </a:rPr>
              <a:t>In this project, we are going to analyze Daily power Generation in India and get to understand the trends and generation of power across multiple regions in India for a spectrum of 4 years vis 2017,2018,2019 and 2020</a:t>
            </a:r>
          </a:p>
          <a:p>
            <a:pPr algn="l"/>
            <a:r>
              <a:rPr lang="en-US" sz="1800" dirty="0">
                <a:latin typeface="Arial" panose="020B0604020202020204" pitchFamily="34" charset="0"/>
                <a:cs typeface="Arial" panose="020B0604020202020204" pitchFamily="34" charset="0"/>
              </a:rPr>
              <a:t>The dataset contains 6917 rows and 10 columns</a:t>
            </a:r>
          </a:p>
          <a:p>
            <a:pPr algn="l"/>
            <a:r>
              <a:rPr lang="en-US" sz="1800" dirty="0">
                <a:latin typeface="Arial" panose="020B0604020202020204" pitchFamily="34" charset="0"/>
                <a:cs typeface="Arial" panose="020B0604020202020204" pitchFamily="34" charset="0"/>
              </a:rPr>
              <a:t>We have downloaded the data from Kaggle and are grateful to Mr. </a:t>
            </a:r>
            <a:r>
              <a:rPr lang="en-US" sz="1800" dirty="0" err="1">
                <a:latin typeface="Arial" panose="020B0604020202020204" pitchFamily="34" charset="0"/>
                <a:cs typeface="Arial" panose="020B0604020202020204" pitchFamily="34" charset="0"/>
              </a:rPr>
              <a:t>Navin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Mundhra</a:t>
            </a:r>
            <a:r>
              <a:rPr lang="en-US" sz="1800" dirty="0">
                <a:latin typeface="Arial" panose="020B0604020202020204" pitchFamily="34" charset="0"/>
                <a:cs typeface="Arial" panose="020B0604020202020204" pitchFamily="34" charset="0"/>
              </a:rPr>
              <a:t> for uploading the data on Kaggle.</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Data Source: </a:t>
            </a:r>
          </a:p>
          <a:p>
            <a:pPr algn="l"/>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4"/>
              </a:rPr>
              <a:t>https://www.kaggle.com/navinmundhra/daily-power-generation-in-india-20172020</a:t>
            </a:r>
            <a:endParaRPr lang="en-US" sz="1800" dirty="0">
              <a:latin typeface="Calibri" panose="020F0502020204030204" pitchFamily="34" charset="0"/>
              <a:cs typeface="Calibri" panose="020F0502020204030204" pitchFamily="34" charset="0"/>
            </a:endParaRPr>
          </a:p>
          <a:p>
            <a:pPr algn="l"/>
            <a:endParaRPr lang="en-US" sz="1800" dirty="0">
              <a:latin typeface="Corbel" panose="020B0503020204020204" pitchFamily="34" charset="0"/>
              <a:cs typeface="Calibri" panose="020F0502020204030204" pitchFamily="34" charset="0"/>
            </a:endParaRPr>
          </a:p>
          <a:p>
            <a:pPr marL="457200" indent="-457200" algn="l">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9BF98673-5F4D-40EE-8589-3BBB16D31306}"/>
              </a:ext>
            </a:extLst>
          </p:cNvPr>
          <p:cNvSpPr txBox="1">
            <a:spLocks/>
          </p:cNvSpPr>
          <p:nvPr/>
        </p:nvSpPr>
        <p:spPr>
          <a:xfrm>
            <a:off x="3541765" y="289911"/>
            <a:ext cx="5364109" cy="812307"/>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5">
                    <a:lumMod val="7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EXCEL PROJECT</a:t>
            </a:r>
            <a:endParaRPr lang="en-IN" sz="6600" b="1" dirty="0">
              <a:effectLst>
                <a:glow rad="38100">
                  <a:schemeClr val="bg1">
                    <a:lumMod val="65000"/>
                    <a:lumOff val="35000"/>
                    <a:alpha val="50000"/>
                  </a:schemeClr>
                </a:glow>
              </a:effectLst>
            </a:endParaRPr>
          </a:p>
        </p:txBody>
      </p:sp>
    </p:spTree>
    <p:extLst>
      <p:ext uri="{BB962C8B-B14F-4D97-AF65-F5344CB8AC3E}">
        <p14:creationId xmlns:p14="http://schemas.microsoft.com/office/powerpoint/2010/main" val="81487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9000"/>
            <a:extLst>
              <a:ext uri="{BEBA8EAE-BF5A-486C-A8C5-ECC9F3942E4B}">
                <a14:imgProps xmlns:a14="http://schemas.microsoft.com/office/drawing/2010/main">
                  <a14:imgLayer r:embed="rId4">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89762" y="257175"/>
            <a:ext cx="7212475" cy="805186"/>
          </a:xfrm>
        </p:spPr>
        <p:txBody>
          <a:bodyPr vert="horz" lIns="91440" tIns="45720" rIns="91440" bIns="45720" rtlCol="0" anchor="b">
            <a:normAutofit/>
          </a:bodyPr>
          <a:lstStyle/>
          <a:p>
            <a:pPr algn="ctr" defTabSz="457200"/>
            <a:r>
              <a:rPr lang="en-US" b="1" cap="all" dirty="0">
                <a:ln w="3175" cmpd="sng">
                  <a:noFill/>
                </a:ln>
                <a:solidFill>
                  <a:schemeClr val="accent5">
                    <a:lumMod val="75000"/>
                  </a:schemeClr>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PROBLEM STATEMENTs</a:t>
            </a:r>
          </a:p>
        </p:txBody>
      </p:sp>
      <p:sp>
        <p:nvSpPr>
          <p:cNvPr id="3" name="Content Placeholder 2"/>
          <p:cNvSpPr>
            <a:spLocks noGrp="1"/>
          </p:cNvSpPr>
          <p:nvPr>
            <p:ph idx="1"/>
          </p:nvPr>
        </p:nvSpPr>
        <p:spPr>
          <a:xfrm>
            <a:off x="1043392" y="1169041"/>
            <a:ext cx="10669093" cy="4392232"/>
          </a:xfrm>
        </p:spPr>
        <p:txBody>
          <a:bodyPr>
            <a:noAutofit/>
          </a:bodyPr>
          <a:lstStyle/>
          <a:p>
            <a:pPr marL="0" indent="0">
              <a:buNone/>
            </a:pPr>
            <a:endParaRPr lang="en-US" sz="1200" dirty="0">
              <a:latin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and lowest power across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power in terms of hydropower.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power in terms of thermal power.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power in terms of nuclear 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region produces the lowest power in terms of hydropower.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region produces the lowest power in terms of thermal 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region produces the lowest power in terms of nuclear 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Which quarter of the year do we observe the highest power generation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Which quarter of the year do we observe the lowest power generation</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year has the highest power production.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94269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1371" y="351174"/>
            <a:ext cx="10515600" cy="766763"/>
          </a:xfrm>
        </p:spPr>
        <p:txBody>
          <a:bodyPr>
            <a:normAutofit/>
          </a:bodyPr>
          <a:lstStyle/>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and lowest power across India.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051371" y="5801350"/>
            <a:ext cx="10302429" cy="766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sp>
        <p:nvSpPr>
          <p:cNvPr id="3" name="TextBox 2">
            <a:extLst>
              <a:ext uri="{FF2B5EF4-FFF2-40B4-BE49-F238E27FC236}">
                <a16:creationId xmlns:a16="http://schemas.microsoft.com/office/drawing/2014/main" id="{2F1870FE-183D-44C3-9259-36037C379642}"/>
              </a:ext>
            </a:extLst>
          </p:cNvPr>
          <p:cNvSpPr txBox="1"/>
          <p:nvPr/>
        </p:nvSpPr>
        <p:spPr>
          <a:xfrm>
            <a:off x="266331" y="6045693"/>
            <a:ext cx="11087470" cy="646331"/>
          </a:xfrm>
          <a:prstGeom prst="rect">
            <a:avLst/>
          </a:prstGeom>
          <a:noFill/>
        </p:spPr>
        <p:txBody>
          <a:bodyPr wrap="square" rtlCol="0">
            <a:spAutoFit/>
          </a:bodyPr>
          <a:lstStyle/>
          <a:p>
            <a:r>
              <a:rPr lang="en-US" dirty="0"/>
              <a:t>From analyzing the above pie chart we can conclude that Western region generates the highest power and the North Eastern region generates the lowest power</a:t>
            </a:r>
            <a:endParaRPr lang="en-IN" dirty="0"/>
          </a:p>
        </p:txBody>
      </p:sp>
      <p:graphicFrame>
        <p:nvGraphicFramePr>
          <p:cNvPr id="8" name="Chart 7">
            <a:extLst>
              <a:ext uri="{FF2B5EF4-FFF2-40B4-BE49-F238E27FC236}">
                <a16:creationId xmlns:a16="http://schemas.microsoft.com/office/drawing/2014/main" id="{108691B1-981C-48DA-B42B-6F803EFA35EB}"/>
              </a:ext>
            </a:extLst>
          </p:cNvPr>
          <p:cNvGraphicFramePr>
            <a:graphicFrameLocks/>
          </p:cNvGraphicFramePr>
          <p:nvPr>
            <p:extLst>
              <p:ext uri="{D42A27DB-BD31-4B8C-83A1-F6EECF244321}">
                <p14:modId xmlns:p14="http://schemas.microsoft.com/office/powerpoint/2010/main" val="1605338169"/>
              </p:ext>
            </p:extLst>
          </p:nvPr>
        </p:nvGraphicFramePr>
        <p:xfrm>
          <a:off x="2698376" y="1117937"/>
          <a:ext cx="6884895" cy="44850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0687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0574" y="365126"/>
            <a:ext cx="10515600" cy="501649"/>
          </a:xfrm>
        </p:spPr>
        <p:txBody>
          <a:bodyPr vert="horz" lIns="91440" tIns="45720" rIns="91440" bIns="45720" rtlCol="0" anchor="ctr">
            <a:normAutofit/>
          </a:bodyPr>
          <a:lstStyle/>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and lowest power in terms of hydropower.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63663" y="5819775"/>
            <a:ext cx="10769422" cy="673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2000" dirty="0">
                <a:solidFill>
                  <a:schemeClr val="tx1"/>
                </a:solidFill>
              </a:rPr>
              <a:t>From analyzing the above-Clustered Column chart we can conclude that the Northern Region produces the highest hydropower whereas the Northeastern region produces the lowest hydropower. </a:t>
            </a:r>
          </a:p>
        </p:txBody>
      </p:sp>
      <p:graphicFrame>
        <p:nvGraphicFramePr>
          <p:cNvPr id="6" name="Chart 5">
            <a:extLst>
              <a:ext uri="{FF2B5EF4-FFF2-40B4-BE49-F238E27FC236}">
                <a16:creationId xmlns:a16="http://schemas.microsoft.com/office/drawing/2014/main" id="{43A44454-0B39-4808-BFFB-FEE75C246A1B}"/>
              </a:ext>
            </a:extLst>
          </p:cNvPr>
          <p:cNvGraphicFramePr>
            <a:graphicFrameLocks/>
          </p:cNvGraphicFramePr>
          <p:nvPr>
            <p:extLst>
              <p:ext uri="{D42A27DB-BD31-4B8C-83A1-F6EECF244321}">
                <p14:modId xmlns:p14="http://schemas.microsoft.com/office/powerpoint/2010/main" val="4172446224"/>
              </p:ext>
            </p:extLst>
          </p:nvPr>
        </p:nvGraphicFramePr>
        <p:xfrm>
          <a:off x="1286435" y="1111624"/>
          <a:ext cx="9619129" cy="4267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3933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vert="horz" lIns="91440" tIns="45720" rIns="91440" bIns="45720" rtlCol="0" anchor="ctr">
            <a:normAutofit fontScale="90000"/>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and lower power in terms of thermal power.</a:t>
            </a:r>
            <a:endParaRPr lang="en-US" sz="2400" b="1" dirty="0">
              <a:latin typeface="+mn-lt"/>
            </a:endParaRPr>
          </a:p>
        </p:txBody>
      </p:sp>
      <p:sp>
        <p:nvSpPr>
          <p:cNvPr id="5" name="Rectangle 4"/>
          <p:cNvSpPr/>
          <p:nvPr/>
        </p:nvSpPr>
        <p:spPr>
          <a:xfrm>
            <a:off x="838200" y="5753100"/>
            <a:ext cx="11172154" cy="549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2000" dirty="0">
                <a:solidFill>
                  <a:schemeClr val="tx1"/>
                </a:solidFill>
              </a:rPr>
              <a:t>From analyzing the above-Clustered Column chart we can conclude that the Western Region produces the highest thermal power whereas the Northeastern region produces the lowest thermal power. </a:t>
            </a:r>
          </a:p>
        </p:txBody>
      </p:sp>
      <p:graphicFrame>
        <p:nvGraphicFramePr>
          <p:cNvPr id="6" name="Chart 5">
            <a:extLst>
              <a:ext uri="{FF2B5EF4-FFF2-40B4-BE49-F238E27FC236}">
                <a16:creationId xmlns:a16="http://schemas.microsoft.com/office/drawing/2014/main" id="{A2985123-4C38-45FA-8815-8A251B79460D}"/>
              </a:ext>
            </a:extLst>
          </p:cNvPr>
          <p:cNvGraphicFramePr>
            <a:graphicFrameLocks/>
          </p:cNvGraphicFramePr>
          <p:nvPr>
            <p:extLst>
              <p:ext uri="{D42A27DB-BD31-4B8C-83A1-F6EECF244321}">
                <p14:modId xmlns:p14="http://schemas.microsoft.com/office/powerpoint/2010/main" val="4134443410"/>
              </p:ext>
            </p:extLst>
          </p:nvPr>
        </p:nvGraphicFramePr>
        <p:xfrm>
          <a:off x="1308847" y="1104899"/>
          <a:ext cx="10044953" cy="41394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1307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0651" y="365125"/>
            <a:ext cx="10515600" cy="821649"/>
          </a:xfrm>
        </p:spPr>
        <p:txBody>
          <a:bodyPr vert="horz" lIns="91440" tIns="45720" rIns="91440" bIns="45720" rtlCol="0" anchor="ct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Which geographical region produces the highest and lower power in terms of nuclear power.</a:t>
            </a:r>
            <a:endParaRPr lang="en-US" sz="2400" b="1" dirty="0">
              <a:latin typeface="+mn-lt"/>
            </a:endParaRPr>
          </a:p>
        </p:txBody>
      </p:sp>
      <p:sp>
        <p:nvSpPr>
          <p:cNvPr id="5" name="Rectangle 4"/>
          <p:cNvSpPr/>
          <p:nvPr/>
        </p:nvSpPr>
        <p:spPr>
          <a:xfrm>
            <a:off x="750651" y="4706471"/>
            <a:ext cx="10515600" cy="165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600" dirty="0">
                <a:solidFill>
                  <a:schemeClr val="tx1"/>
                </a:solidFill>
              </a:rPr>
              <a:t>By deeply scrutinizing and analyzing the above-Clustered Column chart we can conclude that for the years 2017,2018 and 2019 the Southern Region produces the highest nuclear power whereas the western region produces the highest nuclear power for the year 2020.</a:t>
            </a:r>
          </a:p>
          <a:p>
            <a:pPr marL="285750" indent="-285750">
              <a:buFont typeface="Wingdings" panose="05000000000000000000" pitchFamily="2" charset="2"/>
              <a:buChar char="ü"/>
            </a:pPr>
            <a:r>
              <a:rPr lang="en-US" sz="1600" dirty="0">
                <a:solidFill>
                  <a:schemeClr val="tx1"/>
                </a:solidFill>
              </a:rPr>
              <a:t>The western region produces lowest nuclear energy for the years 2017,2018 and 2019 ,whereas the Southern region produces lowest nuclear energy for the years 2020</a:t>
            </a:r>
          </a:p>
          <a:p>
            <a:pPr marL="285750" indent="-285750">
              <a:buFont typeface="Wingdings" panose="05000000000000000000" pitchFamily="2" charset="2"/>
              <a:buChar char="ü"/>
            </a:pPr>
            <a:endParaRPr lang="en-US" sz="2000" dirty="0">
              <a:solidFill>
                <a:schemeClr val="tx1"/>
              </a:solidFill>
            </a:endParaRPr>
          </a:p>
        </p:txBody>
      </p:sp>
      <p:graphicFrame>
        <p:nvGraphicFramePr>
          <p:cNvPr id="6" name="Chart 5">
            <a:extLst>
              <a:ext uri="{FF2B5EF4-FFF2-40B4-BE49-F238E27FC236}">
                <a16:creationId xmlns:a16="http://schemas.microsoft.com/office/drawing/2014/main" id="{6605A694-D564-4A2C-B35F-949444345A87}"/>
              </a:ext>
            </a:extLst>
          </p:cNvPr>
          <p:cNvGraphicFramePr>
            <a:graphicFrameLocks/>
          </p:cNvGraphicFramePr>
          <p:nvPr>
            <p:extLst>
              <p:ext uri="{D42A27DB-BD31-4B8C-83A1-F6EECF244321}">
                <p14:modId xmlns:p14="http://schemas.microsoft.com/office/powerpoint/2010/main" val="535853608"/>
              </p:ext>
            </p:extLst>
          </p:nvPr>
        </p:nvGraphicFramePr>
        <p:xfrm>
          <a:off x="1721223" y="1353671"/>
          <a:ext cx="8955741" cy="3352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5117230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0651" y="365125"/>
            <a:ext cx="10515600" cy="687355"/>
          </a:xfrm>
        </p:spPr>
        <p:txBody>
          <a:bodyPr vert="horz" lIns="91440" tIns="45720" rIns="91440" bIns="45720" rtlCol="0" anchor="ctr">
            <a:normAutofit fontScale="90000"/>
          </a:bodyPr>
          <a:lstStyle/>
          <a:p>
            <a:pPr marL="342900" lvl="0" indent="-342900">
              <a:lnSpc>
                <a:spcPct val="107000"/>
              </a:lnSpc>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Which quarter of the year do we observe the highest and lowest power generation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281E199E-F03E-413F-BE2A-4C9CF6C084F1}"/>
              </a:ext>
            </a:extLst>
          </p:cNvPr>
          <p:cNvGraphicFramePr>
            <a:graphicFrameLocks/>
          </p:cNvGraphicFramePr>
          <p:nvPr>
            <p:extLst>
              <p:ext uri="{D42A27DB-BD31-4B8C-83A1-F6EECF244321}">
                <p14:modId xmlns:p14="http://schemas.microsoft.com/office/powerpoint/2010/main" val="3069820609"/>
              </p:ext>
            </p:extLst>
          </p:nvPr>
        </p:nvGraphicFramePr>
        <p:xfrm>
          <a:off x="1138518" y="1052480"/>
          <a:ext cx="8919882" cy="22017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3">
            <a:extLst>
              <a:ext uri="{FF2B5EF4-FFF2-40B4-BE49-F238E27FC236}">
                <a16:creationId xmlns:a16="http://schemas.microsoft.com/office/drawing/2014/main" id="{CDBF9100-08AF-4631-8C41-01D1E00AB25D}"/>
              </a:ext>
            </a:extLst>
          </p:cNvPr>
          <p:cNvGraphicFramePr>
            <a:graphicFrameLocks noGrp="1"/>
          </p:cNvGraphicFramePr>
          <p:nvPr>
            <p:extLst>
              <p:ext uri="{D42A27DB-BD31-4B8C-83A1-F6EECF244321}">
                <p14:modId xmlns:p14="http://schemas.microsoft.com/office/powerpoint/2010/main" val="3333354730"/>
              </p:ext>
            </p:extLst>
          </p:nvPr>
        </p:nvGraphicFramePr>
        <p:xfrm>
          <a:off x="1586754" y="4116356"/>
          <a:ext cx="8573247" cy="2607016"/>
        </p:xfrm>
        <a:graphic>
          <a:graphicData uri="http://schemas.openxmlformats.org/drawingml/2006/table">
            <a:tbl>
              <a:tblPr firstRow="1" bandRow="1">
                <a:tableStyleId>{5C22544A-7EE6-4342-B048-85BDC9FD1C3A}</a:tableStyleId>
              </a:tblPr>
              <a:tblGrid>
                <a:gridCol w="2857749">
                  <a:extLst>
                    <a:ext uri="{9D8B030D-6E8A-4147-A177-3AD203B41FA5}">
                      <a16:colId xmlns:a16="http://schemas.microsoft.com/office/drawing/2014/main" val="1032830472"/>
                    </a:ext>
                  </a:extLst>
                </a:gridCol>
                <a:gridCol w="2857749">
                  <a:extLst>
                    <a:ext uri="{9D8B030D-6E8A-4147-A177-3AD203B41FA5}">
                      <a16:colId xmlns:a16="http://schemas.microsoft.com/office/drawing/2014/main" val="2810809389"/>
                    </a:ext>
                  </a:extLst>
                </a:gridCol>
                <a:gridCol w="2857749">
                  <a:extLst>
                    <a:ext uri="{9D8B030D-6E8A-4147-A177-3AD203B41FA5}">
                      <a16:colId xmlns:a16="http://schemas.microsoft.com/office/drawing/2014/main" val="503396597"/>
                    </a:ext>
                  </a:extLst>
                </a:gridCol>
              </a:tblGrid>
              <a:tr h="423154">
                <a:tc>
                  <a:txBody>
                    <a:bodyPr/>
                    <a:lstStyle/>
                    <a:p>
                      <a:r>
                        <a:rPr lang="en-US" dirty="0"/>
                        <a:t>Year</a:t>
                      </a:r>
                      <a:endParaRPr lang="en-IN" dirty="0"/>
                    </a:p>
                  </a:txBody>
                  <a:tcPr/>
                </a:tc>
                <a:tc>
                  <a:txBody>
                    <a:bodyPr/>
                    <a:lstStyle/>
                    <a:p>
                      <a:r>
                        <a:rPr lang="en-US" dirty="0"/>
                        <a:t>Highest Power Generation Quarter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Lowest Power Generation Quarter</a:t>
                      </a:r>
                      <a:endParaRPr lang="en-IN" dirty="0"/>
                    </a:p>
                    <a:p>
                      <a:endParaRPr lang="en-IN" dirty="0"/>
                    </a:p>
                  </a:txBody>
                  <a:tcPr/>
                </a:tc>
                <a:extLst>
                  <a:ext uri="{0D108BD9-81ED-4DB2-BD59-A6C34878D82A}">
                    <a16:rowId xmlns:a16="http://schemas.microsoft.com/office/drawing/2014/main" val="3929413838"/>
                  </a:ext>
                </a:extLst>
              </a:tr>
              <a:tr h="423154">
                <a:tc>
                  <a:txBody>
                    <a:bodyPr/>
                    <a:lstStyle/>
                    <a:p>
                      <a:r>
                        <a:rPr lang="en-US" dirty="0"/>
                        <a:t>2017</a:t>
                      </a:r>
                      <a:endParaRPr lang="en-IN" dirty="0"/>
                    </a:p>
                  </a:txBody>
                  <a:tcPr/>
                </a:tc>
                <a:tc>
                  <a:txBody>
                    <a:bodyPr/>
                    <a:lstStyle/>
                    <a:p>
                      <a:r>
                        <a:rPr lang="en-US" dirty="0"/>
                        <a:t>Q3</a:t>
                      </a:r>
                      <a:endParaRPr lang="en-IN" dirty="0"/>
                    </a:p>
                  </a:txBody>
                  <a:tcPr/>
                </a:tc>
                <a:tc>
                  <a:txBody>
                    <a:bodyPr/>
                    <a:lstStyle/>
                    <a:p>
                      <a:r>
                        <a:rPr lang="en-US" dirty="0"/>
                        <a:t>Q4</a:t>
                      </a:r>
                      <a:endParaRPr lang="en-IN" dirty="0"/>
                    </a:p>
                  </a:txBody>
                  <a:tcPr/>
                </a:tc>
                <a:extLst>
                  <a:ext uri="{0D108BD9-81ED-4DB2-BD59-A6C34878D82A}">
                    <a16:rowId xmlns:a16="http://schemas.microsoft.com/office/drawing/2014/main" val="1148828146"/>
                  </a:ext>
                </a:extLst>
              </a:tr>
              <a:tr h="423154">
                <a:tc>
                  <a:txBody>
                    <a:bodyPr/>
                    <a:lstStyle/>
                    <a:p>
                      <a:r>
                        <a:rPr lang="en-US" dirty="0"/>
                        <a:t>2018</a:t>
                      </a:r>
                      <a:endParaRPr lang="en-IN" dirty="0"/>
                    </a:p>
                  </a:txBody>
                  <a:tcPr/>
                </a:tc>
                <a:tc>
                  <a:txBody>
                    <a:bodyPr/>
                    <a:lstStyle/>
                    <a:p>
                      <a:r>
                        <a:rPr lang="en-US" dirty="0"/>
                        <a:t>Q3</a:t>
                      </a:r>
                      <a:endParaRPr lang="en-IN" dirty="0"/>
                    </a:p>
                  </a:txBody>
                  <a:tcPr/>
                </a:tc>
                <a:tc>
                  <a:txBody>
                    <a:bodyPr/>
                    <a:lstStyle/>
                    <a:p>
                      <a:r>
                        <a:rPr lang="en-US" dirty="0"/>
                        <a:t>Q1</a:t>
                      </a:r>
                      <a:endParaRPr lang="en-IN" dirty="0"/>
                    </a:p>
                  </a:txBody>
                  <a:tcPr/>
                </a:tc>
                <a:extLst>
                  <a:ext uri="{0D108BD9-81ED-4DB2-BD59-A6C34878D82A}">
                    <a16:rowId xmlns:a16="http://schemas.microsoft.com/office/drawing/2014/main" val="3972810257"/>
                  </a:ext>
                </a:extLst>
              </a:tr>
              <a:tr h="423154">
                <a:tc>
                  <a:txBody>
                    <a:bodyPr/>
                    <a:lstStyle/>
                    <a:p>
                      <a:r>
                        <a:rPr lang="en-US" dirty="0"/>
                        <a:t>2019</a:t>
                      </a:r>
                      <a:endParaRPr lang="en-IN" dirty="0"/>
                    </a:p>
                  </a:txBody>
                  <a:tcPr/>
                </a:tc>
                <a:tc>
                  <a:txBody>
                    <a:bodyPr/>
                    <a:lstStyle/>
                    <a:p>
                      <a:r>
                        <a:rPr lang="en-US" dirty="0"/>
                        <a:t>Q2</a:t>
                      </a:r>
                      <a:endParaRPr lang="en-IN" dirty="0"/>
                    </a:p>
                  </a:txBody>
                  <a:tcPr/>
                </a:tc>
                <a:tc>
                  <a:txBody>
                    <a:bodyPr/>
                    <a:lstStyle/>
                    <a:p>
                      <a:r>
                        <a:rPr lang="en-US" dirty="0"/>
                        <a:t>Q1</a:t>
                      </a:r>
                      <a:endParaRPr lang="en-IN" dirty="0"/>
                    </a:p>
                  </a:txBody>
                  <a:tcPr/>
                </a:tc>
                <a:extLst>
                  <a:ext uri="{0D108BD9-81ED-4DB2-BD59-A6C34878D82A}">
                    <a16:rowId xmlns:a16="http://schemas.microsoft.com/office/drawing/2014/main" val="1362978189"/>
                  </a:ext>
                </a:extLst>
              </a:tr>
              <a:tr h="423154">
                <a:tc>
                  <a:txBody>
                    <a:bodyPr/>
                    <a:lstStyle/>
                    <a:p>
                      <a:r>
                        <a:rPr lang="en-US" dirty="0"/>
                        <a:t>2020</a:t>
                      </a:r>
                      <a:endParaRPr lang="en-IN" dirty="0"/>
                    </a:p>
                  </a:txBody>
                  <a:tcPr/>
                </a:tc>
                <a:tc>
                  <a:txBody>
                    <a:bodyPr/>
                    <a:lstStyle/>
                    <a:p>
                      <a:r>
                        <a:rPr lang="en-US" dirty="0"/>
                        <a:t>Q3</a:t>
                      </a:r>
                      <a:endParaRPr lang="en-IN" dirty="0"/>
                    </a:p>
                  </a:txBody>
                  <a:tcPr/>
                </a:tc>
                <a:tc>
                  <a:txBody>
                    <a:bodyPr/>
                    <a:lstStyle/>
                    <a:p>
                      <a:r>
                        <a:rPr lang="en-US" dirty="0"/>
                        <a:t>Q2</a:t>
                      </a:r>
                      <a:endParaRPr lang="en-IN" dirty="0"/>
                    </a:p>
                  </a:txBody>
                  <a:tcPr/>
                </a:tc>
                <a:extLst>
                  <a:ext uri="{0D108BD9-81ED-4DB2-BD59-A6C34878D82A}">
                    <a16:rowId xmlns:a16="http://schemas.microsoft.com/office/drawing/2014/main" val="3701414925"/>
                  </a:ext>
                </a:extLst>
              </a:tr>
            </a:tbl>
          </a:graphicData>
        </a:graphic>
      </p:graphicFrame>
      <p:sp>
        <p:nvSpPr>
          <p:cNvPr id="9" name="Rectangle 8">
            <a:extLst>
              <a:ext uri="{FF2B5EF4-FFF2-40B4-BE49-F238E27FC236}">
                <a16:creationId xmlns:a16="http://schemas.microsoft.com/office/drawing/2014/main" id="{439950CB-B176-45C0-A307-A83C7674104E}"/>
              </a:ext>
            </a:extLst>
          </p:cNvPr>
          <p:cNvSpPr/>
          <p:nvPr/>
        </p:nvSpPr>
        <p:spPr>
          <a:xfrm>
            <a:off x="1138518" y="3429001"/>
            <a:ext cx="10215282" cy="512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2000" dirty="0">
                <a:solidFill>
                  <a:schemeClr val="tx1"/>
                </a:solidFill>
              </a:rPr>
              <a:t>From this Clustered Column chart we can observe the following:</a:t>
            </a:r>
          </a:p>
        </p:txBody>
      </p:sp>
    </p:spTree>
    <p:extLst>
      <p:ext uri="{BB962C8B-B14F-4D97-AF65-F5344CB8AC3E}">
        <p14:creationId xmlns:p14="http://schemas.microsoft.com/office/powerpoint/2010/main" val="13459352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extLst>
              <a:ext uri="{BEBA8EAE-BF5A-486C-A8C5-ECC9F3942E4B}">
                <a14:imgProps xmlns:a14="http://schemas.microsoft.com/office/drawing/2010/main">
                  <a14:imgLayer r:embed="rId3">
                    <a14:imgEffect>
                      <a14:saturation sat="400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0651" y="365125"/>
            <a:ext cx="10515600" cy="821649"/>
          </a:xfrm>
        </p:spPr>
        <p:txBody>
          <a:bodyPr vert="horz" lIns="91440" tIns="45720" rIns="91440" bIns="45720" rtlCol="0" anchor="ct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Which year has the highest power production.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b="1" dirty="0">
              <a:latin typeface="+mn-lt"/>
            </a:endParaRPr>
          </a:p>
        </p:txBody>
      </p:sp>
      <p:sp>
        <p:nvSpPr>
          <p:cNvPr id="5" name="Rectangle 4"/>
          <p:cNvSpPr/>
          <p:nvPr/>
        </p:nvSpPr>
        <p:spPr>
          <a:xfrm>
            <a:off x="750651" y="5607725"/>
            <a:ext cx="10515600" cy="748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sz="2000" dirty="0">
              <a:solidFill>
                <a:schemeClr val="tx1"/>
              </a:solidFill>
            </a:endParaRPr>
          </a:p>
        </p:txBody>
      </p:sp>
      <p:graphicFrame>
        <p:nvGraphicFramePr>
          <p:cNvPr id="6" name="Chart 5">
            <a:extLst>
              <a:ext uri="{FF2B5EF4-FFF2-40B4-BE49-F238E27FC236}">
                <a16:creationId xmlns:a16="http://schemas.microsoft.com/office/drawing/2014/main" id="{11DE451D-C215-41AE-84F9-AE61A395CC18}"/>
              </a:ext>
            </a:extLst>
          </p:cNvPr>
          <p:cNvGraphicFramePr>
            <a:graphicFrameLocks/>
          </p:cNvGraphicFramePr>
          <p:nvPr>
            <p:extLst>
              <p:ext uri="{D42A27DB-BD31-4B8C-83A1-F6EECF244321}">
                <p14:modId xmlns:p14="http://schemas.microsoft.com/office/powerpoint/2010/main" val="1210222343"/>
              </p:ext>
            </p:extLst>
          </p:nvPr>
        </p:nvGraphicFramePr>
        <p:xfrm>
          <a:off x="2537012" y="1186773"/>
          <a:ext cx="6195508" cy="382449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DB60C71B-1EE7-42B9-81BE-07D7A9D766F2}"/>
              </a:ext>
            </a:extLst>
          </p:cNvPr>
          <p:cNvSpPr txBox="1"/>
          <p:nvPr/>
        </p:nvSpPr>
        <p:spPr>
          <a:xfrm>
            <a:off x="1192306" y="5271247"/>
            <a:ext cx="10004612" cy="923330"/>
          </a:xfrm>
          <a:prstGeom prst="rect">
            <a:avLst/>
          </a:prstGeom>
          <a:noFill/>
        </p:spPr>
        <p:txBody>
          <a:bodyPr wrap="square" rtlCol="0">
            <a:spAutoFit/>
          </a:bodyPr>
          <a:lstStyle/>
          <a:p>
            <a:endParaRPr lang="en-US" dirty="0"/>
          </a:p>
          <a:p>
            <a:endParaRPr lang="en-US" dirty="0"/>
          </a:p>
          <a:p>
            <a:r>
              <a:rPr lang="en-US" dirty="0"/>
              <a:t>From the above chart we can observe that the Power production was highest in the year 2019</a:t>
            </a:r>
            <a:endParaRPr lang="en-IN" dirty="0"/>
          </a:p>
        </p:txBody>
      </p:sp>
    </p:spTree>
    <p:extLst>
      <p:ext uri="{BB962C8B-B14F-4D97-AF65-F5344CB8AC3E}">
        <p14:creationId xmlns:p14="http://schemas.microsoft.com/office/powerpoint/2010/main" val="22086838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1453</TotalTime>
  <Words>666</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Arial</vt:lpstr>
      <vt:lpstr>Calibri</vt:lpstr>
      <vt:lpstr>Calibri Light</vt:lpstr>
      <vt:lpstr>Century Gothic</vt:lpstr>
      <vt:lpstr>Corbel</vt:lpstr>
      <vt:lpstr>Franklin Gothic Demi</vt:lpstr>
      <vt:lpstr>MV Boli</vt:lpstr>
      <vt:lpstr>Symbol</vt:lpstr>
      <vt:lpstr>Times New Roman</vt:lpstr>
      <vt:lpstr>Wingdings</vt:lpstr>
      <vt:lpstr>Wingdings 3</vt:lpstr>
      <vt:lpstr>Ion</vt:lpstr>
      <vt:lpstr>Office Theme</vt:lpstr>
      <vt:lpstr>POWER GENERATION IN INDIA</vt:lpstr>
      <vt:lpstr>PowerPoint Presentation</vt:lpstr>
      <vt:lpstr>PROBLEM STATEMENTs</vt:lpstr>
      <vt:lpstr>Which geographical region produces the highest and lowest power across India.</vt:lpstr>
      <vt:lpstr>Which geographical region produces the highest and lowest power in terms of hydropower.</vt:lpstr>
      <vt:lpstr>Which geographical region produces the highest and lower power in terms of thermal power.</vt:lpstr>
      <vt:lpstr>Which geographical region produces the highest and lower power in terms of nuclear power.</vt:lpstr>
      <vt:lpstr>Which quarter of the year do we observe the highest and lowest power generation</vt:lpstr>
      <vt:lpstr>Which year has the highest power production.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Sales Analysis</dc:title>
  <dc:creator>Kantam Motghare</dc:creator>
  <cp:keywords>EXCEL/PPT PROJECT FOR BOARD INFINITY</cp:keywords>
  <cp:lastModifiedBy>Kantam Motghare</cp:lastModifiedBy>
  <cp:revision>53</cp:revision>
  <dcterms:created xsi:type="dcterms:W3CDTF">2021-04-03T17:38:32Z</dcterms:created>
  <dcterms:modified xsi:type="dcterms:W3CDTF">2021-12-22T17:42:25Z</dcterms:modified>
</cp:coreProperties>
</file>