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filatov/jspat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taraInitiative/wg-otto" TargetMode="External"/><Relationship Id="rId2" Type="http://schemas.openxmlformats.org/officeDocument/2006/relationships/hyperlink" Target="http://www.gluu.co/join-ot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tto-test.gluu.org:8080/" TargetMode="External"/><Relationship Id="rId5" Type="http://schemas.openxmlformats.org/officeDocument/2006/relationships/hyperlink" Target="http://otto-test.gluu.org/swagger/" TargetMode="External"/><Relationship Id="rId4" Type="http://schemas.openxmlformats.org/officeDocument/2006/relationships/hyperlink" Target="https://github.com/GluuFederation/otto-n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json-ld/#basic-concepts" TargetMode="External"/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OTTO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20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Trust Taxonomy for Federation 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Kantara OTTO Working Group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Schwartz, co-chair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Janusz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Ulanowski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co-chair</a:t>
            </a:r>
          </a:p>
        </p:txBody>
      </p:sp>
    </p:spTree>
    <p:extLst>
      <p:ext uri="{BB962C8B-B14F-4D97-AF65-F5344CB8AC3E}">
        <p14:creationId xmlns:p14="http://schemas.microsoft.com/office/powerpoint/2010/main" val="73639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Paramater</a:t>
            </a:r>
            <a:r>
              <a:rPr lang="en-US" dirty="0"/>
              <a:t>: filter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JSPath</a:t>
            </a:r>
            <a:r>
              <a:rPr lang="en-US" dirty="0"/>
              <a:t> query syntax: </a:t>
            </a:r>
            <a:r>
              <a:rPr lang="en-US" dirty="0">
                <a:hlinkClick r:id="rId2"/>
              </a:rPr>
              <a:t>https://github.com/dfilatov/jspath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/</a:t>
            </a:r>
            <a:r>
              <a:rPr lang="en-US" dirty="0" err="1"/>
              <a:t>federations?</a:t>
            </a:r>
            <a:r>
              <a:rPr lang="en-US" i="1" dirty="0" err="1"/>
              <a:t>filter</a:t>
            </a:r>
            <a:r>
              <a:rPr lang="en-US" i="1" dirty="0"/>
              <a:t>=.entities{.name=“</a:t>
            </a:r>
            <a:r>
              <a:rPr lang="en-US" i="1" dirty="0" err="1"/>
              <a:t>MyWebsite</a:t>
            </a:r>
            <a:r>
              <a:rPr lang="en-US" i="1" dirty="0"/>
              <a:t>”}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969151" y="3265799"/>
            <a:ext cx="1" cy="14709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50676" y="4764378"/>
            <a:ext cx="549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return entity with this name…</a:t>
            </a:r>
          </a:p>
        </p:txBody>
      </p:sp>
    </p:spTree>
    <p:extLst>
      <p:ext uri="{BB962C8B-B14F-4D97-AF65-F5344CB8AC3E}">
        <p14:creationId xmlns:p14="http://schemas.microsoft.com/office/powerpoint/2010/main" val="33366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either a complete or partial result set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/federations/1234/</a:t>
            </a:r>
            <a:r>
              <a:rPr lang="en-US" i="1" dirty="0"/>
              <a:t>sign=</a:t>
            </a:r>
            <a:r>
              <a:rPr lang="en-US" i="1" dirty="0" err="1"/>
              <a:t>true&amp;alg</a:t>
            </a:r>
            <a:r>
              <a:rPr lang="en-US" i="1" dirty="0"/>
              <a:t>=RS512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51576" y="2841592"/>
            <a:ext cx="1" cy="14709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84688" y="4447518"/>
            <a:ext cx="549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signed JWT …</a:t>
            </a:r>
          </a:p>
        </p:txBody>
      </p:sp>
    </p:spTree>
    <p:extLst>
      <p:ext uri="{BB962C8B-B14F-4D97-AF65-F5344CB8AC3E}">
        <p14:creationId xmlns:p14="http://schemas.microsoft.com/office/powerpoint/2010/main" val="411059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66" y="182245"/>
            <a:ext cx="10515600" cy="1325563"/>
          </a:xfrm>
        </p:spPr>
        <p:txBody>
          <a:bodyPr/>
          <a:lstStyle/>
          <a:p>
            <a:r>
              <a:rPr lang="en-US" dirty="0"/>
              <a:t>Test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129" y="3534571"/>
            <a:ext cx="8074152" cy="260639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987" y="1385259"/>
            <a:ext cx="8944435" cy="1939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was written to demonstrate feasibility</a:t>
            </a:r>
          </a:p>
          <a:p>
            <a:pPr lvl="1"/>
            <a:r>
              <a:rPr lang="en-US" dirty="0"/>
              <a:t>MongoDB was used as the backend—loose schema</a:t>
            </a:r>
          </a:p>
          <a:p>
            <a:pPr lvl="1"/>
            <a:r>
              <a:rPr lang="en-US" dirty="0"/>
              <a:t>Performance was tested with 10,000 entries</a:t>
            </a:r>
          </a:p>
          <a:p>
            <a:pPr lvl="2"/>
            <a:r>
              <a:rPr lang="en-US" dirty="0"/>
              <a:t>Query and filter features seem to scale</a:t>
            </a:r>
          </a:p>
          <a:p>
            <a:pPr lvl="1"/>
            <a:r>
              <a:rPr lang="en-US" dirty="0"/>
              <a:t>MIT license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3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13" y="195442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27" y="1521005"/>
            <a:ext cx="10515600" cy="4351338"/>
          </a:xfrm>
        </p:spPr>
        <p:txBody>
          <a:bodyPr/>
          <a:lstStyle/>
          <a:p>
            <a:r>
              <a:rPr lang="en-US" dirty="0"/>
              <a:t>Need to finalize schema – both keys and values</a:t>
            </a:r>
          </a:p>
          <a:p>
            <a:pPr lvl="1"/>
            <a:r>
              <a:rPr lang="en-US" dirty="0"/>
              <a:t>Organizations</a:t>
            </a:r>
          </a:p>
          <a:p>
            <a:pPr lvl="1"/>
            <a:r>
              <a:rPr lang="en-US" dirty="0"/>
              <a:t>SAML, OpenID, UMA Entities</a:t>
            </a:r>
          </a:p>
          <a:p>
            <a:pPr lvl="1"/>
            <a:r>
              <a:rPr lang="en-US" dirty="0"/>
              <a:t>Software statements</a:t>
            </a:r>
          </a:p>
          <a:p>
            <a:pPr lvl="1"/>
            <a:r>
              <a:rPr lang="en-US" dirty="0" err="1"/>
              <a:t>Trustmarks</a:t>
            </a:r>
            <a:endParaRPr lang="en-US" dirty="0"/>
          </a:p>
          <a:p>
            <a:pPr lvl="1"/>
            <a:r>
              <a:rPr lang="en-US" dirty="0"/>
              <a:t>User schema (</a:t>
            </a:r>
            <a:r>
              <a:rPr lang="en-US" dirty="0" err="1"/>
              <a:t>eduperson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ACR / AMRs</a:t>
            </a:r>
          </a:p>
          <a:p>
            <a:r>
              <a:rPr lang="en-US" dirty="0"/>
              <a:t>Need to convert technical spec to English with good examples</a:t>
            </a:r>
          </a:p>
          <a:p>
            <a:pPr lvl="1"/>
            <a:r>
              <a:rPr lang="en-US" dirty="0"/>
              <a:t>Need writers!</a:t>
            </a:r>
          </a:p>
          <a:p>
            <a:r>
              <a:rPr lang="en-US" dirty="0"/>
              <a:t>Need to pilot</a:t>
            </a:r>
          </a:p>
        </p:txBody>
      </p:sp>
    </p:spTree>
    <p:extLst>
      <p:ext uri="{BB962C8B-B14F-4D97-AF65-F5344CB8AC3E}">
        <p14:creationId xmlns:p14="http://schemas.microsoft.com/office/powerpoint/2010/main" val="105639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78" y="289711"/>
            <a:ext cx="11199829" cy="1325563"/>
          </a:xfrm>
        </p:spPr>
        <p:txBody>
          <a:bodyPr/>
          <a:lstStyle/>
          <a:p>
            <a:r>
              <a:rPr lang="en-US" dirty="0"/>
              <a:t>What about OpenID Connect federation draft?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Complimentary</a:t>
            </a:r>
          </a:p>
          <a:p>
            <a:pPr lvl="1"/>
            <a:r>
              <a:rPr lang="en-US" dirty="0"/>
              <a:t>OTTO would facilitate the creation of federations such as the kind imagined by the OIDC federation spec.</a:t>
            </a:r>
          </a:p>
          <a:p>
            <a:pPr lvl="1"/>
            <a:r>
              <a:rPr lang="en-US" dirty="0"/>
              <a:t>OIDC spec doesn’t say </a:t>
            </a:r>
            <a:r>
              <a:rPr lang="en-US" dirty="0" err="1"/>
              <a:t>where|how</a:t>
            </a:r>
            <a:r>
              <a:rPr lang="en-US" dirty="0"/>
              <a:t> the federation publishes its keys</a:t>
            </a:r>
          </a:p>
          <a:p>
            <a:pPr lvl="1"/>
            <a:r>
              <a:rPr lang="en-US" dirty="0"/>
              <a:t>It also doesn’t address issues beyond OpenID Connect</a:t>
            </a:r>
          </a:p>
          <a:p>
            <a:pPr lvl="1"/>
            <a:r>
              <a:rPr lang="en-US" dirty="0"/>
              <a:t>It has no automated discovery capabilities – for example how would the federation publish information about supported schema or </a:t>
            </a:r>
            <a:r>
              <a:rPr lang="en-US" dirty="0" err="1"/>
              <a:t>trustmarks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2248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the WG: </a:t>
            </a:r>
            <a:r>
              <a:rPr lang="en-US" dirty="0">
                <a:hlinkClick r:id="rId2"/>
              </a:rPr>
              <a:t>http://www.gluu.co/join-otto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 Project: </a:t>
            </a:r>
            <a:r>
              <a:rPr lang="en-US" dirty="0">
                <a:hlinkClick r:id="rId3"/>
              </a:rPr>
              <a:t>https://github.com/KantaraInitiative/wg-otto</a:t>
            </a:r>
            <a:r>
              <a:rPr lang="en-US" dirty="0"/>
              <a:t> </a:t>
            </a:r>
          </a:p>
          <a:p>
            <a:r>
              <a:rPr lang="en-US" dirty="0"/>
              <a:t>Test code: </a:t>
            </a:r>
            <a:r>
              <a:rPr lang="en-US" dirty="0">
                <a:hlinkClick r:id="rId4"/>
              </a:rPr>
              <a:t>https://github.com/GluuFederation/otto-node</a:t>
            </a:r>
            <a:r>
              <a:rPr lang="en-US" dirty="0"/>
              <a:t> </a:t>
            </a:r>
          </a:p>
          <a:p>
            <a:r>
              <a:rPr lang="en-US" dirty="0"/>
              <a:t>Swagger UI for test code: </a:t>
            </a:r>
            <a:r>
              <a:rPr lang="en-US" dirty="0">
                <a:hlinkClick r:id="rId5"/>
              </a:rPr>
              <a:t>http://otto-test.gluu.org/swagger/</a:t>
            </a:r>
            <a:r>
              <a:rPr lang="en-US" dirty="0"/>
              <a:t> </a:t>
            </a:r>
          </a:p>
          <a:p>
            <a:r>
              <a:rPr lang="en-US" dirty="0"/>
              <a:t>OTTO test data generator: </a:t>
            </a:r>
            <a:r>
              <a:rPr lang="en-US" dirty="0">
                <a:hlinkClick r:id="rId6"/>
              </a:rPr>
              <a:t>http://otto-test.gluu.org:8080/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113333"/>
            <a:ext cx="10515600" cy="1325563"/>
          </a:xfrm>
        </p:spPr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948" y="1438896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Facilitate publication of federation data for multiple technologies</a:t>
            </a:r>
          </a:p>
          <a:p>
            <a:pPr lvl="1"/>
            <a:r>
              <a:rPr lang="en-US" dirty="0"/>
              <a:t>SAML</a:t>
            </a:r>
          </a:p>
          <a:p>
            <a:pPr lvl="1"/>
            <a:r>
              <a:rPr lang="en-US" dirty="0"/>
              <a:t>OAuth,</a:t>
            </a:r>
          </a:p>
          <a:p>
            <a:pPr lvl="1"/>
            <a:r>
              <a:rPr lang="en-US" dirty="0"/>
              <a:t>PKI</a:t>
            </a:r>
          </a:p>
          <a:p>
            <a:pPr lvl="1"/>
            <a:r>
              <a:rPr lang="en-US" dirty="0"/>
              <a:t>Other services</a:t>
            </a:r>
          </a:p>
          <a:p>
            <a:r>
              <a:rPr lang="en-US" dirty="0"/>
              <a:t>Define interoperable API’s that empower fine-grain discovery</a:t>
            </a:r>
          </a:p>
          <a:p>
            <a:pPr lvl="1"/>
            <a:r>
              <a:rPr lang="en-US" dirty="0"/>
              <a:t>Participants (request metadata from one or more participants)</a:t>
            </a:r>
          </a:p>
          <a:p>
            <a:pPr lvl="1"/>
            <a:r>
              <a:rPr lang="en-US" dirty="0"/>
              <a:t>Roles (search for specific entities, types of entities, or categories of entities)</a:t>
            </a:r>
          </a:p>
          <a:p>
            <a:pPr lvl="1"/>
            <a:r>
              <a:rPr lang="en-US" dirty="0"/>
              <a:t>Schema: user attributes, </a:t>
            </a:r>
            <a:r>
              <a:rPr lang="en-US" dirty="0" err="1"/>
              <a:t>acr</a:t>
            </a:r>
            <a:r>
              <a:rPr lang="en-US" dirty="0"/>
              <a:t>, </a:t>
            </a:r>
            <a:r>
              <a:rPr lang="en-US" dirty="0" err="1"/>
              <a:t>amr</a:t>
            </a:r>
            <a:endParaRPr lang="en-US" dirty="0"/>
          </a:p>
          <a:p>
            <a:pPr lvl="1"/>
            <a:r>
              <a:rPr lang="en-US" dirty="0"/>
              <a:t>Security Policies and procedures: i.e. trust marks, software statements</a:t>
            </a:r>
          </a:p>
          <a:p>
            <a:r>
              <a:rPr lang="en-US" dirty="0"/>
              <a:t>Create an architecture for inter-federation that avoids duplication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2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07" y="459663"/>
            <a:ext cx="9736545" cy="61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13" y="219351"/>
            <a:ext cx="10515600" cy="1325563"/>
          </a:xfrm>
        </p:spPr>
        <p:txBody>
          <a:bodyPr/>
          <a:lstStyle/>
          <a:p>
            <a:r>
              <a:rPr lang="en-US" dirty="0"/>
              <a:t>JSON-LD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Linked data model convenient for describing federation inter-relationships.</a:t>
            </a:r>
          </a:p>
          <a:p>
            <a:r>
              <a:rPr lang="en-US" dirty="0"/>
              <a:t>Uses standard schema described in </a:t>
            </a:r>
            <a:r>
              <a:rPr lang="en-US" dirty="0">
                <a:hlinkClick r:id="rId2"/>
              </a:rPr>
              <a:t>https://schema.org</a:t>
            </a:r>
            <a:r>
              <a:rPr lang="en-US" dirty="0"/>
              <a:t> where possible; extend common schema at Kantara; provides for further extension by RA’s or FO’s.</a:t>
            </a:r>
          </a:p>
          <a:p>
            <a:r>
              <a:rPr lang="en-US" dirty="0"/>
              <a:t>Can be converted to RDF and processed by standard tools.</a:t>
            </a:r>
          </a:p>
          <a:p>
            <a:r>
              <a:rPr lang="en-US" dirty="0"/>
              <a:t>Developer friends—looks like JSON, and linked data features can be ignored by those who don’t care.</a:t>
            </a:r>
          </a:p>
          <a:p>
            <a:r>
              <a:rPr lang="en-US" dirty="0"/>
              <a:t>Consistent with new design being developed by W3C verifiable claims task group.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https://www.w3.org/TR/json-ld/#basic-concepts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58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Federation endpoint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19542"/>
              </p:ext>
            </p:extLst>
          </p:nvPr>
        </p:nvGraphicFramePr>
        <p:xfrm>
          <a:off x="214351" y="1942479"/>
          <a:ext cx="11763297" cy="293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7177963" imgH="1790710" progId="Excel.Sheet.12">
                  <p:embed/>
                </p:oleObj>
              </mc:Choice>
              <mc:Fallback>
                <p:oleObj name="Worksheet" r:id="rId3" imgW="7177963" imgH="17907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51" y="1942479"/>
                        <a:ext cx="11763297" cy="293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9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88" y="185531"/>
            <a:ext cx="10515600" cy="1325563"/>
          </a:xfrm>
        </p:spPr>
        <p:txBody>
          <a:bodyPr/>
          <a:lstStyle/>
          <a:p>
            <a:r>
              <a:rPr lang="en-US" dirty="0"/>
              <a:t>Federation entity endpoint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15385"/>
              </p:ext>
            </p:extLst>
          </p:nvPr>
        </p:nvGraphicFramePr>
        <p:xfrm>
          <a:off x="110962" y="2756661"/>
          <a:ext cx="12001526" cy="166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3" imgW="7177963" imgH="998179" progId="Excel.Sheet.12">
                  <p:embed/>
                </p:oleObj>
              </mc:Choice>
              <mc:Fallback>
                <p:oleObj name="Worksheet" r:id="rId3" imgW="7177963" imgH="9981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962" y="2756661"/>
                        <a:ext cx="12001526" cy="1669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27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27" y="153091"/>
            <a:ext cx="10515600" cy="1325563"/>
          </a:xfrm>
        </p:spPr>
        <p:txBody>
          <a:bodyPr/>
          <a:lstStyle/>
          <a:p>
            <a:r>
              <a:rPr lang="en-US" dirty="0"/>
              <a:t>Organization Endpoint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25103"/>
              </p:ext>
            </p:extLst>
          </p:nvPr>
        </p:nvGraphicFramePr>
        <p:xfrm>
          <a:off x="214727" y="1935370"/>
          <a:ext cx="11825221" cy="223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3" imgW="7361028" imgH="1394553" progId="Excel.Sheet.12">
                  <p:embed/>
                </p:oleObj>
              </mc:Choice>
              <mc:Fallback>
                <p:oleObj name="Worksheet" r:id="rId3" imgW="7361028" imgH="13945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27" y="1935370"/>
                        <a:ext cx="11825221" cy="2239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8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2" y="139838"/>
            <a:ext cx="10515600" cy="1325563"/>
          </a:xfrm>
        </p:spPr>
        <p:txBody>
          <a:bodyPr/>
          <a:lstStyle/>
          <a:p>
            <a:r>
              <a:rPr lang="en-US" dirty="0"/>
              <a:t>Discovery Endpoints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68781"/>
              </p:ext>
            </p:extLst>
          </p:nvPr>
        </p:nvGraphicFramePr>
        <p:xfrm>
          <a:off x="284922" y="2085156"/>
          <a:ext cx="11668991" cy="63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r:id="rId3" imgW="7361028" imgH="403942" progId="Excel.Sheet.12">
                  <p:embed/>
                </p:oleObj>
              </mc:Choice>
              <mc:Fallback>
                <p:oleObj name="Worksheet" r:id="rId3" imgW="7361028" imgH="4039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922" y="2085156"/>
                        <a:ext cx="11668991" cy="63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3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which objects you want to return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  <a:r>
              <a:rPr lang="en-US" sz="3200" dirty="0"/>
              <a:t>/federations/1234?</a:t>
            </a:r>
            <a:r>
              <a:rPr lang="en-US" sz="3200" i="1" dirty="0"/>
              <a:t>depth=</a:t>
            </a:r>
            <a:r>
              <a:rPr lang="en-US" sz="3200" i="1" dirty="0" err="1"/>
              <a:t>federations.organization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30305" y="3365740"/>
            <a:ext cx="1" cy="14709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2911" y="4971666"/>
            <a:ext cx="43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return organization entities</a:t>
            </a:r>
          </a:p>
        </p:txBody>
      </p:sp>
    </p:spTree>
    <p:extLst>
      <p:ext uri="{BB962C8B-B14F-4D97-AF65-F5344CB8AC3E}">
        <p14:creationId xmlns:p14="http://schemas.microsoft.com/office/powerpoint/2010/main" val="200898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426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Cordia New</vt:lpstr>
      <vt:lpstr>Courier New</vt:lpstr>
      <vt:lpstr>Office Theme</vt:lpstr>
      <vt:lpstr>Microsoft Excel Worksheet</vt:lpstr>
      <vt:lpstr>OTTO Overview</vt:lpstr>
      <vt:lpstr>Design Goals</vt:lpstr>
      <vt:lpstr>PowerPoint Presentation</vt:lpstr>
      <vt:lpstr>JSON-LD data model</vt:lpstr>
      <vt:lpstr>Federation endpoint</vt:lpstr>
      <vt:lpstr>Federation entity endpoint</vt:lpstr>
      <vt:lpstr>Organization Endpoint</vt:lpstr>
      <vt:lpstr>Discovery Endpoints</vt:lpstr>
      <vt:lpstr>Parameter: depth</vt:lpstr>
      <vt:lpstr>Paramater: filter </vt:lpstr>
      <vt:lpstr>Parameter: sign</vt:lpstr>
      <vt:lpstr>Test Implementation</vt:lpstr>
      <vt:lpstr>Next steps</vt:lpstr>
      <vt:lpstr>What about OpenID Connect federation draft?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OTTO Overview</dc:title>
  <dc:creator>Mike Schwartz</dc:creator>
  <cp:lastModifiedBy>Mike Schwartz</cp:lastModifiedBy>
  <cp:revision>17</cp:revision>
  <dcterms:created xsi:type="dcterms:W3CDTF">2016-10-28T17:14:42Z</dcterms:created>
  <dcterms:modified xsi:type="dcterms:W3CDTF">2016-10-28T18:46:44Z</dcterms:modified>
</cp:coreProperties>
</file>