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5" d="100"/>
          <a:sy n="45" d="100"/>
        </p:scale>
        <p:origin x="29" y="7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28-Jan-21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28-Jan-21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28-Jan-21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28-Jan-21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28-Jan-21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28-Jan-21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28-Jan-21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28-Jan-21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28-Jan-21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28-Jan-21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28-Jan-21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28-Jan-21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28-Jan-21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28-Jan-21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28-Jan-21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28-Jan-21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28-Jan-21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28-Jan-21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COURSERA CAPSTONE PROJECT</a:t>
            </a:r>
            <a:r>
              <a:rPr lang="es-AR" dirty="0"/>
              <a:t/>
            </a:r>
            <a:br>
              <a:rPr lang="es-AR" dirty="0"/>
            </a:br>
            <a:r>
              <a:rPr lang="en-US" dirty="0"/>
              <a:t>GEOLOCATION DATA ANALYSIS</a:t>
            </a:r>
            <a:r>
              <a:rPr lang="es-AR" dirty="0"/>
              <a:t/>
            </a:r>
            <a:br>
              <a:rPr lang="es-AR" dirty="0"/>
            </a:br>
            <a:endParaRPr lang="es-AR" dirty="0"/>
          </a:p>
        </p:txBody>
      </p:sp>
      <p:sp>
        <p:nvSpPr>
          <p:cNvPr id="3" name="Subtitle 2"/>
          <p:cNvSpPr>
            <a:spLocks noGrp="1"/>
          </p:cNvSpPr>
          <p:nvPr>
            <p:ph type="subTitle" idx="1"/>
          </p:nvPr>
        </p:nvSpPr>
        <p:spPr/>
        <p:txBody>
          <a:bodyPr/>
          <a:lstStyle/>
          <a:p>
            <a:r>
              <a:rPr lang="en-US" b="1" u="sng" dirty="0"/>
              <a:t>Analyzing Neighborhood in the City of Buenos Aires to Help Strategic Business Expansion for a Coffee Shop Franchise Chain</a:t>
            </a:r>
            <a:endParaRPr lang="es-AR" dirty="0"/>
          </a:p>
          <a:p>
            <a:endParaRPr lang="es-AR" dirty="0"/>
          </a:p>
        </p:txBody>
      </p:sp>
    </p:spTree>
    <p:extLst>
      <p:ext uri="{BB962C8B-B14F-4D97-AF65-F5344CB8AC3E}">
        <p14:creationId xmlns:p14="http://schemas.microsoft.com/office/powerpoint/2010/main" val="4247732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r>
              <a:rPr lang="es-AR" dirty="0"/>
              <a:t/>
            </a:r>
            <a:br>
              <a:rPr lang="es-AR" dirty="0"/>
            </a:br>
            <a:endParaRPr lang="es-AR" dirty="0"/>
          </a:p>
        </p:txBody>
      </p:sp>
      <p:sp>
        <p:nvSpPr>
          <p:cNvPr id="3" name="Content Placeholder 2"/>
          <p:cNvSpPr>
            <a:spLocks noGrp="1"/>
          </p:cNvSpPr>
          <p:nvPr>
            <p:ph idx="1"/>
          </p:nvPr>
        </p:nvSpPr>
        <p:spPr/>
        <p:txBody>
          <a:bodyPr/>
          <a:lstStyle/>
          <a:p>
            <a:r>
              <a:rPr lang="en-US" dirty="0"/>
              <a:t>Argentina has a well-known culture of meeting with a friend or relative to have a small </a:t>
            </a:r>
            <a:r>
              <a:rPr lang="en-US" i="1" dirty="0" err="1"/>
              <a:t>cortado</a:t>
            </a:r>
            <a:r>
              <a:rPr lang="en-US" dirty="0"/>
              <a:t> coffee over a nice, warm talk. As such, in the City of Buenos Aires, its capital city, there are many small coffee shops and coffee chains. Some neighborhoods seem to be overpopulated with venues, and many are struggling to make their business work. On the contrary, other neighborhoods have grown in population over the last years, and there are business opportunities for new coffee shops to open.</a:t>
            </a:r>
            <a:endParaRPr lang="es-AR" dirty="0"/>
          </a:p>
          <a:p>
            <a:endParaRPr lang="es-AR" dirty="0"/>
          </a:p>
        </p:txBody>
      </p:sp>
      <p:pic>
        <p:nvPicPr>
          <p:cNvPr id="4" name="Picture 3" descr="https://upload.wikimedia.org/wikipedia/commons/thumb/3/3f/Mapa-CABA-Barrios-Nombres.svg/800px-Mapa-CABA-Barrios-Nombres.svg.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14944" y="3758765"/>
            <a:ext cx="3051190" cy="3573368"/>
          </a:xfrm>
          <a:prstGeom prst="rect">
            <a:avLst/>
          </a:prstGeom>
          <a:noFill/>
          <a:ln>
            <a:noFill/>
          </a:ln>
        </p:spPr>
      </p:pic>
    </p:spTree>
    <p:extLst>
      <p:ext uri="{BB962C8B-B14F-4D97-AF65-F5344CB8AC3E}">
        <p14:creationId xmlns:p14="http://schemas.microsoft.com/office/powerpoint/2010/main" val="335906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r>
              <a:rPr lang="es-AR" dirty="0"/>
              <a:t/>
            </a:r>
            <a:br>
              <a:rPr lang="es-AR" dirty="0"/>
            </a:br>
            <a:endParaRPr lang="es-AR" dirty="0"/>
          </a:p>
        </p:txBody>
      </p:sp>
      <p:sp>
        <p:nvSpPr>
          <p:cNvPr id="3" name="Content Placeholder 2"/>
          <p:cNvSpPr>
            <a:spLocks noGrp="1"/>
          </p:cNvSpPr>
          <p:nvPr>
            <p:ph idx="1"/>
          </p:nvPr>
        </p:nvSpPr>
        <p:spPr/>
        <p:txBody>
          <a:bodyPr>
            <a:normAutofit fontScale="92500" lnSpcReduction="10000"/>
          </a:bodyPr>
          <a:lstStyle/>
          <a:p>
            <a:pPr lvl="1"/>
            <a:r>
              <a:rPr lang="en-US" b="1" dirty="0"/>
              <a:t>Problem</a:t>
            </a:r>
            <a:endParaRPr lang="es-AR" sz="1400" dirty="0"/>
          </a:p>
          <a:p>
            <a:pPr marL="0" indent="0">
              <a:buNone/>
            </a:pPr>
            <a:r>
              <a:rPr lang="en-US" dirty="0"/>
              <a:t>Data that might help determine which of the almost 50 </a:t>
            </a:r>
            <a:r>
              <a:rPr lang="en-US" i="1" dirty="0"/>
              <a:t>Barrios </a:t>
            </a:r>
            <a:r>
              <a:rPr lang="en-US" i="1" dirty="0" err="1"/>
              <a:t>Porteños</a:t>
            </a:r>
            <a:r>
              <a:rPr lang="en-US" i="1" dirty="0"/>
              <a:t> </a:t>
            </a:r>
            <a:r>
              <a:rPr lang="en-US" dirty="0"/>
              <a:t>(Buenos Aires neighborhoods) have too many coffee venues, and which of the lack of good places where to have a </a:t>
            </a:r>
            <a:r>
              <a:rPr lang="en-US" i="1" dirty="0" err="1"/>
              <a:t>cortado</a:t>
            </a:r>
            <a:r>
              <a:rPr lang="en-US" dirty="0"/>
              <a:t>, would help brands thrive and take data-driven decision on their expansion strategies.</a:t>
            </a:r>
            <a:endParaRPr lang="es-AR" sz="1600" dirty="0"/>
          </a:p>
          <a:p>
            <a:pPr marL="0" indent="0">
              <a:buNone/>
            </a:pPr>
            <a:r>
              <a:rPr lang="en-US" dirty="0"/>
              <a:t> </a:t>
            </a:r>
            <a:endParaRPr lang="es-AR" sz="1600" dirty="0"/>
          </a:p>
          <a:p>
            <a:pPr lvl="1"/>
            <a:r>
              <a:rPr lang="en-US" b="1" dirty="0"/>
              <a:t>Interest</a:t>
            </a:r>
            <a:endParaRPr lang="es-AR" sz="1400" dirty="0"/>
          </a:p>
          <a:p>
            <a:pPr marL="0" indent="0">
              <a:buNone/>
            </a:pPr>
            <a:r>
              <a:rPr lang="en-US" dirty="0"/>
              <a:t>One of Argentina’s biggest Coffee Franchise Chains, is analyzing where to expand and open new brunches within the City of Buenos Aires. They need to relate population density with coffee shop density of each of the city’s neighborhoods. This would definitely help them avoid wrong locations and increase chance of success for the new franchises.</a:t>
            </a:r>
            <a:endParaRPr lang="es-AR" sz="1600" dirty="0"/>
          </a:p>
          <a:p>
            <a:endParaRPr lang="es-AR" dirty="0"/>
          </a:p>
        </p:txBody>
      </p:sp>
    </p:spTree>
    <p:extLst>
      <p:ext uri="{BB962C8B-B14F-4D97-AF65-F5344CB8AC3E}">
        <p14:creationId xmlns:p14="http://schemas.microsoft.com/office/powerpoint/2010/main" val="1098940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 </a:t>
            </a:r>
            <a:r>
              <a:rPr lang="en-US" b="1" dirty="0"/>
              <a:t>Data Gathering and Processing</a:t>
            </a:r>
            <a:r>
              <a:rPr lang="es-AR" dirty="0"/>
              <a:t/>
            </a:r>
            <a:br>
              <a:rPr lang="es-AR" dirty="0"/>
            </a:br>
            <a:endParaRPr lang="es-AR" dirty="0"/>
          </a:p>
        </p:txBody>
      </p:sp>
      <p:sp>
        <p:nvSpPr>
          <p:cNvPr id="3" name="Content Placeholder 2"/>
          <p:cNvSpPr>
            <a:spLocks noGrp="1"/>
          </p:cNvSpPr>
          <p:nvPr>
            <p:ph idx="1"/>
          </p:nvPr>
        </p:nvSpPr>
        <p:spPr>
          <a:xfrm>
            <a:off x="1154954" y="2603500"/>
            <a:ext cx="9385360" cy="2808759"/>
          </a:xfrm>
        </p:spPr>
        <p:txBody>
          <a:bodyPr>
            <a:normAutofit lnSpcReduction="10000"/>
          </a:bodyPr>
          <a:lstStyle/>
          <a:p>
            <a:pPr lvl="1"/>
            <a:r>
              <a:rPr lang="en-US" b="1" dirty="0"/>
              <a:t>Data Sources</a:t>
            </a:r>
            <a:endParaRPr lang="es-AR" sz="1400" dirty="0"/>
          </a:p>
          <a:p>
            <a:pPr marL="0" indent="0">
              <a:buNone/>
            </a:pPr>
            <a:r>
              <a:rPr lang="en-US" dirty="0"/>
              <a:t>A list and census of all the neighborhoods of the city is available as annex for Buenos Aires’s article. </a:t>
            </a:r>
            <a:endParaRPr lang="es-AR" sz="1600" dirty="0"/>
          </a:p>
          <a:p>
            <a:pPr marL="0" indent="0">
              <a:buNone/>
            </a:pPr>
            <a:r>
              <a:rPr lang="en-US" dirty="0"/>
              <a:t>https://es.wikipedia.org/wiki/Anexo:Barrios_de_la_ciudad_de_Buenos_Aires</a:t>
            </a:r>
            <a:endParaRPr lang="es-AR" sz="1600" dirty="0"/>
          </a:p>
          <a:p>
            <a:pPr marL="0" indent="0">
              <a:buNone/>
            </a:pPr>
            <a:r>
              <a:rPr lang="en-US" dirty="0"/>
              <a:t>The features included are: Name, area, population, district.</a:t>
            </a:r>
            <a:endParaRPr lang="es-AR" sz="1600" dirty="0"/>
          </a:p>
          <a:p>
            <a:pPr marL="0" indent="0">
              <a:buNone/>
            </a:pPr>
            <a:r>
              <a:rPr lang="en-US" dirty="0"/>
              <a:t>From </a:t>
            </a:r>
            <a:r>
              <a:rPr lang="en-US" dirty="0" err="1"/>
              <a:t>Geopy</a:t>
            </a:r>
            <a:r>
              <a:rPr lang="en-US" dirty="0"/>
              <a:t> Library for Python, we locate the coordinates for each neighborhood.</a:t>
            </a:r>
            <a:endParaRPr lang="es-AR" sz="1600" dirty="0"/>
          </a:p>
          <a:p>
            <a:pPr marL="0" indent="0">
              <a:buNone/>
            </a:pPr>
            <a:r>
              <a:rPr lang="en-US" dirty="0"/>
              <a:t>Finally, Foursquare Database, gives us access to the already existing coffee venues in the City and allows us to establish a measure of density for this kind of stores.</a:t>
            </a:r>
            <a:endParaRPr lang="es-AR" sz="1600" dirty="0"/>
          </a:p>
          <a:p>
            <a:endParaRPr lang="es-AR" dirty="0"/>
          </a:p>
        </p:txBody>
      </p:sp>
      <p:pic>
        <p:nvPicPr>
          <p:cNvPr id="4" name="Picture 3"/>
          <p:cNvPicPr/>
          <p:nvPr/>
        </p:nvPicPr>
        <p:blipFill>
          <a:blip r:embed="rId2"/>
          <a:stretch>
            <a:fillRect/>
          </a:stretch>
        </p:blipFill>
        <p:spPr>
          <a:xfrm>
            <a:off x="6373959" y="5695546"/>
            <a:ext cx="3882149" cy="902962"/>
          </a:xfrm>
          <a:prstGeom prst="rect">
            <a:avLst/>
          </a:prstGeom>
        </p:spPr>
      </p:pic>
    </p:spTree>
    <p:extLst>
      <p:ext uri="{BB962C8B-B14F-4D97-AF65-F5344CB8AC3E}">
        <p14:creationId xmlns:p14="http://schemas.microsoft.com/office/powerpoint/2010/main" val="853087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 </a:t>
            </a:r>
            <a:r>
              <a:rPr lang="en-US" b="1" dirty="0"/>
              <a:t>Data Gathering and Processing</a:t>
            </a:r>
            <a:r>
              <a:rPr lang="es-AR" dirty="0"/>
              <a:t/>
            </a:r>
            <a:br>
              <a:rPr lang="es-AR" dirty="0"/>
            </a:br>
            <a:endParaRPr lang="es-AR" dirty="0"/>
          </a:p>
        </p:txBody>
      </p:sp>
      <p:sp>
        <p:nvSpPr>
          <p:cNvPr id="3" name="Content Placeholder 2"/>
          <p:cNvSpPr>
            <a:spLocks noGrp="1"/>
          </p:cNvSpPr>
          <p:nvPr>
            <p:ph idx="1"/>
          </p:nvPr>
        </p:nvSpPr>
        <p:spPr/>
        <p:txBody>
          <a:bodyPr/>
          <a:lstStyle/>
          <a:p>
            <a:pPr lvl="1"/>
            <a:r>
              <a:rPr lang="en-US" b="1" dirty="0"/>
              <a:t>Data Wrangling</a:t>
            </a:r>
            <a:endParaRPr lang="es-AR" sz="1400" dirty="0"/>
          </a:p>
          <a:p>
            <a:pPr marL="0" indent="0">
              <a:buNone/>
            </a:pPr>
            <a:r>
              <a:rPr lang="en-US" dirty="0"/>
              <a:t>First, we create a </a:t>
            </a:r>
            <a:r>
              <a:rPr lang="en-US" dirty="0" err="1"/>
              <a:t>dataframe</a:t>
            </a:r>
            <a:r>
              <a:rPr lang="en-US" dirty="0"/>
              <a:t> with all the neighborhoods and the needed features to establish the population density. We read the Wikipedia article CSV file and drop the unwanted features. Then, we use that list to iterate a process in </a:t>
            </a:r>
            <a:r>
              <a:rPr lang="en-US" dirty="0" err="1"/>
              <a:t>Geopy’s</a:t>
            </a:r>
            <a:r>
              <a:rPr lang="en-US" dirty="0"/>
              <a:t> </a:t>
            </a:r>
            <a:r>
              <a:rPr lang="en-US" dirty="0" err="1"/>
              <a:t>Nominatin</a:t>
            </a:r>
            <a:r>
              <a:rPr lang="en-US" dirty="0"/>
              <a:t> and get Longitude and Latitude for each neighborhood. We add this values to the above </a:t>
            </a:r>
            <a:r>
              <a:rPr lang="en-US" dirty="0" err="1"/>
              <a:t>dataframe</a:t>
            </a:r>
            <a:r>
              <a:rPr lang="en-US" dirty="0"/>
              <a:t>.</a:t>
            </a:r>
            <a:endParaRPr lang="es-AR" sz="1600" dirty="0"/>
          </a:p>
          <a:p>
            <a:pPr marL="0" indent="0">
              <a:buNone/>
            </a:pPr>
            <a:r>
              <a:rPr lang="en-US" dirty="0"/>
              <a:t>Connecting to </a:t>
            </a:r>
            <a:r>
              <a:rPr lang="en-US" dirty="0" err="1"/>
              <a:t>Foursquare’s</a:t>
            </a:r>
            <a:r>
              <a:rPr lang="en-US" dirty="0"/>
              <a:t> API with our credentials, we get all the top venues </a:t>
            </a:r>
            <a:r>
              <a:rPr lang="en-US" dirty="0" err="1"/>
              <a:t>ina</a:t>
            </a:r>
            <a:r>
              <a:rPr lang="en-US" dirty="0"/>
              <a:t> a specific radius for each neighborhood. </a:t>
            </a:r>
            <a:endParaRPr lang="es-AR" sz="1600" dirty="0"/>
          </a:p>
          <a:p>
            <a:endParaRPr lang="es-AR" dirty="0"/>
          </a:p>
        </p:txBody>
      </p:sp>
      <p:pic>
        <p:nvPicPr>
          <p:cNvPr id="4" name="Picture 3"/>
          <p:cNvPicPr/>
          <p:nvPr/>
        </p:nvPicPr>
        <p:blipFill>
          <a:blip r:embed="rId2"/>
          <a:stretch>
            <a:fillRect/>
          </a:stretch>
        </p:blipFill>
        <p:spPr>
          <a:xfrm>
            <a:off x="7534944" y="5201988"/>
            <a:ext cx="3623208" cy="1137027"/>
          </a:xfrm>
          <a:prstGeom prst="rect">
            <a:avLst/>
          </a:prstGeom>
        </p:spPr>
      </p:pic>
    </p:spTree>
    <p:extLst>
      <p:ext uri="{BB962C8B-B14F-4D97-AF65-F5344CB8AC3E}">
        <p14:creationId xmlns:p14="http://schemas.microsoft.com/office/powerpoint/2010/main" val="1097203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Data Analysis</a:t>
            </a:r>
            <a:r>
              <a:rPr lang="es-AR" dirty="0"/>
              <a:t/>
            </a:r>
            <a:br>
              <a:rPr lang="es-AR" dirty="0"/>
            </a:br>
            <a:endParaRPr lang="es-AR" dirty="0"/>
          </a:p>
        </p:txBody>
      </p:sp>
      <p:sp>
        <p:nvSpPr>
          <p:cNvPr id="3" name="Content Placeholder 2"/>
          <p:cNvSpPr>
            <a:spLocks noGrp="1"/>
          </p:cNvSpPr>
          <p:nvPr>
            <p:ph idx="1"/>
          </p:nvPr>
        </p:nvSpPr>
        <p:spPr/>
        <p:txBody>
          <a:bodyPr>
            <a:normAutofit fontScale="92500"/>
          </a:bodyPr>
          <a:lstStyle/>
          <a:p>
            <a:r>
              <a:rPr lang="en-US" b="1" dirty="0"/>
              <a:t>Statistical Data</a:t>
            </a:r>
            <a:r>
              <a:rPr lang="en-US" dirty="0"/>
              <a:t> </a:t>
            </a:r>
            <a:endParaRPr lang="es-AR" dirty="0"/>
          </a:p>
          <a:p>
            <a:pPr marL="0" indent="0">
              <a:buNone/>
            </a:pPr>
            <a:r>
              <a:rPr lang="en-US" dirty="0"/>
              <a:t>Once we count with all the listed venues, we identify and keep only the categories of coffee places that could be a business competitor to our new potential stores. We take the average occurrence for these kinds of venues (coffee shops, tea house, pie store, </a:t>
            </a:r>
            <a:r>
              <a:rPr lang="en-US" dirty="0" err="1"/>
              <a:t>etc</a:t>
            </a:r>
            <a:r>
              <a:rPr lang="en-US" dirty="0"/>
              <a:t>) and add them to establish a unique value.</a:t>
            </a:r>
            <a:endParaRPr lang="es-AR" dirty="0"/>
          </a:p>
          <a:p>
            <a:pPr marL="0" indent="0">
              <a:buNone/>
            </a:pPr>
            <a:r>
              <a:rPr lang="en-US" dirty="0"/>
              <a:t>Doing simple arithmetic, we use are and population in our former </a:t>
            </a:r>
            <a:r>
              <a:rPr lang="en-US" dirty="0" err="1"/>
              <a:t>dataframe</a:t>
            </a:r>
            <a:r>
              <a:rPr lang="en-US" dirty="0"/>
              <a:t>, to calculate the density of population for each neighborhood.</a:t>
            </a:r>
            <a:endParaRPr lang="es-AR" dirty="0"/>
          </a:p>
          <a:p>
            <a:pPr marL="0" indent="0">
              <a:buNone/>
            </a:pPr>
            <a:r>
              <a:rPr lang="en-US" dirty="0"/>
              <a:t>Finally, we combine the two density indexes (for citizens and coffee stores), and generate a new unique variable that could determine if there enough venues for the density of people or if there is a business opportunity in each neighborhood.</a:t>
            </a:r>
            <a:endParaRPr lang="es-AR" dirty="0"/>
          </a:p>
          <a:p>
            <a:endParaRPr lang="es-AR" dirty="0"/>
          </a:p>
        </p:txBody>
      </p:sp>
    </p:spTree>
    <p:extLst>
      <p:ext uri="{BB962C8B-B14F-4D97-AF65-F5344CB8AC3E}">
        <p14:creationId xmlns:p14="http://schemas.microsoft.com/office/powerpoint/2010/main" val="2997544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Conclusions and Further Analysis</a:t>
            </a:r>
            <a:r>
              <a:rPr lang="es-AR" dirty="0"/>
              <a:t/>
            </a:r>
            <a:br>
              <a:rPr lang="es-AR" dirty="0"/>
            </a:br>
            <a:endParaRPr lang="es-AR" dirty="0"/>
          </a:p>
        </p:txBody>
      </p:sp>
      <p:sp>
        <p:nvSpPr>
          <p:cNvPr id="3" name="Content Placeholder 2"/>
          <p:cNvSpPr>
            <a:spLocks noGrp="1"/>
          </p:cNvSpPr>
          <p:nvPr>
            <p:ph idx="1"/>
          </p:nvPr>
        </p:nvSpPr>
        <p:spPr/>
        <p:txBody>
          <a:bodyPr>
            <a:normAutofit lnSpcReduction="10000"/>
          </a:bodyPr>
          <a:lstStyle/>
          <a:p>
            <a:r>
              <a:rPr lang="en-US" b="1"/>
              <a:t>Conclusions </a:t>
            </a:r>
            <a:endParaRPr lang="es-AR"/>
          </a:p>
          <a:p>
            <a:pPr marL="0" indent="0">
              <a:buNone/>
            </a:pPr>
            <a:r>
              <a:rPr lang="en-US"/>
              <a:t>With this study, we could identify those neighborhoods with better opportunities for expansion of coffee shops. </a:t>
            </a:r>
            <a:r>
              <a:rPr lang="en-US" dirty="0"/>
              <a:t>Those in the highest part of the table, have a low density of venues to satisfy the population living in that specific area. Some of those neighborhoods have really few places and they have grown a lot in its density. As people moved from more classic downtown neighborhoods to new areas in the outskirts, new opportunities arise. Neighborhoods as Nueva </a:t>
            </a:r>
            <a:r>
              <a:rPr lang="en-US" dirty="0" err="1"/>
              <a:t>Pompeya</a:t>
            </a:r>
            <a:r>
              <a:rPr lang="en-US" dirty="0"/>
              <a:t>, </a:t>
            </a:r>
            <a:r>
              <a:rPr lang="en-US" dirty="0" err="1"/>
              <a:t>Barracas</a:t>
            </a:r>
            <a:r>
              <a:rPr lang="en-US" dirty="0"/>
              <a:t>, Villa del </a:t>
            </a:r>
            <a:r>
              <a:rPr lang="en-US" dirty="0" err="1"/>
              <a:t>Parque</a:t>
            </a:r>
            <a:r>
              <a:rPr lang="en-US" dirty="0"/>
              <a:t>, </a:t>
            </a:r>
            <a:r>
              <a:rPr lang="en-US" dirty="0" err="1"/>
              <a:t>Floresta</a:t>
            </a:r>
            <a:r>
              <a:rPr lang="en-US" dirty="0"/>
              <a:t>, to name a few, are examples of this.</a:t>
            </a:r>
            <a:endParaRPr lang="es-AR"/>
          </a:p>
          <a:p>
            <a:pPr marL="0" indent="0">
              <a:buNone/>
            </a:pPr>
            <a:r>
              <a:rPr lang="en-US"/>
              <a:t>On the contrary, there are many neighborhoods, like Puerto Madero or Villa Riachuelo, which seem to be saturated with places and not a good opportunity for an expansion.</a:t>
            </a:r>
            <a:endParaRPr lang="es-AR"/>
          </a:p>
          <a:p>
            <a:endParaRPr lang="es-AR" dirty="0"/>
          </a:p>
        </p:txBody>
      </p:sp>
      <p:graphicFrame>
        <p:nvGraphicFramePr>
          <p:cNvPr id="7" name="Table 6"/>
          <p:cNvGraphicFramePr>
            <a:graphicFrameLocks noGrp="1"/>
          </p:cNvGraphicFramePr>
          <p:nvPr>
            <p:extLst>
              <p:ext uri="{D42A27DB-BD31-4B8C-83A1-F6EECF244321}">
                <p14:modId xmlns:p14="http://schemas.microsoft.com/office/powerpoint/2010/main" val="4255458126"/>
              </p:ext>
            </p:extLst>
          </p:nvPr>
        </p:nvGraphicFramePr>
        <p:xfrm>
          <a:off x="10219092" y="3940733"/>
          <a:ext cx="2420229" cy="3417300"/>
        </p:xfrm>
        <a:graphic>
          <a:graphicData uri="http://schemas.openxmlformats.org/drawingml/2006/table">
            <a:tbl>
              <a:tblPr firstRow="1" firstCol="1" bandRow="1">
                <a:tableStyleId>{5C22544A-7EE6-4342-B048-85BDC9FD1C3A}</a:tableStyleId>
              </a:tblPr>
              <a:tblGrid>
                <a:gridCol w="588858"/>
                <a:gridCol w="588858"/>
                <a:gridCol w="588858"/>
                <a:gridCol w="653655"/>
              </a:tblGrid>
              <a:tr h="105674">
                <a:tc>
                  <a:txBody>
                    <a:bodyPr/>
                    <a:lstStyle/>
                    <a:p>
                      <a:endParaRPr lang="es-AR" sz="700">
                        <a:effectLst/>
                        <a:latin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DISTRICT</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NEIGHBORHOOD</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COFFEE DENSITY</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0</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19</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Nueva Pompeya</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0.00</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1</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3</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Barracas</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0.00</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2</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43</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Villa Real</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0.00</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3</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39</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Villa Lugano</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0.00</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4</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1</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Almagro</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2.94</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5</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36</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Villa del Parque</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4.47</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6</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12</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Floresta</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4.48</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7</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32</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San Telmo</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4.62</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8</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2</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Balvanera</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4.63</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9</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30</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San Cristóbal</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4.77</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10</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27</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Recoleta</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5.00</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11</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22</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Parque Avellaneda</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5.54</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12</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41</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Villa Ortúzar</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6.13</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13</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15</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Liniers</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6.70</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14</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20</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Núñez</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6.79</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15</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9</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Colegiales</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6.86</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16</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21</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Palermo</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6.93</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17</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13</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La Boca</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6.95</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18</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0</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Agronomía</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7.01</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19</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37</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Villa Devoto</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8.19</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20</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33</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Vélez Sarsfield</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8.34</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21</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24</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Parque Chas</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8.40</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22</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5</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Boedo</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8.41</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23</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17</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Montserrat</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8.42</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24</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35</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Villa Crespo</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9.35</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25</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45</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Villa Santa Rita</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9.45</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26</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10</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Constitución</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9.62</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27</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8</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Coghlan</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10.00</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28</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6</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Caballito</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10.01</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29</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4</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Belgrano</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10.77</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30</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40</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Villa Luro</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10.92</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31</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11</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Flores</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11.59</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32</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29</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Saavedra</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12.22</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33</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28</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Retiro</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13.07</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34</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18</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Monte Castro</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13.53</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35</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25</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Parque Patricios</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14.08</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36</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14</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La Paternal</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14.63</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37</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42</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Villa Pueyrredón</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15.87</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38</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31</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San Nicolás</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15.88</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39</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7</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Chacarita</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15.93</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40</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34</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Versalles</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16.93</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41</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16</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Mataderos</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17.99</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42</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23</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Parque Chacabuco</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18.05</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43</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46</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Villa Soldati</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19.40</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44</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26</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Puerto Madero</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33.00</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r h="71970">
                <a:tc>
                  <a:txBody>
                    <a:bodyPr/>
                    <a:lstStyle/>
                    <a:p>
                      <a:pPr marL="0" marR="0" algn="r">
                        <a:lnSpc>
                          <a:spcPct val="107000"/>
                        </a:lnSpc>
                        <a:spcBef>
                          <a:spcPts val="0"/>
                        </a:spcBef>
                        <a:spcAft>
                          <a:spcPts val="1200"/>
                        </a:spcAft>
                      </a:pPr>
                      <a:r>
                        <a:rPr lang="es-AR" sz="400">
                          <a:effectLst/>
                        </a:rPr>
                        <a:t>45</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44</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a:effectLst/>
                        </a:rPr>
                        <a:t>Villa Riachuelo</a:t>
                      </a:r>
                      <a:endParaRPr lang="es-AR" sz="70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c>
                  <a:txBody>
                    <a:bodyPr/>
                    <a:lstStyle/>
                    <a:p>
                      <a:pPr marL="0" marR="0" algn="r">
                        <a:lnSpc>
                          <a:spcPct val="107000"/>
                        </a:lnSpc>
                        <a:spcBef>
                          <a:spcPts val="0"/>
                        </a:spcBef>
                        <a:spcAft>
                          <a:spcPts val="1200"/>
                        </a:spcAft>
                      </a:pPr>
                      <a:r>
                        <a:rPr lang="es-AR" sz="400" dirty="0">
                          <a:effectLst/>
                        </a:rPr>
                        <a:t>49.33</a:t>
                      </a:r>
                      <a:endParaRPr lang="es-A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230" marR="43230" marT="0" marB="0"/>
                </a:tc>
              </a:tr>
            </a:tbl>
          </a:graphicData>
        </a:graphic>
      </p:graphicFrame>
    </p:spTree>
    <p:extLst>
      <p:ext uri="{BB962C8B-B14F-4D97-AF65-F5344CB8AC3E}">
        <p14:creationId xmlns:p14="http://schemas.microsoft.com/office/powerpoint/2010/main" val="1261913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Further </a:t>
            </a:r>
            <a:r>
              <a:rPr lang="en-US" b="1" dirty="0"/>
              <a:t>Analysis </a:t>
            </a:r>
            <a:r>
              <a:rPr lang="es-AR"/>
              <a:t/>
            </a:r>
            <a:br>
              <a:rPr lang="es-AR"/>
            </a:br>
            <a:endParaRPr lang="es-AR"/>
          </a:p>
        </p:txBody>
      </p:sp>
      <p:sp>
        <p:nvSpPr>
          <p:cNvPr id="3" name="Content Placeholder 2"/>
          <p:cNvSpPr>
            <a:spLocks noGrp="1"/>
          </p:cNvSpPr>
          <p:nvPr>
            <p:ph idx="1"/>
          </p:nvPr>
        </p:nvSpPr>
        <p:spPr/>
        <p:txBody>
          <a:bodyPr/>
          <a:lstStyle/>
          <a:p>
            <a:r>
              <a:rPr lang="en-US"/>
              <a:t>This final table is a good starting point for a better reallocation of resources. </a:t>
            </a:r>
            <a:r>
              <a:rPr lang="en-US" dirty="0"/>
              <a:t>Other variables as average income or average renting price for commercial properties, is also an information worth considering.</a:t>
            </a:r>
            <a:endParaRPr lang="es-AR"/>
          </a:p>
          <a:p>
            <a:endParaRPr lang="es-AR" dirty="0"/>
          </a:p>
        </p:txBody>
      </p:sp>
      <p:pic>
        <p:nvPicPr>
          <p:cNvPr id="4" name="Picture 3"/>
          <p:cNvPicPr/>
          <p:nvPr/>
        </p:nvPicPr>
        <p:blipFill>
          <a:blip r:embed="rId2"/>
          <a:stretch>
            <a:fillRect/>
          </a:stretch>
        </p:blipFill>
        <p:spPr>
          <a:xfrm>
            <a:off x="4259580" y="4178088"/>
            <a:ext cx="7305886" cy="3683423"/>
          </a:xfrm>
          <a:prstGeom prst="rect">
            <a:avLst/>
          </a:prstGeom>
        </p:spPr>
      </p:pic>
    </p:spTree>
    <p:extLst>
      <p:ext uri="{BB962C8B-B14F-4D97-AF65-F5344CB8AC3E}">
        <p14:creationId xmlns:p14="http://schemas.microsoft.com/office/powerpoint/2010/main" val="3233969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r>
              <a:rPr lang="es-AR" dirty="0"/>
              <a:t/>
            </a:r>
            <a:br>
              <a:rPr lang="es-AR" dirty="0"/>
            </a:br>
            <a:endParaRPr lang="es-AR" dirty="0"/>
          </a:p>
        </p:txBody>
      </p:sp>
      <p:sp>
        <p:nvSpPr>
          <p:cNvPr id="3" name="Subtitle 2"/>
          <p:cNvSpPr>
            <a:spLocks noGrp="1"/>
          </p:cNvSpPr>
          <p:nvPr>
            <p:ph type="subTitle" idx="1"/>
          </p:nvPr>
        </p:nvSpPr>
        <p:spPr/>
        <p:txBody>
          <a:bodyPr/>
          <a:lstStyle/>
          <a:p>
            <a:r>
              <a:rPr lang="en-US" b="1" u="sng" dirty="0" smtClean="0"/>
              <a:t>Ignacio </a:t>
            </a:r>
            <a:r>
              <a:rPr lang="en-US" b="1" u="sng" dirty="0" err="1" smtClean="0"/>
              <a:t>kantor</a:t>
            </a:r>
            <a:endParaRPr lang="es-AR" dirty="0"/>
          </a:p>
          <a:p>
            <a:endParaRPr lang="es-AR" dirty="0"/>
          </a:p>
        </p:txBody>
      </p:sp>
    </p:spTree>
    <p:extLst>
      <p:ext uri="{BB962C8B-B14F-4D97-AF65-F5344CB8AC3E}">
        <p14:creationId xmlns:p14="http://schemas.microsoft.com/office/powerpoint/2010/main" val="36867349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TotalTime>
  <Words>882</Words>
  <Application>Microsoft Office PowerPoint</Application>
  <PresentationFormat>Widescreen</PresentationFormat>
  <Paragraphs>221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Times New Roman</vt:lpstr>
      <vt:lpstr>Wingdings 3</vt:lpstr>
      <vt:lpstr>Ion Boardroom</vt:lpstr>
      <vt:lpstr>COURSERA CAPSTONE PROJECT GEOLOCATION DATA ANALYSIS </vt:lpstr>
      <vt:lpstr>Introduction </vt:lpstr>
      <vt:lpstr>Introduction </vt:lpstr>
      <vt:lpstr> Data Gathering and Processing </vt:lpstr>
      <vt:lpstr> Data Gathering and Processing </vt:lpstr>
      <vt:lpstr>Exploratory Data Analysis </vt:lpstr>
      <vt:lpstr>Conclusions and Further Analysis </vt:lpstr>
      <vt:lpstr>Further Analysis  </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 GEOLOCATION DATA ANALYSIS </dc:title>
  <dc:creator>Ignacio Kantor</dc:creator>
  <cp:lastModifiedBy>Ignacio Kantor</cp:lastModifiedBy>
  <cp:revision>1</cp:revision>
  <dcterms:created xsi:type="dcterms:W3CDTF">2021-01-28T13:43:02Z</dcterms:created>
  <dcterms:modified xsi:type="dcterms:W3CDTF">2021-01-28T13:49:20Z</dcterms:modified>
</cp:coreProperties>
</file>