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519B84-C890-46FF-BB0A-2EBCA1FDE2C2}">
          <p14:sldIdLst/>
        </p14:section>
        <p14:section name="Untitled Section" id="{E58E0F5F-F946-4EDE-92E5-A621E40828C5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  <p15:guide id="7" pos="3727" userDrawn="1">
          <p15:clr>
            <a:srgbClr val="A4A3A4"/>
          </p15:clr>
        </p15:guide>
        <p15:guide id="8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>
        <p:guide orient="horz" pos="232"/>
        <p:guide pos="211"/>
        <p:guide orient="horz" pos="4088"/>
        <p:guide pos="7469"/>
        <p:guide orient="horz" pos="777"/>
        <p:guide orient="horz" pos="686"/>
        <p:guide pos="3727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08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22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870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449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59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797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906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39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525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578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249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FBC7-3AAA-4F2C-9B56-2E12D3486203}" type="datetimeFigureOut">
              <a:rPr lang="el-GR" smtClean="0"/>
              <a:t>7/12/2018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842E-07C6-41E2-86C8-08BC118F79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497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65126"/>
            <a:ext cx="11522075" cy="723900"/>
          </a:xfrm>
        </p:spPr>
        <p:txBody>
          <a:bodyPr>
            <a:normAutofit/>
          </a:bodyPr>
          <a:lstStyle/>
          <a:p>
            <a:r>
              <a:rPr lang="en-GB" sz="4000" b="1" dirty="0" smtClean="0"/>
              <a:t>Pitch Damper (</a:t>
            </a:r>
            <a:r>
              <a:rPr lang="en-GB" sz="4000" b="1" dirty="0" err="1" smtClean="0"/>
              <a:t>Mc</a:t>
            </a:r>
            <a:r>
              <a:rPr lang="en-GB" sz="4000" b="1" dirty="0" smtClean="0"/>
              <a:t> Donnell F-4)</a:t>
            </a:r>
            <a:endParaRPr lang="el-GR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3154680"/>
                <a:ext cx="11522075" cy="3335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l-GR" dirty="0" smtClean="0"/>
                  <a:t>Το σύστημα επαύξησης της διαμήκους ευστάθειας και της απόσβεσης της μικρής περιόδου με ανάδραση του ρυθμού πρόνευσης </a:t>
                </a:r>
                <a:r>
                  <a:rPr lang="en-US" dirty="0"/>
                  <a:t>q</a:t>
                </a:r>
                <a:r>
                  <a:rPr lang="el-GR" dirty="0"/>
                  <a:t>, έχει τη μορφή του </a:t>
                </a:r>
                <a:r>
                  <a:rPr lang="el-GR" dirty="0" smtClean="0"/>
                  <a:t>σχήματος (σειριακή σύνδεση).</a:t>
                </a:r>
              </a:p>
              <a:p>
                <a:r>
                  <a:rPr lang="el-GR" dirty="0" smtClean="0"/>
                  <a:t>Θεωρείται η </a:t>
                </a:r>
                <a:r>
                  <a:rPr lang="el-GR" dirty="0"/>
                  <a:t>συνάρτηση μεταφοράς του ρυθμού πρόνευσης ως προς το πηδάλιο ανόδου-καθόδου, όπως προκύπτει από την προσέγγιση της ταλάντωσης της μικρής </a:t>
                </a:r>
                <a:r>
                  <a:rPr lang="el-GR" dirty="0" smtClean="0"/>
                  <a:t>περιόδου: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plant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−4.8884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+0.266)</m:t>
                          </m:r>
                        </m:num>
                        <m:den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726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4∙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+2.003</m:t>
                          </m:r>
                        </m:den>
                      </m:f>
                    </m:oMath>
                  </m:oMathPara>
                </a14:m>
                <a:endParaRPr lang="el-GR" dirty="0" smtClean="0"/>
              </a:p>
              <a:p>
                <a:r>
                  <a:rPr lang="el-GR" dirty="0"/>
                  <a:t>Οι πόλοι της χαρακτηριστικής εξίσωσης και ο μηδενιστής είναι</a:t>
                </a:r>
                <a:r>
                  <a:rPr lang="el-G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l-GR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l-G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/>
                              <m:t>0.3632</m:t>
                            </m:r>
                            <m:r>
                              <a:rPr lang="el-GR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m:rPr>
                                <m:nor/>
                              </m:rPr>
                              <a:rPr lang="en-GB"/>
                              <m:t>1.3678</m:t>
                            </m:r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l-G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l-G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266</m:t>
                            </m:r>
                          </m:e>
                        </m:mr>
                      </m:m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3154680"/>
                <a:ext cx="11522075" cy="3335020"/>
              </a:xfrm>
              <a:blipFill rotWithShape="0">
                <a:blip r:embed="rId2"/>
                <a:stretch>
                  <a:fillRect l="-741" t="-329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36" y="1233487"/>
            <a:ext cx="6201354" cy="18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65126"/>
            <a:ext cx="11522075" cy="723900"/>
          </a:xfrm>
        </p:spPr>
        <p:txBody>
          <a:bodyPr>
            <a:normAutofit/>
          </a:bodyPr>
          <a:lstStyle/>
          <a:p>
            <a:r>
              <a:rPr lang="el-GR" dirty="0" smtClean="0"/>
              <a:t>Επιθυμητή χαρακτηριστική</a:t>
            </a:r>
            <a:r>
              <a:rPr lang="en-GB" dirty="0" smtClean="0"/>
              <a:t> </a:t>
            </a:r>
            <a:r>
              <a:rPr lang="el-GR" dirty="0" smtClean="0"/>
              <a:t>εξίσωση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1233488"/>
                <a:ext cx="11522075" cy="5256212"/>
              </a:xfrm>
            </p:spPr>
            <p:txBody>
              <a:bodyPr>
                <a:normAutofit/>
              </a:bodyPr>
              <a:lstStyle/>
              <a:p>
                <a:r>
                  <a:rPr lang="el-GR" dirty="0"/>
                  <a:t>Από το διάγραμμα αποτυπώματος του αντίχειρα, ένα ικανοποιητικό ζεύγος τιμών είναι: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≈3</m:t>
                            </m:r>
                            <m:f>
                              <m:f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a:rPr lang="el-GR">
                                <a:latin typeface="Cambria Math" panose="02040503050406030204" pitchFamily="18" charset="0"/>
                              </a:rPr>
                              <m:t>≈0,6</m:t>
                            </m:r>
                          </m:e>
                        </m:mr>
                      </m:m>
                    </m:oMath>
                  </m:oMathPara>
                </a14:m>
                <a:endParaRPr lang="el-GR" dirty="0"/>
              </a:p>
              <a:p>
                <a:r>
                  <a:rPr lang="el-GR" dirty="0"/>
                  <a:t>Εφόσον, η χαρακτηριστική εξίσωση είναι της μορφής </a:t>
                </a:r>
                <a:r>
                  <a:rPr lang="en-US" dirty="0"/>
                  <a:t>s</a:t>
                </a:r>
                <a:r>
                  <a:rPr lang="el-GR" baseline="30000" dirty="0"/>
                  <a:t>2</a:t>
                </a:r>
                <a:r>
                  <a:rPr lang="el-GR" dirty="0"/>
                  <a:t>+2ζω</a:t>
                </a:r>
                <a:r>
                  <a:rPr lang="en-US" baseline="-25000" dirty="0"/>
                  <a:t>n</a:t>
                </a:r>
                <a:r>
                  <a:rPr lang="en-US" dirty="0"/>
                  <a:t>s</a:t>
                </a:r>
                <a:r>
                  <a:rPr lang="el-GR" dirty="0"/>
                  <a:t>+ω</a:t>
                </a:r>
                <a:r>
                  <a:rPr lang="en-US" baseline="-25000" dirty="0"/>
                  <a:t>n</a:t>
                </a:r>
                <a:r>
                  <a:rPr lang="el-GR" dirty="0"/>
                  <a:t>, τα χαρακτηριστικά αυτά αντιστοιχούν στους κυρίαρχους συζυγείς μιγαδικούς πόλους: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l-GR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l-GR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>
                          <a:latin typeface="Cambria Math" panose="02040503050406030204" pitchFamily="18" charset="0"/>
                        </a:rPr>
                        <m:t>1.8±2.4</m:t>
                      </m:r>
                      <m:r>
                        <m:rPr>
                          <m:sty m:val="p"/>
                        </m:rPr>
                        <a:rPr lang="el-GR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l-GR" dirty="0"/>
              </a:p>
              <a:p>
                <a:r>
                  <a:rPr lang="el-GR" dirty="0"/>
                  <a:t>Η επιθυμητή χαρακτηριστική εξίσωση που έχει τους πόλους που προαναφέρθηκαν και συνάδουν με τα απαιτούμενα χαρακτηριστικά πτήσης και ευκολίας χειρισμού, προκύπτει ως εξής: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+3.6</m:t>
                              </m:r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e>
                          </m:d>
                          <m:r>
                            <a:rPr lang="el-GR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+7.6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+23.4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+36=0</m:t>
                          </m:r>
                        </m:e>
                      </m:eqAr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233488"/>
                <a:ext cx="11522075" cy="5256212"/>
              </a:xfrm>
              <a:blipFill rotWithShape="0">
                <a:blip r:embed="rId2"/>
                <a:stretch>
                  <a:fillRect l="-952" t="-1970" r="-31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68299"/>
            <a:ext cx="11522075" cy="720725"/>
          </a:xfrm>
        </p:spPr>
        <p:txBody>
          <a:bodyPr/>
          <a:lstStyle/>
          <a:p>
            <a:r>
              <a:rPr lang="el-GR" sz="3200" dirty="0"/>
              <a:t>Παράδειγμα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34963" y="1233488"/>
                <a:ext cx="11522075" cy="5256212"/>
              </a:xfrm>
            </p:spPr>
            <p:txBody>
              <a:bodyPr>
                <a:normAutofit fontScale="77500" lnSpcReduction="2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l-GR" dirty="0" smtClean="0"/>
                  <a:t>Αρχικά θεωρείται αναλογικός κατευθυντής «</a:t>
                </a:r>
                <a:r>
                  <a:rPr lang="en-US" dirty="0"/>
                  <a:t>P</a:t>
                </a:r>
                <a:r>
                  <a:rPr lang="el-GR" dirty="0"/>
                  <a:t>» που είναι ένα απλό κέρδος</a:t>
                </a:r>
                <a:r>
                  <a:rPr lang="el-G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cont</m:t>
                          </m:r>
                        </m:sub>
                      </m:sSub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l-G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cont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l-GR" dirty="0" smtClean="0"/>
                  <a:t>Υπενθυμίζεται ότι η </a:t>
                </a:r>
                <a:r>
                  <a:rPr lang="el-GR" dirty="0"/>
                  <a:t>πρόνευση θ και ο ρυθμός πρόνευσης </a:t>
                </a:r>
                <a:r>
                  <a:rPr lang="en-US" dirty="0"/>
                  <a:t>q</a:t>
                </a:r>
                <a:r>
                  <a:rPr lang="el-GR" dirty="0"/>
                  <a:t>, ορίστηκαν εξαρχής </a:t>
                </a:r>
                <a:r>
                  <a:rPr lang="el-GR" dirty="0" smtClean="0"/>
                  <a:t>στην ανάλυση ως </a:t>
                </a:r>
                <a:r>
                  <a:rPr lang="el-GR" dirty="0"/>
                  <a:t>θετικά όταν η γωνία </a:t>
                </a:r>
                <a:r>
                  <a:rPr lang="el-GR" dirty="0" smtClean="0"/>
                  <a:t>μετατόπισης </a:t>
                </a:r>
                <a:r>
                  <a:rPr lang="el-GR" dirty="0"/>
                  <a:t>του πηδαλίου ανόδου-καθόδου είναι αρνητική</a:t>
                </a:r>
                <a:r>
                  <a:rPr lang="el-GR" dirty="0" smtClean="0"/>
                  <a:t>.</a:t>
                </a:r>
                <a:endParaRPr lang="en-GB" dirty="0" smtClean="0"/>
              </a:p>
              <a:p>
                <a:r>
                  <a:rPr lang="el-GR" dirty="0" smtClean="0"/>
                  <a:t>Η ΣΜ του επενεργητή </a:t>
                </a:r>
                <a:r>
                  <a:rPr lang="el-GR" dirty="0"/>
                  <a:t>του πηδαλίου </a:t>
                </a:r>
                <a:r>
                  <a:rPr lang="el-GR" dirty="0" smtClean="0"/>
                  <a:t>ανόδου-καθόδου: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l-G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l-GR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l-G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act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act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l-GR" dirty="0" smtClean="0"/>
              </a:p>
              <a:p>
                <a:r>
                  <a:rPr lang="el-GR" dirty="0"/>
                  <a:t>Ο ρυθμός πρόνευσης </a:t>
                </a:r>
                <a:r>
                  <a:rPr lang="en-US" dirty="0"/>
                  <a:t>q</a:t>
                </a:r>
                <a:r>
                  <a:rPr lang="el-GR" dirty="0"/>
                  <a:t> της ανάδρασης, μετράται με το γυροσκόπιο ρυθμού, το οποίο παρίσταται ως ένα απλό κέρδος</a:t>
                </a:r>
                <a:r>
                  <a:rPr lang="el-G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rg</m:t>
                          </m:r>
                        </m:sub>
                      </m:sSub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l-G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l-GR" dirty="0"/>
              </a:p>
              <a:p>
                <a:r>
                  <a:rPr lang="el-GR" dirty="0" smtClean="0"/>
                  <a:t>Υποθέτοντας </a:t>
                </a:r>
                <a:r>
                  <a:rPr lang="el-GR" dirty="0"/>
                  <a:t>ότι το κέρδος του </a:t>
                </a:r>
                <a:r>
                  <a:rPr lang="el-GR" dirty="0" smtClean="0"/>
                  <a:t>γυροσκοπίου </a:t>
                </a:r>
                <a:r>
                  <a:rPr lang="el-GR" dirty="0"/>
                  <a:t>είναι δεδομένο, θετικό και σταθερό, </a:t>
                </a:r>
                <a:r>
                  <a:rPr lang="el-GR" dirty="0" smtClean="0"/>
                  <a:t>η </a:t>
                </a:r>
                <a:r>
                  <a:rPr lang="el-GR" dirty="0"/>
                  <a:t>τοποθέτηση των πόλων στις επιθυμητές θέσεις μπορεί να γίνει με την επιλογή του κατάλληλου κέρδους και του τύπου του κατευθυντή</a:t>
                </a:r>
                <a:r>
                  <a:rPr lang="el-GR" dirty="0" smtClean="0"/>
                  <a:t>.</a:t>
                </a:r>
              </a:p>
              <a:p>
                <a:r>
                  <a:rPr lang="el-GR" dirty="0" smtClean="0"/>
                  <a:t>Στο σχήμα παρουσιάζεται ο τόπος των ριζών για αρνητικό και θετικό κέρδος του κατευθυντή.</a:t>
                </a:r>
              </a:p>
              <a:p>
                <a:r>
                  <a:rPr lang="el-GR" dirty="0" smtClean="0"/>
                  <a:t>Από τη μορφή του σχήματος, </a:t>
                </a:r>
                <a:r>
                  <a:rPr lang="el-GR" dirty="0"/>
                  <a:t>προκύπτει ότι για να είναι ευσταθές το σύστημα, το κέρδος του κατευθυντή πρέπει να είναι αρνητικό.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34963" y="1233488"/>
                <a:ext cx="11522075" cy="5256212"/>
              </a:xfrm>
              <a:blipFill rotWithShape="0">
                <a:blip r:embed="rId2"/>
                <a:stretch>
                  <a:fillRect l="-635" t="-2202" r="-31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4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720725"/>
          </a:xfrm>
        </p:spPr>
        <p:txBody>
          <a:bodyPr/>
          <a:lstStyle/>
          <a:p>
            <a:r>
              <a:rPr lang="el-GR" dirty="0"/>
              <a:t>Παράδειγμα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34963" y="1233488"/>
                <a:ext cx="11522075" cy="5258751"/>
              </a:xfrm>
            </p:spPr>
            <p:txBody>
              <a:bodyPr>
                <a:normAutofit/>
              </a:bodyPr>
              <a:lstStyle/>
              <a:p>
                <a:r>
                  <a:rPr lang="el-GR" dirty="0"/>
                  <a:t>Στο </a:t>
                </a:r>
                <a:r>
                  <a:rPr lang="el-GR" dirty="0" smtClean="0"/>
                  <a:t>σχήμα παρουσιάζονται </a:t>
                </a:r>
                <a:r>
                  <a:rPr lang="el-GR" dirty="0"/>
                  <a:t>οι θέσεις των πόλων και του </a:t>
                </a:r>
                <a:r>
                  <a:rPr lang="el-GR" dirty="0" smtClean="0"/>
                  <a:t>μηδενιστή, </a:t>
                </a:r>
                <a:r>
                  <a:rPr lang="el-GR" dirty="0"/>
                  <a:t>της εγκατάστασης και του επενεργητή, </a:t>
                </a:r>
                <a:r>
                  <a:rPr lang="el-GR" dirty="0" smtClean="0"/>
                  <a:t>καθώς και το </a:t>
                </a:r>
                <a:r>
                  <a:rPr lang="el-GR" dirty="0"/>
                  <a:t>πως μετατοπίζονται εισάγοντας τον βρόχο ανάδρασης και μεταβάλλοντας το κέρδος του </a:t>
                </a:r>
                <a:r>
                  <a:rPr lang="el-GR" dirty="0" smtClean="0"/>
                  <a:t>κατευθυντή.</a:t>
                </a:r>
              </a:p>
              <a:p>
                <a:r>
                  <a:rPr lang="el-GR" dirty="0"/>
                  <a:t>Η</a:t>
                </a:r>
                <a:r>
                  <a:rPr lang="el-GR" dirty="0" smtClean="0"/>
                  <a:t> </a:t>
                </a:r>
                <a:r>
                  <a:rPr lang="el-GR" dirty="0"/>
                  <a:t>ΣΜ του κλειστού βρόχου, γράφεται στη μορφή:</a:t>
                </a:r>
                <a:r>
                  <a:rPr lang="el-GR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comm</m:t>
                              </m:r>
                            </m:sub>
                          </m:sSub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den>
                      </m:f>
                      <m:r>
                        <a:rPr lang="el-G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cont</m:t>
                              </m:r>
                            </m:sub>
                          </m:sSub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act</m:t>
                              </m:r>
                            </m:sub>
                          </m:sSub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plant</m:t>
                              </m:r>
                            </m:sub>
                          </m:sSub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cont</m:t>
                              </m:r>
                            </m:sub>
                          </m:sSub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act</m:t>
                              </m:r>
                            </m:sub>
                          </m:sSub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plant</m:t>
                              </m:r>
                            </m:sub>
                          </m:sSub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sub>
                          </m:sSub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l-GR" dirty="0" smtClean="0"/>
              </a:p>
              <a:p>
                <a:r>
                  <a:rPr lang="el-GR" dirty="0"/>
                  <a:t>Η χαρακτηριστική εξίσωση προκύπτει ως</a:t>
                </a:r>
                <a:r>
                  <a:rPr lang="el-G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cont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act</m:t>
                              </m:r>
                            </m:sub>
                          </m:sSub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act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act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plant</m:t>
                              </m:r>
                            </m:sub>
                          </m:sSub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plant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plant</m:t>
                                  </m:r>
                                </m:sub>
                              </m:sSub>
                            </m:den>
                          </m:f>
                          <m:r>
                            <a:rPr lang="el-GR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34963" y="1233488"/>
                <a:ext cx="11522075" cy="5258751"/>
              </a:xfrm>
              <a:blipFill rotWithShape="0">
                <a:blip r:embed="rId2"/>
                <a:stretch>
                  <a:fillRect l="-952" t="-197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3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720725"/>
          </a:xfrm>
        </p:spPr>
        <p:txBody>
          <a:bodyPr>
            <a:normAutofit/>
          </a:bodyPr>
          <a:lstStyle/>
          <a:p>
            <a:r>
              <a:rPr lang="el-GR" sz="3600" b="1" dirty="0"/>
              <a:t>Τόπος ριζών </a:t>
            </a:r>
            <a:r>
              <a:rPr lang="en-US" sz="3600" b="1" dirty="0" smtClean="0"/>
              <a:t>Pitch Damper</a:t>
            </a:r>
            <a:endParaRPr lang="el-GR" sz="3600" b="1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42" y="1233488"/>
            <a:ext cx="6802325" cy="5274684"/>
          </a:xfrm>
        </p:spPr>
      </p:pic>
    </p:spTree>
    <p:extLst>
      <p:ext uri="{BB962C8B-B14F-4D97-AF65-F5344CB8AC3E}">
        <p14:creationId xmlns:p14="http://schemas.microsoft.com/office/powerpoint/2010/main" val="141032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963" y="365126"/>
            <a:ext cx="11522075" cy="723900"/>
          </a:xfrm>
        </p:spPr>
        <p:txBody>
          <a:bodyPr>
            <a:noAutofit/>
          </a:bodyPr>
          <a:lstStyle/>
          <a:p>
            <a:r>
              <a:rPr lang="el-GR" sz="2400" b="1" dirty="0"/>
              <a:t>Απόκριση ρυθμού πρόνευσης </a:t>
            </a:r>
            <a:r>
              <a:rPr lang="en-US" sz="2400" b="1" dirty="0"/>
              <a:t>q </a:t>
            </a:r>
            <a:r>
              <a:rPr lang="el-GR" sz="2400" b="1" dirty="0"/>
              <a:t>σε είσοδο </a:t>
            </a:r>
            <a:r>
              <a:rPr lang="el-GR" sz="2400" b="1" dirty="0" err="1"/>
              <a:t>μοναδιαίας</a:t>
            </a:r>
            <a:r>
              <a:rPr lang="el-GR" sz="2400" b="1" dirty="0"/>
              <a:t> βαθμίδας του πηδαλίου </a:t>
            </a:r>
            <a:r>
              <a:rPr lang="el-GR" sz="2400" b="1" dirty="0" smtClean="0"/>
              <a:t>ανόδου-καθόδου</a:t>
            </a:r>
            <a:endParaRPr lang="el-GR" sz="2400" b="1" dirty="0"/>
          </a:p>
        </p:txBody>
      </p:sp>
      <p:pic>
        <p:nvPicPr>
          <p:cNvPr id="7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6" y="1736689"/>
            <a:ext cx="11518282" cy="4576799"/>
          </a:xfrm>
        </p:spPr>
      </p:pic>
    </p:spTree>
    <p:extLst>
      <p:ext uri="{BB962C8B-B14F-4D97-AF65-F5344CB8AC3E}">
        <p14:creationId xmlns:p14="http://schemas.microsoft.com/office/powerpoint/2010/main" val="379433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sz="1400" u="sng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148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Garamond</vt:lpstr>
      <vt:lpstr>Wingdings</vt:lpstr>
      <vt:lpstr>Office Theme</vt:lpstr>
      <vt:lpstr>Pitch Damper (Mc Donnell F-4)</vt:lpstr>
      <vt:lpstr>Επιθυμητή χαρακτηριστική εξίσωση</vt:lpstr>
      <vt:lpstr>Παράδειγμα</vt:lpstr>
      <vt:lpstr>Παράδειγμα</vt:lpstr>
      <vt:lpstr>Τόπος ριζών Pitch Damper</vt:lpstr>
      <vt:lpstr>Απόκριση ρυθμού πρόνευσης q σε είσοδο μοναδιαίας βαθμίδας του πηδαλίου ανόδου-καθόδου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Δυναμική και Έλεγχος Πτήσης</dc:title>
  <dc:creator>Andreas</dc:creator>
  <cp:lastModifiedBy>Andreas Paradeisiotis</cp:lastModifiedBy>
  <cp:revision>65</cp:revision>
  <dcterms:created xsi:type="dcterms:W3CDTF">2015-10-02T13:00:56Z</dcterms:created>
  <dcterms:modified xsi:type="dcterms:W3CDTF">2018-12-07T08:46:47Z</dcterms:modified>
</cp:coreProperties>
</file>