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2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8" r:id="rId18"/>
    <p:sldId id="290" r:id="rId19"/>
    <p:sldId id="289" r:id="rId20"/>
    <p:sldId id="292" r:id="rId21"/>
    <p:sldId id="294" r:id="rId22"/>
    <p:sldId id="295" r:id="rId23"/>
    <p:sldId id="29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9591" autoAdjust="0"/>
  </p:normalViewPr>
  <p:slideViewPr>
    <p:cSldViewPr snapToGrid="0">
      <p:cViewPr>
        <p:scale>
          <a:sx n="50" d="100"/>
          <a:sy n="50" d="100"/>
        </p:scale>
        <p:origin x="292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745D0-F5C3-4153-AF5E-9FF57E77D09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2FB4-FB12-4CA4-9D2E-FD2AE693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Καλημέρα σας. </a:t>
            </a:r>
          </a:p>
          <a:p>
            <a:endParaRPr lang="el-GR" dirty="0"/>
          </a:p>
          <a:p>
            <a:r>
              <a:rPr lang="el-GR" dirty="0"/>
              <a:t>Στην παρούσα εργασία έγινε η ανάλυση της δυναμική απόκρισης μιας ανεμογεννήτριας περιστρεφόμενης με συχνότητα </a:t>
            </a:r>
            <a:r>
              <a:rPr lang="en-US" dirty="0"/>
              <a:t>0.2 Hz </a:t>
            </a:r>
            <a:r>
              <a:rPr lang="el-GR" dirty="0"/>
              <a:t>σε πεδίο στοχαστικού ανέμου ταχύτητας 11</a:t>
            </a:r>
            <a:r>
              <a:rPr lang="en-US" dirty="0"/>
              <a:t>[m/s]</a:t>
            </a:r>
          </a:p>
          <a:p>
            <a:endParaRPr lang="en-US" dirty="0"/>
          </a:p>
          <a:p>
            <a:r>
              <a:rPr lang="el-GR" dirty="0"/>
              <a:t>Αρχικά υπολογίστηκαν οι ιδιοσυχνώτητες και οι ιδιόμορφές της κατασκευής.</a:t>
            </a:r>
          </a:p>
          <a:p>
            <a:endParaRPr lang="el-GR" dirty="0"/>
          </a:p>
          <a:p>
            <a:r>
              <a:rPr lang="el-GR" dirty="0"/>
              <a:t>Στην συνέχεια με την χρήση του λογισμικού </a:t>
            </a:r>
            <a:r>
              <a:rPr lang="en-US" dirty="0"/>
              <a:t>H-Gast </a:t>
            </a:r>
            <a:r>
              <a:rPr lang="el-GR" dirty="0"/>
              <a:t>υπολογίστηκε η χρονική απόκριση</a:t>
            </a:r>
            <a:r>
              <a:rPr lang="en-US" dirty="0"/>
              <a:t> </a:t>
            </a:r>
            <a:r>
              <a:rPr lang="el-GR" dirty="0"/>
              <a:t>της κατασκευής στο πεδίο του στοχαστικού ανέμου </a:t>
            </a:r>
          </a:p>
          <a:p>
            <a:endParaRPr lang="el-GR" dirty="0"/>
          </a:p>
          <a:p>
            <a:r>
              <a:rPr lang="el-GR" dirty="0"/>
              <a:t>Ενώ τέλος έγινε ανάλυση </a:t>
            </a:r>
            <a:r>
              <a:rPr lang="en-US" dirty="0" err="1"/>
              <a:t>fft</a:t>
            </a:r>
            <a:r>
              <a:rPr lang="en-US" dirty="0"/>
              <a:t>  </a:t>
            </a:r>
            <a:r>
              <a:rPr lang="el-GR" dirty="0"/>
              <a:t>της απόκρισης προκειμένου να εξαχθούν συμπεράσματα αναφορικά με της αρμονικές και τους συντονισμούς που χαρακτηρίζουν το σύστημα..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τα δύο συστήματα, τείνουν στο σημείο ισορροπίας του το 0 καθώς όπως είδαμε και παραπάνω και τα δύο είναι ευσταθεί.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σύστημα κλειστού βρόχου εμφανίζετε να έχει μικρότερο χρόνο αποκατάστασης και μικρότερη υπερακόντιση.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σύστημα με την πλήρη μοντελοποίηση και το σύστημα με την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period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μοντελοποίηση φαίνεται να έχουν ίδια συμπεριφορά για μικρή χρονική περίοδο. Ωστόσο αυτό δεν ισχύει για μεγάλο χρόνο όπως θα φανεί στην συνέχεια.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Παρατηρούμε ότι το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elevator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πρέπει καλείτε να υλοποιήσει της μανούβρες του σε χρόνο τάξης μεγέθους των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msec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Εδώ πρέπει να σημειωθεί στο πλαίσιο της παρούσας εργασία δεν έχει γίνει ανάλυση απαιτούμενης ισχύος ούτε της αντοχή των επενεργητών. Επομένως η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ρεαλιστικότητα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η μη του συγκεκριμένου αποτελέσματος τίθεται υπό αμφισβήτηση.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3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 συστήματα ανοιχτού και κλειστού βρόχου με πλήρη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μοντελοποιημένη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την δυναμική του αεροσκάφους εγείρονται από την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phugoid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ιδιομορφή η οποία ως φάνηκε προηγούμενος έχει πολύ μικρή απόσβεση και πολύ μεγάλη περίοδο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σύστημα με την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period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μοντελοποίηση δεν αντιλαμβάνεται καθόλου την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phugoid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ιδιομορφή και αυτό είναι αναμενόμενο καθώς θεωρητικά έχει αμεληθεί.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pitch dumper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ελεγκτής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φέναιτε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να προσδίδει στο αεροσκάφος ελαφρός καλύτερη συμπεριφορά και στην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phugoid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ιδιομορφή καθώς συγκριτικά παρατηρούμε μεγαλύτερη περίοδο και ελαφρώς ταχύτερη αποκατάσταση.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5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Παρατηρώντας το κάτω διάγραμμα όταν η εντολή είναι μικρής χρονική περιόδου το σύστημα υπακούει στην εντολή. Ωστόσο όπως </a:t>
                </a:r>
                <a:r>
                  <a:rPr lang="el-G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φέναιτε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υπάρχει ένα μεγάλο σφάλμα μεταξύ της εντολή και της θέση ισορροπίας.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Παρατηρώντας το πάνω διάγραμμα, όταν </a:t>
                </a:r>
                <a:r>
                  <a:rPr lang="el-G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μοντελοποιέιτε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η συνολική δυναμική του αεροσκάφους το σύστημα έρχεται σε μια νέα θέση ισορροπίας. Όπου το αεροσκάφος διαγράφει ανοδική πορεία. Αυτό μπορεί να φανεί από την κατακόρυφη ταχύτητα </a:t>
                </a:r>
                <a14:m>
                  <m:oMath xmlns:m="http://schemas.openxmlformats.org/officeDocument/2006/math"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Παρατηρώντας το κάτω διάγραμμα όταν η εντολή είναι μικρής χρονική περιόδου το σύστημα υπακούει στην εντολή. Ωστόσο όπως </a:t>
                </a:r>
                <a:r>
                  <a:rPr lang="el-G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φέναιτε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υπάρχει ένα μεγάλο σφάλμα μεταξύ της εντολή και της θέση ισορροπίας.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Παρατηρώντας το πάνω διάγραμμα, όταν </a:t>
                </a:r>
                <a:r>
                  <a:rPr lang="el-G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μοντελοποιέιτε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η συνολική δυναμική του αεροσκάφους το σύστημα έρχεται σε μια νέα θέση ισορροπίας. Όπου το αεροσκάφος διαγράφει ανοδική πορεία. Αυτό μπορεί να φανεί από την κατακόρυφη ταχύτητα </a:t>
                </a:r>
                <a:r>
                  <a:rPr lang="el-GR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σφάλμα μόνιμης κατάστασης μηδενίζεται για την δυναμική μικρής περιόδου.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Όταν λαμβάνεται υπόψη η συνολική δυναμική, το σφάλμα αποκτά μια σταθερή μικρή τιμή που εξαρτάτε από το κέρδος. Αυτό βέβαια δεν θεωρείτε πρόβλημα καθώς η εντολές ταχύτητας πρόνευσης εφαρμόζονται για μικρές χρονικές περιόδους σε άλλη περίπτωση το αεροσκάφος θα έκανε ακροβατικά.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Παρατηρούμε επίσης ότι οι ταλαντώσεις του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φυγοειδούς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εξαλείφονται πλήρως.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Προχωράμε στην ανάλυση ιδιόμορφών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 παραπάνω ιδιόμορφές ονομάζονται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tower modes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σε αυτές φαίνεται να είναι κυρίαρχες η δύο κάμψεις του πύργου της ανεμογεννήτριας.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Παρατηρούμε ότι οι ιδιοσυχνότητες που αντιστοιχούν στα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tower modes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οι πιο χαμηλές. Αυτό φυσικά θεωρείτε λογικό δεδομένου ότι η το σύστημα αυτό είναι ανάλογο μιας δοκού μεγάλου μήκους με μια σημαντική μάζα (του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rotor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αναρτημένη στο πέρας της.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6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επαυξημένο σύστημα αποσβένει σημαντικά ταχύτερα συγκεκριμένα σε μόλις 0.2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επαυξημένο σύστημα έχει μια υπερακοντίσει της τάξεως του 20%.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Κρίνεται σκόπιμο να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μοντελοποιηθεί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με μεγαλύτερη λεπτομέρεια ο επενέργηση προκειμένου να εξετασθεί αν αυτή η ταχύτητα ελέγχου είναι εφικτή για το μηχανικό σύστημα.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7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6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 το σήμα μεγάλης περιόδου δεν παρακολουθείτε σε μεγάλο βαθμό από την ανάδραση με αποτέλεσμα ο έλεγχος να των πηδαλίων να έχει πολύ μικρότερο πλάτος.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σήμα μικρής περιόδου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Dutch roll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ιδιόμορφή) παρακολουθείτε κανονικά. Για αυτό και αποσβένεται από το σύστημα επαυξημένης ευστάθειάς χωρίς κανένα πρόβλημα.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2FB4-FB12-4CA4-9D2E-FD2AE693E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3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2AB1-0F8B-40AB-A13E-FF64A0510B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6BEC-0F91-4B63-B331-04099B8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8DBC-0905-E158-09F6-3A0708534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Δυναμική πτήσης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63065-C1A4-A59A-9B42-B1E69E58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Ανάλυση δυναμική συμπεριφοράς αεροσκάφους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Piper M500 </a:t>
            </a:r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και σχεδιασμός αυτόματου πιλότου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891DB-58F6-875E-E6C9-12B299E35C28}"/>
              </a:ext>
            </a:extLst>
          </p:cNvPr>
          <p:cNvSpPr txBox="1"/>
          <p:nvPr/>
        </p:nvSpPr>
        <p:spPr>
          <a:xfrm>
            <a:off x="6400800" y="5626360"/>
            <a:ext cx="522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Όνομα:				Αντώνιος Καντούνιας</a:t>
            </a:r>
          </a:p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Αριθμός μητρώου: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mc18004</a:t>
            </a:r>
            <a:endParaRPr lang="el-G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Καθηγητής: 			</a:t>
            </a:r>
            <a:r>
              <a:rPr lang="el-GR" dirty="0" err="1">
                <a:latin typeface="Helvetica" panose="020B0604020202020204" pitchFamily="34" charset="0"/>
                <a:cs typeface="Helvetica" panose="020B0604020202020204" pitchFamily="34" charset="0"/>
              </a:rPr>
              <a:t>Σ.Βουτσινάς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6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Μελέτη δυναμική συμπεριφοράς αεροσκάφους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7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Απόκριση σε διέγερση των ιδιομορφών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F3F5A-33B3-CA74-9357-96916C0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" y="2903753"/>
            <a:ext cx="11813504" cy="28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7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Χώρος κατάστασης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D4E1A-190D-84B4-C8C9-BCBBDB1B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" y="2199470"/>
            <a:ext cx="4755980" cy="255768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975B714-3CE7-ADF5-4B61-BB47F9C662A2}"/>
              </a:ext>
            </a:extLst>
          </p:cNvPr>
          <p:cNvGrpSpPr/>
          <p:nvPr/>
        </p:nvGrpSpPr>
        <p:grpSpPr>
          <a:xfrm>
            <a:off x="54730" y="5265939"/>
            <a:ext cx="5415212" cy="1198852"/>
            <a:chOff x="226171" y="5329310"/>
            <a:chExt cx="5415212" cy="1198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AD2249-8AF6-DB62-BF28-4D76B804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171" y="5329310"/>
              <a:ext cx="1804333" cy="11988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AAF2F7-15AF-5143-086E-0F61AC25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504" y="5366314"/>
              <a:ext cx="3610879" cy="103341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11DC3B5-5291-4201-CCC2-110CB9130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359" y="4406769"/>
            <a:ext cx="5834118" cy="232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BD050-200B-CDDE-24AA-23CA70986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036" y="3944196"/>
            <a:ext cx="1429090" cy="6490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4EEF77-A22F-8C8A-5F6D-F8B2B33A5969}"/>
              </a:ext>
            </a:extLst>
          </p:cNvPr>
          <p:cNvCxnSpPr/>
          <p:nvPr/>
        </p:nvCxnSpPr>
        <p:spPr>
          <a:xfrm>
            <a:off x="5623966" y="1886462"/>
            <a:ext cx="0" cy="4843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78F23C-C86A-E1E9-BA69-FC869AD867DB}"/>
              </a:ext>
            </a:extLst>
          </p:cNvPr>
          <p:cNvCxnSpPr/>
          <p:nvPr/>
        </p:nvCxnSpPr>
        <p:spPr>
          <a:xfrm>
            <a:off x="7282581" y="4730987"/>
            <a:ext cx="123986" cy="534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7220E72-7464-0456-6A01-59F47F29B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7126" y="1491686"/>
            <a:ext cx="3952709" cy="23431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EE931-C4CE-12D6-F214-F727061FAC5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512856" y="3834864"/>
            <a:ext cx="460625" cy="580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938AF3-8D67-94C9-3146-2FFD3FF3E832}"/>
              </a:ext>
            </a:extLst>
          </p:cNvPr>
          <p:cNvSpPr txBox="1"/>
          <p:nvPr/>
        </p:nvSpPr>
        <p:spPr>
          <a:xfrm>
            <a:off x="5648133" y="1917722"/>
            <a:ext cx="2227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Σύστημα ανοιχτού βρόχου</a:t>
            </a:r>
          </a:p>
        </p:txBody>
      </p:sp>
    </p:spTree>
    <p:extLst>
      <p:ext uri="{BB962C8B-B14F-4D97-AF65-F5344CB8AC3E}">
        <p14:creationId xmlns:p14="http://schemas.microsoft.com/office/powerpoint/2010/main" val="202623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7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pitch dumper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 - προδιαγραφές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99" y="2443011"/>
            <a:ext cx="4735831" cy="3810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DF562-A106-17FB-0115-65875AB1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8325"/>
            <a:ext cx="4124325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F1B8D-EC71-153F-BE08-7E6D9B82B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51182"/>
            <a:ext cx="2743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199" y="1491686"/>
            <a:ext cx="1103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pitch dumper P-D 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ανατροφοδότηση ρυθμού πρόνευσης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38CA9-EF08-D2FE-D54F-E45D4CEB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69250"/>
            <a:ext cx="347662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4"/>
          <a:stretch/>
        </p:blipFill>
        <p:spPr>
          <a:xfrm>
            <a:off x="4936270" y="2015724"/>
            <a:ext cx="7127589" cy="4842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E928E-A9B8-F5FF-227F-A262F45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242" y="3210766"/>
            <a:ext cx="153352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AAC15-23C2-2896-5312-C1952F3E187F}"/>
              </a:ext>
            </a:extLst>
          </p:cNvPr>
          <p:cNvCxnSpPr>
            <a:cxnSpLocks/>
          </p:cNvCxnSpPr>
          <p:nvPr/>
        </p:nvCxnSpPr>
        <p:spPr>
          <a:xfrm flipH="1" flipV="1">
            <a:off x="8149767" y="3696541"/>
            <a:ext cx="1720070" cy="698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72BD863-32CA-3642-EDA2-7DBECF4F9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140758"/>
            <a:ext cx="1800225" cy="56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EACCEB-76B2-C5C4-1929-D140FAEA4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921766"/>
            <a:ext cx="14097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0F8F9-82D2-5A6B-9B0A-03CC92157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41" y="4578991"/>
            <a:ext cx="4896740" cy="2052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5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3754160" y="791708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0C465-1430-1D0A-913A-55D6EC95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331351"/>
            <a:ext cx="9406733" cy="6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3754160" y="791708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396A3-F80F-12FD-A0C1-6081199C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69" y="1409700"/>
            <a:ext cx="977021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3754160" y="791708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961EA-8D56-CCCA-4F37-59AF5788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08" y="533400"/>
            <a:ext cx="9527075" cy="63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199" y="1491686"/>
            <a:ext cx="1103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pitch dumper P-D 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ανατροφοδότηση ρυθμού πρόνευσης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15547-328E-FFE3-D592-004DFB3C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64718"/>
            <a:ext cx="828675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B552F6-5E36-4F36-2DB0-67117AEA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24" y="2438821"/>
            <a:ext cx="5385576" cy="3632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771FB1-FA9D-2A4A-8BED-D5A30838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49893"/>
            <a:ext cx="6757676" cy="26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3754160" y="791708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8DB58-3661-66FE-4983-095BE056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0" y="-1"/>
            <a:ext cx="70142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528145" y="4291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4191188" y="1141194"/>
            <a:ext cx="1103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l-G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πόσβεση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του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Dutch roll - 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προδιαγραφές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5C8E5E-FAF3-2B7E-EBEB-4B4DC91B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42" y="488762"/>
            <a:ext cx="8829675" cy="495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649196-C220-F1F2-6090-F1F0669F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4557712"/>
            <a:ext cx="4732245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00227" y="754500"/>
            <a:ext cx="10515600" cy="1325563"/>
          </a:xfrm>
        </p:spPr>
        <p:txBody>
          <a:bodyPr>
            <a:normAutofit/>
          </a:bodyPr>
          <a:lstStyle/>
          <a:p>
            <a:r>
              <a:rPr lang="el-GR" sz="3600" dirty="0">
                <a:latin typeface="Helvetica" panose="020B0604020202020204" pitchFamily="34" charset="0"/>
                <a:cs typeface="Helvetica" panose="020B0604020202020204" pitchFamily="34" charset="0"/>
              </a:rPr>
              <a:t>Μοντελοποίηση αεροσκάφους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279330" y="5172447"/>
            <a:ext cx="248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Piper M500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D3319-492E-B41A-2F3B-78B49531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08" y="188981"/>
            <a:ext cx="9234135" cy="64861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77C66E-C369-B24A-247A-57339C3020DA}"/>
              </a:ext>
            </a:extLst>
          </p:cNvPr>
          <p:cNvSpPr txBox="1">
            <a:spLocks/>
          </p:cNvSpPr>
          <p:nvPr/>
        </p:nvSpPr>
        <p:spPr bwMode="black">
          <a:xfrm>
            <a:off x="4858843" y="188981"/>
            <a:ext cx="6959600" cy="91397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all" spc="20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Βασικεσ παραμετροι σχεδιασμου</a:t>
            </a:r>
            <a:endParaRPr kumimoji="0" lang="en-US" sz="2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9FC66E-9F14-F243-FA49-326BE26DC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399258"/>
                  </p:ext>
                </p:extLst>
              </p:nvPr>
            </p:nvGraphicFramePr>
            <p:xfrm>
              <a:off x="2584308" y="1564440"/>
              <a:ext cx="4738335" cy="511064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171300565"/>
                        </a:ext>
                      </a:extLst>
                    </a:gridCol>
                    <a:gridCol w="1436335">
                      <a:extLst>
                        <a:ext uri="{9D8B030D-6E8A-4147-A177-3AD203B41FA5}">
                          <a16:colId xmlns:a16="http://schemas.microsoft.com/office/drawing/2014/main" val="1082754544"/>
                        </a:ext>
                      </a:extLst>
                    </a:gridCol>
                  </a:tblGrid>
                  <a:tr h="226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l-GR" sz="900">
                                  <a:effectLst/>
                                  <a:latin typeface="Cambria Math" panose="02040503050406030204" pitchFamily="18" charset="0"/>
                                </a:rPr>
                                <m:t>𝑅𝑎𝑛𝑔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– </a:t>
                          </a:r>
                          <a:r>
                            <a:rPr lang="el-GR" sz="900">
                              <a:effectLst/>
                            </a:rPr>
                            <a:t>Απαίτηση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1000 [</m:t>
                                </m:r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876621"/>
                      </a:ext>
                    </a:extLst>
                  </a:tr>
                  <a:tr h="3066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𝑝𝑎𝑦𝑙𝑜𝑎𝑑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 dirty="0">
                              <a:effectLst/>
                            </a:rPr>
                            <a:t> (Ωφέλιμο φορτίο με γεμάτες δεξαμενές καυσίμου)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1698 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𝑙𝑏𝑠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26758"/>
                      </a:ext>
                    </a:extLst>
                  </a:tr>
                  <a:tr h="226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l-GR" sz="900">
                                  <a:effectLst/>
                                  <a:latin typeface="Cambria Math" panose="02040503050406030204" pitchFamily="18" charset="0"/>
                                </a:rPr>
                                <m:t>𝐴𝑅</m:t>
                              </m:r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</a:t>
                          </a:r>
                          <a:r>
                            <a:rPr lang="en-US" sz="900">
                              <a:effectLst/>
                            </a:rPr>
                            <a:t>Aspect Ratio</a:t>
                          </a:r>
                          <a:r>
                            <a:rPr lang="el-GR" sz="900">
                              <a:effectLst/>
                            </a:rPr>
                            <a:t>) – Υπόθεση από στατιστικά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548255"/>
                      </a:ext>
                    </a:extLst>
                  </a:tr>
                  <a:tr h="29292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l-GR" sz="900">
                                  <a:effectLst/>
                                  <a:latin typeface="Cambria Math" panose="02040503050406030204" pitchFamily="18" charset="0"/>
                                </a:rPr>
                                <m:t>𝐶𝑙𝑡</m:t>
                              </m:r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(Συντελεστής άνωσης απογείωσης) – Υπόθεση από στατιστικά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608289"/>
                      </a:ext>
                    </a:extLst>
                  </a:tr>
                  <a:tr h="29292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𝑟𝑢𝑠𝑡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(Προωστικός βαθμός απόδοσης) – Υπόθεση από τα στατιστικά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75%</m:t>
                                </m:r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61502"/>
                      </a:ext>
                    </a:extLst>
                  </a:tr>
                  <a:tr h="4561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l-GR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l-GR" sz="900" dirty="0">
                              <a:effectLst/>
                            </a:rPr>
                            <a:t>(Ποσοστιαίος συντελεστή επαγόμενη αντίσταση σε σχέση με τον συνολικό συντελεστή αντίστασης κατά την ομαλή πτήση) – Υπόθεση από τα στατιστικά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20%</m:t>
                                </m:r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505181"/>
                      </a:ext>
                    </a:extLst>
                  </a:tr>
                  <a:tr h="62177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l-GR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𝑟𝑎𝑛𝑔𝑒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(Ποσοστιαίος συντελεστή επαγόμενη αντίσταση σε σχέση με τον συνολικό συντελεστή αντίστασης κατά την ομαλή πτήση για μέγιστη αυτονομία) – Υπόθεση από τα στατιστικά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30%</m:t>
                                </m:r>
                              </m:oMath>
                            </m:oMathPara>
                          </a14:m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768653"/>
                      </a:ext>
                    </a:extLst>
                  </a:tr>
                  <a:tr h="30645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(Μήκος απογειώσεις μέχρι την ικανότητα αποφυγής εμποδίου ύψους 50 [</a:t>
                          </a:r>
                          <a:r>
                            <a:rPr lang="en-US" sz="900">
                              <a:effectLst/>
                            </a:rPr>
                            <a:t>ft</a:t>
                          </a:r>
                          <a:r>
                            <a:rPr lang="el-GR" sz="900">
                              <a:effectLst/>
                            </a:rPr>
                            <a:t>]) - Απαίτηση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2438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363404"/>
                      </a:ext>
                    </a:extLst>
                  </a:tr>
                  <a:tr h="44271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𝑙𝑎𝑛𝑑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(Μήκος πλήρους ακινητοποιήσεις του αεροσκάφους από ύψος 50 [</a:t>
                          </a:r>
                          <a:r>
                            <a:rPr lang="en-US" sz="900">
                              <a:effectLst/>
                            </a:rPr>
                            <a:t>ft</a:t>
                          </a:r>
                          <a:r>
                            <a:rPr lang="el-GR" sz="900">
                              <a:effectLst/>
                            </a:rPr>
                            <a:t>] από τον αεροδιάδρομο) – Απαίτηση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2110 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752479"/>
                      </a:ext>
                    </a:extLst>
                  </a:tr>
                  <a:tr h="22758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𝑐𝑟𝑢𝑖𝑠𝑖𝑛𝑔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(Μέγιστη ταχύτητα ομαλής πτήσης) – Απαίτηση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260 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𝑘𝑛𝑜𝑡𝑠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443581"/>
                      </a:ext>
                    </a:extLst>
                  </a:tr>
                  <a:tr h="29292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l-GR" sz="9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(Παρασιτικός συντελεστής αντίστασης) – Υπόθεση από τα στατιστικά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0.024</m:t>
                                </m:r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19924"/>
                      </a:ext>
                    </a:extLst>
                  </a:tr>
                  <a:tr h="36230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(Μέγιστος ρυθμός αναρρίχησης αεροσκάφους) – Απαίτηση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1600 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𝑓𝑡</m:t>
                                        </m:r>
                                      </m:num>
                                      <m:den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502011"/>
                      </a:ext>
                    </a:extLst>
                  </a:tr>
                  <a:tr h="226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𝑙𝑎𝑛𝑑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(Υψόμετρο αεροδρομίου) – Υπόθεση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23085"/>
                      </a:ext>
                    </a:extLst>
                  </a:tr>
                  <a:tr h="226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𝑐𝑟𝑢𝑖𝑠𝑒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900">
                              <a:effectLst/>
                            </a:rPr>
                            <a:t> (Υψόμετρο πτήσης) – Υπόθεση 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30000 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69314"/>
                      </a:ext>
                    </a:extLst>
                  </a:tr>
                  <a:tr h="36230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l-GR" sz="900" dirty="0">
                              <a:effectLst/>
                            </a:rPr>
                            <a:t> (Συντελεστής ειδικής κατανάλωσης καυσίμου) -Υπόθεση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Gill Sans MT" panose="020B0502020104020203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900">
                                    <a:effectLst/>
                                    <a:latin typeface="Cambria Math" panose="02040503050406030204" pitchFamily="18" charset="0"/>
                                  </a:rPr>
                                  <m:t>0.63 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𝑙𝑏𝑠</m:t>
                                        </m:r>
                                      </m:num>
                                      <m:den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𝑙𝑏𝑠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h𝑟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A21D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875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9FC66E-9F14-F243-FA49-326BE26DC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399258"/>
                  </p:ext>
                </p:extLst>
              </p:nvPr>
            </p:nvGraphicFramePr>
            <p:xfrm>
              <a:off x="2584308" y="1564440"/>
              <a:ext cx="4738335" cy="511064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171300565"/>
                        </a:ext>
                      </a:extLst>
                    </a:gridCol>
                    <a:gridCol w="1436335">
                      <a:extLst>
                        <a:ext uri="{9D8B030D-6E8A-4147-A177-3AD203B41FA5}">
                          <a16:colId xmlns:a16="http://schemas.microsoft.com/office/drawing/2014/main" val="1082754544"/>
                        </a:ext>
                      </a:extLst>
                    </a:gridCol>
                  </a:tblGrid>
                  <a:tr h="24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2439" r="-44199" b="-19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2439" r="-1695" b="-19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876621"/>
                      </a:ext>
                    </a:extLst>
                  </a:tr>
                  <a:tr h="306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84000" r="-44199" b="-1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84000" r="-1695" b="-15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26758"/>
                      </a:ext>
                    </a:extLst>
                  </a:tr>
                  <a:tr h="24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224390" r="-44199" b="-17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224390" r="-1695" b="-17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548255"/>
                      </a:ext>
                    </a:extLst>
                  </a:tr>
                  <a:tr h="292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277083" r="-44199" b="-13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277083" r="-1695" b="-13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608289"/>
                      </a:ext>
                    </a:extLst>
                  </a:tr>
                  <a:tr h="292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377083" r="-44199" b="-12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377083" r="-1695" b="-12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61502"/>
                      </a:ext>
                    </a:extLst>
                  </a:tr>
                  <a:tr h="4561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305333" r="-44199" b="-7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305333" r="-1695" b="-7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505181"/>
                      </a:ext>
                    </a:extLst>
                  </a:tr>
                  <a:tr h="6217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298039" r="-44199" b="-428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298039" r="-1695" b="-4284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768653"/>
                      </a:ext>
                    </a:extLst>
                  </a:tr>
                  <a:tr h="306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812000" r="-44199" b="-77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812000" r="-1695" b="-77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363404"/>
                      </a:ext>
                    </a:extLst>
                  </a:tr>
                  <a:tr h="4427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624658" r="-44199" b="-430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624658" r="-1695" b="-430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752479"/>
                      </a:ext>
                    </a:extLst>
                  </a:tr>
                  <a:tr h="24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1290244" r="-44199" b="-66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1290244" r="-1695" b="-66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443581"/>
                      </a:ext>
                    </a:extLst>
                  </a:tr>
                  <a:tr h="2929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1187500" r="-44199" b="-4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1187500" r="-1695" b="-46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19924"/>
                      </a:ext>
                    </a:extLst>
                  </a:tr>
                  <a:tr h="428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882857" r="-44199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882857" r="-1695" b="-2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502011"/>
                      </a:ext>
                    </a:extLst>
                  </a:tr>
                  <a:tr h="24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1678049" r="-44199" b="-2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1678049" r="-1695" b="-278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23085"/>
                      </a:ext>
                    </a:extLst>
                  </a:tr>
                  <a:tr h="24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1778049" r="-44199" b="-1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1778049" r="-1695" b="-178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69314"/>
                      </a:ext>
                    </a:extLst>
                  </a:tr>
                  <a:tr h="4281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" t="-1100000" r="-44199" b="-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899" marR="34899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0508" t="-1100000" r="-1695" b="-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875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439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606" y="2164718"/>
            <a:ext cx="7074394" cy="4501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199" y="1491686"/>
            <a:ext cx="1158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ανατροφοδότηση του ρυθμού εκτροπής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5C4BD-99E5-83C5-5A75-DA00C54A8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56" y="3255795"/>
            <a:ext cx="5011514" cy="2440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BA095-BA49-9FFC-0601-B9A35643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287528"/>
            <a:ext cx="1483219" cy="529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62657-734A-A989-F985-5496DA0C1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405" y="2228061"/>
            <a:ext cx="1228446" cy="5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4097413" y="791709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C2CA6-6F79-64AE-8DC1-2D902EBF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27" y="314325"/>
            <a:ext cx="9755556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199" y="1491686"/>
            <a:ext cx="1158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wash out 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κυκλώματος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51829-7FB5-BF83-D0B5-844E287F295A}"/>
              </a:ext>
            </a:extLst>
          </p:cNvPr>
          <p:cNvGrpSpPr/>
          <p:nvPr/>
        </p:nvGrpSpPr>
        <p:grpSpPr>
          <a:xfrm>
            <a:off x="876276" y="2014906"/>
            <a:ext cx="10477525" cy="4591050"/>
            <a:chOff x="1090510" y="2014906"/>
            <a:chExt cx="10477525" cy="4591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7CB07F-6BF4-46A1-A98D-FDC54D0FB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510" y="2014906"/>
              <a:ext cx="10477525" cy="459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04DCE6-CF2D-78E5-D7F0-FEC09B5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349" y="2339124"/>
              <a:ext cx="4671923" cy="1584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8AEDB57-B458-3B26-0D53-EDB523D303FD}"/>
                </a:ext>
              </a:extLst>
            </p:cNvPr>
            <p:cNvCxnSpPr/>
            <p:nvPr/>
          </p:nvCxnSpPr>
          <p:spPr>
            <a:xfrm flipH="1" flipV="1">
              <a:off x="6629399" y="3518030"/>
              <a:ext cx="781051" cy="406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8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352728" y="-314416"/>
            <a:ext cx="12381854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αυτόματου πιλότου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4097413" y="791709"/>
            <a:ext cx="110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Αξιολόγηση του νόμου ελέγχου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54C18-9533-0063-8EDE-A11559B4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44" y="0"/>
            <a:ext cx="7091637" cy="68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2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049A-C53B-2D68-C349-8A36E4FC8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Σας ευχαριστώ πολύ!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Μοντελοποίηση αεροσκάφους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248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Αεροτομές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64674-67FA-77EE-63E9-4E2C3338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0" y="3889497"/>
            <a:ext cx="5346915" cy="2953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E4B9E-FABD-7B8F-B505-297AC6C67CA2}"/>
              </a:ext>
            </a:extLst>
          </p:cNvPr>
          <p:cNvSpPr txBox="1"/>
          <p:nvPr/>
        </p:nvSpPr>
        <p:spPr>
          <a:xfrm>
            <a:off x="2798443" y="4058773"/>
            <a:ext cx="3332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Helvetica" panose="020B0604020202020204" pitchFamily="34" charset="0"/>
                <a:cs typeface="Helvetica" panose="020B0604020202020204" pitchFamily="34" charset="0"/>
              </a:rPr>
              <a:t>Κύρια πτέρυγα με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nasa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0313</a:t>
            </a:r>
            <a:endParaRPr lang="el-G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l-G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77117-D16C-3365-913E-3783EBD4C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01" y="5425987"/>
            <a:ext cx="6421714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5F79E-D185-72B3-EA86-5E9C5CE2F8E4}"/>
              </a:ext>
            </a:extLst>
          </p:cNvPr>
          <p:cNvSpPr txBox="1"/>
          <p:nvPr/>
        </p:nvSpPr>
        <p:spPr>
          <a:xfrm>
            <a:off x="2001846" y="5614923"/>
            <a:ext cx="401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Elevator, Fin, </a:t>
            </a:r>
            <a:r>
              <a:rPr lang="el-GR" sz="1600" dirty="0">
                <a:latin typeface="Helvetica" panose="020B0604020202020204" pitchFamily="34" charset="0"/>
                <a:cs typeface="Helvetica" panose="020B0604020202020204" pitchFamily="34" charset="0"/>
              </a:rPr>
              <a:t>Άτρακτος με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naca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0013</a:t>
            </a: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175A-CDE2-3C7D-76D0-7724BE4E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64" y="2169958"/>
            <a:ext cx="5951969" cy="1632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7423AA-76D5-5C43-DD38-F8914860A419}"/>
                  </a:ext>
                </a:extLst>
              </p:cNvPr>
              <p:cNvSpPr txBox="1"/>
              <p:nvPr/>
            </p:nvSpPr>
            <p:spPr>
              <a:xfrm>
                <a:off x="6500822" y="2169958"/>
                <a:ext cx="5346914" cy="270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l-GR" sz="20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Για αριθμούς </a:t>
                </a:r>
                <a:r>
                  <a:rPr lang="en-US" sz="20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Mach</a:t>
                </a:r>
                <a:r>
                  <a:rPr lang="el-GR" sz="20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0.2, 0.44, 0.7</m:t>
                        </m:r>
                      </m:e>
                    </m:d>
                  </m:oMath>
                </a14:m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(Η ταχύτητα ονομαστική ταχύτητα πτήσης είναι </a:t>
                </a:r>
                <a14:m>
                  <m:oMath xmlns:m="http://schemas.openxmlformats.org/officeDocument/2006/math">
                    <m:r>
                      <a:rPr lang="el-G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0.44 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𝑀𝑎𝑐</m:t>
                    </m:r>
                    <m:r>
                      <a:rPr lang="el-G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)</a:t>
                </a:r>
                <a:endParaRPr lang="en-US" sz="20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en-US" sz="20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Helvetica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Και για αριθμούς </a:t>
                </a:r>
                <a:r>
                  <a:rPr lang="en-US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Reynolds</a:t>
                </a:r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5⋅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5⋅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5⋅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l-G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(Ο αριθμός </a:t>
                </a:r>
                <a:r>
                  <a:rPr lang="en-US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Reynolds </a:t>
                </a:r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για την ονομαστική ταχύτητα πτήσης θα είναι </a:t>
                </a:r>
                <a14:m>
                  <m:oMath xmlns:m="http://schemas.openxmlformats.org/officeDocument/2006/math">
                    <m:r>
                      <a:rPr lang="el-G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l-G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7.3⋅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l-G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l-GR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)</a:t>
                </a:r>
                <a:endParaRPr lang="en-US" sz="20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7423AA-76D5-5C43-DD38-F8914860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2" y="2169958"/>
                <a:ext cx="5346914" cy="2702984"/>
              </a:xfrm>
              <a:prstGeom prst="rect">
                <a:avLst/>
              </a:prstGeom>
              <a:blipFill>
                <a:blip r:embed="rId6"/>
                <a:stretch>
                  <a:fillRect l="-1253" t="-1806" b="-3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Μοντελοποίηση αεροσκάφους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433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Γεωμετρία αεροσκάφους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0DC90-7E81-3A51-4F34-CC9CBDBA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9805"/>
            <a:ext cx="6645910" cy="4243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8DACE-8011-3A58-41E5-89684249DAD2}"/>
              </a:ext>
            </a:extLst>
          </p:cNvPr>
          <p:cNvSpPr txBox="1"/>
          <p:nvPr/>
        </p:nvSpPr>
        <p:spPr>
          <a:xfrm>
            <a:off x="8021211" y="2249805"/>
            <a:ext cx="333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Προσδιορισμός των μεγεθών της πτέρυγας με βάση τις αναλογίες του σχεδίου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Σχεδιασμός στο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XFLR</a:t>
            </a:r>
            <a:endParaRPr lang="el-G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5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Μοντελοποίηση αεροσκάφους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433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Προσδιορισμός βαρών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8DACE-8011-3A58-41E5-89684249DAD2}"/>
              </a:ext>
            </a:extLst>
          </p:cNvPr>
          <p:cNvSpPr txBox="1"/>
          <p:nvPr/>
        </p:nvSpPr>
        <p:spPr>
          <a:xfrm>
            <a:off x="347249" y="4516867"/>
            <a:ext cx="333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Ποσοστά βάρους με βάση εμπειρικούς κανόνες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Βάρη με βάση των κατασκευαστή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FD22F-8206-17BB-0B2D-99A12EEF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37" y="2272342"/>
            <a:ext cx="5460756" cy="42205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B63372-FA3A-BCDB-B255-CE92AF779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84436"/>
              </p:ext>
            </p:extLst>
          </p:nvPr>
        </p:nvGraphicFramePr>
        <p:xfrm>
          <a:off x="145126" y="2272342"/>
          <a:ext cx="6100030" cy="2092770"/>
        </p:xfrm>
        <a:graphic>
          <a:graphicData uri="http://schemas.openxmlformats.org/drawingml/2006/table">
            <a:tbl>
              <a:tblPr firstRow="1" firstCol="1" bandRow="1"/>
              <a:tblGrid>
                <a:gridCol w="3001356">
                  <a:extLst>
                    <a:ext uri="{9D8B030D-6E8A-4147-A177-3AD203B41FA5}">
                      <a16:colId xmlns:a16="http://schemas.microsoft.com/office/drawing/2014/main" val="404975707"/>
                    </a:ext>
                  </a:extLst>
                </a:gridCol>
                <a:gridCol w="1756030">
                  <a:extLst>
                    <a:ext uri="{9D8B030D-6E8A-4147-A177-3AD203B41FA5}">
                      <a16:colId xmlns:a16="http://schemas.microsoft.com/office/drawing/2014/main" val="3253100639"/>
                    </a:ext>
                  </a:extLst>
                </a:gridCol>
                <a:gridCol w="1342644">
                  <a:extLst>
                    <a:ext uri="{9D8B030D-6E8A-4147-A177-3AD203B41FA5}">
                      <a16:colId xmlns:a16="http://schemas.microsoft.com/office/drawing/2014/main" val="1417995738"/>
                    </a:ext>
                  </a:extLst>
                </a:gridCol>
              </a:tblGrid>
              <a:tr h="232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Δομικό στοιχείο – Υποσύστημα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Ποσοστό βάρους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Βάρος [</a:t>
                      </a:r>
                      <a:r>
                        <a:rPr lang="en-US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70886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Δεξαμενή καυσίμου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219.6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14415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Κύρια πτέρυγα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25388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Κατακόρυφο ουραίο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56738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Οριζόντιο ουραίο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692434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Σύστημα προσγείωσης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00124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Καμπίνα επιβατών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923.4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538956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Κινητήρας αεροσκάφους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92574"/>
                  </a:ext>
                </a:extLst>
              </a:tr>
              <a:tr h="232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b="1" cap="all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Ωφέλιμο φορτίο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400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012" marR="9301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467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0672B4-C91E-592D-0F0C-55AB9C361BDB}"/>
              </a:ext>
            </a:extLst>
          </p:cNvPr>
          <p:cNvSpPr txBox="1"/>
          <p:nvPr/>
        </p:nvSpPr>
        <p:spPr>
          <a:xfrm>
            <a:off x="3381443" y="4548957"/>
            <a:ext cx="3332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Καμπίνα το υπόλοιπο βάρος</a:t>
            </a:r>
          </a:p>
        </p:txBody>
      </p:sp>
    </p:spTree>
    <p:extLst>
      <p:ext uri="{BB962C8B-B14F-4D97-AF65-F5344CB8AC3E}">
        <p14:creationId xmlns:p14="http://schemas.microsoft.com/office/powerpoint/2010/main" val="3229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79497" y="783801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Μελέτη δυναμικής συμπεριφοράς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1666938" y="3535634"/>
            <a:ext cx="587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Στατική ευστάθεια του αεροσκάφους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92C8E5-A856-380E-AAF7-869721A96BEA}"/>
              </a:ext>
            </a:extLst>
          </p:cNvPr>
          <p:cNvGrpSpPr/>
          <p:nvPr/>
        </p:nvGrpSpPr>
        <p:grpSpPr>
          <a:xfrm>
            <a:off x="2010698" y="263471"/>
            <a:ext cx="9898763" cy="6440911"/>
            <a:chOff x="3750591" y="1395582"/>
            <a:chExt cx="8158870" cy="530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DE58F0-6678-F86E-7484-EA0D3CD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591" y="1395582"/>
              <a:ext cx="8158870" cy="530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CBF83E-E5B9-11F4-FF3E-E85535C4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6756" y="4740948"/>
              <a:ext cx="2543013" cy="158938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E4F7FE5-D438-4728-65A6-F3BEAEFA3A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96953"/>
                  </p:ext>
                </p:extLst>
              </p:nvPr>
            </p:nvGraphicFramePr>
            <p:xfrm>
              <a:off x="8291593" y="3356776"/>
              <a:ext cx="3617868" cy="192962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89076">
                      <a:extLst>
                        <a:ext uri="{9D8B030D-6E8A-4147-A177-3AD203B41FA5}">
                          <a16:colId xmlns:a16="http://schemas.microsoft.com/office/drawing/2014/main" val="844031421"/>
                        </a:ext>
                      </a:extLst>
                    </a:gridCol>
                    <a:gridCol w="1728792">
                      <a:extLst>
                        <a:ext uri="{9D8B030D-6E8A-4147-A177-3AD203B41FA5}">
                          <a16:colId xmlns:a16="http://schemas.microsoft.com/office/drawing/2014/main" val="2293992686"/>
                        </a:ext>
                      </a:extLst>
                    </a:gridCol>
                  </a:tblGrid>
                  <a:tr h="310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2000" b="1" cap="all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Μέγεθος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2000" b="1" cap="all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Τιμή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049709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1" i="1" cap="all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l-GR" sz="2000" b="1" i="1" cap="all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𝒇𝒍𝒊𝒈𝒉𝒕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128.1 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l-GR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l-GR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234073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1" i="1" cap="all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l-GR" sz="2000" b="1" i="1" cap="all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𝒇𝒍𝒊𝒈𝒉𝒕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− 0.14 [</m:t>
                                </m:r>
                                <m:r>
                                  <a:rPr lang="el-G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𝑑𝑒𝑔</m:t>
                                </m:r>
                                <m:r>
                                  <a:rPr lang="el-GR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748232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cap="all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cap="all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𝒄𝒐𝒈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1.437 [</m:t>
                                </m:r>
                                <m:r>
                                  <a:rPr lang="el-GR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l-GR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0931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E4F7FE5-D438-4728-65A6-F3BEAEFA3A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96953"/>
                  </p:ext>
                </p:extLst>
              </p:nvPr>
            </p:nvGraphicFramePr>
            <p:xfrm>
              <a:off x="8291593" y="3356776"/>
              <a:ext cx="3617868" cy="192962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89076">
                      <a:extLst>
                        <a:ext uri="{9D8B030D-6E8A-4147-A177-3AD203B41FA5}">
                          <a16:colId xmlns:a16="http://schemas.microsoft.com/office/drawing/2014/main" val="844031421"/>
                        </a:ext>
                      </a:extLst>
                    </a:gridCol>
                    <a:gridCol w="1728792">
                      <a:extLst>
                        <a:ext uri="{9D8B030D-6E8A-4147-A177-3AD203B41FA5}">
                          <a16:colId xmlns:a16="http://schemas.microsoft.com/office/drawing/2014/main" val="2293992686"/>
                        </a:ext>
                      </a:extLst>
                    </a:gridCol>
                  </a:tblGrid>
                  <a:tr h="3116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2000" b="1" cap="all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Μέγεθος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2000" b="1" cap="all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Τιμή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049709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323" t="-69663" r="-92258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109507" t="-69663" r="-704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234073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323" t="-169663" r="-92258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109507" t="-169663" r="-704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748232"/>
                      </a:ext>
                    </a:extLst>
                  </a:tr>
                  <a:tr h="53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23" t="-269663" r="-92258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507" t="-269663" r="-704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0931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3C6A0DD-A32C-4E1E-E154-E172D00963C7}"/>
              </a:ext>
            </a:extLst>
          </p:cNvPr>
          <p:cNvSpPr/>
          <p:nvPr/>
        </p:nvSpPr>
        <p:spPr>
          <a:xfrm>
            <a:off x="9484963" y="2169763"/>
            <a:ext cx="2424498" cy="619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17B92-A3E4-E5DC-ABEC-A38D38948A21}"/>
              </a:ext>
            </a:extLst>
          </p:cNvPr>
          <p:cNvCxnSpPr>
            <a:stCxn id="12" idx="2"/>
          </p:cNvCxnSpPr>
          <p:nvPr/>
        </p:nvCxnSpPr>
        <p:spPr>
          <a:xfrm flipH="1">
            <a:off x="10507851" y="2789695"/>
            <a:ext cx="189361" cy="4029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6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79497" y="783801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Μελέτη δυναμικής συμπεριφοράς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1666938" y="3535634"/>
            <a:ext cx="587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Ιδιομορφές</a:t>
            </a:r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 αεροσκάφους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E802-5050-ACC4-A8A5-20BE4953E6B9}"/>
              </a:ext>
            </a:extLst>
          </p:cNvPr>
          <p:cNvSpPr txBox="1"/>
          <p:nvPr/>
        </p:nvSpPr>
        <p:spPr>
          <a:xfrm>
            <a:off x="1955600" y="180140"/>
            <a:ext cx="333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Longitudinal modes</a:t>
            </a:r>
            <a:endParaRPr lang="el-G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9C827-5268-BFE1-3847-1C6D378E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00" y="655689"/>
            <a:ext cx="8288780" cy="197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D0CC9-D6DB-2D97-52F6-E71766EC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600" y="2897399"/>
            <a:ext cx="8279146" cy="20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79497" y="783801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Helvetica" panose="020B0604020202020204" pitchFamily="34" charset="0"/>
                <a:cs typeface="Helvetica" panose="020B0604020202020204" pitchFamily="34" charset="0"/>
              </a:rPr>
              <a:t>Μελέτη δυναμικής συμπεριφοράς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 rot="16200000">
            <a:off x="-1666938" y="3535634"/>
            <a:ext cx="587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Ιδιομορφές</a:t>
            </a:r>
            <a:r>
              <a:rPr lang="el-GR" sz="2400" dirty="0">
                <a:latin typeface="Helvetica" panose="020B0604020202020204" pitchFamily="34" charset="0"/>
                <a:cs typeface="Helvetica" panose="020B0604020202020204" pitchFamily="34" charset="0"/>
              </a:rPr>
              <a:t> αεροσκάφους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E802-5050-ACC4-A8A5-20BE4953E6B9}"/>
              </a:ext>
            </a:extLst>
          </p:cNvPr>
          <p:cNvSpPr txBox="1"/>
          <p:nvPr/>
        </p:nvSpPr>
        <p:spPr>
          <a:xfrm>
            <a:off x="1955600" y="180140"/>
            <a:ext cx="333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Lateral modes</a:t>
            </a:r>
            <a:endParaRPr lang="el-G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045D7-2A22-2F63-5FBC-1C456233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99" y="744589"/>
            <a:ext cx="8279145" cy="1749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CD19F-3C72-F2A7-9384-D0DE11555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97" y="2537485"/>
            <a:ext cx="8279145" cy="1783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B95E8-9884-5359-4C82-45C30B17E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597" y="4364396"/>
            <a:ext cx="8279145" cy="1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2ED4-D4E9-ED3D-EA29-A048063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1854" cy="1325563"/>
          </a:xfrm>
        </p:spPr>
        <p:txBody>
          <a:bodyPr>
            <a:normAutofit/>
          </a:bodyPr>
          <a:lstStyle/>
          <a:p>
            <a:r>
              <a:rPr lang="el-GR" sz="4000" dirty="0">
                <a:latin typeface="Helvetica" panose="020B0604020202020204" pitchFamily="34" charset="0"/>
                <a:cs typeface="Helvetica" panose="020B0604020202020204" pitchFamily="34" charset="0"/>
              </a:rPr>
              <a:t>Μελέτη δυναμική συμπεριφοράς αεροσκάφους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2E3E-77CD-17EC-9B45-8A5DA7351BE9}"/>
              </a:ext>
            </a:extLst>
          </p:cNvPr>
          <p:cNvSpPr txBox="1"/>
          <p:nvPr/>
        </p:nvSpPr>
        <p:spPr>
          <a:xfrm>
            <a:off x="838200" y="1491686"/>
            <a:ext cx="7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Απόκριση σε διέγερση των ιδιομορφών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6B16F-C6D6-183B-1EC2-8AE90189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4028"/>
            <a:ext cx="10656139" cy="40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314</TotalTime>
  <Words>1155</Words>
  <Application>Microsoft Office PowerPoint</Application>
  <PresentationFormat>Widescreen</PresentationFormat>
  <Paragraphs>185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Corbel</vt:lpstr>
      <vt:lpstr>Gill Sans MT</vt:lpstr>
      <vt:lpstr>Helvetica</vt:lpstr>
      <vt:lpstr>Symbol</vt:lpstr>
      <vt:lpstr>Office Theme</vt:lpstr>
      <vt:lpstr>Δυναμική πτήσης</vt:lpstr>
      <vt:lpstr>Μοντελοποίηση αεροσκάφους</vt:lpstr>
      <vt:lpstr>Μοντελοποίηση αεροσκάφους</vt:lpstr>
      <vt:lpstr>Μοντελοποίηση αεροσκάφους</vt:lpstr>
      <vt:lpstr>Μοντελοποίηση αεροσκάφους</vt:lpstr>
      <vt:lpstr>Μελέτη δυναμικής συμπεριφοράς</vt:lpstr>
      <vt:lpstr>Μελέτη δυναμικής συμπεριφοράς</vt:lpstr>
      <vt:lpstr>Μελέτη δυναμικής συμπεριφοράς</vt:lpstr>
      <vt:lpstr>Μελέτη δυναμική συμπεριφοράς αεροσκάφους</vt:lpstr>
      <vt:lpstr>Μελέτη δυναμική συμπεριφοράς αεροσκάφους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Σχεδιασμός αυτόματου πιλότου</vt:lpstr>
      <vt:lpstr>Σας ευχαριστώ πολύ!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ΑΕΡΟΕΛΑΣΤΙΚΟΤΗΤΑ</dc:title>
  <dc:creator>Αντώνης</dc:creator>
  <cp:lastModifiedBy>Αντώνης</cp:lastModifiedBy>
  <cp:revision>17</cp:revision>
  <dcterms:created xsi:type="dcterms:W3CDTF">2023-01-31T15:05:40Z</dcterms:created>
  <dcterms:modified xsi:type="dcterms:W3CDTF">2023-02-16T11:15:44Z</dcterms:modified>
</cp:coreProperties>
</file>