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431" r:id="rId7"/>
    <p:sldId id="432" r:id="rId8"/>
    <p:sldId id="268" r:id="rId9"/>
    <p:sldId id="292" r:id="rId10"/>
    <p:sldId id="277" r:id="rId11"/>
    <p:sldId id="4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15F0-2795-ED61-3456-6F3C79CC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C1F1A-CC79-36BB-2436-8DFDF6650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C53C-758A-E986-30B3-A2591FE0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5862-7CEB-B1DE-F0CC-4DBBCD8D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6C26-E0DB-24E1-7A53-E3DCCD7D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368C-B074-14AD-52E9-80E39FB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B7A99-F86F-E3DD-29A4-6BFBBF0B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B7DE-C42A-BECE-571C-F2DA3F5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C86E-D4B7-3F1F-0A42-9F694A66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60BB-1AAA-290F-FEE2-B4CECEEE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A860-5713-076D-D97A-1556CFA0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57EB-643F-CB74-87A5-0102D784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0039-49B8-1149-6AA2-96CA3D12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8F8F-F7C1-C4EA-E70B-6B5D127C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0C8C-6807-2089-C74E-F33D1F73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4029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3830836" y="1818680"/>
            <a:ext cx="8840391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2347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7FAF-B8A7-C4C1-3808-4449BCB8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1057-720A-36E2-0D0B-8B5CBAA2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FB1C-8BDE-E4AD-4381-1EC1AD00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ED2E-7574-75FF-D9B6-9C1A5827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7E9-F4A9-7E6D-BD05-F05F79A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87B0-06BC-DA56-7CE2-B8E592BD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BACED-CB70-1E74-E17B-63E0936D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3915-1851-4317-E052-82D696D7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3D3AD-CF59-AB31-C173-B24B2E07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65F6-7327-5E92-C03B-A30BC6CC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7D09-F878-B93F-F1FA-9DA995C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D5F9-7C44-AC65-0B3B-92541F9C6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B3451-B3BC-FF42-AF88-002DE1C22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4D1A-C592-83E3-E5CB-57D35870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1F04-34A4-41A3-98EE-BEB2CD9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86EA-3B49-4725-F918-240FA984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D7F8-22AA-F5F2-5BD8-CF8DF153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6F37-18CD-EE71-8950-7AFD0BDE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F390C-039A-1819-CFBF-422C6B5D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FE36B-A219-878F-21DB-3810BE108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89DD1-AEA6-8F0D-1B1D-36293E44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D591-CF9A-8BE0-E412-D4EC8ECF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BD672-7908-B2DF-963C-B8AA856D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EBD03-6FF3-DDB1-B5C7-1E3ABE10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122-2FDD-93EE-03D8-FEB49C6B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D02F6-AE2B-A8B1-D4CE-C9E3CD91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40C2-C4BB-3B50-5425-65D42EE5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BEC11-6199-EE88-720F-A38F5A75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7B218-B82D-6C50-334D-0AD1B41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FECBE-8BEB-B880-6A7B-33F64F02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96B3-DF25-C521-79F3-2E1F478B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FAC5-08B2-7782-5EFB-15DA7295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C17F-0666-494F-6FA3-8B14CFEF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EB106-318B-1246-26EE-4CCE6B3C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7D381-F273-D72C-2939-A47FFC46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E9ADA-8686-4DAF-8F3C-ABD345DE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A416-1F3E-DC91-A766-12693AA0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0DD0-25B2-193C-66CB-2D802815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229EF-F6AD-CB93-BBB8-1E97815E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AA976-C76F-0E86-0A24-AC66B1C8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EBFA-B7CD-AF47-E747-3168827B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887B-71F3-7DF5-1EB8-52C36E47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56BA-9E04-157A-DB3A-7E739AFD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4E1FC-12C5-3C44-84A2-8A657448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0886-17BA-CD87-2B49-23979E42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07EA-70E4-62F9-B936-6D800BBCA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339A-52E1-2F4B-9EB2-6B2EB77A649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175F-E7E5-3158-03A9-705E93B8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A2F6-F646-F350-8AA3-8370B1E99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71E4-0D70-0843-BA4D-3AD78ADB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867-B21E-CB87-3F8A-3B6EDACA8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중간고사 범위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1F3F4-7353-BD6B-00EA-65F510A0E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26</a:t>
            </a:r>
            <a:r>
              <a:rPr lang="ko-KR" altLang="en-US" sz="3200" dirty="0"/>
              <a:t>일 목요일 정오 </a:t>
            </a:r>
            <a:r>
              <a:rPr lang="en-US" altLang="ko-KR" sz="3200" dirty="0"/>
              <a:t>Y5120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15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"/>
          <p:cNvSpPr/>
          <p:nvPr/>
        </p:nvSpPr>
        <p:spPr>
          <a:xfrm>
            <a:off x="2341067" y="1634133"/>
            <a:ext cx="7509867" cy="212013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14" name="05. 데이터 전처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5.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전처리</a:t>
            </a:r>
            <a:endParaRPr dirty="0"/>
          </a:p>
        </p:txBody>
      </p:sp>
      <p:sp>
        <p:nvSpPr>
          <p:cNvPr id="215" name="결과값은 0~9까지의 숫자로 이루어져 있음…"/>
          <p:cNvSpPr txBox="1">
            <a:spLocks noGrp="1"/>
          </p:cNvSpPr>
          <p:nvPr>
            <p:ph type="body" sz="half" idx="1"/>
          </p:nvPr>
        </p:nvSpPr>
        <p:spPr>
          <a:xfrm>
            <a:off x="2193727" y="3981315"/>
            <a:ext cx="7804547" cy="187366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29708" indent="-229708" defTabSz="345030">
              <a:spcBef>
                <a:spcPts val="1828"/>
              </a:spcBef>
              <a:defRPr sz="2351"/>
            </a:pPr>
            <a:r>
              <a:t>결과값은 0~9까지의 숫자로 이루어져 있음</a:t>
            </a:r>
          </a:p>
          <a:p>
            <a:pPr marL="229708" indent="-229708" defTabSz="345030">
              <a:spcBef>
                <a:spcPts val="1828"/>
              </a:spcBef>
              <a:defRPr sz="2351"/>
            </a:pPr>
            <a:r>
              <a:t>모델의 출력은 총 10개 (0~9)로 각 숫자에 대한 확률로 출력</a:t>
            </a:r>
          </a:p>
          <a:p>
            <a:pPr marL="229708" indent="-229708" defTabSz="345030">
              <a:spcBef>
                <a:spcPts val="1828"/>
              </a:spcBef>
              <a:defRPr sz="2351"/>
            </a:pPr>
            <a:r>
              <a:t>따라서, 각 숫자를 dimension 10을 가진 벡터 확률로 변환 필요</a:t>
            </a:r>
          </a:p>
          <a:p>
            <a:pPr marL="229708" indent="-229708" defTabSz="345030">
              <a:spcBef>
                <a:spcPts val="1828"/>
              </a:spcBef>
              <a:defRPr sz="2351"/>
            </a:pPr>
            <a:r>
              <a:t>to_categorical : 출력 값을 one-hot encoding형태로 변환</a:t>
            </a:r>
          </a:p>
        </p:txBody>
      </p:sp>
      <p:sp>
        <p:nvSpPr>
          <p:cNvPr id="217" name="Rectangle"/>
          <p:cNvSpPr/>
          <p:nvPr/>
        </p:nvSpPr>
        <p:spPr>
          <a:xfrm>
            <a:off x="3851963" y="5992727"/>
            <a:ext cx="426846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18" name="Rectangle"/>
          <p:cNvSpPr/>
          <p:nvPr/>
        </p:nvSpPr>
        <p:spPr>
          <a:xfrm>
            <a:off x="4281285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19" name="Rectangle"/>
          <p:cNvSpPr/>
          <p:nvPr/>
        </p:nvSpPr>
        <p:spPr>
          <a:xfrm>
            <a:off x="4710608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0" name="Rectangle"/>
          <p:cNvSpPr/>
          <p:nvPr/>
        </p:nvSpPr>
        <p:spPr>
          <a:xfrm>
            <a:off x="5139930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1" name="Rectangle"/>
          <p:cNvSpPr/>
          <p:nvPr/>
        </p:nvSpPr>
        <p:spPr>
          <a:xfrm>
            <a:off x="5569253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2" name="Rectangle"/>
          <p:cNvSpPr/>
          <p:nvPr/>
        </p:nvSpPr>
        <p:spPr>
          <a:xfrm>
            <a:off x="5998576" y="5992727"/>
            <a:ext cx="426846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3" name="Rectangle"/>
          <p:cNvSpPr/>
          <p:nvPr/>
        </p:nvSpPr>
        <p:spPr>
          <a:xfrm>
            <a:off x="6427898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4" name="Rectangle"/>
          <p:cNvSpPr/>
          <p:nvPr/>
        </p:nvSpPr>
        <p:spPr>
          <a:xfrm>
            <a:off x="7286543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5" name="Rectangle"/>
          <p:cNvSpPr/>
          <p:nvPr/>
        </p:nvSpPr>
        <p:spPr>
          <a:xfrm>
            <a:off x="6857221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26" name="3"/>
          <p:cNvSpPr txBox="1"/>
          <p:nvPr/>
        </p:nvSpPr>
        <p:spPr>
          <a:xfrm>
            <a:off x="2732436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3</a:t>
            </a:r>
          </a:p>
        </p:txBody>
      </p:sp>
      <p:sp>
        <p:nvSpPr>
          <p:cNvPr id="227" name="1"/>
          <p:cNvSpPr txBox="1"/>
          <p:nvPr/>
        </p:nvSpPr>
        <p:spPr>
          <a:xfrm>
            <a:off x="5255073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1</a:t>
            </a:r>
          </a:p>
        </p:txBody>
      </p:sp>
      <p:sp>
        <p:nvSpPr>
          <p:cNvPr id="228" name="0"/>
          <p:cNvSpPr txBox="1"/>
          <p:nvPr/>
        </p:nvSpPr>
        <p:spPr>
          <a:xfrm>
            <a:off x="7400204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29" name="0"/>
          <p:cNvSpPr txBox="1"/>
          <p:nvPr/>
        </p:nvSpPr>
        <p:spPr>
          <a:xfrm>
            <a:off x="7028582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0" name="0"/>
          <p:cNvSpPr txBox="1"/>
          <p:nvPr/>
        </p:nvSpPr>
        <p:spPr>
          <a:xfrm>
            <a:off x="6580026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1" name="0"/>
          <p:cNvSpPr txBox="1"/>
          <p:nvPr/>
        </p:nvSpPr>
        <p:spPr>
          <a:xfrm>
            <a:off x="6130812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2" name="0"/>
          <p:cNvSpPr txBox="1"/>
          <p:nvPr/>
        </p:nvSpPr>
        <p:spPr>
          <a:xfrm>
            <a:off x="5682914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3" name="0"/>
          <p:cNvSpPr txBox="1"/>
          <p:nvPr/>
        </p:nvSpPr>
        <p:spPr>
          <a:xfrm>
            <a:off x="4824269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4" name="0"/>
          <p:cNvSpPr txBox="1"/>
          <p:nvPr/>
        </p:nvSpPr>
        <p:spPr>
          <a:xfrm>
            <a:off x="4394945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5" name="0"/>
          <p:cNvSpPr txBox="1"/>
          <p:nvPr/>
        </p:nvSpPr>
        <p:spPr>
          <a:xfrm>
            <a:off x="3965623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6" name="Rectangle"/>
          <p:cNvSpPr/>
          <p:nvPr/>
        </p:nvSpPr>
        <p:spPr>
          <a:xfrm>
            <a:off x="7715866" y="5992727"/>
            <a:ext cx="426847" cy="44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37" name="0"/>
          <p:cNvSpPr txBox="1"/>
          <p:nvPr/>
        </p:nvSpPr>
        <p:spPr>
          <a:xfrm>
            <a:off x="7829527" y="6079958"/>
            <a:ext cx="15388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0</a:t>
            </a:r>
          </a:p>
        </p:txBody>
      </p:sp>
      <p:sp>
        <p:nvSpPr>
          <p:cNvPr id="238" name="Line"/>
          <p:cNvSpPr/>
          <p:nvPr/>
        </p:nvSpPr>
        <p:spPr>
          <a:xfrm>
            <a:off x="3082231" y="6237387"/>
            <a:ext cx="61053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93737-31C2-C43D-7412-97A21F6F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60" y="1755246"/>
            <a:ext cx="7377103" cy="19281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5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F3D6-1CD4-65E7-E24B-163DC852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2296-498D-48E3-30E5-23D7CFA7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단답식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딥러닝 기본 예제 </a:t>
            </a:r>
            <a:r>
              <a:rPr lang="en-US" altLang="ko-KR" dirty="0"/>
              <a:t>(</a:t>
            </a:r>
            <a:r>
              <a:rPr lang="ko-KR" altLang="en-US" dirty="0"/>
              <a:t>과제와 유사</a:t>
            </a:r>
            <a:r>
              <a:rPr lang="en-US" altLang="ko-KR" dirty="0"/>
              <a:t>.</a:t>
            </a:r>
            <a:r>
              <a:rPr lang="ko-KR" altLang="en-US" dirty="0"/>
              <a:t> 데이터를 준 이후에 코딩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영상처리와 </a:t>
            </a:r>
            <a:r>
              <a:rPr lang="en-US" altLang="ko-KR" dirty="0"/>
              <a:t>CNN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다이어그램 </a:t>
            </a:r>
            <a:r>
              <a:rPr lang="en-US" altLang="ko-KR" dirty="0"/>
              <a:t>→</a:t>
            </a:r>
            <a:r>
              <a:rPr lang="ko-KR" altLang="en-US" dirty="0"/>
              <a:t> 모델 프로그래밍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인공지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인공지능</a:t>
            </a:r>
          </a:p>
        </p:txBody>
      </p:sp>
      <p:sp>
        <p:nvSpPr>
          <p:cNvPr id="140" name="인공지능(AI: artificial intelligence)은 컴퓨터나 기계에 의해서 사람의 의식이나 학습능력, 문제해결 능력 등 인지(&quot;cognitive&quot;)기능을 따라하는 것으로 정의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 err="1"/>
              <a:t>인공지능</a:t>
            </a:r>
            <a:r>
              <a:rPr dirty="0"/>
              <a:t>(AI: artificial intelligence)</a:t>
            </a:r>
            <a:r>
              <a:rPr dirty="0" err="1"/>
              <a:t>은</a:t>
            </a:r>
            <a:r>
              <a:rPr dirty="0"/>
              <a:t> </a:t>
            </a:r>
            <a:r>
              <a:rPr dirty="0" err="1"/>
              <a:t>컴퓨터나</a:t>
            </a:r>
            <a:r>
              <a:rPr dirty="0"/>
              <a:t> </a:t>
            </a:r>
            <a:r>
              <a:rPr dirty="0" err="1"/>
              <a:t>기계에</a:t>
            </a:r>
            <a:r>
              <a:rPr dirty="0"/>
              <a:t> </a:t>
            </a:r>
            <a:r>
              <a:rPr dirty="0" err="1"/>
              <a:t>의해서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의식이나</a:t>
            </a:r>
            <a:r>
              <a:rPr dirty="0"/>
              <a:t> </a:t>
            </a:r>
            <a:r>
              <a:rPr dirty="0" err="1"/>
              <a:t>학습능력</a:t>
            </a:r>
            <a:r>
              <a:rPr dirty="0"/>
              <a:t>, </a:t>
            </a:r>
            <a:r>
              <a:rPr dirty="0" err="1"/>
              <a:t>문제해결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인지</a:t>
            </a:r>
            <a:r>
              <a:rPr dirty="0"/>
              <a:t>("cognitive")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따라하는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인공지능 성능 측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인공지능 성능 측정</a:t>
            </a:r>
          </a:p>
        </p:txBody>
      </p:sp>
      <p:sp>
        <p:nvSpPr>
          <p:cNvPr id="143" name="튜링 테스트는 인공지능(AI) 분야에서 컴퓨터가 인간처럼 생각할 수 있는지 확인하는 방법 중 하나로, 1950년대 영국의 컴퓨터 과학자이자 암호 분석가, 수학자, 이론 생물학자인 Alan Turing 이름을 따서 명명…"/>
          <p:cNvSpPr txBox="1">
            <a:spLocks noGrp="1"/>
          </p:cNvSpPr>
          <p:nvPr>
            <p:ph type="body" sz="half" idx="1"/>
          </p:nvPr>
        </p:nvSpPr>
        <p:spPr>
          <a:xfrm>
            <a:off x="5891419" y="1821656"/>
            <a:ext cx="4570466" cy="442019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dirty="0" err="1"/>
              <a:t>튜링</a:t>
            </a:r>
            <a:r>
              <a:rPr dirty="0"/>
              <a:t> </a:t>
            </a:r>
            <a:r>
              <a:rPr dirty="0" err="1"/>
              <a:t>테스트는</a:t>
            </a:r>
            <a:r>
              <a:rPr dirty="0"/>
              <a:t> </a:t>
            </a:r>
            <a:r>
              <a:rPr dirty="0" err="1"/>
              <a:t>인공지능</a:t>
            </a:r>
            <a:r>
              <a:rPr dirty="0"/>
              <a:t>(AI) </a:t>
            </a:r>
            <a:r>
              <a:rPr dirty="0" err="1"/>
              <a:t>분야에서</a:t>
            </a:r>
            <a:r>
              <a:rPr dirty="0"/>
              <a:t> </a:t>
            </a:r>
            <a:r>
              <a:rPr dirty="0" err="1"/>
              <a:t>컴퓨터가</a:t>
            </a:r>
            <a:r>
              <a:rPr dirty="0"/>
              <a:t> </a:t>
            </a:r>
            <a:r>
              <a:rPr dirty="0" err="1"/>
              <a:t>인간처럼</a:t>
            </a:r>
            <a:r>
              <a:rPr dirty="0"/>
              <a:t> </a:t>
            </a:r>
            <a:r>
              <a:rPr dirty="0" err="1"/>
              <a:t>생각할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확인하는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, 1950년대 </a:t>
            </a:r>
            <a:r>
              <a:rPr dirty="0" err="1"/>
              <a:t>영국의</a:t>
            </a:r>
            <a:r>
              <a:rPr dirty="0"/>
              <a:t> </a:t>
            </a:r>
            <a:r>
              <a:rPr dirty="0" err="1"/>
              <a:t>컴퓨터</a:t>
            </a:r>
            <a:r>
              <a:rPr dirty="0"/>
              <a:t> </a:t>
            </a:r>
            <a:r>
              <a:rPr dirty="0" err="1"/>
              <a:t>과학자이자</a:t>
            </a:r>
            <a:r>
              <a:rPr dirty="0"/>
              <a:t> </a:t>
            </a:r>
            <a:r>
              <a:rPr dirty="0" err="1"/>
              <a:t>암호</a:t>
            </a:r>
            <a:r>
              <a:rPr dirty="0"/>
              <a:t> </a:t>
            </a:r>
            <a:r>
              <a:rPr dirty="0" err="1"/>
              <a:t>분석가</a:t>
            </a:r>
            <a:r>
              <a:rPr dirty="0"/>
              <a:t>, </a:t>
            </a:r>
            <a:r>
              <a:rPr dirty="0" err="1"/>
              <a:t>수학자</a:t>
            </a:r>
            <a:r>
              <a:rPr dirty="0"/>
              <a:t>, </a:t>
            </a:r>
            <a:r>
              <a:rPr dirty="0" err="1"/>
              <a:t>이론</a:t>
            </a:r>
            <a:r>
              <a:rPr dirty="0"/>
              <a:t> </a:t>
            </a:r>
            <a:r>
              <a:rPr dirty="0" err="1"/>
              <a:t>생물학자인</a:t>
            </a:r>
            <a:r>
              <a:rPr dirty="0"/>
              <a:t> Alan Turing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명명</a:t>
            </a:r>
            <a:endParaRPr dirty="0"/>
          </a:p>
          <a:p>
            <a:pPr>
              <a:lnSpc>
                <a:spcPct val="160000"/>
              </a:lnSpc>
            </a:pPr>
            <a:r>
              <a:rPr dirty="0" err="1"/>
              <a:t>정답을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맞추는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평가기준과</a:t>
            </a:r>
            <a:r>
              <a:rPr dirty="0"/>
              <a:t> </a:t>
            </a:r>
            <a:r>
              <a:rPr dirty="0" err="1"/>
              <a:t>다르게</a:t>
            </a:r>
            <a:r>
              <a:rPr dirty="0"/>
              <a:t>,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행동하는가에</a:t>
            </a:r>
            <a:r>
              <a:rPr dirty="0"/>
              <a:t> </a:t>
            </a:r>
            <a:r>
              <a:rPr dirty="0" err="1"/>
              <a:t>초점</a:t>
            </a:r>
            <a:endParaRPr dirty="0"/>
          </a:p>
        </p:txBody>
      </p:sp>
      <p:pic>
        <p:nvPicPr>
          <p:cNvPr id="144" name="What-is-Turing-test-and-it-used-for.jpg" descr="What-is-Turing-test-and-it-used-f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3" y="2663586"/>
            <a:ext cx="4365699" cy="2736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ai_ml_dl.png" descr="ai_ml_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25" y="594979"/>
            <a:ext cx="8568208" cy="4988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374" y="243015"/>
            <a:ext cx="3460439" cy="658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400" dirty="0"/>
              <a:t>모델</a:t>
            </a:r>
            <a:r>
              <a:rPr lang="en-US" altLang="ko-KR" sz="3400" dirty="0"/>
              <a:t>(Model)</a:t>
            </a:r>
          </a:p>
        </p:txBody>
      </p:sp>
      <p:sp>
        <p:nvSpPr>
          <p:cNvPr id="31747" name="내용 개체 틀 4"/>
          <p:cNvSpPr>
            <a:spLocks noGrp="1"/>
          </p:cNvSpPr>
          <p:nvPr>
            <p:ph idx="1"/>
          </p:nvPr>
        </p:nvSpPr>
        <p:spPr>
          <a:xfrm>
            <a:off x="2361374" y="1124608"/>
            <a:ext cx="3460439" cy="19563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선형</a:t>
            </a:r>
            <a:r>
              <a:rPr lang="en-US" altLang="ko-KR" sz="1700" dirty="0"/>
              <a:t>(</a:t>
            </a:r>
            <a:r>
              <a:rPr lang="ko-KR" altLang="en-US" sz="1700" dirty="0"/>
              <a:t>직선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en-US" altLang="ko-KR" sz="1700" dirty="0"/>
              <a:t>=</a:t>
            </a:r>
            <a:r>
              <a:rPr lang="ko-KR" altLang="en-US" sz="1700" dirty="0"/>
              <a:t> </a:t>
            </a:r>
            <a:r>
              <a:rPr lang="en-US" altLang="ko-KR" sz="1700" dirty="0" err="1">
                <a:solidFill>
                  <a:srgbClr val="FF0000"/>
                </a:solidFill>
              </a:rPr>
              <a:t>a</a:t>
            </a:r>
            <a:r>
              <a:rPr lang="en-US" altLang="ko-KR" sz="1700" dirty="0" err="1"/>
              <a:t>X</a:t>
            </a:r>
            <a:r>
              <a:rPr lang="en-US" altLang="ko-KR" sz="1700" dirty="0"/>
              <a:t>  + </a:t>
            </a:r>
            <a:r>
              <a:rPr lang="en-US" altLang="ko-KR" sz="1700" dirty="0">
                <a:solidFill>
                  <a:srgbClr val="FF0000"/>
                </a:solidFill>
              </a:rPr>
              <a:t>b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다차원 곡선</a:t>
            </a:r>
            <a:r>
              <a:rPr lang="en-US" altLang="ko-KR" sz="1700" dirty="0"/>
              <a:t> = </a:t>
            </a:r>
            <a:r>
              <a:rPr lang="en-US" altLang="ko-KR" sz="1700" dirty="0">
                <a:solidFill>
                  <a:srgbClr val="FF0000"/>
                </a:solidFill>
              </a:rPr>
              <a:t>a </a:t>
            </a:r>
            <a:r>
              <a:rPr lang="en-US" altLang="ko-KR" sz="1700" dirty="0" err="1"/>
              <a:t>X^n</a:t>
            </a:r>
            <a:r>
              <a:rPr lang="en-US" altLang="ko-KR" sz="1700" dirty="0"/>
              <a:t> + … + </a:t>
            </a:r>
            <a:r>
              <a:rPr lang="en-US" altLang="ko-KR" sz="1700" dirty="0">
                <a:solidFill>
                  <a:srgbClr val="FF0000"/>
                </a:solidFill>
              </a:rPr>
              <a:t>b</a:t>
            </a:r>
            <a:r>
              <a:rPr lang="en-US" altLang="ko-KR" sz="1700" dirty="0"/>
              <a:t> X + </a:t>
            </a:r>
            <a:r>
              <a:rPr lang="en-US" altLang="ko-KR" sz="1700" dirty="0">
                <a:solidFill>
                  <a:srgbClr val="FF0000"/>
                </a:solidFill>
              </a:rPr>
              <a:t>c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비선형적 곡면 </a:t>
            </a:r>
            <a:r>
              <a:rPr lang="en-US" altLang="ko-KR" sz="1700" dirty="0"/>
              <a:t>= ….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1700" dirty="0"/>
              <a:t>…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sz="1700" dirty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사용자가 모델을 선택해 주어야 함</a:t>
            </a:r>
            <a:endParaRPr lang="en-US" altLang="ko-KR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A739-EAC1-4848-8CF0-0D35CAA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34" y="95045"/>
            <a:ext cx="4115092" cy="3086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7B235-F6CD-AF4A-AB8E-F0EC224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03" y="3472332"/>
            <a:ext cx="4190206" cy="31426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2951A3-EB8B-2F49-89A8-42BBD388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79" y="3472333"/>
            <a:ext cx="4190207" cy="31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374" y="243015"/>
            <a:ext cx="3460439" cy="658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400" dirty="0"/>
              <a:t>학습</a:t>
            </a:r>
            <a:r>
              <a:rPr lang="en-US" altLang="ko-KR" sz="3400" dirty="0"/>
              <a:t>(Learning)</a:t>
            </a:r>
          </a:p>
        </p:txBody>
      </p:sp>
      <p:sp>
        <p:nvSpPr>
          <p:cNvPr id="31747" name="내용 개체 틀 4"/>
          <p:cNvSpPr>
            <a:spLocks noGrp="1"/>
          </p:cNvSpPr>
          <p:nvPr>
            <p:ph idx="1"/>
          </p:nvPr>
        </p:nvSpPr>
        <p:spPr>
          <a:xfrm>
            <a:off x="2361373" y="1124608"/>
            <a:ext cx="4270655" cy="19563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선형</a:t>
            </a:r>
            <a:r>
              <a:rPr lang="en-US" altLang="ko-KR" sz="1700" dirty="0"/>
              <a:t>(</a:t>
            </a:r>
            <a:r>
              <a:rPr lang="ko-KR" altLang="en-US" sz="1700" dirty="0"/>
              <a:t>직선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en-US" altLang="ko-KR" sz="1700" dirty="0"/>
              <a:t>=</a:t>
            </a:r>
            <a:r>
              <a:rPr lang="ko-KR" altLang="en-US" sz="1700" dirty="0"/>
              <a:t> </a:t>
            </a:r>
            <a:r>
              <a:rPr lang="en-US" altLang="ko-KR" sz="1700" dirty="0" err="1">
                <a:solidFill>
                  <a:srgbClr val="FF0000"/>
                </a:solidFill>
              </a:rPr>
              <a:t>a</a:t>
            </a:r>
            <a:r>
              <a:rPr lang="en-US" altLang="ko-KR" sz="1700" dirty="0" err="1"/>
              <a:t>X</a:t>
            </a:r>
            <a:r>
              <a:rPr lang="en-US" altLang="ko-KR" sz="1700" dirty="0"/>
              <a:t>  + </a:t>
            </a:r>
            <a:r>
              <a:rPr lang="en-US" altLang="ko-KR" sz="1700" dirty="0">
                <a:solidFill>
                  <a:srgbClr val="FF0000"/>
                </a:solidFill>
              </a:rPr>
              <a:t>b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다차원 곡선</a:t>
            </a:r>
            <a:r>
              <a:rPr lang="en-US" altLang="ko-KR" sz="1700" dirty="0"/>
              <a:t> = </a:t>
            </a:r>
            <a:r>
              <a:rPr lang="en-US" altLang="ko-KR" sz="1700" dirty="0">
                <a:solidFill>
                  <a:srgbClr val="FF0000"/>
                </a:solidFill>
              </a:rPr>
              <a:t>a </a:t>
            </a:r>
            <a:r>
              <a:rPr lang="en-US" altLang="ko-KR" sz="1700" dirty="0" err="1"/>
              <a:t>X^n</a:t>
            </a:r>
            <a:r>
              <a:rPr lang="en-US" altLang="ko-KR" sz="1700" dirty="0"/>
              <a:t> + … + </a:t>
            </a:r>
            <a:r>
              <a:rPr lang="en-US" altLang="ko-KR" sz="1700" dirty="0">
                <a:solidFill>
                  <a:srgbClr val="FF0000"/>
                </a:solidFill>
              </a:rPr>
              <a:t>b</a:t>
            </a:r>
            <a:r>
              <a:rPr lang="en-US" altLang="ko-KR" sz="1700" dirty="0"/>
              <a:t> X + </a:t>
            </a:r>
            <a:r>
              <a:rPr lang="en-US" altLang="ko-KR" sz="1700" dirty="0">
                <a:solidFill>
                  <a:srgbClr val="FF0000"/>
                </a:solidFill>
              </a:rPr>
              <a:t>c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1700" dirty="0"/>
              <a:t>비선형적 곡면 </a:t>
            </a:r>
            <a:r>
              <a:rPr lang="en-US" altLang="ko-KR" sz="1700" dirty="0"/>
              <a:t>= ….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1700" dirty="0"/>
              <a:t>…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1700" dirty="0">
                <a:solidFill>
                  <a:srgbClr val="FF0000"/>
                </a:solidFill>
              </a:rPr>
              <a:t>a, b, c </a:t>
            </a:r>
            <a:r>
              <a:rPr lang="ko-KR" altLang="en-US" sz="1700" dirty="0"/>
              <a:t>등 모델을 결정하는 변수 값을 찾는 과정</a:t>
            </a:r>
            <a:endParaRPr lang="en-US" altLang="ko-KR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A739-EAC1-4848-8CF0-0D35CAA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34" y="95045"/>
            <a:ext cx="4115092" cy="3086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7B235-F6CD-AF4A-AB8E-F0EC224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03" y="3472332"/>
            <a:ext cx="4190206" cy="31426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2951A3-EB8B-2F49-89A8-42BBD388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79" y="3472333"/>
            <a:ext cx="4190207" cy="31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03. 모델 : Softm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activation function</a:t>
            </a:r>
            <a:br>
              <a:rPr lang="en-US" dirty="0"/>
            </a:br>
            <a:r>
              <a:rPr lang="en-US" dirty="0" err="1"/>
              <a:t>softmax</a:t>
            </a:r>
            <a:endParaRPr dirty="0"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52" y="2111871"/>
            <a:ext cx="8090297" cy="3482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04. 최적화 : Gradient Desc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algn="l"/>
            <a:r>
              <a:rPr lang="en-US" altLang="ko-KR" dirty="0"/>
              <a:t>4. </a:t>
            </a:r>
            <a:r>
              <a:rPr lang="ko-KR" altLang="en-US" dirty="0"/>
              <a:t>최적화 </a:t>
            </a:r>
            <a:r>
              <a:rPr lang="en-US" altLang="ko-KR" dirty="0"/>
              <a:t>: </a:t>
            </a:r>
            <a:r>
              <a:rPr lang="ko-KR" altLang="en-US" dirty="0"/>
              <a:t>손실</a:t>
            </a:r>
            <a:r>
              <a:rPr lang="en-US" altLang="ko-KR" dirty="0"/>
              <a:t>(loss) </a:t>
            </a:r>
            <a:r>
              <a:rPr lang="ko-KR" altLang="en-US" dirty="0"/>
              <a:t>함수</a:t>
            </a:r>
            <a:endParaRPr dirty="0"/>
          </a:p>
        </p:txBody>
      </p:sp>
      <p:pic>
        <p:nvPicPr>
          <p:cNvPr id="5" name="loss.png" descr="loss.png">
            <a:extLst>
              <a:ext uri="{FF2B5EF4-FFF2-40B4-BE49-F238E27FC236}">
                <a16:creationId xmlns:a16="http://schemas.microsoft.com/office/drawing/2014/main" id="{18BF020F-A6BF-EAC5-CBB3-D71DA9F0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44" y="1830749"/>
            <a:ext cx="7048305" cy="210708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oss함수는 미분 가능…">
            <a:extLst>
              <a:ext uri="{FF2B5EF4-FFF2-40B4-BE49-F238E27FC236}">
                <a16:creationId xmlns:a16="http://schemas.microsoft.com/office/drawing/2014/main" id="{05AF6901-B27B-BF8A-8F71-97CD1FF7B75C}"/>
              </a:ext>
            </a:extLst>
          </p:cNvPr>
          <p:cNvSpPr txBox="1">
            <a:spLocks/>
          </p:cNvSpPr>
          <p:nvPr/>
        </p:nvSpPr>
        <p:spPr>
          <a:xfrm>
            <a:off x="2441855" y="4989207"/>
            <a:ext cx="5045832" cy="161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73462" indent="-273462">
              <a:spcBef>
                <a:spcPts val="2250"/>
              </a:spcBef>
              <a:defRPr sz="2800"/>
            </a:pPr>
            <a:r>
              <a:rPr lang="en-US" sz="1969" dirty="0"/>
              <a:t>Loss</a:t>
            </a:r>
            <a:r>
              <a:rPr lang="ko-KR" altLang="en-US" sz="1969" dirty="0"/>
              <a:t>함수는 미분 가능</a:t>
            </a:r>
          </a:p>
          <a:p>
            <a:pPr marL="273462" indent="-273462">
              <a:spcBef>
                <a:spcPts val="2250"/>
              </a:spcBef>
              <a:defRPr sz="2800"/>
            </a:pPr>
            <a:r>
              <a:rPr lang="ko-KR" altLang="en-US" sz="1969" dirty="0"/>
              <a:t>해당 함수를 기준으로 네트워크를 최적화</a:t>
            </a:r>
          </a:p>
          <a:p>
            <a:pPr marL="273462" indent="-273462">
              <a:spcBef>
                <a:spcPts val="2250"/>
              </a:spcBef>
              <a:defRPr sz="2800"/>
            </a:pPr>
            <a:r>
              <a:rPr lang="en-US" altLang="ko-KR" sz="1969" dirty="0"/>
              <a:t>(</a:t>
            </a:r>
            <a:r>
              <a:rPr lang="ko-KR" altLang="en-US" sz="1969" dirty="0"/>
              <a:t>추후 자세히 살펴볼 예정</a:t>
            </a:r>
            <a:r>
              <a:rPr lang="en-US" altLang="ko-KR" sz="1969" dirty="0"/>
              <a:t>)</a:t>
            </a:r>
          </a:p>
        </p:txBody>
      </p:sp>
      <p:sp>
        <p:nvSpPr>
          <p:cNvPr id="7" name="MSE: Mean Squared Error">
            <a:extLst>
              <a:ext uri="{FF2B5EF4-FFF2-40B4-BE49-F238E27FC236}">
                <a16:creationId xmlns:a16="http://schemas.microsoft.com/office/drawing/2014/main" id="{5FEE73A6-C92A-9E5C-E871-409DF5137F95}"/>
              </a:ext>
            </a:extLst>
          </p:cNvPr>
          <p:cNvSpPr txBox="1"/>
          <p:nvPr/>
        </p:nvSpPr>
        <p:spPr>
          <a:xfrm>
            <a:off x="2139661" y="4251694"/>
            <a:ext cx="2153411" cy="31021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7" dirty="0"/>
              <a:t>MSE: Mean Squared Error</a:t>
            </a:r>
          </a:p>
        </p:txBody>
      </p:sp>
      <p:sp>
        <p:nvSpPr>
          <p:cNvPr id="8" name="Binary CrossEntropy">
            <a:extLst>
              <a:ext uri="{FF2B5EF4-FFF2-40B4-BE49-F238E27FC236}">
                <a16:creationId xmlns:a16="http://schemas.microsoft.com/office/drawing/2014/main" id="{A5383989-D0A4-D12D-66EB-F042F4D0ECDD}"/>
              </a:ext>
            </a:extLst>
          </p:cNvPr>
          <p:cNvSpPr txBox="1"/>
          <p:nvPr/>
        </p:nvSpPr>
        <p:spPr>
          <a:xfrm>
            <a:off x="5095388" y="4251694"/>
            <a:ext cx="1684500" cy="31021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7"/>
              <a:t>Binary CrossEntropy</a:t>
            </a:r>
          </a:p>
        </p:txBody>
      </p:sp>
      <p:sp>
        <p:nvSpPr>
          <p:cNvPr id="9" name="Categorical CrossEntropy">
            <a:extLst>
              <a:ext uri="{FF2B5EF4-FFF2-40B4-BE49-F238E27FC236}">
                <a16:creationId xmlns:a16="http://schemas.microsoft.com/office/drawing/2014/main" id="{38FC7D58-837F-A4B7-CFC7-998AFC86DCE5}"/>
              </a:ext>
            </a:extLst>
          </p:cNvPr>
          <p:cNvSpPr txBox="1"/>
          <p:nvPr/>
        </p:nvSpPr>
        <p:spPr>
          <a:xfrm>
            <a:off x="7587815" y="4251694"/>
            <a:ext cx="2066079" cy="31021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7"/>
              <a:t>Categorical CrossEntropy</a:t>
            </a:r>
          </a:p>
        </p:txBody>
      </p:sp>
    </p:spTree>
    <p:extLst>
      <p:ext uri="{BB962C8B-B14F-4D97-AF65-F5344CB8AC3E}">
        <p14:creationId xmlns:p14="http://schemas.microsoft.com/office/powerpoint/2010/main" val="25725722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Light</vt:lpstr>
      <vt:lpstr>Helvetica Neue</vt:lpstr>
      <vt:lpstr>Office Theme</vt:lpstr>
      <vt:lpstr>중간고사 범위</vt:lpstr>
      <vt:lpstr>개요</vt:lpstr>
      <vt:lpstr>인공지능</vt:lpstr>
      <vt:lpstr>인공지능 성능 측정</vt:lpstr>
      <vt:lpstr>PowerPoint Presentation</vt:lpstr>
      <vt:lpstr>모델(Model)</vt:lpstr>
      <vt:lpstr>학습(Learning)</vt:lpstr>
      <vt:lpstr>activation function softmax</vt:lpstr>
      <vt:lpstr>4. 최적화 : 손실(loss) 함수</vt:lpstr>
      <vt:lpstr>5. 데이터 전처리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조민경</dc:creator>
  <cp:lastModifiedBy>조민경</cp:lastModifiedBy>
  <cp:revision>4</cp:revision>
  <dcterms:created xsi:type="dcterms:W3CDTF">2023-10-23T23:17:19Z</dcterms:created>
  <dcterms:modified xsi:type="dcterms:W3CDTF">2023-10-24T00:59:45Z</dcterms:modified>
</cp:coreProperties>
</file>