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4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12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90" y="-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D4A6-4557-4864-9975-61387046244F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CFA2-6A53-487C-B84A-FB0B7E9DB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40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D4A6-4557-4864-9975-61387046244F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CFA2-6A53-487C-B84A-FB0B7E9DB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00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D4A6-4557-4864-9975-61387046244F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CFA2-6A53-487C-B84A-FB0B7E9DB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32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D4A6-4557-4864-9975-61387046244F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CFA2-6A53-487C-B84A-FB0B7E9DB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59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D4A6-4557-4864-9975-61387046244F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CFA2-6A53-487C-B84A-FB0B7E9DB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80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D4A6-4557-4864-9975-61387046244F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CFA2-6A53-487C-B84A-FB0B7E9DB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17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D4A6-4557-4864-9975-61387046244F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CFA2-6A53-487C-B84A-FB0B7E9DB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87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D4A6-4557-4864-9975-61387046244F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CFA2-6A53-487C-B84A-FB0B7E9DB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08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D4A6-4557-4864-9975-61387046244F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CFA2-6A53-487C-B84A-FB0B7E9DB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97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D4A6-4557-4864-9975-61387046244F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CFA2-6A53-487C-B84A-FB0B7E9DB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05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D4A6-4557-4864-9975-61387046244F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CFA2-6A53-487C-B84A-FB0B7E9DB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71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8D4A6-4557-4864-9975-61387046244F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8CFA2-6A53-487C-B84A-FB0B7E9DB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70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5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5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5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5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63"/>
            <a:ext cx="9144000" cy="695739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1520" y="620688"/>
            <a:ext cx="8784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HEALTH </a:t>
            </a:r>
            <a:r>
              <a:rPr lang="en-IN" sz="3200" b="1" dirty="0" smtClean="0">
                <a:solidFill>
                  <a:srgbClr val="FF0000"/>
                </a:solidFill>
              </a:rPr>
              <a:t>MONITORING USING MACHINE LEARNING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539552" y="1484784"/>
            <a:ext cx="2666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latin typeface="Californian FB" pitchFamily="18" charset="0"/>
              </a:rPr>
              <a:t>Team Members</a:t>
            </a:r>
            <a:r>
              <a:rPr lang="en-IN" sz="2800" b="1" dirty="0"/>
              <a:t>: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76056" y="2146271"/>
            <a:ext cx="37444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IN" sz="2400" b="1" dirty="0" err="1" smtClean="0">
                <a:latin typeface="Californian FB" pitchFamily="18" charset="0"/>
              </a:rPr>
              <a:t>Kanukuntla</a:t>
            </a:r>
            <a:r>
              <a:rPr lang="en-IN" sz="2400" b="1" dirty="0" smtClean="0">
                <a:latin typeface="Californian FB" pitchFamily="18" charset="0"/>
              </a:rPr>
              <a:t> </a:t>
            </a:r>
            <a:r>
              <a:rPr lang="en-IN" sz="2400" b="1" dirty="0" err="1">
                <a:latin typeface="Californian FB" pitchFamily="18" charset="0"/>
              </a:rPr>
              <a:t>Pravalika</a:t>
            </a:r>
            <a:endParaRPr lang="en-IN" sz="2400" b="1" dirty="0">
              <a:latin typeface="Californian FB" pitchFamily="18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IN" sz="2400" b="1" dirty="0" err="1">
                <a:latin typeface="Californian FB" pitchFamily="18" charset="0"/>
              </a:rPr>
              <a:t>Harika</a:t>
            </a:r>
            <a:r>
              <a:rPr lang="en-IN" sz="2400" b="1" dirty="0">
                <a:latin typeface="Californian FB" pitchFamily="18" charset="0"/>
              </a:rPr>
              <a:t> </a:t>
            </a:r>
            <a:r>
              <a:rPr lang="en-IN" sz="2400" b="1" dirty="0" err="1">
                <a:latin typeface="Californian FB" pitchFamily="18" charset="0"/>
              </a:rPr>
              <a:t>Chinthakindi</a:t>
            </a:r>
            <a:endParaRPr lang="en-IN" sz="2400" b="1" dirty="0">
              <a:latin typeface="Californian FB" pitchFamily="18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IN" sz="2400" b="1" dirty="0" err="1">
                <a:latin typeface="Californian FB" pitchFamily="18" charset="0"/>
              </a:rPr>
              <a:t>Hafsa</a:t>
            </a:r>
            <a:r>
              <a:rPr lang="en-IN" sz="2400" b="1" dirty="0">
                <a:latin typeface="Californian FB" pitchFamily="18" charset="0"/>
              </a:rPr>
              <a:t> </a:t>
            </a:r>
            <a:r>
              <a:rPr lang="en-IN" sz="2400" b="1" dirty="0" err="1">
                <a:latin typeface="Californian FB" pitchFamily="18" charset="0"/>
              </a:rPr>
              <a:t>Siddique</a:t>
            </a:r>
            <a:endParaRPr lang="en-IN" sz="2400" b="1" dirty="0">
              <a:latin typeface="Californian FB" pitchFamily="18" charset="0"/>
            </a:endParaRP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IN" sz="2400" b="1" dirty="0" err="1">
                <a:latin typeface="Californian FB" pitchFamily="18" charset="0"/>
              </a:rPr>
              <a:t>Manchala</a:t>
            </a:r>
            <a:r>
              <a:rPr lang="en-IN" sz="2400" b="1" dirty="0">
                <a:latin typeface="Californian FB" pitchFamily="18" charset="0"/>
              </a:rPr>
              <a:t> </a:t>
            </a:r>
            <a:r>
              <a:rPr lang="en-IN" sz="2400" b="1" dirty="0" err="1">
                <a:latin typeface="Californian FB" pitchFamily="18" charset="0"/>
              </a:rPr>
              <a:t>Keerthana</a:t>
            </a:r>
            <a:endParaRPr lang="en-IN" sz="2400" b="1" dirty="0">
              <a:latin typeface="Californian FB" pitchFamily="18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IN" sz="2400" b="1" dirty="0" err="1">
                <a:latin typeface="Californian FB" pitchFamily="18" charset="0"/>
              </a:rPr>
              <a:t>Chetla</a:t>
            </a:r>
            <a:r>
              <a:rPr lang="en-IN" sz="2400" b="1" dirty="0">
                <a:latin typeface="Californian FB" pitchFamily="18" charset="0"/>
              </a:rPr>
              <a:t> </a:t>
            </a:r>
            <a:r>
              <a:rPr lang="en-IN" sz="2400" b="1" dirty="0" err="1">
                <a:latin typeface="Californian FB" pitchFamily="18" charset="0"/>
              </a:rPr>
              <a:t>Akhil</a:t>
            </a:r>
            <a:endParaRPr lang="en-IN" sz="2400" b="1" dirty="0">
              <a:latin typeface="Californian FB" pitchFamily="18" charset="0"/>
            </a:endParaRPr>
          </a:p>
        </p:txBody>
      </p:sp>
      <p:pic>
        <p:nvPicPr>
          <p:cNvPr id="11" name="Audio 1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623300" y="63373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87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59"/>
    </mc:Choice>
    <mc:Fallback>
      <p:transition spd="slow" advTm="33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" y="15358"/>
            <a:ext cx="9288017" cy="6858000"/>
          </a:xfrm>
        </p:spPr>
      </p:pic>
      <p:sp>
        <p:nvSpPr>
          <p:cNvPr id="6" name="Rectangle 5"/>
          <p:cNvSpPr/>
          <p:nvPr/>
        </p:nvSpPr>
        <p:spPr>
          <a:xfrm>
            <a:off x="251520" y="505531"/>
            <a:ext cx="30380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latin typeface="Californian FB" pitchFamily="18" charset="0"/>
              </a:rPr>
              <a:t>ADVANTAGES</a:t>
            </a:r>
            <a:r>
              <a:rPr lang="en-IN" sz="3200" b="1" dirty="0">
                <a:latin typeface="Californian FB" pitchFamily="18" charset="0"/>
              </a:rPr>
              <a:t>:</a:t>
            </a:r>
            <a:endParaRPr lang="en-IN" sz="3200" dirty="0">
              <a:latin typeface="Californian FB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7584" y="1196752"/>
            <a:ext cx="6408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>
                <a:latin typeface="Californian FB" pitchFamily="18" charset="0"/>
              </a:rPr>
              <a:t>This system which is specifically developed to predict health status of the user.</a:t>
            </a:r>
            <a:endParaRPr lang="en-US" b="1" dirty="0" smtClean="0">
              <a:latin typeface="Californian FB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9592" y="2060848"/>
            <a:ext cx="626469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itchFamily="2" charset="2"/>
              <a:buChar char="Ø"/>
            </a:pPr>
            <a:r>
              <a:rPr lang="en-US" b="1" dirty="0" err="1" smtClean="0">
                <a:latin typeface="Californian FB" pitchFamily="18" charset="0"/>
              </a:rPr>
              <a:t>tools.It</a:t>
            </a:r>
            <a:r>
              <a:rPr lang="en-US" b="1" dirty="0" smtClean="0">
                <a:latin typeface="Californian FB" pitchFamily="18" charset="0"/>
              </a:rPr>
              <a:t> uses monitoring devices to measure several medical parameters that indicate the state of patients.</a:t>
            </a:r>
          </a:p>
          <a:p>
            <a:pPr marL="285750" indent="-285750" fontAlgn="base">
              <a:buFont typeface="Wingdings" pitchFamily="2" charset="2"/>
              <a:buChar char="Ø"/>
            </a:pPr>
            <a:endParaRPr lang="en-US" b="1" dirty="0">
              <a:latin typeface="Californian FB" pitchFamily="18" charset="0"/>
            </a:endParaRP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b="1" dirty="0">
                <a:latin typeface="Californian FB" pitchFamily="18" charset="0"/>
              </a:rPr>
              <a:t>Random Forests is considered as a highly accurate and robust method because of the number of decision trees participating in the process</a:t>
            </a:r>
            <a:r>
              <a:rPr lang="en-US" sz="2000" dirty="0"/>
              <a:t>.</a:t>
            </a:r>
          </a:p>
          <a:p>
            <a:pPr marL="285750" indent="-285750" fontAlgn="base">
              <a:buFont typeface="Wingdings" pitchFamily="2" charset="2"/>
              <a:buChar char="Ø"/>
            </a:pPr>
            <a:endParaRPr lang="en-US" b="1" dirty="0" smtClean="0">
              <a:latin typeface="Californian FB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0691" y="3831110"/>
            <a:ext cx="38092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>
                <a:latin typeface="Californian FB" pitchFamily="18" charset="0"/>
              </a:rPr>
              <a:t>DISADVANTAGES:</a:t>
            </a:r>
            <a:endParaRPr lang="en-IN" sz="3200" dirty="0">
              <a:latin typeface="Californian FB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3608" y="4509120"/>
            <a:ext cx="61926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itchFamily="2" charset="2"/>
              <a:buChar char="Ø"/>
            </a:pPr>
            <a:r>
              <a:rPr lang="en-US" b="1" dirty="0">
                <a:latin typeface="Californian FB" pitchFamily="18" charset="0"/>
              </a:rPr>
              <a:t>The mode is difficult to interpret compared to a decision </a:t>
            </a:r>
            <a:r>
              <a:rPr lang="en-US" b="1" dirty="0" err="1">
                <a:latin typeface="Californian FB" pitchFamily="18" charset="0"/>
              </a:rPr>
              <a:t>tree,where</a:t>
            </a:r>
            <a:r>
              <a:rPr lang="en-US" b="1" dirty="0">
                <a:latin typeface="Californian FB" pitchFamily="18" charset="0"/>
              </a:rPr>
              <a:t> you can easily make a decision by following the path in the tree.</a:t>
            </a:r>
          </a:p>
        </p:txBody>
      </p:sp>
    </p:spTree>
    <p:extLst>
      <p:ext uri="{BB962C8B-B14F-4D97-AF65-F5344CB8AC3E}">
        <p14:creationId xmlns:p14="http://schemas.microsoft.com/office/powerpoint/2010/main" val="103270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Rectangle 4"/>
          <p:cNvSpPr/>
          <p:nvPr/>
        </p:nvSpPr>
        <p:spPr>
          <a:xfrm>
            <a:off x="179512" y="332656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b="1" dirty="0" smtClean="0">
                <a:latin typeface="Californian FB" pitchFamily="18" charset="0"/>
              </a:rPr>
              <a:t>CONCLUSION:</a:t>
            </a:r>
            <a:endParaRPr lang="en-IN" sz="3200" b="1" dirty="0" smtClean="0">
              <a:effectLst/>
              <a:latin typeface="Californian FB" pitchFamily="18" charset="0"/>
            </a:endParaRP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43608" y="1314240"/>
            <a:ext cx="7704856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itchFamily="2" charset="2"/>
              <a:buChar char="Ø"/>
            </a:pPr>
            <a:r>
              <a:rPr lang="en-US" sz="2000" b="1" dirty="0">
                <a:latin typeface="Californian FB" pitchFamily="18" charset="0"/>
              </a:rPr>
              <a:t>In </a:t>
            </a:r>
            <a:r>
              <a:rPr lang="en-US" sz="2000" b="1" dirty="0" smtClean="0">
                <a:latin typeface="Californian FB" pitchFamily="18" charset="0"/>
              </a:rPr>
              <a:t>our </a:t>
            </a:r>
            <a:r>
              <a:rPr lang="en-US" sz="2000" b="1" dirty="0" err="1" smtClean="0">
                <a:latin typeface="Californian FB" pitchFamily="18" charset="0"/>
              </a:rPr>
              <a:t>project,the</a:t>
            </a:r>
            <a:r>
              <a:rPr lang="en-US" sz="2000" b="1" dirty="0" smtClean="0">
                <a:latin typeface="Californian FB" pitchFamily="18" charset="0"/>
              </a:rPr>
              <a:t> </a:t>
            </a:r>
            <a:r>
              <a:rPr lang="en-US" sz="2000" b="1" dirty="0">
                <a:latin typeface="Californian FB" pitchFamily="18" charset="0"/>
              </a:rPr>
              <a:t>random forest </a:t>
            </a:r>
            <a:r>
              <a:rPr lang="en-US" sz="2000" b="1" dirty="0" err="1">
                <a:latin typeface="Californian FB" pitchFamily="18" charset="0"/>
              </a:rPr>
              <a:t>algoithm</a:t>
            </a:r>
            <a:r>
              <a:rPr lang="en-US" sz="2000" b="1" dirty="0">
                <a:latin typeface="Californian FB" pitchFamily="18" charset="0"/>
              </a:rPr>
              <a:t> is used to predict the person is healthy or </a:t>
            </a:r>
            <a:r>
              <a:rPr lang="en-US" sz="2000" b="1" dirty="0" err="1">
                <a:latin typeface="Californian FB" pitchFamily="18" charset="0"/>
              </a:rPr>
              <a:t>not.Random</a:t>
            </a:r>
            <a:r>
              <a:rPr lang="en-US" sz="2000" b="1" dirty="0">
                <a:latin typeface="Californian FB" pitchFamily="18" charset="0"/>
              </a:rPr>
              <a:t> Forest is a supervised learning </a:t>
            </a:r>
            <a:r>
              <a:rPr lang="en-US" sz="2000" b="1" dirty="0" err="1">
                <a:latin typeface="Californian FB" pitchFamily="18" charset="0"/>
              </a:rPr>
              <a:t>algorithm.It</a:t>
            </a:r>
            <a:r>
              <a:rPr lang="en-US" sz="2000" b="1" dirty="0">
                <a:latin typeface="Californian FB" pitchFamily="18" charset="0"/>
              </a:rPr>
              <a:t> can be used both for classification and </a:t>
            </a:r>
            <a:r>
              <a:rPr lang="en-US" sz="2000" b="1" dirty="0" err="1">
                <a:latin typeface="Californian FB" pitchFamily="18" charset="0"/>
              </a:rPr>
              <a:t>regression.It</a:t>
            </a:r>
            <a:r>
              <a:rPr lang="en-US" sz="2000" b="1" dirty="0">
                <a:latin typeface="Californian FB" pitchFamily="18" charset="0"/>
              </a:rPr>
              <a:t> also offers a good feature selection indicator</a:t>
            </a:r>
            <a:r>
              <a:rPr lang="en-US" sz="2000" b="1" dirty="0" smtClean="0">
                <a:latin typeface="Californian FB" pitchFamily="18" charset="0"/>
              </a:rPr>
              <a:t>.</a:t>
            </a:r>
          </a:p>
          <a:p>
            <a:pPr marL="342900" indent="-342900" fontAlgn="base">
              <a:buFont typeface="Wingdings" pitchFamily="2" charset="2"/>
              <a:buChar char="Ø"/>
            </a:pPr>
            <a:endParaRPr lang="en-US" sz="2000" b="1" dirty="0">
              <a:latin typeface="Californian FB" pitchFamily="18" charset="0"/>
            </a:endParaRPr>
          </a:p>
          <a:p>
            <a:pPr marL="342900" indent="-342900" fontAlgn="base">
              <a:buFont typeface="Wingdings" pitchFamily="2" charset="2"/>
              <a:buChar char="Ø"/>
            </a:pPr>
            <a:r>
              <a:rPr lang="en-US" sz="2000" b="1" dirty="0">
                <a:latin typeface="Californian FB" pitchFamily="18" charset="0"/>
              </a:rPr>
              <a:t>Random forest uses </a:t>
            </a:r>
            <a:r>
              <a:rPr lang="en-US" sz="2000" b="1" dirty="0" err="1">
                <a:latin typeface="Californian FB" pitchFamily="18" charset="0"/>
              </a:rPr>
              <a:t>gini</a:t>
            </a:r>
            <a:r>
              <a:rPr lang="en-US" sz="2000" b="1" dirty="0">
                <a:latin typeface="Californian FB" pitchFamily="18" charset="0"/>
              </a:rPr>
              <a:t> importance or mean decrease in impurity(MDI)to calculate the importance of each feature</a:t>
            </a:r>
            <a:r>
              <a:rPr lang="en-US" sz="2000" b="1" dirty="0" smtClean="0">
                <a:latin typeface="Californian FB" pitchFamily="18" charset="0"/>
              </a:rPr>
              <a:t>.</a:t>
            </a:r>
          </a:p>
          <a:p>
            <a:pPr marL="342900" indent="-342900" fontAlgn="base">
              <a:buFont typeface="Wingdings" pitchFamily="2" charset="2"/>
              <a:buChar char="Ø"/>
            </a:pPr>
            <a:endParaRPr lang="en-US" sz="2000" b="1" dirty="0">
              <a:latin typeface="Californian FB" pitchFamily="18" charset="0"/>
            </a:endParaRPr>
          </a:p>
          <a:p>
            <a:pPr marL="342900" indent="-342900" fontAlgn="base">
              <a:buFont typeface="Wingdings" pitchFamily="2" charset="2"/>
              <a:buChar char="Ø"/>
            </a:pPr>
            <a:r>
              <a:rPr lang="en-US" sz="2000" b="1" dirty="0">
                <a:latin typeface="Californian FB" pitchFamily="18" charset="0"/>
              </a:rPr>
              <a:t> This is how much the model fit or accuracy decreases when you drop a </a:t>
            </a:r>
            <a:r>
              <a:rPr lang="en-US" sz="2000" b="1" dirty="0" err="1">
                <a:latin typeface="Californian FB" pitchFamily="18" charset="0"/>
              </a:rPr>
              <a:t>variable.The</a:t>
            </a:r>
            <a:r>
              <a:rPr lang="en-US" sz="2000" b="1" dirty="0">
                <a:latin typeface="Californian FB" pitchFamily="18" charset="0"/>
              </a:rPr>
              <a:t> </a:t>
            </a:r>
            <a:r>
              <a:rPr lang="en-US" sz="2000" b="1" dirty="0" err="1">
                <a:latin typeface="Californian FB" pitchFamily="18" charset="0"/>
              </a:rPr>
              <a:t>gini</a:t>
            </a:r>
            <a:r>
              <a:rPr lang="en-US" sz="2000" b="1" dirty="0">
                <a:latin typeface="Californian FB" pitchFamily="18" charset="0"/>
              </a:rPr>
              <a:t> index can describe the </a:t>
            </a:r>
            <a:r>
              <a:rPr lang="en-US" sz="2000" b="1" dirty="0" err="1">
                <a:latin typeface="Californian FB" pitchFamily="18" charset="0"/>
              </a:rPr>
              <a:t>oerall</a:t>
            </a:r>
            <a:r>
              <a:rPr lang="en-US" sz="2000" b="1" dirty="0">
                <a:latin typeface="Californian FB" pitchFamily="18" charset="0"/>
              </a:rPr>
              <a:t> explanatory power of the variables</a:t>
            </a:r>
            <a:r>
              <a:rPr lang="en-US" sz="2000" b="1" dirty="0" smtClean="0">
                <a:latin typeface="Californian FB" pitchFamily="18" charset="0"/>
              </a:rPr>
              <a:t>.</a:t>
            </a:r>
          </a:p>
          <a:p>
            <a:pPr marL="342900" indent="-342900" fontAlgn="base">
              <a:buFont typeface="Wingdings" pitchFamily="2" charset="2"/>
              <a:buChar char="Ø"/>
            </a:pPr>
            <a:endParaRPr lang="en-US" sz="2000" b="1" dirty="0">
              <a:latin typeface="Californian FB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b="1" dirty="0" err="1" smtClean="0">
                <a:latin typeface="Californian FB" pitchFamily="18" charset="0"/>
              </a:rPr>
              <a:t>Overall,random</a:t>
            </a:r>
            <a:r>
              <a:rPr lang="en-US" sz="2000" b="1" dirty="0" smtClean="0">
                <a:latin typeface="Californian FB" pitchFamily="18" charset="0"/>
              </a:rPr>
              <a:t> </a:t>
            </a:r>
            <a:r>
              <a:rPr lang="en-US" sz="2000" b="1" dirty="0">
                <a:latin typeface="Californian FB" pitchFamily="18" charset="0"/>
              </a:rPr>
              <a:t>forest is a (mostly) </a:t>
            </a:r>
            <a:r>
              <a:rPr lang="en-US" sz="2000" b="1" dirty="0" err="1">
                <a:latin typeface="Californian FB" pitchFamily="18" charset="0"/>
              </a:rPr>
              <a:t>fast,simple</a:t>
            </a:r>
            <a:r>
              <a:rPr lang="en-US" sz="2000" b="1" dirty="0">
                <a:latin typeface="Californian FB" pitchFamily="18" charset="0"/>
              </a:rPr>
              <a:t> and flexible </a:t>
            </a:r>
            <a:r>
              <a:rPr lang="en-US" sz="2000" b="1" dirty="0" err="1">
                <a:latin typeface="Californian FB" pitchFamily="18" charset="0"/>
              </a:rPr>
              <a:t>tool,but</a:t>
            </a:r>
            <a:r>
              <a:rPr lang="en-US" sz="2000" b="1" dirty="0">
                <a:latin typeface="Californian FB" pitchFamily="18" charset="0"/>
              </a:rPr>
              <a:t> not without some institutions</a:t>
            </a:r>
            <a:r>
              <a:rPr lang="en-US" b="1" dirty="0">
                <a:latin typeface="Californian FB" pitchFamily="18" charset="0"/>
              </a:rPr>
              <a:t>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6934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0540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6" y="0"/>
            <a:ext cx="9144001" cy="6858000"/>
          </a:xfrm>
        </p:spPr>
      </p:pic>
      <p:sp>
        <p:nvSpPr>
          <p:cNvPr id="7" name="Rectangle 6"/>
          <p:cNvSpPr/>
          <p:nvPr/>
        </p:nvSpPr>
        <p:spPr>
          <a:xfrm>
            <a:off x="266410" y="476082"/>
            <a:ext cx="29926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INTRODUCTION:</a:t>
            </a:r>
            <a:endParaRPr lang="en-IN" sz="3200" dirty="0"/>
          </a:p>
        </p:txBody>
      </p:sp>
      <p:sp>
        <p:nvSpPr>
          <p:cNvPr id="8" name="Rectangle 7"/>
          <p:cNvSpPr/>
          <p:nvPr/>
        </p:nvSpPr>
        <p:spPr>
          <a:xfrm>
            <a:off x="2286000" y="1305342"/>
            <a:ext cx="559836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itchFamily="2" charset="2"/>
              <a:buChar char="Ø"/>
            </a:pPr>
            <a:r>
              <a:rPr lang="en-US" sz="2000" b="1" dirty="0">
                <a:latin typeface="Californian FB" pitchFamily="18" charset="0"/>
              </a:rPr>
              <a:t>Health Monitoring Systems continue to evolve in this digital age</a:t>
            </a:r>
            <a:r>
              <a:rPr lang="en-US" sz="2000" b="1" dirty="0" smtClean="0">
                <a:latin typeface="Californian FB" pitchFamily="18" charset="0"/>
              </a:rPr>
              <a:t>.</a:t>
            </a:r>
          </a:p>
          <a:p>
            <a:pPr marL="342900" indent="-342900" fontAlgn="base">
              <a:buFont typeface="Wingdings" pitchFamily="2" charset="2"/>
              <a:buChar char="Ø"/>
            </a:pPr>
            <a:endParaRPr lang="en-US" sz="2000" b="1" dirty="0">
              <a:latin typeface="Californian FB" pitchFamily="18" charset="0"/>
            </a:endParaRP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sz="2000" b="1" dirty="0" smtClean="0">
                <a:latin typeface="Californian FB" pitchFamily="18" charset="0"/>
              </a:rPr>
              <a:t>The </a:t>
            </a:r>
            <a:r>
              <a:rPr lang="en-US" sz="2000" b="1" dirty="0">
                <a:latin typeface="Californian FB" pitchFamily="18" charset="0"/>
              </a:rPr>
              <a:t>Health Monitoring Systems access the patient’s historical data to provide insights on patient diagnosis in real-time</a:t>
            </a:r>
            <a:r>
              <a:rPr lang="en-US" sz="2000" b="1" dirty="0" smtClean="0">
                <a:latin typeface="Californian FB" pitchFamily="18" charset="0"/>
              </a:rPr>
              <a:t>.</a:t>
            </a:r>
          </a:p>
          <a:p>
            <a:pPr marL="285750" indent="-285750" fontAlgn="base">
              <a:buFont typeface="Wingdings" pitchFamily="2" charset="2"/>
              <a:buChar char="Ø"/>
            </a:pPr>
            <a:endParaRPr lang="en-US" sz="2000" b="1" dirty="0">
              <a:latin typeface="Californian FB" pitchFamily="18" charset="0"/>
            </a:endParaRP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sz="2000" b="1" dirty="0" smtClean="0">
                <a:latin typeface="Californian FB" pitchFamily="18" charset="0"/>
              </a:rPr>
              <a:t>Patients </a:t>
            </a:r>
            <a:r>
              <a:rPr lang="en-US" sz="2000" b="1" dirty="0">
                <a:latin typeface="Californian FB" pitchFamily="18" charset="0"/>
              </a:rPr>
              <a:t>need an intensive care from medical staff and they have to be always monitored using monitoring systems</a:t>
            </a:r>
            <a:r>
              <a:rPr lang="en-US" sz="2000" b="1" dirty="0" smtClean="0">
                <a:latin typeface="Californian FB" pitchFamily="18" charset="0"/>
              </a:rPr>
              <a:t>.</a:t>
            </a:r>
          </a:p>
          <a:p>
            <a:pPr marL="285750" indent="-285750" fontAlgn="base">
              <a:buFont typeface="Wingdings" pitchFamily="2" charset="2"/>
              <a:buChar char="Ø"/>
            </a:pPr>
            <a:endParaRPr lang="en-US" sz="2000" b="1" dirty="0">
              <a:latin typeface="Californian FB" pitchFamily="18" charset="0"/>
            </a:endParaRP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sz="2000" b="1" dirty="0" smtClean="0">
                <a:latin typeface="Californian FB" pitchFamily="18" charset="0"/>
              </a:rPr>
              <a:t>As </a:t>
            </a:r>
            <a:r>
              <a:rPr lang="en-US" sz="2000" b="1" dirty="0">
                <a:latin typeface="Californian FB" pitchFamily="18" charset="0"/>
              </a:rPr>
              <a:t>a </a:t>
            </a:r>
            <a:r>
              <a:rPr lang="en-US" sz="2000" b="1" dirty="0" err="1">
                <a:latin typeface="Californian FB" pitchFamily="18" charset="0"/>
              </a:rPr>
              <a:t>result,monitoring</a:t>
            </a:r>
            <a:r>
              <a:rPr lang="en-US" sz="2000" b="1" dirty="0">
                <a:latin typeface="Californian FB" pitchFamily="18" charset="0"/>
              </a:rPr>
              <a:t> systems is considered as a fundamental </a:t>
            </a:r>
            <a:r>
              <a:rPr lang="en-US" sz="2000" b="1" dirty="0" err="1">
                <a:latin typeface="Californian FB" pitchFamily="18" charset="0"/>
              </a:rPr>
              <a:t>tools.It</a:t>
            </a:r>
            <a:r>
              <a:rPr lang="en-US" sz="2000" b="1" dirty="0">
                <a:latin typeface="Californian FB" pitchFamily="18" charset="0"/>
              </a:rPr>
              <a:t> uses monitoring devices to measure several medical parameters that indicate the state of patients.</a:t>
            </a:r>
          </a:p>
        </p:txBody>
      </p:sp>
      <p:pic>
        <p:nvPicPr>
          <p:cNvPr id="9" name="Audio 8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623300" y="63373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18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9"/>
    </mc:Choice>
    <mc:Fallback>
      <p:transition spd="slow" advTm="1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51504" cy="6858000"/>
          </a:xfrm>
        </p:spPr>
      </p:pic>
      <p:sp>
        <p:nvSpPr>
          <p:cNvPr id="6" name="Rectangle 5"/>
          <p:cNvSpPr/>
          <p:nvPr/>
        </p:nvSpPr>
        <p:spPr>
          <a:xfrm>
            <a:off x="251520" y="620688"/>
            <a:ext cx="5472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Californian FB" pitchFamily="18" charset="0"/>
              </a:rPr>
              <a:t>SKILLS REQUIRED: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1443841"/>
            <a:ext cx="61744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itchFamily="2" charset="2"/>
              <a:buChar char="Ø"/>
            </a:pPr>
            <a:r>
              <a:rPr lang="en-US" sz="2000" b="1" dirty="0">
                <a:latin typeface="Californian FB" pitchFamily="18" charset="0"/>
              </a:rPr>
              <a:t>Our aim for the project is to make use of </a:t>
            </a:r>
            <a:r>
              <a:rPr lang="en-US" sz="2000" b="1" dirty="0" err="1">
                <a:latin typeface="Californian FB" pitchFamily="18" charset="0"/>
              </a:rPr>
              <a:t>pandas,matplotlib&amp;seaborn</a:t>
            </a:r>
            <a:r>
              <a:rPr lang="en-US" sz="2000" b="1" dirty="0">
                <a:latin typeface="Californian FB" pitchFamily="18" charset="0"/>
              </a:rPr>
              <a:t> libraries from python to extract the libraries for machine learning for health monitoring</a:t>
            </a:r>
            <a:r>
              <a:rPr lang="en-US" sz="2000" b="1" dirty="0" smtClean="0">
                <a:latin typeface="Californian FB" pitchFamily="18" charset="0"/>
              </a:rPr>
              <a:t>.</a:t>
            </a:r>
          </a:p>
          <a:p>
            <a:pPr marL="285750" indent="-285750" fontAlgn="base">
              <a:buFont typeface="Wingdings" pitchFamily="2" charset="2"/>
              <a:buChar char="Ø"/>
            </a:pPr>
            <a:endParaRPr lang="en-US" sz="2000" b="1" dirty="0">
              <a:latin typeface="Californian FB" pitchFamily="18" charset="0"/>
            </a:endParaRP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sz="2000" b="1" dirty="0" err="1" smtClean="0">
                <a:latin typeface="Californian FB" pitchFamily="18" charset="0"/>
              </a:rPr>
              <a:t>Secondly,to</a:t>
            </a:r>
            <a:r>
              <a:rPr lang="en-US" sz="2000" b="1" dirty="0" smtClean="0">
                <a:latin typeface="Californian FB" pitchFamily="18" charset="0"/>
              </a:rPr>
              <a:t> </a:t>
            </a:r>
            <a:r>
              <a:rPr lang="en-US" sz="2000" b="1" dirty="0">
                <a:latin typeface="Californian FB" pitchFamily="18" charset="0"/>
              </a:rPr>
              <a:t>learn how to </a:t>
            </a:r>
            <a:r>
              <a:rPr lang="en-US" sz="2000" b="1" dirty="0" err="1">
                <a:latin typeface="Californian FB" pitchFamily="18" charset="0"/>
              </a:rPr>
              <a:t>hypertune</a:t>
            </a:r>
            <a:r>
              <a:rPr lang="en-US" sz="2000" b="1" dirty="0">
                <a:latin typeface="Californian FB" pitchFamily="18" charset="0"/>
              </a:rPr>
              <a:t> the parameters using grid across validation for the random forest machine learning algorithm</a:t>
            </a:r>
            <a:r>
              <a:rPr lang="en-US" sz="2000" b="1" dirty="0" smtClean="0">
                <a:latin typeface="Californian FB" pitchFamily="18" charset="0"/>
              </a:rPr>
              <a:t>.</a:t>
            </a:r>
          </a:p>
          <a:p>
            <a:pPr marL="285750" indent="-285750" fontAlgn="base">
              <a:buFont typeface="Wingdings" pitchFamily="2" charset="2"/>
              <a:buChar char="Ø"/>
            </a:pPr>
            <a:endParaRPr lang="en-US" sz="2000" b="1" dirty="0">
              <a:latin typeface="Californian FB" pitchFamily="18" charset="0"/>
            </a:endParaRP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sz="2000" b="1" dirty="0" smtClean="0">
                <a:latin typeface="Californian FB" pitchFamily="18" charset="0"/>
              </a:rPr>
              <a:t>And </a:t>
            </a:r>
            <a:r>
              <a:rPr lang="en-US" sz="2000" b="1" dirty="0">
                <a:latin typeface="Californian FB" pitchFamily="18" charset="0"/>
              </a:rPr>
              <a:t>in the </a:t>
            </a:r>
            <a:r>
              <a:rPr lang="en-US" sz="2000" b="1" dirty="0" err="1">
                <a:latin typeface="Californian FB" pitchFamily="18" charset="0"/>
              </a:rPr>
              <a:t>end,to</a:t>
            </a:r>
            <a:r>
              <a:rPr lang="en-US" sz="2000" b="1" dirty="0">
                <a:latin typeface="Californian FB" pitchFamily="18" charset="0"/>
              </a:rPr>
              <a:t> predict whether the person is healthy or not using ensembles techniques of combining the predictions from multiple machine learning algorithms and withdrawing the conclusions.</a:t>
            </a:r>
          </a:p>
        </p:txBody>
      </p:sp>
      <p:pic>
        <p:nvPicPr>
          <p:cNvPr id="8" name="Audio 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623300" y="63373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22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0"/>
    </mc:Choice>
    <mc:Fallback>
      <p:transition spd="slow" advTm="4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9" cy="6858000"/>
          </a:xfrm>
        </p:spPr>
      </p:pic>
      <p:sp>
        <p:nvSpPr>
          <p:cNvPr id="5" name="Rectangle 4"/>
          <p:cNvSpPr/>
          <p:nvPr/>
        </p:nvSpPr>
        <p:spPr>
          <a:xfrm>
            <a:off x="251520" y="548680"/>
            <a:ext cx="21339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latin typeface="Californian FB" pitchFamily="18" charset="0"/>
              </a:rPr>
              <a:t>PURPOSE:</a:t>
            </a:r>
            <a:endParaRPr lang="en-IN" sz="3200" dirty="0">
              <a:latin typeface="Californian FB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1800" y="1628800"/>
            <a:ext cx="518457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b="1" dirty="0" smtClean="0">
                <a:latin typeface="Californian FB" pitchFamily="18" charset="0"/>
              </a:rPr>
              <a:t>This system which is specifically developed to predict health status of the user.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b="1" dirty="0" smtClean="0">
              <a:latin typeface="Californian FB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b="1" dirty="0" smtClean="0">
                <a:latin typeface="Californian FB" pitchFamily="18" charset="0"/>
              </a:rPr>
              <a:t>It provides digital information of the patients which is centrally stored.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b="1" dirty="0">
              <a:latin typeface="Californian FB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b="1" dirty="0" smtClean="0">
                <a:latin typeface="Californian FB" pitchFamily="18" charset="0"/>
              </a:rPr>
              <a:t>The main objective of Health </a:t>
            </a:r>
            <a:r>
              <a:rPr lang="en-US" sz="2000" b="1" dirty="0">
                <a:latin typeface="Californian FB" pitchFamily="18" charset="0"/>
              </a:rPr>
              <a:t>M</a:t>
            </a:r>
            <a:r>
              <a:rPr lang="en-US" sz="2000" b="1" dirty="0" smtClean="0">
                <a:latin typeface="Californian FB" pitchFamily="18" charset="0"/>
              </a:rPr>
              <a:t>onitoring system is to predict whether a person is healthy or not.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 smtClean="0"/>
          </a:p>
          <a:p>
            <a:pPr marL="285750" indent="-285750">
              <a:buFont typeface="Wingdings" pitchFamily="2" charset="2"/>
              <a:buChar char="Ø"/>
            </a:pPr>
            <a:endParaRPr lang="en-IN" dirty="0"/>
          </a:p>
        </p:txBody>
      </p:sp>
      <p:pic>
        <p:nvPicPr>
          <p:cNvPr id="8" name="Audio 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623300" y="63373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74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1"/>
    </mc:Choice>
    <mc:Fallback>
      <p:transition spd="slow" advTm="3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11" y="0"/>
            <a:ext cx="9143999" cy="6890649"/>
          </a:xfrm>
        </p:spPr>
      </p:pic>
      <p:sp>
        <p:nvSpPr>
          <p:cNvPr id="5" name="Rectangle 4"/>
          <p:cNvSpPr/>
          <p:nvPr/>
        </p:nvSpPr>
        <p:spPr>
          <a:xfrm>
            <a:off x="156575" y="211609"/>
            <a:ext cx="4572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2400" b="1" dirty="0" smtClean="0">
              <a:latin typeface="Californian FB" pitchFamily="18" charset="0"/>
            </a:endParaRPr>
          </a:p>
          <a:p>
            <a:r>
              <a:rPr lang="en-US" sz="3200" b="1" dirty="0" smtClean="0">
                <a:latin typeface="Californian FB" pitchFamily="18" charset="0"/>
              </a:rPr>
              <a:t>DESIGN MODEL:</a:t>
            </a:r>
            <a:endParaRPr lang="en-IN" sz="3200" b="0" dirty="0" smtClean="0">
              <a:effectLst/>
              <a:latin typeface="Californian FB" pitchFamily="18" charset="0"/>
            </a:endParaRP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907704" y="1412776"/>
            <a:ext cx="669674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itchFamily="2" charset="2"/>
              <a:buChar char="q"/>
            </a:pPr>
            <a:r>
              <a:rPr lang="en-US" sz="2400" b="1" dirty="0">
                <a:latin typeface="Californian FB" pitchFamily="18" charset="0"/>
              </a:rPr>
              <a:t>Machine learning(Random Forest</a:t>
            </a:r>
            <a:r>
              <a:rPr lang="en-US" sz="2400" b="1" dirty="0" smtClean="0">
                <a:latin typeface="Californian FB" pitchFamily="18" charset="0"/>
              </a:rPr>
              <a:t>):</a:t>
            </a:r>
          </a:p>
          <a:p>
            <a:pPr marL="285750" indent="-285750" fontAlgn="base">
              <a:buFont typeface="Wingdings" pitchFamily="2" charset="2"/>
              <a:buChar char="q"/>
            </a:pPr>
            <a:endParaRPr lang="en-US" sz="2400" dirty="0">
              <a:latin typeface="Californian FB" pitchFamily="18" charset="0"/>
            </a:endParaRP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sz="2000" b="1" dirty="0" smtClean="0">
                <a:latin typeface="Californian FB" pitchFamily="18" charset="0"/>
              </a:rPr>
              <a:t>Random </a:t>
            </a:r>
            <a:r>
              <a:rPr lang="en-US" sz="2000" b="1" dirty="0">
                <a:latin typeface="Californian FB" pitchFamily="18" charset="0"/>
              </a:rPr>
              <a:t>Forest is a popular machine learning algorithm that belongs to the supervised learning </a:t>
            </a:r>
            <a:r>
              <a:rPr lang="en-US" sz="2000" b="1" dirty="0" err="1">
                <a:latin typeface="Californian FB" pitchFamily="18" charset="0"/>
              </a:rPr>
              <a:t>technique.It</a:t>
            </a:r>
            <a:r>
              <a:rPr lang="en-US" sz="2000" b="1" dirty="0">
                <a:latin typeface="Californian FB" pitchFamily="18" charset="0"/>
              </a:rPr>
              <a:t> can be used for both Classification and Regression problems in </a:t>
            </a:r>
            <a:r>
              <a:rPr lang="en-US" sz="2000" b="1" dirty="0" err="1">
                <a:latin typeface="Californian FB" pitchFamily="18" charset="0"/>
              </a:rPr>
              <a:t>ML.It</a:t>
            </a:r>
            <a:r>
              <a:rPr lang="en-US" sz="2000" b="1" dirty="0">
                <a:latin typeface="Californian FB" pitchFamily="18" charset="0"/>
              </a:rPr>
              <a:t> is based on the concept of ensemble </a:t>
            </a:r>
            <a:r>
              <a:rPr lang="en-US" sz="2000" b="1" dirty="0" err="1">
                <a:latin typeface="Californian FB" pitchFamily="18" charset="0"/>
              </a:rPr>
              <a:t>learning,which</a:t>
            </a:r>
            <a:r>
              <a:rPr lang="en-US" sz="2000" b="1" dirty="0">
                <a:latin typeface="Californian FB" pitchFamily="18" charset="0"/>
              </a:rPr>
              <a:t> is a process of combining multiple classifiers to solve a complex problem and to improve the performance of the model</a:t>
            </a:r>
            <a:r>
              <a:rPr lang="en-US" sz="2000" b="1" dirty="0" smtClean="0">
                <a:latin typeface="Californian FB" pitchFamily="18" charset="0"/>
              </a:rPr>
              <a:t>.</a:t>
            </a:r>
          </a:p>
          <a:p>
            <a:pPr marL="285750" indent="-285750" fontAlgn="base">
              <a:buFont typeface="Wingdings" pitchFamily="2" charset="2"/>
              <a:buChar char="Ø"/>
            </a:pPr>
            <a:endParaRPr lang="en-US" sz="2000" b="1" dirty="0">
              <a:latin typeface="Californian FB" pitchFamily="18" charset="0"/>
            </a:endParaRP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sz="2000" b="1" dirty="0" smtClean="0">
                <a:latin typeface="Californian FB" pitchFamily="18" charset="0"/>
              </a:rPr>
              <a:t>As </a:t>
            </a:r>
            <a:r>
              <a:rPr lang="en-US" sz="2000" b="1" dirty="0">
                <a:latin typeface="Californian FB" pitchFamily="18" charset="0"/>
              </a:rPr>
              <a:t>the name </a:t>
            </a:r>
            <a:r>
              <a:rPr lang="en-US" sz="2000" b="1" dirty="0" err="1">
                <a:latin typeface="Californian FB" pitchFamily="18" charset="0"/>
              </a:rPr>
              <a:t>suggests,”Random</a:t>
            </a:r>
            <a:r>
              <a:rPr lang="en-US" sz="2000" b="1" dirty="0">
                <a:latin typeface="Californian FB" pitchFamily="18" charset="0"/>
              </a:rPr>
              <a:t> Forest is a classifier that contains a number of decision trees on various subsets of the given dataset and takes the average to improve the predictive accuracy of the dataset.”</a:t>
            </a: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endParaRPr lang="en-IN" dirty="0"/>
          </a:p>
        </p:txBody>
      </p:sp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623300" y="63373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72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"/>
    </mc:Choice>
    <mc:Fallback>
      <p:transition spd="slow" advTm="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950645"/>
          </a:xfrm>
        </p:spPr>
      </p:pic>
      <p:sp>
        <p:nvSpPr>
          <p:cNvPr id="5" name="Rectangle 4"/>
          <p:cNvSpPr/>
          <p:nvPr/>
        </p:nvSpPr>
        <p:spPr>
          <a:xfrm>
            <a:off x="179512" y="404664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b="1" dirty="0">
                <a:latin typeface="Californian FB" pitchFamily="18" charset="0"/>
              </a:rPr>
              <a:t>BLOCK </a:t>
            </a:r>
            <a:r>
              <a:rPr lang="en-IN" sz="3200" b="1" dirty="0" smtClean="0">
                <a:latin typeface="Californian FB" pitchFamily="18" charset="0"/>
              </a:rPr>
              <a:t>DIAGRAM:</a:t>
            </a:r>
            <a:endParaRPr lang="en-IN" sz="3200" b="1" dirty="0" smtClean="0">
              <a:effectLst/>
              <a:latin typeface="Californian FB" pitchFamily="18" charset="0"/>
            </a:endParaRP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403648" y="200161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0" dirty="0" smtClean="0">
              <a:effectLst/>
            </a:endParaRP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286000" y="1582341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0" dirty="0" smtClean="0">
                <a:effectLst/>
              </a:rPr>
              <a:t/>
            </a:r>
            <a:br>
              <a:rPr lang="en-IN" b="0" dirty="0" smtClean="0">
                <a:effectLst/>
              </a:rPr>
            </a:br>
            <a:r>
              <a:rPr lang="en-IN" b="0" dirty="0" smtClean="0">
                <a:effectLst/>
              </a:rPr>
              <a:t/>
            </a:r>
            <a:br>
              <a:rPr lang="en-IN" b="0" dirty="0" smtClean="0">
                <a:effectLst/>
              </a:rPr>
            </a:br>
            <a:r>
              <a:rPr lang="en-IN" b="0" dirty="0" smtClean="0">
                <a:effectLst/>
              </a:rPr>
              <a:t/>
            </a:r>
            <a:br>
              <a:rPr lang="en-IN" b="0" dirty="0" smtClean="0">
                <a:effectLst/>
              </a:rPr>
            </a:br>
            <a:r>
              <a:rPr lang="en-IN" b="0" dirty="0" smtClean="0">
                <a:effectLst/>
              </a:rPr>
              <a:t/>
            </a:r>
            <a:br>
              <a:rPr lang="en-IN" b="0" dirty="0" smtClean="0">
                <a:effectLst/>
              </a:rPr>
            </a:br>
            <a:r>
              <a:rPr lang="en-IN" b="0" dirty="0" smtClean="0">
                <a:effectLst/>
              </a:rPr>
              <a:t/>
            </a:r>
            <a:br>
              <a:rPr lang="en-IN" b="0" dirty="0" smtClean="0">
                <a:effectLst/>
              </a:rPr>
            </a:br>
            <a:r>
              <a:rPr lang="en-IN" b="0" dirty="0" smtClean="0">
                <a:effectLst/>
              </a:rPr>
              <a:t/>
            </a:r>
            <a:br>
              <a:rPr lang="en-IN" b="0" dirty="0" smtClean="0">
                <a:effectLst/>
              </a:rPr>
            </a:br>
            <a:r>
              <a:rPr lang="en-IN" b="0" dirty="0" smtClean="0">
                <a:effectLst/>
              </a:rPr>
              <a:t/>
            </a:r>
            <a:br>
              <a:rPr lang="en-IN" b="0" dirty="0" smtClean="0">
                <a:effectLst/>
              </a:rPr>
            </a:br>
            <a:r>
              <a:rPr lang="en-IN" b="0" dirty="0" smtClean="0">
                <a:effectLst/>
              </a:rPr>
              <a:t/>
            </a:r>
            <a:br>
              <a:rPr lang="en-IN" b="0" dirty="0" smtClean="0">
                <a:effectLst/>
              </a:rPr>
            </a:br>
            <a:r>
              <a:rPr lang="en-IN" b="0" dirty="0" smtClean="0">
                <a:effectLst/>
              </a:rPr>
              <a:t/>
            </a:r>
            <a:br>
              <a:rPr lang="en-IN" b="0" dirty="0" smtClean="0">
                <a:effectLst/>
              </a:rPr>
            </a:br>
            <a:r>
              <a:rPr lang="en-IN" b="0" dirty="0" smtClean="0">
                <a:effectLst/>
              </a:rPr>
              <a:t/>
            </a:r>
            <a:br>
              <a:rPr lang="en-IN" b="0" dirty="0" smtClean="0">
                <a:effectLst/>
              </a:rPr>
            </a:br>
            <a:r>
              <a:rPr lang="en-IN" b="0" dirty="0" smtClean="0">
                <a:effectLst/>
              </a:rPr>
              <a:t/>
            </a:r>
            <a:br>
              <a:rPr lang="en-IN" b="0" dirty="0" smtClean="0">
                <a:effectLst/>
              </a:rPr>
            </a:br>
            <a:r>
              <a:rPr lang="en-IN" b="0" dirty="0" smtClean="0">
                <a:effectLst/>
              </a:rPr>
              <a:t/>
            </a:r>
            <a:br>
              <a:rPr lang="en-IN" b="0" dirty="0" smtClean="0">
                <a:effectLst/>
              </a:rPr>
            </a:b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179512" y="1700808"/>
            <a:ext cx="1944216" cy="638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fornian FB" pitchFamily="18" charset="0"/>
              </a:rPr>
              <a:t>Data </a:t>
            </a:r>
            <a:r>
              <a:rPr lang="en-US" sz="2000" b="1" dirty="0">
                <a:latin typeface="Californian FB" pitchFamily="18" charset="0"/>
              </a:rPr>
              <a:t>S</a:t>
            </a:r>
            <a:r>
              <a:rPr lang="en-US" sz="2000" b="1" dirty="0" smtClean="0">
                <a:latin typeface="Californian FB" pitchFamily="18" charset="0"/>
              </a:rPr>
              <a:t>et Collection</a:t>
            </a:r>
            <a:endParaRPr lang="en-IN" sz="2000" b="1" dirty="0">
              <a:latin typeface="Californian FB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dirty="0" smtClean="0">
                <a:effectLst/>
              </a:rPr>
              <a:t> </a:t>
            </a:r>
            <a:endParaRPr lang="en-IN" dirty="0"/>
          </a:p>
        </p:txBody>
      </p:sp>
      <p:sp>
        <p:nvSpPr>
          <p:cNvPr id="15" name="Right Arrow 14"/>
          <p:cNvSpPr/>
          <p:nvPr/>
        </p:nvSpPr>
        <p:spPr>
          <a:xfrm>
            <a:off x="2123728" y="1968291"/>
            <a:ext cx="1152128" cy="246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3275857" y="1700809"/>
            <a:ext cx="1800200" cy="638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Californian FB" pitchFamily="18" charset="0"/>
              </a:rPr>
              <a:t>Data </a:t>
            </a:r>
            <a:r>
              <a:rPr lang="en-IN" sz="2000" b="1" dirty="0" smtClean="0">
                <a:latin typeface="Californian FB" pitchFamily="18" charset="0"/>
              </a:rPr>
              <a:t>Pre-processing</a:t>
            </a:r>
            <a:endParaRPr lang="en-IN" sz="2000" b="1" dirty="0">
              <a:latin typeface="Californian FB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5076057" y="1916831"/>
            <a:ext cx="1404155" cy="298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18"/>
          <p:cNvSpPr/>
          <p:nvPr/>
        </p:nvSpPr>
        <p:spPr>
          <a:xfrm>
            <a:off x="6480212" y="1707455"/>
            <a:ext cx="1728192" cy="638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2000" b="1" dirty="0" smtClean="0">
                <a:latin typeface="Californian FB" pitchFamily="18" charset="0"/>
              </a:rPr>
              <a:t>Checking Null Values</a:t>
            </a:r>
            <a:endParaRPr lang="en-IN" sz="2000" b="1" dirty="0" smtClean="0">
              <a:effectLst/>
              <a:latin typeface="Californian FB" pitchFamily="18" charset="0"/>
            </a:endParaRP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22" name="Down Arrow 21"/>
          <p:cNvSpPr/>
          <p:nvPr/>
        </p:nvSpPr>
        <p:spPr>
          <a:xfrm>
            <a:off x="7344308" y="2345897"/>
            <a:ext cx="252028" cy="898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6480212" y="3244334"/>
            <a:ext cx="1728192" cy="688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000" b="1" dirty="0">
                <a:latin typeface="Californian FB" pitchFamily="18" charset="0"/>
              </a:rPr>
              <a:t>Data Visualisation</a:t>
            </a:r>
          </a:p>
        </p:txBody>
      </p:sp>
      <p:sp>
        <p:nvSpPr>
          <p:cNvPr id="24" name="Left Arrow 23"/>
          <p:cNvSpPr/>
          <p:nvPr/>
        </p:nvSpPr>
        <p:spPr>
          <a:xfrm>
            <a:off x="5148064" y="3499333"/>
            <a:ext cx="1332148" cy="2520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ounded Rectangle 24"/>
          <p:cNvSpPr/>
          <p:nvPr/>
        </p:nvSpPr>
        <p:spPr>
          <a:xfrm>
            <a:off x="3275856" y="3250585"/>
            <a:ext cx="1872208" cy="688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Californian FB" pitchFamily="18" charset="0"/>
              </a:rPr>
              <a:t>Splitting Data</a:t>
            </a:r>
          </a:p>
        </p:txBody>
      </p:sp>
      <p:sp>
        <p:nvSpPr>
          <p:cNvPr id="26" name="Left Arrow 25"/>
          <p:cNvSpPr/>
          <p:nvPr/>
        </p:nvSpPr>
        <p:spPr>
          <a:xfrm>
            <a:off x="2123728" y="3432094"/>
            <a:ext cx="1152128" cy="2566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ounded Rectangle 26"/>
          <p:cNvSpPr/>
          <p:nvPr/>
        </p:nvSpPr>
        <p:spPr>
          <a:xfrm>
            <a:off x="179512" y="3244334"/>
            <a:ext cx="1944216" cy="688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latin typeface="Californian FB" pitchFamily="18" charset="0"/>
              </a:rPr>
              <a:t>Train and Test split data</a:t>
            </a:r>
            <a:endParaRPr lang="en-US" sz="2000" b="1" dirty="0" smtClean="0">
              <a:effectLst/>
              <a:latin typeface="Californian FB" pitchFamily="18" charset="0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28" name="Down Arrow 27"/>
          <p:cNvSpPr/>
          <p:nvPr/>
        </p:nvSpPr>
        <p:spPr>
          <a:xfrm>
            <a:off x="899592" y="3933056"/>
            <a:ext cx="288032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ounded Rectangle 28"/>
          <p:cNvSpPr/>
          <p:nvPr/>
        </p:nvSpPr>
        <p:spPr>
          <a:xfrm>
            <a:off x="179512" y="5013176"/>
            <a:ext cx="19442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Californian FB" pitchFamily="18" charset="0"/>
              </a:rPr>
              <a:t>Testing Model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2123727" y="5229200"/>
            <a:ext cx="1152129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ounded Rectangle 30"/>
          <p:cNvSpPr/>
          <p:nvPr/>
        </p:nvSpPr>
        <p:spPr>
          <a:xfrm>
            <a:off x="3275856" y="4941168"/>
            <a:ext cx="18722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fornian FB" pitchFamily="18" charset="0"/>
              </a:rPr>
              <a:t>Incorporate with HTML and Flask</a:t>
            </a:r>
            <a:endParaRPr lang="en-IN" b="1" dirty="0">
              <a:latin typeface="Californian FB" pitchFamily="18" charset="0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5148064" y="5229200"/>
            <a:ext cx="13321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ounded Rectangle 33"/>
          <p:cNvSpPr/>
          <p:nvPr/>
        </p:nvSpPr>
        <p:spPr>
          <a:xfrm>
            <a:off x="6480212" y="5013176"/>
            <a:ext cx="190821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/>
              <a:t>Deployment</a:t>
            </a:r>
            <a:endParaRPr lang="en-IN" b="0" dirty="0" smtClean="0">
              <a:effectLst/>
            </a:endParaRP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35" name="Audio 3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623300" y="63373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61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27"/>
    </mc:Choice>
    <mc:Fallback>
      <p:transition spd="slow" advTm="23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537" y="-243408"/>
            <a:ext cx="9273529" cy="7101408"/>
          </a:xfrm>
        </p:spPr>
      </p:pic>
      <p:sp>
        <p:nvSpPr>
          <p:cNvPr id="5" name="Rectangle 4"/>
          <p:cNvSpPr/>
          <p:nvPr/>
        </p:nvSpPr>
        <p:spPr>
          <a:xfrm>
            <a:off x="179512" y="404664"/>
            <a:ext cx="49824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latin typeface="Californian FB" pitchFamily="18" charset="0"/>
              </a:rPr>
              <a:t>SOFTWARE </a:t>
            </a:r>
            <a:r>
              <a:rPr lang="en-IN" sz="3200" b="1" dirty="0" smtClean="0">
                <a:latin typeface="Californian FB" pitchFamily="18" charset="0"/>
              </a:rPr>
              <a:t>DESIGNING:</a:t>
            </a:r>
            <a:endParaRPr lang="en-IN" sz="3200" dirty="0">
              <a:latin typeface="Californian FB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68811" y="1196752"/>
            <a:ext cx="610242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itchFamily="2" charset="2"/>
              <a:buChar char="Ø"/>
            </a:pPr>
            <a:r>
              <a:rPr lang="en-IN" sz="2400" b="1" dirty="0" err="1">
                <a:latin typeface="Californian FB" pitchFamily="18" charset="0"/>
              </a:rPr>
              <a:t>Jupyter</a:t>
            </a:r>
            <a:r>
              <a:rPr lang="en-IN" sz="2400" b="1" dirty="0">
                <a:latin typeface="Californian FB" pitchFamily="18" charset="0"/>
              </a:rPr>
              <a:t> Notebook </a:t>
            </a:r>
            <a:r>
              <a:rPr lang="en-IN" sz="2400" b="1" dirty="0" smtClean="0">
                <a:latin typeface="Californian FB" pitchFamily="18" charset="0"/>
              </a:rPr>
              <a:t>Environment</a:t>
            </a:r>
          </a:p>
          <a:p>
            <a:pPr marL="342900" indent="-342900" fontAlgn="base">
              <a:buFont typeface="Wingdings" pitchFamily="2" charset="2"/>
              <a:buChar char="Ø"/>
            </a:pPr>
            <a:endParaRPr lang="en-IN" sz="2400" b="1" dirty="0">
              <a:latin typeface="Californian FB" pitchFamily="18" charset="0"/>
            </a:endParaRPr>
          </a:p>
          <a:p>
            <a:pPr marL="342900" indent="-342900" fontAlgn="base">
              <a:buFont typeface="Wingdings" pitchFamily="2" charset="2"/>
              <a:buChar char="Ø"/>
            </a:pPr>
            <a:r>
              <a:rPr lang="en-IN" sz="2400" b="1" dirty="0" err="1">
                <a:latin typeface="Californian FB" pitchFamily="18" charset="0"/>
              </a:rPr>
              <a:t>Spyder</a:t>
            </a:r>
            <a:r>
              <a:rPr lang="en-IN" sz="2400" b="1" dirty="0">
                <a:latin typeface="Californian FB" pitchFamily="18" charset="0"/>
              </a:rPr>
              <a:t> </a:t>
            </a:r>
            <a:r>
              <a:rPr lang="en-IN" sz="2400" b="1" dirty="0" smtClean="0">
                <a:latin typeface="Californian FB" pitchFamily="18" charset="0"/>
              </a:rPr>
              <a:t>Ide</a:t>
            </a:r>
          </a:p>
          <a:p>
            <a:pPr marL="342900" indent="-342900" fontAlgn="base">
              <a:buFont typeface="Wingdings" pitchFamily="2" charset="2"/>
              <a:buChar char="Ø"/>
            </a:pPr>
            <a:endParaRPr lang="en-IN" sz="2400" b="1" dirty="0">
              <a:latin typeface="Californian FB" pitchFamily="18" charset="0"/>
            </a:endParaRPr>
          </a:p>
          <a:p>
            <a:pPr marL="342900" indent="-342900" fontAlgn="base">
              <a:buFont typeface="Wingdings" pitchFamily="2" charset="2"/>
              <a:buChar char="Ø"/>
            </a:pPr>
            <a:r>
              <a:rPr lang="en-IN" sz="2400" b="1" dirty="0">
                <a:latin typeface="Californian FB" pitchFamily="18" charset="0"/>
              </a:rPr>
              <a:t>Machine Learning </a:t>
            </a:r>
            <a:r>
              <a:rPr lang="en-IN" sz="2400" b="1" dirty="0" smtClean="0">
                <a:latin typeface="Californian FB" pitchFamily="18" charset="0"/>
              </a:rPr>
              <a:t>Algorithms</a:t>
            </a:r>
          </a:p>
          <a:p>
            <a:pPr marL="342900" indent="-342900" fontAlgn="base">
              <a:buFont typeface="Wingdings" pitchFamily="2" charset="2"/>
              <a:buChar char="Ø"/>
            </a:pPr>
            <a:endParaRPr lang="en-IN" sz="2400" b="1" dirty="0">
              <a:latin typeface="Californian FB" pitchFamily="18" charset="0"/>
            </a:endParaRPr>
          </a:p>
          <a:p>
            <a:pPr marL="342900" indent="-342900" fontAlgn="base">
              <a:buFont typeface="Wingdings" pitchFamily="2" charset="2"/>
              <a:buChar char="Ø"/>
            </a:pPr>
            <a:r>
              <a:rPr lang="en-IN" sz="2400" b="1" dirty="0" smtClean="0">
                <a:latin typeface="Californian FB" pitchFamily="18" charset="0"/>
              </a:rPr>
              <a:t>Python(</a:t>
            </a:r>
            <a:r>
              <a:rPr lang="en-IN" sz="2400" b="1" dirty="0" err="1" smtClean="0">
                <a:latin typeface="Californian FB" pitchFamily="18" charset="0"/>
              </a:rPr>
              <a:t>Pandas,numpy,matplotlib,seaborn,sklearn</a:t>
            </a:r>
            <a:r>
              <a:rPr lang="en-IN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5736" y="4215190"/>
            <a:ext cx="612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b="1" dirty="0" smtClean="0">
                <a:latin typeface="Californian FB" pitchFamily="18" charset="0"/>
              </a:rPr>
              <a:t>Html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b="1" dirty="0" smtClean="0">
              <a:latin typeface="Californian FB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b="1" dirty="0" smtClean="0">
                <a:latin typeface="Californian FB" pitchFamily="18" charset="0"/>
              </a:rPr>
              <a:t>Flask</a:t>
            </a:r>
            <a:endParaRPr lang="en-IN" sz="2400" b="1" dirty="0">
              <a:latin typeface="Californian FB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46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7"/>
            <a:ext cx="9179496" cy="6884622"/>
          </a:xfrm>
        </p:spPr>
      </p:pic>
      <p:sp>
        <p:nvSpPr>
          <p:cNvPr id="5" name="Rectangle 4"/>
          <p:cNvSpPr/>
          <p:nvPr/>
        </p:nvSpPr>
        <p:spPr>
          <a:xfrm>
            <a:off x="179512" y="696460"/>
            <a:ext cx="68034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latin typeface="Californian FB" pitchFamily="18" charset="0"/>
              </a:rPr>
              <a:t>EXPERIMENTAL </a:t>
            </a:r>
            <a:r>
              <a:rPr lang="en-IN" sz="3200" b="1" dirty="0" smtClean="0">
                <a:latin typeface="Californian FB" pitchFamily="18" charset="0"/>
              </a:rPr>
              <a:t>INVESTIGATION:</a:t>
            </a:r>
            <a:endParaRPr lang="en-IN" sz="3200" dirty="0">
              <a:latin typeface="Californian FB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1340768"/>
            <a:ext cx="82809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itchFamily="2" charset="2"/>
              <a:buChar char="Ø"/>
            </a:pPr>
            <a:r>
              <a:rPr lang="en-US" sz="2000" b="1" dirty="0">
                <a:latin typeface="Californian FB" pitchFamily="18" charset="0"/>
              </a:rPr>
              <a:t>In this </a:t>
            </a:r>
            <a:r>
              <a:rPr lang="en-US" sz="2000" b="1" dirty="0" err="1">
                <a:latin typeface="Californian FB" pitchFamily="18" charset="0"/>
              </a:rPr>
              <a:t>paper,the</a:t>
            </a:r>
            <a:r>
              <a:rPr lang="en-US" sz="2000" b="1" dirty="0">
                <a:latin typeface="Californian FB" pitchFamily="18" charset="0"/>
              </a:rPr>
              <a:t> data set we used contains more than 100 people with 10 </a:t>
            </a:r>
            <a:r>
              <a:rPr lang="en-US" sz="2000" b="1" dirty="0" err="1">
                <a:latin typeface="Californian FB" pitchFamily="18" charset="0"/>
              </a:rPr>
              <a:t>attributes,After</a:t>
            </a:r>
            <a:r>
              <a:rPr lang="en-US" sz="2000" b="1" dirty="0">
                <a:latin typeface="Californian FB" pitchFamily="18" charset="0"/>
              </a:rPr>
              <a:t> </a:t>
            </a:r>
            <a:r>
              <a:rPr lang="en-US" sz="2000" b="1" dirty="0" err="1">
                <a:latin typeface="Californian FB" pitchFamily="18" charset="0"/>
              </a:rPr>
              <a:t>that,missing</a:t>
            </a:r>
            <a:r>
              <a:rPr lang="en-US" sz="2000" b="1" dirty="0">
                <a:latin typeface="Californian FB" pitchFamily="18" charset="0"/>
              </a:rPr>
              <a:t> values are filled and the duplicate or meaning less attributes are </a:t>
            </a:r>
            <a:r>
              <a:rPr lang="en-US" sz="2000" b="1" dirty="0" err="1">
                <a:latin typeface="Californian FB" pitchFamily="18" charset="0"/>
              </a:rPr>
              <a:t>deleted,finally</a:t>
            </a:r>
            <a:r>
              <a:rPr lang="en-US" sz="2000" b="1" dirty="0">
                <a:latin typeface="Californian FB" pitchFamily="18" charset="0"/>
              </a:rPr>
              <a:t> we have retained to 5 attributes .</a:t>
            </a: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sz="2000" b="1" dirty="0">
                <a:latin typeface="Californian FB" pitchFamily="18" charset="0"/>
              </a:rPr>
              <a:t>Those  attributes were shown below in the screenshot of the data set we used.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3279760"/>
            <a:ext cx="7056783" cy="317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0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1" y="0"/>
            <a:ext cx="9180512" cy="6858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412776"/>
            <a:ext cx="9180512" cy="53157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12" y="548680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lifornian FB" pitchFamily="18" charset="0"/>
              </a:rPr>
              <a:t>User Interface Using Flask</a:t>
            </a:r>
            <a:endParaRPr lang="en-IN" sz="3200" b="1" dirty="0">
              <a:latin typeface="Californian FB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140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539</Words>
  <Application>Microsoft Office PowerPoint</Application>
  <PresentationFormat>On-screen Show (4:3)</PresentationFormat>
  <Paragraphs>85</Paragraphs>
  <Slides>12</Slides>
  <Notes>0</Notes>
  <HiddenSlides>0</HiddenSlides>
  <MMClips>6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pavani</dc:creator>
  <cp:lastModifiedBy>pavani</cp:lastModifiedBy>
  <cp:revision>14</cp:revision>
  <dcterms:created xsi:type="dcterms:W3CDTF">2020-08-28T07:30:42Z</dcterms:created>
  <dcterms:modified xsi:type="dcterms:W3CDTF">2020-08-28T09:46:37Z</dcterms:modified>
</cp:coreProperties>
</file>