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Playfair Display"/>
      <p:regular r:id="rId26"/>
      <p:bold r:id="rId27"/>
      <p:italic r:id="rId28"/>
      <p:boldItalic r:id="rId29"/>
    </p:embeddedFont>
    <p:embeddedFont>
      <p:font typeface="Fira Sans Extra Condensed Medium"/>
      <p:regular r:id="rId30"/>
      <p:bold r:id="rId31"/>
      <p:italic r:id="rId32"/>
      <p:boldItalic r:id="rId33"/>
    </p:embeddedFont>
    <p:embeddedFont>
      <p:font typeface="Fira Sans Extra Condense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regular.fntdata"/><Relationship Id="rId25" Type="http://schemas.openxmlformats.org/officeDocument/2006/relationships/font" Target="fonts/Roboto-bold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FiraSansExtraCondensed-bold.fntdata"/><Relationship Id="rId12" Type="http://schemas.openxmlformats.org/officeDocument/2006/relationships/slide" Target="slides/slide8.xml"/><Relationship Id="rId34" Type="http://schemas.openxmlformats.org/officeDocument/2006/relationships/font" Target="fonts/FiraSansExtraCondensed-regular.fntdata"/><Relationship Id="rId15" Type="http://schemas.openxmlformats.org/officeDocument/2006/relationships/slide" Target="slides/slide11.xml"/><Relationship Id="rId37" Type="http://schemas.openxmlformats.org/officeDocument/2006/relationships/font" Target="fonts/FiraSansExtraCondensed-boldItalic.fntdata"/><Relationship Id="rId14" Type="http://schemas.openxmlformats.org/officeDocument/2006/relationships/slide" Target="slides/slide10.xml"/><Relationship Id="rId36" Type="http://schemas.openxmlformats.org/officeDocument/2006/relationships/font" Target="fonts/FiraSansExtraCondense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d11a919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d11a919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cf9386dd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cf9386dd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d11a919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d11a919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cf9386dd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cf9386dd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cf9386dd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cf9386dd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cf9386dd6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cf9386dd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cf9386dd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cf9386dd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d11a919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d11a919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827314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827314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cf9386d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cf9386d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cf9386dd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cf9386dd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d11a919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d11a919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cf9386dd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cf9386dd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cf9386dd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cf9386dd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d11a919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d11a919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cf9386dd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cf9386dd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602850" y="346900"/>
            <a:ext cx="7938300" cy="9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1"/>
                </a:solidFill>
                <a:latin typeface="Fira Sans Extra Condensed"/>
                <a:ea typeface="Fira Sans Extra Condensed"/>
                <a:cs typeface="Fira Sans Extra Condensed"/>
                <a:sym typeface="Fira Sans Extra Condensed"/>
              </a:rPr>
              <a:t>Visual Analytics: Definition, Process, and Challenges</a:t>
            </a:r>
            <a:endParaRPr sz="3500">
              <a:solidFill>
                <a:schemeClr val="accent1"/>
              </a:solidFill>
              <a:latin typeface="Fira Sans Extra Condensed"/>
              <a:ea typeface="Fira Sans Extra Condensed"/>
              <a:cs typeface="Fira Sans Extra Condensed"/>
              <a:sym typeface="Fira Sans Extra Condensed"/>
            </a:endParaRPr>
          </a:p>
        </p:txBody>
      </p:sp>
      <p:grpSp>
        <p:nvGrpSpPr>
          <p:cNvPr id="52" name="Google Shape;52;p13"/>
          <p:cNvGrpSpPr/>
          <p:nvPr/>
        </p:nvGrpSpPr>
        <p:grpSpPr>
          <a:xfrm>
            <a:off x="-1865197" y="1572382"/>
            <a:ext cx="10787812" cy="3283202"/>
            <a:chOff x="711150" y="1559663"/>
            <a:chExt cx="7721575" cy="2350013"/>
          </a:xfrm>
        </p:grpSpPr>
        <p:sp>
          <p:nvSpPr>
            <p:cNvPr id="53" name="Google Shape;53;p13"/>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4" name="Google Shape;54;p13"/>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3"/>
          <p:cNvGrpSpPr/>
          <p:nvPr/>
        </p:nvGrpSpPr>
        <p:grpSpPr>
          <a:xfrm>
            <a:off x="-823039" y="1572379"/>
            <a:ext cx="10790078" cy="2519041"/>
            <a:chOff x="710288" y="2137750"/>
            <a:chExt cx="7723197" cy="1803050"/>
          </a:xfrm>
        </p:grpSpPr>
        <p:sp>
          <p:nvSpPr>
            <p:cNvPr id="67" name="Google Shape;67;p13"/>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68" name="Google Shape;68;p13"/>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1071450" y="560400"/>
            <a:ext cx="7001101" cy="4022700"/>
          </a:xfrm>
          <a:prstGeom prst="rect">
            <a:avLst/>
          </a:prstGeom>
          <a:noFill/>
          <a:ln>
            <a:noFill/>
          </a:ln>
        </p:spPr>
      </p:pic>
      <p:sp>
        <p:nvSpPr>
          <p:cNvPr id="132" name="Google Shape;132;p22"/>
          <p:cNvSpPr txBox="1"/>
          <p:nvPr/>
        </p:nvSpPr>
        <p:spPr>
          <a:xfrm>
            <a:off x="1746900" y="4681725"/>
            <a:ext cx="56502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Fira Sans Extra Condensed"/>
                <a:ea typeface="Fira Sans Extra Condensed"/>
                <a:cs typeface="Fira Sans Extra Condensed"/>
                <a:sym typeface="Fira Sans Extra Condensed"/>
              </a:rPr>
              <a:t>Fig4: Visual Analytics integrates Scientific and Information Visualization with core adjacent disciplines </a:t>
            </a:r>
            <a:endParaRPr sz="11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Visual Analytics Process</a:t>
            </a:r>
            <a:endParaRPr>
              <a:solidFill>
                <a:schemeClr val="accent1"/>
              </a:solidFill>
            </a:endParaRPr>
          </a:p>
        </p:txBody>
      </p:sp>
      <p:sp>
        <p:nvSpPr>
          <p:cNvPr id="138" name="Google Shape;138;p23"/>
          <p:cNvSpPr txBox="1"/>
          <p:nvPr/>
        </p:nvSpPr>
        <p:spPr>
          <a:xfrm>
            <a:off x="379475" y="1120925"/>
            <a:ext cx="8203200" cy="3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Fira Sans Extra Condensed"/>
                <a:ea typeface="Fira Sans Extra Condensed"/>
                <a:cs typeface="Fira Sans Extra Condensed"/>
                <a:sym typeface="Fira Sans Extra Condensed"/>
              </a:rPr>
              <a:t>Mantra Evolution:</a:t>
            </a:r>
            <a:r>
              <a:rPr lang="en" sz="1200">
                <a:solidFill>
                  <a:schemeClr val="dk1"/>
                </a:solidFill>
                <a:latin typeface="Fira Sans Extra Condensed"/>
                <a:ea typeface="Fira Sans Extra Condensed"/>
                <a:cs typeface="Fira Sans Extra Condensed"/>
                <a:sym typeface="Fira Sans Extra Condensed"/>
              </a:rPr>
              <a:t> Shneiderman's original mantra, "Overview first, Filter and zoom, Details on demand," emphasizes the importance of visualization in the knowledge discovery process.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200">
                <a:solidFill>
                  <a:schemeClr val="dk1"/>
                </a:solidFill>
                <a:latin typeface="Fira Sans Extra Condensed"/>
                <a:ea typeface="Fira Sans Extra Condensed"/>
                <a:cs typeface="Fira Sans Extra Condensed"/>
                <a:sym typeface="Fira Sans Extra Condensed"/>
              </a:rPr>
              <a:t>Starting with Analysis: </a:t>
            </a:r>
            <a:r>
              <a:rPr lang="en" sz="1200">
                <a:solidFill>
                  <a:schemeClr val="dk1"/>
                </a:solidFill>
                <a:latin typeface="Fira Sans Extra Condensed"/>
                <a:ea typeface="Fira Sans Extra Condensed"/>
                <a:cs typeface="Fira Sans Extra Condensed"/>
                <a:sym typeface="Fira Sans Extra Condensed"/>
              </a:rPr>
              <a:t>The computation of any visual representation or geometrical embedding of complex datasets begins with analysis.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200">
                <a:solidFill>
                  <a:schemeClr val="dk1"/>
                </a:solidFill>
                <a:latin typeface="Fira Sans Extra Condensed"/>
                <a:ea typeface="Fira Sans Extra Condensed"/>
                <a:cs typeface="Fira Sans Extra Condensed"/>
                <a:sym typeface="Fira Sans Extra Condensed"/>
              </a:rPr>
              <a:t>Interactive Exploration:</a:t>
            </a:r>
            <a:r>
              <a:rPr lang="en" sz="1200">
                <a:solidFill>
                  <a:schemeClr val="dk1"/>
                </a:solidFill>
                <a:latin typeface="Fira Sans Extra Condensed"/>
                <a:ea typeface="Fira Sans Extra Condensed"/>
                <a:cs typeface="Fira Sans Extra Condensed"/>
                <a:sym typeface="Fira Sans Extra Condensed"/>
              </a:rPr>
              <a:t> Visual Analytics promotes an interactive loop where users can manipulate data to gain insight into both the data and the representation itself.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200">
                <a:solidFill>
                  <a:schemeClr val="dk1"/>
                </a:solidFill>
                <a:latin typeface="Fira Sans Extra Condensed"/>
                <a:ea typeface="Fira Sans Extra Condensed"/>
                <a:cs typeface="Fira Sans Extra Condensed"/>
                <a:sym typeface="Fira Sans Extra Condensed"/>
              </a:rPr>
              <a:t>Sense-Making Loop:</a:t>
            </a:r>
            <a:r>
              <a:rPr lang="en" sz="1200">
                <a:solidFill>
                  <a:schemeClr val="dk1"/>
                </a:solidFill>
                <a:latin typeface="Fira Sans Extra Condensed"/>
                <a:ea typeface="Fira Sans Extra Condensed"/>
                <a:cs typeface="Fira Sans Extra Condensed"/>
                <a:sym typeface="Fira Sans Extra Condensed"/>
              </a:rPr>
              <a:t> The sense-making loop is a fundamental structure in the knowledge discovery process supported by Visual Analytics.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941138" y="600713"/>
            <a:ext cx="7261717" cy="3942075"/>
          </a:xfrm>
          <a:prstGeom prst="rect">
            <a:avLst/>
          </a:prstGeom>
          <a:noFill/>
          <a:ln>
            <a:noFill/>
          </a:ln>
        </p:spPr>
      </p:pic>
      <p:sp>
        <p:nvSpPr>
          <p:cNvPr id="144" name="Google Shape;144;p24"/>
          <p:cNvSpPr txBox="1"/>
          <p:nvPr/>
        </p:nvSpPr>
        <p:spPr>
          <a:xfrm>
            <a:off x="1381950" y="4613025"/>
            <a:ext cx="63801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Fira Sans Extra Condensed"/>
                <a:ea typeface="Fira Sans Extra Condensed"/>
                <a:cs typeface="Fira Sans Extra Condensed"/>
                <a:sym typeface="Fira Sans Extra Condensed"/>
              </a:rPr>
              <a:t>Fig5: The sense-making loop for Visual Analytics based on the simple model of visualization by Wijk</a:t>
            </a:r>
            <a:endParaRPr sz="11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Challenges of Visual Analytics</a:t>
            </a:r>
            <a:endParaRPr>
              <a:solidFill>
                <a:schemeClr val="accent1"/>
              </a:solidFill>
            </a:endParaRPr>
          </a:p>
        </p:txBody>
      </p:sp>
      <p:sp>
        <p:nvSpPr>
          <p:cNvPr id="150" name="Google Shape;150;p25"/>
          <p:cNvSpPr txBox="1"/>
          <p:nvPr/>
        </p:nvSpPr>
        <p:spPr>
          <a:xfrm>
            <a:off x="426675" y="1057975"/>
            <a:ext cx="8203200" cy="358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Engineering Domain:</a:t>
            </a:r>
            <a:r>
              <a:rPr lang="en" sz="1200">
                <a:solidFill>
                  <a:schemeClr val="dk1"/>
                </a:solidFill>
                <a:latin typeface="Fira Sans Extra Condensed"/>
                <a:ea typeface="Fira Sans Extra Condensed"/>
                <a:cs typeface="Fira Sans Extra Condensed"/>
                <a:sym typeface="Fira Sans Extra Condensed"/>
              </a:rPr>
              <a:t> Visual Analytics can accelerate product development by providing intelligent access to complex information gathered during prototype development, experiments, and customer feedback. It aims to analyze production system complexity and its correlation with output to enhance production environments.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Financial Analysis:</a:t>
            </a:r>
            <a:r>
              <a:rPr lang="en" sz="1200">
                <a:solidFill>
                  <a:schemeClr val="dk1"/>
                </a:solidFill>
                <a:latin typeface="Fira Sans Extra Condensed"/>
                <a:ea typeface="Fira Sans Extra Condensed"/>
                <a:cs typeface="Fira Sans Extra Condensed"/>
                <a:sym typeface="Fira Sans Extra Condensed"/>
              </a:rPr>
              <a:t> This domain benefits from Visual Analytics by unifying heterogeneous data streams, including news feeds, real-time trading data, and economic indicators. The goal is to offer analysts a task-centered view of diverse financial information, leveraging insights from Information Visualization.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Socio-economic Considerations:</a:t>
            </a:r>
            <a:r>
              <a:rPr lang="en" sz="1200">
                <a:solidFill>
                  <a:schemeClr val="dk1"/>
                </a:solidFill>
                <a:latin typeface="Fira Sans Extra Condensed"/>
                <a:ea typeface="Fira Sans Extra Condensed"/>
                <a:cs typeface="Fira Sans Extra Condensed"/>
                <a:sym typeface="Fira Sans Extra Condensed"/>
              </a:rPr>
              <a:t> Visual Analytics can help in understanding the complex interrelationships between political decisions, economics, culture, and demographics. Geo-spatial analysis frameworks can be utilized for effective analysis and visualization in this area.</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Public Safety &amp; Security:</a:t>
            </a:r>
            <a:r>
              <a:rPr lang="en" sz="1200">
                <a:solidFill>
                  <a:schemeClr val="dk1"/>
                </a:solidFill>
                <a:latin typeface="Fira Sans Extra Condensed"/>
                <a:ea typeface="Fira Sans Extra Condensed"/>
                <a:cs typeface="Fira Sans Extra Condensed"/>
                <a:sym typeface="Fira Sans Extra Condensed"/>
              </a:rPr>
              <a:t> Analysts in this domain need to monitor large volumes of heterogeneous information streams, assessing public safety and responding to alarming situations. Visual Analytics offers tools for integrating, correlating, and analyzing data to enhance efficiency in security analysis.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Environment and Climate Change:</a:t>
            </a:r>
            <a:r>
              <a:rPr lang="en" sz="1200">
                <a:solidFill>
                  <a:schemeClr val="dk1"/>
                </a:solidFill>
                <a:latin typeface="Fira Sans Extra Condensed"/>
                <a:ea typeface="Fira Sans Extra Condensed"/>
                <a:cs typeface="Fira Sans Extra Condensed"/>
                <a:sym typeface="Fira Sans Extra Condensed"/>
              </a:rPr>
              <a:t> Visual Analytics is valuable for studying long-term weather records, sensor data, and patterns related to environmental changes and climate. It allows for graphical access to historical monitoring data and model predictions to validate patterns over time.</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1200"/>
              </a:spcBef>
              <a:spcAft>
                <a:spcPts val="0"/>
              </a:spcAft>
              <a:buNone/>
            </a:pPr>
            <a:r>
              <a:t/>
            </a:r>
            <a:endParaRPr sz="1200">
              <a:latin typeface="Fira Sans Extra Condensed"/>
              <a:ea typeface="Fira Sans Extra Condensed"/>
              <a:cs typeface="Fira Sans Extra Condensed"/>
              <a:sym typeface="Fira Sans Extra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Technical Challenges of Visual Analytics</a:t>
            </a:r>
            <a:endParaRPr>
              <a:solidFill>
                <a:schemeClr val="accent1"/>
              </a:solidFill>
            </a:endParaRPr>
          </a:p>
        </p:txBody>
      </p:sp>
      <p:sp>
        <p:nvSpPr>
          <p:cNvPr id="156" name="Google Shape;156;p26"/>
          <p:cNvSpPr txBox="1"/>
          <p:nvPr/>
        </p:nvSpPr>
        <p:spPr>
          <a:xfrm>
            <a:off x="307925" y="896625"/>
            <a:ext cx="8203200" cy="358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Scalability with Data Volumes and Data Dimensionality:</a:t>
            </a:r>
            <a:r>
              <a:rPr lang="en" sz="1200">
                <a:solidFill>
                  <a:schemeClr val="dk1"/>
                </a:solidFill>
                <a:latin typeface="Fira Sans Extra Condensed"/>
                <a:ea typeface="Fira Sans Extra Condensed"/>
                <a:cs typeface="Fira Sans Extra Condensed"/>
                <a:sym typeface="Fira Sans Extra Condensed"/>
              </a:rPr>
              <a:t> Visual Analytics techniques must scale to handle large and high-dimensional input data, including high-resolution data and continuous data streams. Integration of heterogeneous data sources and various data types is crucial. Efficiency in visual representation algorithms is essential for interactive systems.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Quality of Data and Graphical Representation:</a:t>
            </a:r>
            <a:r>
              <a:rPr lang="en" sz="1200">
                <a:solidFill>
                  <a:schemeClr val="dk1"/>
                </a:solidFill>
                <a:latin typeface="Fira Sans Extra Condensed"/>
                <a:ea typeface="Fira Sans Extra Condensed"/>
                <a:cs typeface="Fira Sans Extra Condensed"/>
                <a:sym typeface="Fira Sans Extra Condensed"/>
              </a:rPr>
              <a:t> To prevent misinterpretations, Visual Analytics solutions need to account for data uncertainties, errors, and analysis algorithm limitations. Data quality and analysis confidence should be transparent to analysts throughout the process.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Visual Representation and Level of Detail:</a:t>
            </a:r>
            <a:r>
              <a:rPr lang="en" sz="1200">
                <a:solidFill>
                  <a:schemeClr val="dk1"/>
                </a:solidFill>
                <a:latin typeface="Fira Sans Extra Condensed"/>
                <a:ea typeface="Fira Sans Extra Condensed"/>
                <a:cs typeface="Fira Sans Extra Condensed"/>
                <a:sym typeface="Fira Sans Extra Condensed"/>
              </a:rPr>
              <a:t> Effective solutions must intelligently combine detailed visualizations with global overviews to handle extensive data streams. Visualization should adapt to different levels of detail and offer appropriate data and visual abstraction.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User Interfaces, Interaction Styles, and Metaphors:</a:t>
            </a:r>
            <a:r>
              <a:rPr lang="en" sz="1200">
                <a:solidFill>
                  <a:schemeClr val="dk1"/>
                </a:solidFill>
                <a:latin typeface="Fira Sans Extra Condensed"/>
                <a:ea typeface="Fira Sans Extra Condensed"/>
                <a:cs typeface="Fira Sans Extra Condensed"/>
                <a:sym typeface="Fira Sans Extra Condensed"/>
              </a:rPr>
              <a:t> Visual Analytics systems should offer user-friendly interfaces and interaction styles that allow analysts to focus on tasks without distractions.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Display Devices:</a:t>
            </a:r>
            <a:r>
              <a:rPr lang="en" sz="1200">
                <a:solidFill>
                  <a:schemeClr val="dk1"/>
                </a:solidFill>
                <a:latin typeface="Fira Sans Extra Condensed"/>
                <a:ea typeface="Fira Sans Extra Condensed"/>
                <a:cs typeface="Fira Sans Extra Condensed"/>
                <a:sym typeface="Fira Sans Extra Condensed"/>
              </a:rPr>
              <a:t> Visual Analytics systems should be compatible with various display devices, including high-resolution desktop displays, large-scale power walls, and portable devices.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Evaluation:</a:t>
            </a:r>
            <a:r>
              <a:rPr lang="en" sz="1200">
                <a:solidFill>
                  <a:schemeClr val="dk1"/>
                </a:solidFill>
                <a:latin typeface="Fira Sans Extra Condensed"/>
                <a:ea typeface="Fira Sans Extra Condensed"/>
                <a:cs typeface="Fira Sans Extra Condensed"/>
                <a:sym typeface="Fira Sans Extra Condensed"/>
              </a:rPr>
              <a:t> Given the complexity and diversity of problem domains in Visual Analytics, the development of a theoretically grounded evaluation framework is crucial.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Infrastructure: </a:t>
            </a:r>
            <a:r>
              <a:rPr lang="en" sz="1200">
                <a:solidFill>
                  <a:schemeClr val="dk1"/>
                </a:solidFill>
                <a:latin typeface="Fira Sans Extra Condensed"/>
                <a:ea typeface="Fira Sans Extra Condensed"/>
                <a:cs typeface="Fira Sans Extra Condensed"/>
                <a:sym typeface="Fira Sans Extra Condensed"/>
              </a:rPr>
              <a:t>Managing large datasets for visualization and analysis requires specialized data structures and mechanisms for memory and disk management. </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Some examples of Visual Analytics Applications</a:t>
            </a:r>
            <a:endParaRPr>
              <a:solidFill>
                <a:schemeClr val="accent1"/>
              </a:solidFill>
            </a:endParaRPr>
          </a:p>
        </p:txBody>
      </p:sp>
      <p:sp>
        <p:nvSpPr>
          <p:cNvPr id="162" name="Google Shape;162;p27"/>
          <p:cNvSpPr txBox="1"/>
          <p:nvPr/>
        </p:nvSpPr>
        <p:spPr>
          <a:xfrm>
            <a:off x="556275" y="1168150"/>
            <a:ext cx="8058000" cy="3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The application of Visual Analytics tools in the analysis of movement data, primarily involving data from GPS devices, though these datasets </a:t>
            </a:r>
            <a:r>
              <a:rPr lang="en" sz="1200">
                <a:solidFill>
                  <a:schemeClr val="dk1"/>
                </a:solidFill>
                <a:latin typeface="Fira Sans Extra Condensed"/>
                <a:ea typeface="Fira Sans Extra Condensed"/>
                <a:cs typeface="Fira Sans Extra Condensed"/>
                <a:sym typeface="Fira Sans Extra Condensed"/>
              </a:rPr>
              <a:t>contain</a:t>
            </a:r>
            <a:r>
              <a:rPr lang="en" sz="1200">
                <a:solidFill>
                  <a:schemeClr val="dk1"/>
                </a:solidFill>
                <a:latin typeface="Fira Sans Extra Condensed"/>
                <a:ea typeface="Fira Sans Extra Condensed"/>
                <a:cs typeface="Fira Sans Extra Condensed"/>
                <a:sym typeface="Fira Sans Extra Condensed"/>
              </a:rPr>
              <a:t> valuable information for optimizing location and mobility-related infrastructures and services, they lack the necessary semantic context for fully automatic algorithmic analysis.</a:t>
            </a:r>
            <a:endParaRPr>
              <a:latin typeface="Fira Sans Extra Condensed"/>
              <a:ea typeface="Fira Sans Extra Condensed"/>
              <a:cs typeface="Fira Sans Extra Condensed"/>
              <a:sym typeface="Fira Sans Extra Condensed"/>
            </a:endParaRPr>
          </a:p>
        </p:txBody>
      </p:sp>
      <p:pic>
        <p:nvPicPr>
          <p:cNvPr id="163" name="Google Shape;163;p27"/>
          <p:cNvPicPr preferRelativeResize="0"/>
          <p:nvPr/>
        </p:nvPicPr>
        <p:blipFill>
          <a:blip r:embed="rId3">
            <a:alphaModFix/>
          </a:blip>
          <a:stretch>
            <a:fillRect/>
          </a:stretch>
        </p:blipFill>
        <p:spPr>
          <a:xfrm>
            <a:off x="372275" y="2078000"/>
            <a:ext cx="2333851" cy="2054149"/>
          </a:xfrm>
          <a:prstGeom prst="rect">
            <a:avLst/>
          </a:prstGeom>
          <a:noFill/>
          <a:ln>
            <a:noFill/>
          </a:ln>
        </p:spPr>
      </p:pic>
      <p:pic>
        <p:nvPicPr>
          <p:cNvPr id="164" name="Google Shape;164;p27"/>
          <p:cNvPicPr preferRelativeResize="0"/>
          <p:nvPr/>
        </p:nvPicPr>
        <p:blipFill>
          <a:blip r:embed="rId4">
            <a:alphaModFix/>
          </a:blip>
          <a:stretch>
            <a:fillRect/>
          </a:stretch>
        </p:blipFill>
        <p:spPr>
          <a:xfrm>
            <a:off x="3258325" y="2088525"/>
            <a:ext cx="2456008" cy="2033099"/>
          </a:xfrm>
          <a:prstGeom prst="rect">
            <a:avLst/>
          </a:prstGeom>
          <a:noFill/>
          <a:ln>
            <a:noFill/>
          </a:ln>
        </p:spPr>
      </p:pic>
      <p:pic>
        <p:nvPicPr>
          <p:cNvPr id="165" name="Google Shape;165;p27"/>
          <p:cNvPicPr preferRelativeResize="0"/>
          <p:nvPr/>
        </p:nvPicPr>
        <p:blipFill>
          <a:blip r:embed="rId5">
            <a:alphaModFix/>
          </a:blip>
          <a:stretch>
            <a:fillRect/>
          </a:stretch>
        </p:blipFill>
        <p:spPr>
          <a:xfrm>
            <a:off x="6266525" y="2088525"/>
            <a:ext cx="2557746" cy="2033101"/>
          </a:xfrm>
          <a:prstGeom prst="rect">
            <a:avLst/>
          </a:prstGeom>
          <a:noFill/>
          <a:ln>
            <a:noFill/>
          </a:ln>
        </p:spPr>
      </p:pic>
      <p:sp>
        <p:nvSpPr>
          <p:cNvPr id="166" name="Google Shape;166;p27"/>
          <p:cNvSpPr txBox="1"/>
          <p:nvPr/>
        </p:nvSpPr>
        <p:spPr>
          <a:xfrm>
            <a:off x="372200" y="4284300"/>
            <a:ext cx="2334000" cy="36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chemeClr val="accent1"/>
                </a:solidFill>
                <a:latin typeface="Fira Sans Extra Condensed"/>
                <a:ea typeface="Fira Sans Extra Condensed"/>
                <a:cs typeface="Fira Sans Extra Condensed"/>
                <a:sym typeface="Fira Sans Extra Condensed"/>
              </a:rPr>
              <a:t>Fig6: A visual display of a large amount of position records is unreadable and not </a:t>
            </a:r>
            <a:r>
              <a:rPr lang="en" sz="900">
                <a:solidFill>
                  <a:schemeClr val="accent1"/>
                </a:solidFill>
                <a:latin typeface="Fira Sans Extra Condensed"/>
                <a:ea typeface="Fira Sans Extra Condensed"/>
                <a:cs typeface="Fira Sans Extra Condensed"/>
                <a:sym typeface="Fira Sans Extra Condensed"/>
              </a:rPr>
              <a:t>suitable</a:t>
            </a:r>
            <a:r>
              <a:rPr lang="en" sz="900">
                <a:solidFill>
                  <a:schemeClr val="accent1"/>
                </a:solidFill>
                <a:latin typeface="Fira Sans Extra Condensed"/>
                <a:ea typeface="Fira Sans Extra Condensed"/>
                <a:cs typeface="Fira Sans Extra Condensed"/>
                <a:sym typeface="Fira Sans Extra Condensed"/>
              </a:rPr>
              <a:t> for analysis</a:t>
            </a:r>
            <a:endParaRPr sz="900">
              <a:solidFill>
                <a:schemeClr val="accent1"/>
              </a:solidFill>
              <a:latin typeface="Fira Sans Extra Condensed"/>
              <a:ea typeface="Fira Sans Extra Condensed"/>
              <a:cs typeface="Fira Sans Extra Condensed"/>
              <a:sym typeface="Fira Sans Extra Condensed"/>
            </a:endParaRPr>
          </a:p>
        </p:txBody>
      </p:sp>
      <p:sp>
        <p:nvSpPr>
          <p:cNvPr id="167" name="Google Shape;167;p27"/>
          <p:cNvSpPr txBox="1"/>
          <p:nvPr/>
        </p:nvSpPr>
        <p:spPr>
          <a:xfrm>
            <a:off x="3319325" y="4284300"/>
            <a:ext cx="2334000" cy="36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chemeClr val="accent1"/>
                </a:solidFill>
                <a:latin typeface="Fira Sans Extra Condensed"/>
                <a:ea typeface="Fira Sans Extra Condensed"/>
                <a:cs typeface="Fira Sans Extra Condensed"/>
                <a:sym typeface="Fira Sans Extra Condensed"/>
              </a:rPr>
              <a:t>Fig7: Positions of stops have been extracted from the database. By means of clustering frequently visited places have been detected</a:t>
            </a:r>
            <a:endParaRPr sz="900">
              <a:solidFill>
                <a:schemeClr val="accent1"/>
              </a:solidFill>
              <a:latin typeface="Fira Sans Extra Condensed"/>
              <a:ea typeface="Fira Sans Extra Condensed"/>
              <a:cs typeface="Fira Sans Extra Condensed"/>
              <a:sym typeface="Fira Sans Extra Condensed"/>
            </a:endParaRPr>
          </a:p>
        </p:txBody>
      </p:sp>
      <p:sp>
        <p:nvSpPr>
          <p:cNvPr id="168" name="Google Shape;168;p27"/>
          <p:cNvSpPr txBox="1"/>
          <p:nvPr/>
        </p:nvSpPr>
        <p:spPr>
          <a:xfrm>
            <a:off x="6352800" y="4249950"/>
            <a:ext cx="2334000" cy="36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chemeClr val="accent1"/>
                </a:solidFill>
                <a:latin typeface="Fira Sans Extra Condensed"/>
                <a:ea typeface="Fira Sans Extra Condensed"/>
                <a:cs typeface="Fira Sans Extra Condensed"/>
                <a:sym typeface="Fira Sans Extra Condensed"/>
              </a:rPr>
              <a:t>Fig8: A result of clustering and summarization of movement data: the routes between the significant places</a:t>
            </a:r>
            <a:endParaRPr sz="9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Conclusions</a:t>
            </a:r>
            <a:endParaRPr>
              <a:solidFill>
                <a:schemeClr val="accent1"/>
              </a:solidFill>
            </a:endParaRPr>
          </a:p>
        </p:txBody>
      </p:sp>
      <p:sp>
        <p:nvSpPr>
          <p:cNvPr id="174" name="Google Shape;174;p28"/>
          <p:cNvSpPr txBox="1"/>
          <p:nvPr/>
        </p:nvSpPr>
        <p:spPr>
          <a:xfrm>
            <a:off x="458150" y="1010750"/>
            <a:ext cx="8203200" cy="357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Visual Analytics addresses generic problems that are relevant to virtually all scientific disciplines and many industries. </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fundamental challenge is to transform data into reliable and provable knowledge.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Currently, no single technological approach can claim to provide comprehensive answers to three key questions: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relevance of specific information.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appropriateness of data processing methods and the validity of results.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suitability of the presentation of results for a given task.</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Visual Analytics research does not seek a one-size-fits-all solution to these questions. Instead, it draws from various domains, bringing together a range of approaches from different disciplines.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Visual Analytics serves as a bridge that connects different alternative solutions, allowing human users to explore these options within the context of the entire knowledge generation process. </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500">
                <a:solidFill>
                  <a:schemeClr val="accent1"/>
                </a:solidFill>
              </a:rPr>
              <a:t>THANK YOU!</a:t>
            </a:r>
            <a:endParaRPr sz="6500">
              <a:solidFill>
                <a:schemeClr val="accent1"/>
              </a:solidFill>
            </a:endParaRPr>
          </a:p>
        </p:txBody>
      </p:sp>
      <p:sp>
        <p:nvSpPr>
          <p:cNvPr id="180" name="Google Shape;180;p29"/>
          <p:cNvSpPr txBox="1"/>
          <p:nvPr/>
        </p:nvSpPr>
        <p:spPr>
          <a:xfrm>
            <a:off x="610625" y="1049500"/>
            <a:ext cx="3031200" cy="9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dk1"/>
                </a:solidFill>
                <a:latin typeface="Fira Sans Extra Condensed"/>
                <a:ea typeface="Fira Sans Extra Condensed"/>
                <a:cs typeface="Fira Sans Extra Condensed"/>
                <a:sym typeface="Fira Sans Extra Condensed"/>
              </a:rPr>
              <a:t>Any Questions?</a:t>
            </a:r>
            <a:endParaRPr sz="3400">
              <a:solidFill>
                <a:schemeClr val="dk1"/>
              </a:solidFill>
              <a:latin typeface="Fira Sans Extra Condensed"/>
              <a:ea typeface="Fira Sans Extra Condensed"/>
              <a:cs typeface="Fira Sans Extra Condensed"/>
              <a:sym typeface="Fira Sans Extra Condensed"/>
            </a:endParaRPr>
          </a:p>
        </p:txBody>
      </p:sp>
      <p:sp>
        <p:nvSpPr>
          <p:cNvPr id="181" name="Google Shape;181;p29"/>
          <p:cNvSpPr txBox="1"/>
          <p:nvPr/>
        </p:nvSpPr>
        <p:spPr>
          <a:xfrm>
            <a:off x="567675" y="3903675"/>
            <a:ext cx="6491700" cy="16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Extra Condensed"/>
                <a:ea typeface="Fira Sans Extra Condensed"/>
                <a:cs typeface="Fira Sans Extra Condensed"/>
                <a:sym typeface="Fira Sans Extra Condensed"/>
              </a:rPr>
              <a:t>Team Members -</a:t>
            </a:r>
            <a:endParaRPr>
              <a:solidFill>
                <a:schemeClr val="accent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Guha Kanupriya </a:t>
            </a:r>
            <a:endParaRPr>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Madipeddi Rishika Dwipi</a:t>
            </a:r>
            <a:endParaRPr>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Marri Shashank Reddy</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title"/>
          </p:nvPr>
        </p:nvSpPr>
        <p:spPr>
          <a:xfrm>
            <a:off x="372050" y="106300"/>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Extra Condensed"/>
                <a:ea typeface="Fira Sans Extra Condensed"/>
                <a:cs typeface="Fira Sans Extra Condensed"/>
                <a:sym typeface="Fira Sans Extra Condensed"/>
              </a:rPr>
              <a:t>About the Authors</a:t>
            </a:r>
            <a:endParaRPr>
              <a:solidFill>
                <a:schemeClr val="accent1"/>
              </a:solidFill>
              <a:latin typeface="Fira Sans Extra Condensed"/>
              <a:ea typeface="Fira Sans Extra Condensed"/>
              <a:cs typeface="Fira Sans Extra Condensed"/>
              <a:sym typeface="Fira Sans Extra Condensed"/>
            </a:endParaRPr>
          </a:p>
        </p:txBody>
      </p:sp>
      <p:sp>
        <p:nvSpPr>
          <p:cNvPr id="85" name="Google Shape;85;p14"/>
          <p:cNvSpPr txBox="1"/>
          <p:nvPr/>
        </p:nvSpPr>
        <p:spPr>
          <a:xfrm>
            <a:off x="457200" y="663100"/>
            <a:ext cx="7685100" cy="27822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SzPts val="1250"/>
              <a:buFont typeface="Fira Sans Extra Condensed"/>
              <a:buChar char="●"/>
            </a:pPr>
            <a:r>
              <a:rPr b="1" lang="en" sz="1250">
                <a:latin typeface="Fira Sans Extra Condensed"/>
                <a:ea typeface="Fira Sans Extra Condensed"/>
                <a:cs typeface="Fira Sans Extra Condensed"/>
                <a:sym typeface="Fira Sans Extra Condensed"/>
              </a:rPr>
              <a:t>Daniel A. Keim</a:t>
            </a:r>
            <a:endParaRPr b="1"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Professor of Computer Science, Data Analysis and Visualization, University of Konstanz</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Dr. Keim has published extensively on topics such as information visualization and data mining, and has given tutorials on related issues at several large conferences</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He has been editor of TKDE and the Information Visualization Journal</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b="1" lang="en" sz="1250">
                <a:latin typeface="Fira Sans Extra Condensed"/>
                <a:ea typeface="Fira Sans Extra Condensed"/>
                <a:cs typeface="Fira Sans Extra Condensed"/>
                <a:sym typeface="Fira Sans Extra Condensed"/>
              </a:rPr>
              <a:t>Gennady Andrienko</a:t>
            </a:r>
            <a:endParaRPr b="1"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Lead Scientist at Fraunhofer IAIS, Professor at City University London</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Co-authored monographs ‘Exploratory Analysis of Spatial and Temporal Data’, Springer 2006</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Co-authored ‘Visual Analytics of Movement’, Springer 2013</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Associate Editor of Information Visualization (since 2012), IEEE Transactions on Visualization and Computer Graphics (2012-2016), and International Journal of Cartography (since 2014)</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b="1" lang="en" sz="1250">
                <a:latin typeface="Fira Sans Extra Condensed"/>
                <a:ea typeface="Fira Sans Extra Condensed"/>
                <a:cs typeface="Fira Sans Extra Condensed"/>
                <a:sym typeface="Fira Sans Extra Condensed"/>
              </a:rPr>
              <a:t>Jean-Daniel Fekete</a:t>
            </a:r>
            <a:endParaRPr b="1"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Senior Research Scientist, INRIA Saclay, University of Paris Saclay</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Developed the Infovis Toolkit, a Java toolkit to facilitate the design of information visualization interfaces.</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Served as the general chair of the IEEE VisWeek 2014 conference (Paris, France).</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b="1" lang="en" sz="1250">
                <a:latin typeface="Fira Sans Extra Condensed"/>
                <a:ea typeface="Fira Sans Extra Condensed"/>
                <a:cs typeface="Fira Sans Extra Condensed"/>
                <a:sym typeface="Fira Sans Extra Condensed"/>
              </a:rPr>
              <a:t>Jörn Kohlhammer</a:t>
            </a:r>
            <a:endParaRPr b="1"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Head of Department, Fraunhofer IGD</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Serves as a regular member of program committees for conferences like IEEE VAST and EuroVis, and acts as reviewers in many conferences and journals</a:t>
            </a:r>
            <a:endParaRPr sz="1250">
              <a:latin typeface="Fira Sans Extra Condensed"/>
              <a:ea typeface="Fira Sans Extra Condensed"/>
              <a:cs typeface="Fira Sans Extra Condensed"/>
              <a:sym typeface="Fira Sans Extra Condensed"/>
            </a:endParaRPr>
          </a:p>
          <a:p>
            <a:pPr indent="-307975" lvl="0" marL="457200" rtl="0" algn="l">
              <a:spcBef>
                <a:spcPts val="0"/>
              </a:spcBef>
              <a:spcAft>
                <a:spcPts val="0"/>
              </a:spcAft>
              <a:buSzPts val="1250"/>
              <a:buFont typeface="Fira Sans Extra Condensed"/>
              <a:buChar char="-"/>
            </a:pPr>
            <a:r>
              <a:rPr lang="en" sz="1250">
                <a:latin typeface="Fira Sans Extra Condensed"/>
                <a:ea typeface="Fira Sans Extra Condensed"/>
                <a:cs typeface="Fira Sans Extra Condensed"/>
                <a:sym typeface="Fira Sans Extra Condensed"/>
              </a:rPr>
              <a:t>His research interests include decision-centered information </a:t>
            </a:r>
            <a:r>
              <a:rPr lang="en" sz="1250">
                <a:latin typeface="Fira Sans Extra Condensed"/>
                <a:ea typeface="Fira Sans Extra Condensed"/>
                <a:cs typeface="Fira Sans Extra Condensed"/>
                <a:sym typeface="Fira Sans Extra Condensed"/>
              </a:rPr>
              <a:t>visualization</a:t>
            </a:r>
            <a:r>
              <a:rPr lang="en" sz="1250">
                <a:latin typeface="Fira Sans Extra Condensed"/>
                <a:ea typeface="Fira Sans Extra Condensed"/>
                <a:cs typeface="Fira Sans Extra Condensed"/>
                <a:sym typeface="Fira Sans Extra Condensed"/>
              </a:rPr>
              <a:t> based on semantics, and visual business analytics</a:t>
            </a:r>
            <a:endParaRPr sz="1250">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5"/>
          <p:cNvPicPr preferRelativeResize="0"/>
          <p:nvPr/>
        </p:nvPicPr>
        <p:blipFill rotWithShape="1">
          <a:blip r:embed="rId3">
            <a:alphaModFix/>
          </a:blip>
          <a:srcRect b="1350" l="1201" r="3405" t="2882"/>
          <a:stretch/>
        </p:blipFill>
        <p:spPr>
          <a:xfrm>
            <a:off x="2001675" y="525700"/>
            <a:ext cx="5220774" cy="3666576"/>
          </a:xfrm>
          <a:prstGeom prst="rect">
            <a:avLst/>
          </a:prstGeom>
          <a:noFill/>
          <a:ln>
            <a:noFill/>
          </a:ln>
        </p:spPr>
      </p:pic>
      <p:sp>
        <p:nvSpPr>
          <p:cNvPr id="91" name="Google Shape;91;p15"/>
          <p:cNvSpPr txBox="1"/>
          <p:nvPr/>
        </p:nvSpPr>
        <p:spPr>
          <a:xfrm>
            <a:off x="2001613" y="4432700"/>
            <a:ext cx="52209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solidFill>
                  <a:schemeClr val="dk1"/>
                </a:solidFill>
                <a:latin typeface="Playfair Display"/>
                <a:ea typeface="Playfair Display"/>
                <a:cs typeface="Playfair Display"/>
                <a:sym typeface="Playfair Display"/>
              </a:rPr>
              <a:t>https://www.researchgate.net/publication/29637192_Visual_Analytics_Definition_Process_and_Challenges?enrichId=rgreq-be1986c02bdb362c5f3c5bec1cae990d-XXX&amp;enrichSource=Y292ZXJQYWdlOzI5NjM3MTkyO0FTOjEwMTc2NTcxMDA5MDI1MkAxNDAxMjc0MjQ1MDgx&amp;el=1_x_3&amp;_esc=publicationCoverPdf</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a:t>
            </a:r>
            <a:r>
              <a:rPr lang="en">
                <a:solidFill>
                  <a:schemeClr val="accent1"/>
                </a:solidFill>
              </a:rPr>
              <a:t> on Visual Analytics</a:t>
            </a:r>
            <a:endParaRPr>
              <a:solidFill>
                <a:schemeClr val="accent1"/>
              </a:solidFill>
            </a:endParaRPr>
          </a:p>
        </p:txBody>
      </p:sp>
      <p:sp>
        <p:nvSpPr>
          <p:cNvPr id="97" name="Google Shape;97;p16"/>
          <p:cNvSpPr txBox="1"/>
          <p:nvPr/>
        </p:nvSpPr>
        <p:spPr>
          <a:xfrm>
            <a:off x="541925" y="1066675"/>
            <a:ext cx="8054400" cy="34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Fira Sans Extra Condensed"/>
                <a:ea typeface="Fira Sans Extra Condensed"/>
                <a:cs typeface="Fira Sans Extra Condensed"/>
                <a:sym typeface="Fira Sans Extra Condensed"/>
              </a:rPr>
              <a:t>The research paper </a:t>
            </a:r>
            <a:r>
              <a:rPr lang="en" sz="1200">
                <a:solidFill>
                  <a:schemeClr val="dk1"/>
                </a:solidFill>
                <a:latin typeface="Fira Sans Extra Condensed"/>
                <a:ea typeface="Fira Sans Extra Condensed"/>
                <a:cs typeface="Fira Sans Extra Condensed"/>
                <a:sym typeface="Fira Sans Extra Condensed"/>
              </a:rPr>
              <a:t>discusses </a:t>
            </a:r>
            <a:r>
              <a:rPr lang="en" sz="1200">
                <a:solidFill>
                  <a:schemeClr val="dk1"/>
                </a:solidFill>
                <a:latin typeface="Fira Sans Extra Condensed"/>
                <a:ea typeface="Fira Sans Extra Condensed"/>
                <a:cs typeface="Fira Sans Extra Condensed"/>
                <a:sym typeface="Fira Sans Extra Condensed"/>
              </a:rPr>
              <a:t> the challenges posed by the rapidly increasing amount of data in today's world and the concept of "</a:t>
            </a:r>
            <a:r>
              <a:rPr lang="en" sz="1200">
                <a:solidFill>
                  <a:schemeClr val="accent2"/>
                </a:solidFill>
                <a:latin typeface="Fira Sans Extra Condensed"/>
                <a:ea typeface="Fira Sans Extra Condensed"/>
                <a:cs typeface="Fira Sans Extra Condensed"/>
                <a:sym typeface="Fira Sans Extra Condensed"/>
              </a:rPr>
              <a:t>information overload</a:t>
            </a:r>
            <a:r>
              <a:rPr lang="en" sz="1200">
                <a:solidFill>
                  <a:schemeClr val="dk1"/>
                </a:solidFill>
                <a:latin typeface="Fira Sans Extra Condensed"/>
                <a:ea typeface="Fira Sans Extra Condensed"/>
                <a:cs typeface="Fira Sans Extra Condensed"/>
                <a:sym typeface="Fira Sans Extra Condensed"/>
              </a:rPr>
              <a:t>." It highlights the need to extract valuable information from raw data and the difficulties in doing so. The key points of the research paper are as follows: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120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Data Explosion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Value in Information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Information Overload</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Diverse Data Sources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Timely Access to Information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Challenges in Data Processing</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Key Questions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Automated Data Analysis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Visual </a:t>
            </a:r>
            <a:r>
              <a:rPr lang="en" sz="1200">
                <a:solidFill>
                  <a:schemeClr val="dk1"/>
                </a:solidFill>
                <a:latin typeface="Fira Sans Extra Condensed"/>
                <a:ea typeface="Fira Sans Extra Condensed"/>
                <a:cs typeface="Fira Sans Extra Condensed"/>
                <a:sym typeface="Fira Sans Extra Condensed"/>
              </a:rPr>
              <a:t>Analytics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User-Centric Approach</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Interdisciplinary Nature</a:t>
            </a:r>
            <a:endParaRPr sz="1200">
              <a:solidFill>
                <a:schemeClr val="dk1"/>
              </a:solidFill>
              <a:latin typeface="Fira Sans Extra Condensed"/>
              <a:ea typeface="Fira Sans Extra Condensed"/>
              <a:cs typeface="Fira Sans Extra Condensed"/>
              <a:sym typeface="Fira Sans Extra Condensed"/>
            </a:endParaRPr>
          </a:p>
          <a:p>
            <a:pPr indent="0" lvl="0" marL="0" rtl="0" algn="l">
              <a:lnSpc>
                <a:spcPct val="115000"/>
              </a:lnSpc>
              <a:spcBef>
                <a:spcPts val="120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1200"/>
              </a:spcBef>
              <a:spcAft>
                <a:spcPts val="0"/>
              </a:spcAft>
              <a:buNone/>
            </a:pPr>
            <a:r>
              <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679100" y="938225"/>
            <a:ext cx="7700350" cy="3267050"/>
          </a:xfrm>
          <a:prstGeom prst="rect">
            <a:avLst/>
          </a:prstGeom>
          <a:noFill/>
          <a:ln>
            <a:noFill/>
          </a:ln>
        </p:spPr>
      </p:pic>
      <p:sp>
        <p:nvSpPr>
          <p:cNvPr id="103" name="Google Shape;103;p17"/>
          <p:cNvSpPr txBox="1"/>
          <p:nvPr/>
        </p:nvSpPr>
        <p:spPr>
          <a:xfrm>
            <a:off x="806875" y="4381175"/>
            <a:ext cx="74448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Fira Sans Extra Condensed"/>
                <a:ea typeface="Fira Sans Extra Condensed"/>
                <a:cs typeface="Fira Sans Extra Condensed"/>
                <a:sym typeface="Fira Sans Extra Condensed"/>
              </a:rPr>
              <a:t>Fig2: Tight integration of visual and automatic data analysis methods with database technology for a scalable interactive decision support.</a:t>
            </a:r>
            <a:endParaRPr sz="11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Definition of Visual Analytics</a:t>
            </a:r>
            <a:endParaRPr>
              <a:solidFill>
                <a:schemeClr val="accent1"/>
              </a:solidFill>
            </a:endParaRPr>
          </a:p>
        </p:txBody>
      </p:sp>
      <p:sp>
        <p:nvSpPr>
          <p:cNvPr id="109" name="Google Shape;109;p18"/>
          <p:cNvSpPr txBox="1"/>
          <p:nvPr/>
        </p:nvSpPr>
        <p:spPr>
          <a:xfrm>
            <a:off x="410950" y="1168150"/>
            <a:ext cx="8203200" cy="36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Visual analytics is defined as the science of analytical reasoning facilitated by interactive visual interfaces. It combines automated analysis techniques with interactive visualizations to enable effective understanding, reasoning, and decision-making, especially for large and complex datasets.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1200"/>
              </a:spcBef>
              <a:spcAft>
                <a:spcPts val="0"/>
              </a:spcAft>
              <a:buClr>
                <a:schemeClr val="dk1"/>
              </a:buClr>
              <a:buSzPts val="1200"/>
              <a:buFont typeface="Times New Roman"/>
              <a:buChar char="●"/>
            </a:pPr>
            <a:r>
              <a:rPr b="1" lang="en" sz="1200">
                <a:solidFill>
                  <a:schemeClr val="dk1"/>
                </a:solidFill>
                <a:latin typeface="Fira Sans Extra Condensed"/>
                <a:ea typeface="Fira Sans Extra Condensed"/>
                <a:cs typeface="Fira Sans Extra Condensed"/>
                <a:sym typeface="Fira Sans Extra Condensed"/>
              </a:rPr>
              <a:t>Goals of Visual Analytics:</a:t>
            </a:r>
            <a:r>
              <a:rPr lang="en" sz="1200">
                <a:solidFill>
                  <a:schemeClr val="dk1"/>
                </a:solidFill>
                <a:latin typeface="Fira Sans Extra Condensed"/>
                <a:ea typeface="Fira Sans Extra Condensed"/>
                <a:cs typeface="Fira Sans Extra Condensed"/>
                <a:sym typeface="Fira Sans Extra Condensed"/>
              </a:rPr>
              <a:t> The primary objectives of visual analytics include synthesizing information and gaining insights from massive, dynamic, ambiguous, and conflicting data, detecting both expected and unexpected patterns, providing timely and defensible assessments, and effectively communicating these assessments for action.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Interdisciplinary Approach:</a:t>
            </a:r>
            <a:r>
              <a:rPr lang="en" sz="1200">
                <a:solidFill>
                  <a:schemeClr val="dk1"/>
                </a:solidFill>
                <a:latin typeface="Fira Sans Extra Condensed"/>
                <a:ea typeface="Fira Sans Extra Condensed"/>
                <a:cs typeface="Fira Sans Extra Condensed"/>
                <a:sym typeface="Fira Sans Extra Condensed"/>
              </a:rPr>
              <a:t> Visual analytics is an interdisciplinary field that integrates science and technology from various domains, focusing on solving real-world problems using Information Technology efficiently and effectively.</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Fira Sans Extra Condensed"/>
                <a:ea typeface="Fira Sans Extra Condensed"/>
                <a:cs typeface="Fira Sans Extra Condensed"/>
                <a:sym typeface="Fira Sans Extra Condensed"/>
              </a:rPr>
              <a:t>Benefits of Collaboration:</a:t>
            </a:r>
            <a:r>
              <a:rPr lang="en" sz="1200">
                <a:solidFill>
                  <a:schemeClr val="dk1"/>
                </a:solidFill>
                <a:latin typeface="Fira Sans Extra Condensed"/>
                <a:ea typeface="Fira Sans Extra Condensed"/>
                <a:cs typeface="Fira Sans Extra Condensed"/>
                <a:sym typeface="Fira Sans Extra Condensed"/>
              </a:rPr>
              <a:t> Collaboration between different disciplines in visual analytics leads to better results at the local level of each discipline and forms the foundation for significantly improved solutions in various data analysis applications.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Fira Sans Extra Condensed"/>
                <a:ea typeface="Fira Sans Extra Condensed"/>
                <a:cs typeface="Fira Sans Extra Condensed"/>
                <a:sym typeface="Fira Sans Extra Condensed"/>
              </a:rPr>
              <a:t>Visual Analytics vs. Information Visualization:</a:t>
            </a:r>
            <a:r>
              <a:rPr lang="en" sz="1200">
                <a:solidFill>
                  <a:schemeClr val="dk1"/>
                </a:solidFill>
                <a:latin typeface="Fira Sans Extra Condensed"/>
                <a:ea typeface="Fira Sans Extra Condensed"/>
                <a:cs typeface="Fira Sans Extra Condensed"/>
                <a:sym typeface="Fira Sans Extra Condensed"/>
              </a:rPr>
              <a:t> Visual analytics extends beyond traditional information visualization. While there is overlap, visual analytics is more comprehensive. It integrates visualization, human factors, and data analysis to develop tightly integrated solutions. The goal is to identify the best automated analysis algorithms for specific tasks and combine them with appropriate visualization and interaction techniques.</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1200"/>
              </a:spcBef>
              <a:spcAft>
                <a:spcPts val="0"/>
              </a:spcAft>
              <a:buNone/>
            </a:pPr>
            <a:r>
              <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300775" y="334000"/>
            <a:ext cx="8561700" cy="4394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Times New Roman"/>
              <a:buChar char="●"/>
            </a:pPr>
            <a:r>
              <a:rPr b="1" lang="en" sz="1200">
                <a:solidFill>
                  <a:schemeClr val="dk1"/>
                </a:solidFill>
                <a:latin typeface="Fira Sans Extra Condensed"/>
                <a:ea typeface="Fira Sans Extra Condensed"/>
                <a:cs typeface="Fira Sans Extra Condensed"/>
                <a:sym typeface="Fira Sans Extra Condensed"/>
              </a:rPr>
              <a:t>Integration of Knowledge Discovery Algorithms:</a:t>
            </a:r>
            <a:r>
              <a:rPr lang="en" sz="1200">
                <a:solidFill>
                  <a:schemeClr val="dk1"/>
                </a:solidFill>
                <a:latin typeface="Fira Sans Extra Condensed"/>
                <a:ea typeface="Fira Sans Extra Condensed"/>
                <a:cs typeface="Fira Sans Extra Condensed"/>
                <a:sym typeface="Fira Sans Extra Condensed"/>
              </a:rPr>
              <a:t> Visual analytics emphasizes the use of advanced knowledge discovery algorithms, which may not have been extensively utilized in traditional visualization work. This approach focuses on solving parts of the problem that cannot be automated and provides solutions to previously unsolvable problems.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Fira Sans Extra Condensed"/>
                <a:ea typeface="Fira Sans Extra Condensed"/>
                <a:cs typeface="Fira Sans Extra Condensed"/>
                <a:sym typeface="Fira Sans Extra Condensed"/>
              </a:rPr>
              <a:t>User Interaction and Intelligence:</a:t>
            </a:r>
            <a:r>
              <a:rPr lang="en" sz="1200">
                <a:solidFill>
                  <a:schemeClr val="dk1"/>
                </a:solidFill>
                <a:latin typeface="Fira Sans Extra Condensed"/>
                <a:ea typeface="Fira Sans Extra Condensed"/>
                <a:cs typeface="Fira Sans Extra Condensed"/>
                <a:sym typeface="Fira Sans Extra Condensed"/>
              </a:rPr>
              <a:t> Visual analytics places importance on turning user interactions with data into intelligence to enhance analytical processes. For example, systems can adapt based on user behavior, such as adjusting views or influencing clustering algorithms based on user interests.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Fira Sans Extra Condensed"/>
                <a:ea typeface="Fira Sans Extra Condensed"/>
                <a:cs typeface="Fira Sans Extra Condensed"/>
                <a:sym typeface="Fira Sans Extra Condensed"/>
              </a:rPr>
              <a:t>Data Analytics Priority:</a:t>
            </a:r>
            <a:r>
              <a:rPr lang="en" sz="1200">
                <a:solidFill>
                  <a:schemeClr val="dk1"/>
                </a:solidFill>
                <a:latin typeface="Fira Sans Extra Condensed"/>
                <a:ea typeface="Fira Sans Extra Condensed"/>
                <a:cs typeface="Fira Sans Extra Condensed"/>
                <a:sym typeface="Fira Sans Extra Condensed"/>
              </a:rPr>
              <a:t> Visual Analytics prioritizes data analytics throughout the sense-making process, emphasizing learning from users' behavior and leveraging perception issues to enhance the analytical process.</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1200"/>
              </a:spcBef>
              <a:spcAft>
                <a:spcPts val="0"/>
              </a:spcAft>
              <a:buNone/>
            </a:pPr>
            <a:r>
              <a:rPr lang="en" sz="1200">
                <a:latin typeface="Fira Sans Extra Condensed"/>
                <a:ea typeface="Fira Sans Extra Condensed"/>
                <a:cs typeface="Fira Sans Extra Condensed"/>
                <a:sym typeface="Fira Sans Extra Condensed"/>
              </a:rPr>
              <a:t>To conclude</a:t>
            </a:r>
            <a:r>
              <a:rPr lang="en">
                <a:latin typeface="Fira Sans Extra Condensed"/>
                <a:ea typeface="Fira Sans Extra Condensed"/>
                <a:cs typeface="Fira Sans Extra Condensed"/>
                <a:sym typeface="Fira Sans Extra Condensed"/>
              </a:rPr>
              <a:t>, </a:t>
            </a:r>
            <a:r>
              <a:rPr lang="en" sz="1200">
                <a:solidFill>
                  <a:schemeClr val="dk1"/>
                </a:solidFill>
                <a:latin typeface="Fira Sans Extra Condensed"/>
                <a:ea typeface="Fira Sans Extra Condensed"/>
                <a:cs typeface="Fira Sans Extra Condensed"/>
                <a:sym typeface="Fira Sans Extra Condensed"/>
              </a:rPr>
              <a:t>visual analytics is a multidisciplinary field that aims to integrate automated analysis, visualization, and human factors to enable effective decision-making and knowledge discovery from complex datasets. It distinguishes itself from information visualization by its emphasis on data analytics and user interaction throughout the analytical process.</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587175" y="911100"/>
            <a:ext cx="7969650" cy="3321300"/>
          </a:xfrm>
          <a:prstGeom prst="rect">
            <a:avLst/>
          </a:prstGeom>
          <a:noFill/>
          <a:ln>
            <a:noFill/>
          </a:ln>
        </p:spPr>
      </p:pic>
      <p:sp>
        <p:nvSpPr>
          <p:cNvPr id="120" name="Google Shape;120;p20"/>
          <p:cNvSpPr txBox="1"/>
          <p:nvPr/>
        </p:nvSpPr>
        <p:spPr>
          <a:xfrm>
            <a:off x="1296150" y="4444575"/>
            <a:ext cx="65517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Fira Sans Extra Condensed"/>
                <a:ea typeface="Fira Sans Extra Condensed"/>
                <a:cs typeface="Fira Sans Extra Condensed"/>
                <a:sym typeface="Fira Sans Extra Condensed"/>
              </a:rPr>
              <a:t>Fig3: Visual Analytics integrates scientific disciplines to improve the division of labor between human and machine </a:t>
            </a:r>
            <a:endParaRPr sz="11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70400" y="114900"/>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Area Related to Visual Analytics</a:t>
            </a:r>
            <a:endParaRPr>
              <a:solidFill>
                <a:schemeClr val="accent1"/>
              </a:solidFill>
            </a:endParaRPr>
          </a:p>
        </p:txBody>
      </p:sp>
      <p:sp>
        <p:nvSpPr>
          <p:cNvPr id="126" name="Google Shape;126;p21"/>
          <p:cNvSpPr txBox="1"/>
          <p:nvPr/>
        </p:nvSpPr>
        <p:spPr>
          <a:xfrm>
            <a:off x="457200" y="596100"/>
            <a:ext cx="8121000" cy="3226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Fira Sans Extra Condensed"/>
              <a:buChar char="●"/>
            </a:pPr>
            <a:r>
              <a:rPr b="1" lang="en" sz="1200">
                <a:latin typeface="Fira Sans Extra Condensed"/>
                <a:ea typeface="Fira Sans Extra Condensed"/>
                <a:cs typeface="Fira Sans Extra Condensed"/>
                <a:sym typeface="Fira Sans Extra Condensed"/>
              </a:rPr>
              <a:t>Visualization</a:t>
            </a:r>
            <a:endParaRPr b="1" sz="12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visualization is a research discipline that has two main branches: Scientific Visualization, which deals with 3D geometries and fields with spatial and temporal references, and Information Visualization, which focuses on abstract data with high dimensionality and no natural spatial mapping. </a:t>
            </a:r>
            <a:endParaRPr>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b="1" lang="en" sz="1200">
                <a:latin typeface="Fira Sans Extra Condensed"/>
                <a:ea typeface="Fira Sans Extra Condensed"/>
                <a:cs typeface="Fira Sans Extra Condensed"/>
                <a:sym typeface="Fira Sans Extra Condensed"/>
              </a:rPr>
              <a:t>Data Management</a:t>
            </a:r>
            <a:endParaRPr b="1" sz="12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Visual Analytics encompasses various research disciplines that converge to enable the effective extraction of knowledge from data. It relies on data management, analysis, human perception, interaction, and evaluation, with specific sub-communities focusing on areas like spatio-temporal data and network/graph data analysis.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Data Analysis</a:t>
            </a:r>
            <a:endParaRPr b="1" sz="12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Also known as Data Mining, it involves using automatic analysis algorithms to extract valuable information from raw data. An example of such analysis is, supervised learning where algorithms are used to learn models for the classification or prediction of previously unseen data samples. </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Perception and Cognition</a:t>
            </a:r>
            <a:endParaRPr b="1" sz="12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The effective utilization of the powerful human perception system for visual analysis tasks requires the careful design of appropriate human-computer interfaces.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Human-Computer Interaction	</a:t>
            </a:r>
            <a:endParaRPr sz="12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It involves the design, implementation, and evaluation of interactive systems in the context of the user's task and work. The human-computer interaction is a multi-disciplinary research area that draws on many other disciplines, including computer science, system design, and behavioral science. The goal of human-computer interaction is to improve the interaction between users and computers by making computers more receptive to the users' intentions and needs.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Clr>
                <a:schemeClr val="dk1"/>
              </a:buClr>
              <a:buSzPts val="1200"/>
              <a:buFont typeface="Fira Sans Extra Condensed"/>
              <a:buChar char="●"/>
            </a:pPr>
            <a:r>
              <a:rPr b="1" lang="en" sz="1200">
                <a:solidFill>
                  <a:schemeClr val="dk1"/>
                </a:solidFill>
                <a:latin typeface="Fira Sans Extra Condensed"/>
                <a:ea typeface="Fira Sans Extra Condensed"/>
                <a:cs typeface="Fira Sans Extra Condensed"/>
                <a:sym typeface="Fira Sans Extra Condensed"/>
              </a:rPr>
              <a:t>Infrastructure and Evaluation</a:t>
            </a:r>
            <a:endParaRPr b="1" sz="12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The research disciplines in visual analytics require cross-discipline support regarding the evaluation of the found solutions and need certain infrastructure and standardization grounding to build on effectively. There is a need for general understanding of the taxonomies to effectively evaluate the found solutions and the importance of infrastructure and standardization.</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914400" rtl="0" algn="l">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