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3" r:id="rId3"/>
    <p:sldId id="257" r:id="rId4"/>
    <p:sldId id="258" r:id="rId5"/>
    <p:sldId id="259" r:id="rId6"/>
    <p:sldId id="260" r:id="rId7"/>
    <p:sldId id="261" r:id="rId8"/>
    <p:sldId id="264" r:id="rId9"/>
    <p:sldId id="265" r:id="rId10"/>
    <p:sldId id="266" r:id="rId11"/>
    <p:sldId id="269" r:id="rId12"/>
    <p:sldId id="270" r:id="rId13"/>
    <p:sldId id="271" r:id="rId14"/>
    <p:sldId id="272" r:id="rId15"/>
    <p:sldId id="273" r:id="rId16"/>
    <p:sldId id="268"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71"/>
    <p:restoredTop sz="79184"/>
  </p:normalViewPr>
  <p:slideViewPr>
    <p:cSldViewPr snapToGrid="0" snapToObjects="1">
      <p:cViewPr varScale="1">
        <p:scale>
          <a:sx n="115" d="100"/>
          <a:sy n="115" d="100"/>
        </p:scale>
        <p:origin x="23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D8196-8237-2049-96C6-09D6FEE8B919}" type="datetimeFigureOut">
              <a:rPr lang="en-US" smtClean="0"/>
              <a:t>9/18/20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2582C-3B98-4F4B-B95B-A4CD9EB3EEA8}" type="slidenum">
              <a:rPr lang="en-US" smtClean="0"/>
              <a:t>‹#›</a:t>
            </a:fld>
            <a:endParaRPr lang="en-US"/>
          </a:p>
        </p:txBody>
      </p:sp>
    </p:spTree>
    <p:extLst>
      <p:ext uri="{BB962C8B-B14F-4D97-AF65-F5344CB8AC3E}">
        <p14:creationId xmlns:p14="http://schemas.microsoft.com/office/powerpoint/2010/main" val="121985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Microsoft sees all the big companies creating original video content, and they want to get in on the fun. They have decided to create a new movie studio, but the problem is they don’t know anything about creating movies. They have hired you to help them better understand the movie industry. Your team is charged with doing data analysis and creating a presentation that explores what type of films are currently doing the best at the box office. You must then translate those findings into actionable insights that the CEO can use when deciding what type of films they should be creating.</a:t>
            </a:r>
            <a:endParaRPr lang="en-US" dirty="0"/>
          </a:p>
          <a:p>
            <a:endParaRPr lang="en-US" dirty="0"/>
          </a:p>
        </p:txBody>
      </p:sp>
      <p:sp>
        <p:nvSpPr>
          <p:cNvPr id="4" name="Slide Number Placeholder 3"/>
          <p:cNvSpPr>
            <a:spLocks noGrp="1"/>
          </p:cNvSpPr>
          <p:nvPr>
            <p:ph type="sldNum" sz="quarter" idx="5"/>
          </p:nvPr>
        </p:nvSpPr>
        <p:spPr/>
        <p:txBody>
          <a:bodyPr/>
          <a:lstStyle/>
          <a:p>
            <a:fld id="{C592582C-3B98-4F4B-B95B-A4CD9EB3EEA8}" type="slidenum">
              <a:rPr lang="en-US" smtClean="0"/>
              <a:t>1</a:t>
            </a:fld>
            <a:endParaRPr lang="en-US"/>
          </a:p>
        </p:txBody>
      </p:sp>
    </p:spTree>
    <p:extLst>
      <p:ext uri="{BB962C8B-B14F-4D97-AF65-F5344CB8AC3E}">
        <p14:creationId xmlns:p14="http://schemas.microsoft.com/office/powerpoint/2010/main" val="3699222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92582C-3B98-4F4B-B95B-A4CD9EB3EEA8}" type="slidenum">
              <a:rPr lang="en-US" smtClean="0"/>
              <a:t>10</a:t>
            </a:fld>
            <a:endParaRPr lang="en-US"/>
          </a:p>
        </p:txBody>
      </p:sp>
    </p:spTree>
    <p:extLst>
      <p:ext uri="{BB962C8B-B14F-4D97-AF65-F5344CB8AC3E}">
        <p14:creationId xmlns:p14="http://schemas.microsoft.com/office/powerpoint/2010/main" val="423202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dirty="0">
                <a:solidFill>
                  <a:schemeClr val="tx1"/>
                </a:solidFill>
                <a:effectLst/>
                <a:latin typeface="+mn-lt"/>
                <a:ea typeface="+mn-ea"/>
                <a:cs typeface="+mn-cs"/>
              </a:rPr>
              <a:t>Again we see that the movie business is quite lucrative. After 20 movies, we are almost certain to reach a profit ratio higher than 3.</a:t>
            </a: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11</a:t>
            </a:fld>
            <a:endParaRPr lang="en-US"/>
          </a:p>
        </p:txBody>
      </p:sp>
    </p:spTree>
    <p:extLst>
      <p:ext uri="{BB962C8B-B14F-4D97-AF65-F5344CB8AC3E}">
        <p14:creationId xmlns:p14="http://schemas.microsoft.com/office/powerpoint/2010/main" val="1047769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dirty="0">
                <a:solidFill>
                  <a:schemeClr val="tx1"/>
                </a:solidFill>
                <a:effectLst/>
                <a:latin typeface="+mn-lt"/>
                <a:ea typeface="+mn-ea"/>
                <a:cs typeface="+mn-cs"/>
              </a:rPr>
              <a:t>Again we see that the movie business is quite lucrative. After 20 movies, we are almost certain to reach a profit ratio higher than 3.</a:t>
            </a: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12</a:t>
            </a:fld>
            <a:endParaRPr lang="en-US"/>
          </a:p>
        </p:txBody>
      </p:sp>
    </p:spTree>
    <p:extLst>
      <p:ext uri="{BB962C8B-B14F-4D97-AF65-F5344CB8AC3E}">
        <p14:creationId xmlns:p14="http://schemas.microsoft.com/office/powerpoint/2010/main" val="932770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dirty="0">
                <a:solidFill>
                  <a:schemeClr val="tx1"/>
                </a:solidFill>
                <a:effectLst/>
                <a:latin typeface="+mn-lt"/>
                <a:ea typeface="+mn-ea"/>
                <a:cs typeface="+mn-cs"/>
              </a:rPr>
              <a:t>Again we see that the movie business is quite lucrative. After 20 movies, we are almost certain to reach a profit ratio higher than 3.</a:t>
            </a: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13</a:t>
            </a:fld>
            <a:endParaRPr lang="en-US"/>
          </a:p>
        </p:txBody>
      </p:sp>
    </p:spTree>
    <p:extLst>
      <p:ext uri="{BB962C8B-B14F-4D97-AF65-F5344CB8AC3E}">
        <p14:creationId xmlns:p14="http://schemas.microsoft.com/office/powerpoint/2010/main" val="3305276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dirty="0">
                <a:solidFill>
                  <a:schemeClr val="tx1"/>
                </a:solidFill>
                <a:effectLst/>
                <a:latin typeface="+mn-lt"/>
                <a:ea typeface="+mn-ea"/>
                <a:cs typeface="+mn-cs"/>
              </a:rPr>
              <a:t>Again we see that the movie business is quite lucrative. After 20 movies, we are almost certain to reach a profit ratio higher than 3.</a:t>
            </a: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14</a:t>
            </a:fld>
            <a:endParaRPr lang="en-US"/>
          </a:p>
        </p:txBody>
      </p:sp>
    </p:spTree>
    <p:extLst>
      <p:ext uri="{BB962C8B-B14F-4D97-AF65-F5344CB8AC3E}">
        <p14:creationId xmlns:p14="http://schemas.microsoft.com/office/powerpoint/2010/main" val="2748384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dirty="0">
                <a:solidFill>
                  <a:schemeClr val="tx1"/>
                </a:solidFill>
                <a:effectLst/>
                <a:latin typeface="+mn-lt"/>
                <a:ea typeface="+mn-ea"/>
                <a:cs typeface="+mn-cs"/>
              </a:rPr>
              <a:t>Again we see that the movie business is quite lucrative. After 20 movies, we are almost certain to reach a profit ratio higher than 3.</a:t>
            </a: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15</a:t>
            </a:fld>
            <a:endParaRPr lang="en-US"/>
          </a:p>
        </p:txBody>
      </p:sp>
    </p:spTree>
    <p:extLst>
      <p:ext uri="{BB962C8B-B14F-4D97-AF65-F5344CB8AC3E}">
        <p14:creationId xmlns:p14="http://schemas.microsoft.com/office/powerpoint/2010/main" val="535971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92582C-3B98-4F4B-B95B-A4CD9EB3EEA8}" type="slidenum">
              <a:rPr lang="en-US" smtClean="0"/>
              <a:t>16</a:t>
            </a:fld>
            <a:endParaRPr lang="en-US"/>
          </a:p>
        </p:txBody>
      </p:sp>
    </p:spTree>
    <p:extLst>
      <p:ext uri="{BB962C8B-B14F-4D97-AF65-F5344CB8AC3E}">
        <p14:creationId xmlns:p14="http://schemas.microsoft.com/office/powerpoint/2010/main" val="3882112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Microsoft sees all the big companies creating original video content, and they want to get in on the fun. They have decided to create a new movie studio, but the problem is they don’t know anything about creating movies. They have hired you to help them better understand the movie industry. Your team is charged with doing data analysis and creating a presentation that explores what type of films are currently doing the best at the box office. You must then translate those findings into actionable insights that the CEO can use when deciding what type of films they should be creating.</a:t>
            </a:r>
            <a:endParaRPr lang="en-US" dirty="0"/>
          </a:p>
          <a:p>
            <a:endParaRPr lang="en-US" dirty="0"/>
          </a:p>
        </p:txBody>
      </p:sp>
      <p:sp>
        <p:nvSpPr>
          <p:cNvPr id="4" name="Slide Number Placeholder 3"/>
          <p:cNvSpPr>
            <a:spLocks noGrp="1"/>
          </p:cNvSpPr>
          <p:nvPr>
            <p:ph type="sldNum" sz="quarter" idx="5"/>
          </p:nvPr>
        </p:nvSpPr>
        <p:spPr/>
        <p:txBody>
          <a:bodyPr/>
          <a:lstStyle/>
          <a:p>
            <a:fld id="{C592582C-3B98-4F4B-B95B-A4CD9EB3EEA8}" type="slidenum">
              <a:rPr lang="en-US" smtClean="0"/>
              <a:t>17</a:t>
            </a:fld>
            <a:endParaRPr lang="en-US"/>
          </a:p>
        </p:txBody>
      </p:sp>
    </p:spTree>
    <p:extLst>
      <p:ext uri="{BB962C8B-B14F-4D97-AF65-F5344CB8AC3E}">
        <p14:creationId xmlns:p14="http://schemas.microsoft.com/office/powerpoint/2010/main" val="203712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92582C-3B98-4F4B-B95B-A4CD9EB3EEA8}" type="slidenum">
              <a:rPr lang="en-US" smtClean="0"/>
              <a:t>2</a:t>
            </a:fld>
            <a:endParaRPr lang="en-US"/>
          </a:p>
        </p:txBody>
      </p:sp>
    </p:spTree>
    <p:extLst>
      <p:ext uri="{BB962C8B-B14F-4D97-AF65-F5344CB8AC3E}">
        <p14:creationId xmlns:p14="http://schemas.microsoft.com/office/powerpoint/2010/main" val="30558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92582C-3B98-4F4B-B95B-A4CD9EB3EEA8}" type="slidenum">
              <a:rPr lang="en-US" smtClean="0"/>
              <a:t>3</a:t>
            </a:fld>
            <a:endParaRPr lang="en-US"/>
          </a:p>
        </p:txBody>
      </p:sp>
    </p:spTree>
    <p:extLst>
      <p:ext uri="{BB962C8B-B14F-4D97-AF65-F5344CB8AC3E}">
        <p14:creationId xmlns:p14="http://schemas.microsoft.com/office/powerpoint/2010/main" val="4144244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Genres and movie success are corelated.</a:t>
            </a:r>
          </a:p>
          <a:p>
            <a:r>
              <a:rPr lang="en-GB" sz="1200" b="1" i="0" u="none" strike="noStrike" kern="1200" dirty="0">
                <a:solidFill>
                  <a:schemeClr val="tx1"/>
                </a:solidFill>
                <a:effectLst/>
                <a:latin typeface="+mn-lt"/>
                <a:ea typeface="+mn-ea"/>
                <a:cs typeface="+mn-cs"/>
              </a:rPr>
              <a:t>The five genres with highest rates of successful movies are : Animation, Adventure, Sci-Fi, Mystery and Comedy.</a:t>
            </a:r>
          </a:p>
          <a:p>
            <a:r>
              <a:rPr lang="en-GB" sz="1200" b="1" i="0" u="none" strike="noStrike" kern="1200" dirty="0">
                <a:solidFill>
                  <a:schemeClr val="tx1"/>
                </a:solidFill>
                <a:effectLst/>
                <a:latin typeface="+mn-lt"/>
                <a:ea typeface="+mn-ea"/>
                <a:cs typeface="+mn-cs"/>
              </a:rPr>
              <a:t>By contrast, the 5 genres with the worst rate of success are: Documentary, Musical, Sport, War and Western</a:t>
            </a:r>
            <a:r>
              <a:rPr lang="en-US" sz="1200" b="1" i="0" u="none" strike="noStrike" kern="1200" dirty="0">
                <a:solidFill>
                  <a:schemeClr val="tx1"/>
                </a:solidFill>
                <a:effectLst/>
                <a:latin typeface="+mn-lt"/>
                <a:ea typeface="+mn-ea"/>
                <a:cs typeface="+mn-cs"/>
              </a:rPr>
              <a:t>.</a:t>
            </a:r>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4</a:t>
            </a:fld>
            <a:endParaRPr lang="en-US"/>
          </a:p>
        </p:txBody>
      </p:sp>
    </p:spTree>
    <p:extLst>
      <p:ext uri="{BB962C8B-B14F-4D97-AF65-F5344CB8AC3E}">
        <p14:creationId xmlns:p14="http://schemas.microsoft.com/office/powerpoint/2010/main" val="964543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Data comes from websites: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Box Office Mojo</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IMDB</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Rotten Tomatoes </a:t>
            </a:r>
            <a:r>
              <a:rPr lang="en-GB" sz="1200" kern="1200" dirty="0" err="1">
                <a:solidFill>
                  <a:schemeClr val="tx1"/>
                </a:solidFill>
                <a:effectLst/>
                <a:latin typeface="+mn-lt"/>
                <a:ea typeface="+mn-ea"/>
                <a:cs typeface="+mn-cs"/>
              </a:rPr>
              <a:t>TheMovieDB.org</a:t>
            </a:r>
            <a:r>
              <a:rPr lang="en-GB"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From </a:t>
            </a:r>
            <a:r>
              <a:rPr lang="en-GB" sz="1200" kern="1200" dirty="0" err="1">
                <a:solidFill>
                  <a:schemeClr val="tx1"/>
                </a:solidFill>
                <a:effectLst/>
                <a:latin typeface="+mn-lt"/>
                <a:ea typeface="+mn-ea"/>
                <a:cs typeface="+mn-cs"/>
              </a:rPr>
              <a:t>tn.movie_budgets.csv</a:t>
            </a:r>
            <a:r>
              <a:rPr lang="en-GB" sz="1200" kern="1200" dirty="0">
                <a:solidFill>
                  <a:schemeClr val="tx1"/>
                </a:solidFill>
                <a:effectLst/>
                <a:latin typeface="+mn-lt"/>
                <a:ea typeface="+mn-ea"/>
                <a:cs typeface="+mn-cs"/>
              </a:rPr>
              <a:t>, we </a:t>
            </a:r>
            <a:r>
              <a:rPr lang="en-GB" sz="1200" kern="1200" dirty="0" err="1">
                <a:solidFill>
                  <a:schemeClr val="tx1"/>
                </a:solidFill>
                <a:effectLst/>
                <a:latin typeface="+mn-lt"/>
                <a:ea typeface="+mn-ea"/>
                <a:cs typeface="+mn-cs"/>
              </a:rPr>
              <a:t>analyzed</a:t>
            </a:r>
            <a:r>
              <a:rPr lang="en-GB" sz="1200" kern="1200" dirty="0">
                <a:solidFill>
                  <a:schemeClr val="tx1"/>
                </a:solidFill>
                <a:effectLst/>
                <a:latin typeface="+mn-lt"/>
                <a:ea typeface="+mn-ea"/>
                <a:cs typeface="+mn-cs"/>
              </a:rPr>
              <a:t> the profitability of 4617 movies. For these movies, we used the budget and gross income data. We asked ourselves if the movie business is a good business to invest in. Considering all the available movies - good or bad -, how profitable are them on average? Can we expect to make a profit as a starting inexperienced movie studio? </a:t>
            </a: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5</a:t>
            </a:fld>
            <a:endParaRPr lang="en-US"/>
          </a:p>
        </p:txBody>
      </p:sp>
    </p:spTree>
    <p:extLst>
      <p:ext uri="{BB962C8B-B14F-4D97-AF65-F5344CB8AC3E}">
        <p14:creationId xmlns:p14="http://schemas.microsoft.com/office/powerpoint/2010/main" val="3814954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dirty="0">
                <a:solidFill>
                  <a:schemeClr val="tx1"/>
                </a:solidFill>
                <a:effectLst/>
                <a:latin typeface="+mn-lt"/>
                <a:ea typeface="+mn-ea"/>
                <a:cs typeface="+mn-cs"/>
              </a:rPr>
              <a:t>Again we see that the movie business is quite lucrative. After 20 movies, we are almost certain to reach a profit ratio higher than 3.</a:t>
            </a: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6</a:t>
            </a:fld>
            <a:endParaRPr lang="en-US"/>
          </a:p>
        </p:txBody>
      </p:sp>
    </p:spTree>
    <p:extLst>
      <p:ext uri="{BB962C8B-B14F-4D97-AF65-F5344CB8AC3E}">
        <p14:creationId xmlns:p14="http://schemas.microsoft.com/office/powerpoint/2010/main" val="607851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7</a:t>
            </a:fld>
            <a:endParaRPr lang="en-US"/>
          </a:p>
        </p:txBody>
      </p:sp>
    </p:spTree>
    <p:extLst>
      <p:ext uri="{BB962C8B-B14F-4D97-AF65-F5344CB8AC3E}">
        <p14:creationId xmlns:p14="http://schemas.microsoft.com/office/powerpoint/2010/main" val="393963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8</a:t>
            </a:fld>
            <a:endParaRPr lang="en-US"/>
          </a:p>
        </p:txBody>
      </p:sp>
    </p:spTree>
    <p:extLst>
      <p:ext uri="{BB962C8B-B14F-4D97-AF65-F5344CB8AC3E}">
        <p14:creationId xmlns:p14="http://schemas.microsoft.com/office/powerpoint/2010/main" val="388590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9</a:t>
            </a:fld>
            <a:endParaRPr lang="en-US"/>
          </a:p>
        </p:txBody>
      </p:sp>
    </p:spTree>
    <p:extLst>
      <p:ext uri="{BB962C8B-B14F-4D97-AF65-F5344CB8AC3E}">
        <p14:creationId xmlns:p14="http://schemas.microsoft.com/office/powerpoint/2010/main" val="11811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16697-363E-BF46-B6FB-7E49D85D4D7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95C4B3A-A7E2-D64A-B49A-512F33D606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6E9336-4C02-5A4C-A0BB-31974D5146AE}"/>
              </a:ext>
            </a:extLst>
          </p:cNvPr>
          <p:cNvSpPr>
            <a:spLocks noGrp="1"/>
          </p:cNvSpPr>
          <p:nvPr>
            <p:ph type="dt" sz="half" idx="10"/>
          </p:nvPr>
        </p:nvSpPr>
        <p:spPr/>
        <p:txBody>
          <a:bodyPr/>
          <a:lstStyle/>
          <a:p>
            <a:fld id="{EFA39D2F-D3D0-804C-8955-D775F91BB314}" type="datetimeFigureOut">
              <a:rPr lang="en-US" smtClean="0"/>
              <a:t>9/18/20</a:t>
            </a:fld>
            <a:endParaRPr lang="en-US"/>
          </a:p>
        </p:txBody>
      </p:sp>
      <p:sp>
        <p:nvSpPr>
          <p:cNvPr id="5" name="Footer Placeholder 4">
            <a:extLst>
              <a:ext uri="{FF2B5EF4-FFF2-40B4-BE49-F238E27FC236}">
                <a16:creationId xmlns:a16="http://schemas.microsoft.com/office/drawing/2014/main" id="{A5FC521D-CD1A-8542-BE31-681E83CB9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89FAA-1DF1-3349-A4CC-99BF142396EC}"/>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81868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E886-25D4-A34E-A527-5F71BB4428D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948BF3-8003-FC45-B10F-DC3E438FEA9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2712A-173A-F644-AC66-E071F6BAA019}"/>
              </a:ext>
            </a:extLst>
          </p:cNvPr>
          <p:cNvSpPr>
            <a:spLocks noGrp="1"/>
          </p:cNvSpPr>
          <p:nvPr>
            <p:ph type="dt" sz="half" idx="10"/>
          </p:nvPr>
        </p:nvSpPr>
        <p:spPr/>
        <p:txBody>
          <a:bodyPr/>
          <a:lstStyle/>
          <a:p>
            <a:fld id="{EFA39D2F-D3D0-804C-8955-D775F91BB314}" type="datetimeFigureOut">
              <a:rPr lang="en-US" smtClean="0"/>
              <a:t>9/18/20</a:t>
            </a:fld>
            <a:endParaRPr lang="en-US"/>
          </a:p>
        </p:txBody>
      </p:sp>
      <p:sp>
        <p:nvSpPr>
          <p:cNvPr id="5" name="Footer Placeholder 4">
            <a:extLst>
              <a:ext uri="{FF2B5EF4-FFF2-40B4-BE49-F238E27FC236}">
                <a16:creationId xmlns:a16="http://schemas.microsoft.com/office/drawing/2014/main" id="{ED4A60C5-CD9E-F644-BD5C-8FB721C87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4B04E-7458-504B-AB57-4A5CACD06429}"/>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1226183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E0FB5-A05A-DC47-99EA-4413A694E00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577EF27-C025-3F4E-BFB6-C82FFE21150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37042E-E69B-7940-BA3D-69F8F02F2F15}"/>
              </a:ext>
            </a:extLst>
          </p:cNvPr>
          <p:cNvSpPr>
            <a:spLocks noGrp="1"/>
          </p:cNvSpPr>
          <p:nvPr>
            <p:ph type="dt" sz="half" idx="10"/>
          </p:nvPr>
        </p:nvSpPr>
        <p:spPr/>
        <p:txBody>
          <a:bodyPr/>
          <a:lstStyle/>
          <a:p>
            <a:fld id="{EFA39D2F-D3D0-804C-8955-D775F91BB314}" type="datetimeFigureOut">
              <a:rPr lang="en-US" smtClean="0"/>
              <a:t>9/18/20</a:t>
            </a:fld>
            <a:endParaRPr lang="en-US"/>
          </a:p>
        </p:txBody>
      </p:sp>
      <p:sp>
        <p:nvSpPr>
          <p:cNvPr id="5" name="Footer Placeholder 4">
            <a:extLst>
              <a:ext uri="{FF2B5EF4-FFF2-40B4-BE49-F238E27FC236}">
                <a16:creationId xmlns:a16="http://schemas.microsoft.com/office/drawing/2014/main" id="{142EBBC7-06F0-8343-B49B-B7B0825AA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872F3-7FEF-7542-9E07-C7FA43E2CC33}"/>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312258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DA37-4A9D-9141-B4A9-F9B30AA04DE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17CAE01-19DC-A44E-82BB-C9C3DB38FC3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26F0E0-FF17-604A-882F-DC9D5D46FFAF}"/>
              </a:ext>
            </a:extLst>
          </p:cNvPr>
          <p:cNvSpPr>
            <a:spLocks noGrp="1"/>
          </p:cNvSpPr>
          <p:nvPr>
            <p:ph type="dt" sz="half" idx="10"/>
          </p:nvPr>
        </p:nvSpPr>
        <p:spPr/>
        <p:txBody>
          <a:bodyPr/>
          <a:lstStyle/>
          <a:p>
            <a:fld id="{EFA39D2F-D3D0-804C-8955-D775F91BB314}" type="datetimeFigureOut">
              <a:rPr lang="en-US" smtClean="0"/>
              <a:t>9/18/20</a:t>
            </a:fld>
            <a:endParaRPr lang="en-US"/>
          </a:p>
        </p:txBody>
      </p:sp>
      <p:sp>
        <p:nvSpPr>
          <p:cNvPr id="5" name="Footer Placeholder 4">
            <a:extLst>
              <a:ext uri="{FF2B5EF4-FFF2-40B4-BE49-F238E27FC236}">
                <a16:creationId xmlns:a16="http://schemas.microsoft.com/office/drawing/2014/main" id="{73495291-901F-354D-A48F-92F7AC901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33A18-16B4-3A46-B8DE-8D7A6BA1BF49}"/>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94145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92A1-BD49-1B4A-B52F-C44DE68CE01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ADA31D8-9972-884A-B40D-E9E8A6A72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2579791-6BF6-3A44-AE79-F40BB0F36FB2}"/>
              </a:ext>
            </a:extLst>
          </p:cNvPr>
          <p:cNvSpPr>
            <a:spLocks noGrp="1"/>
          </p:cNvSpPr>
          <p:nvPr>
            <p:ph type="dt" sz="half" idx="10"/>
          </p:nvPr>
        </p:nvSpPr>
        <p:spPr/>
        <p:txBody>
          <a:bodyPr/>
          <a:lstStyle/>
          <a:p>
            <a:fld id="{EFA39D2F-D3D0-804C-8955-D775F91BB314}" type="datetimeFigureOut">
              <a:rPr lang="en-US" smtClean="0"/>
              <a:t>9/18/20</a:t>
            </a:fld>
            <a:endParaRPr lang="en-US"/>
          </a:p>
        </p:txBody>
      </p:sp>
      <p:sp>
        <p:nvSpPr>
          <p:cNvPr id="5" name="Footer Placeholder 4">
            <a:extLst>
              <a:ext uri="{FF2B5EF4-FFF2-40B4-BE49-F238E27FC236}">
                <a16:creationId xmlns:a16="http://schemas.microsoft.com/office/drawing/2014/main" id="{5F57985E-1BF4-224C-B840-6DD78FF2F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FB60D-BB53-964D-BA22-6BA467DFAB21}"/>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406237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30210-95FD-5A42-A10A-7499544A44C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8FDF54D-0F2D-D94D-A682-BF044324BC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A28523A-EE3C-2A40-8FB9-8D9BD547275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D0B18C6-E653-B146-B480-766A971A1713}"/>
              </a:ext>
            </a:extLst>
          </p:cNvPr>
          <p:cNvSpPr>
            <a:spLocks noGrp="1"/>
          </p:cNvSpPr>
          <p:nvPr>
            <p:ph type="dt" sz="half" idx="10"/>
          </p:nvPr>
        </p:nvSpPr>
        <p:spPr/>
        <p:txBody>
          <a:bodyPr/>
          <a:lstStyle/>
          <a:p>
            <a:fld id="{EFA39D2F-D3D0-804C-8955-D775F91BB314}" type="datetimeFigureOut">
              <a:rPr lang="en-US" smtClean="0"/>
              <a:t>9/18/20</a:t>
            </a:fld>
            <a:endParaRPr lang="en-US"/>
          </a:p>
        </p:txBody>
      </p:sp>
      <p:sp>
        <p:nvSpPr>
          <p:cNvPr id="6" name="Footer Placeholder 5">
            <a:extLst>
              <a:ext uri="{FF2B5EF4-FFF2-40B4-BE49-F238E27FC236}">
                <a16:creationId xmlns:a16="http://schemas.microsoft.com/office/drawing/2014/main" id="{95524D84-C0EE-2445-A59A-5A58B1C20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5E435A-7762-0949-B279-1FA1D85589CA}"/>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165050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B0CB-9755-054D-9FAE-5F71E0D7BFB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F3AAC64-6444-7044-A4A1-3C9F4A470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4BB83B-F2CE-E74C-8100-605FFA09580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971465A-AECD-CA40-8CB1-FF196B86C6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636F151-552C-254F-8E43-812046AF7AE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08046CB-A40F-9941-95EA-6C7D2CE34EC7}"/>
              </a:ext>
            </a:extLst>
          </p:cNvPr>
          <p:cNvSpPr>
            <a:spLocks noGrp="1"/>
          </p:cNvSpPr>
          <p:nvPr>
            <p:ph type="dt" sz="half" idx="10"/>
          </p:nvPr>
        </p:nvSpPr>
        <p:spPr/>
        <p:txBody>
          <a:bodyPr/>
          <a:lstStyle/>
          <a:p>
            <a:fld id="{EFA39D2F-D3D0-804C-8955-D775F91BB314}" type="datetimeFigureOut">
              <a:rPr lang="en-US" smtClean="0"/>
              <a:t>9/18/20</a:t>
            </a:fld>
            <a:endParaRPr lang="en-US"/>
          </a:p>
        </p:txBody>
      </p:sp>
      <p:sp>
        <p:nvSpPr>
          <p:cNvPr id="8" name="Footer Placeholder 7">
            <a:extLst>
              <a:ext uri="{FF2B5EF4-FFF2-40B4-BE49-F238E27FC236}">
                <a16:creationId xmlns:a16="http://schemas.microsoft.com/office/drawing/2014/main" id="{F4FD4EF4-0279-FD40-A5A7-A610AC2369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057A6B-C7E4-CA46-B07D-BFBFFD2597DB}"/>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4926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E23D-A945-9248-BD0B-E86716B4651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4BF6E76-3703-7340-8D0D-F2E8324B4FD5}"/>
              </a:ext>
            </a:extLst>
          </p:cNvPr>
          <p:cNvSpPr>
            <a:spLocks noGrp="1"/>
          </p:cNvSpPr>
          <p:nvPr>
            <p:ph type="dt" sz="half" idx="10"/>
          </p:nvPr>
        </p:nvSpPr>
        <p:spPr/>
        <p:txBody>
          <a:bodyPr/>
          <a:lstStyle/>
          <a:p>
            <a:fld id="{EFA39D2F-D3D0-804C-8955-D775F91BB314}" type="datetimeFigureOut">
              <a:rPr lang="en-US" smtClean="0"/>
              <a:t>9/18/20</a:t>
            </a:fld>
            <a:endParaRPr lang="en-US"/>
          </a:p>
        </p:txBody>
      </p:sp>
      <p:sp>
        <p:nvSpPr>
          <p:cNvPr id="4" name="Footer Placeholder 3">
            <a:extLst>
              <a:ext uri="{FF2B5EF4-FFF2-40B4-BE49-F238E27FC236}">
                <a16:creationId xmlns:a16="http://schemas.microsoft.com/office/drawing/2014/main" id="{AF6259C4-D5DD-A84A-B2E5-7B5F3965E5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71186F-42FF-1D4D-80A0-E96B7F7F8356}"/>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392062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26FFC8-730B-624F-8929-68C10E18F2E2}"/>
              </a:ext>
            </a:extLst>
          </p:cNvPr>
          <p:cNvSpPr>
            <a:spLocks noGrp="1"/>
          </p:cNvSpPr>
          <p:nvPr>
            <p:ph type="dt" sz="half" idx="10"/>
          </p:nvPr>
        </p:nvSpPr>
        <p:spPr/>
        <p:txBody>
          <a:bodyPr/>
          <a:lstStyle/>
          <a:p>
            <a:fld id="{EFA39D2F-D3D0-804C-8955-D775F91BB314}" type="datetimeFigureOut">
              <a:rPr lang="en-US" smtClean="0"/>
              <a:t>9/18/20</a:t>
            </a:fld>
            <a:endParaRPr lang="en-US"/>
          </a:p>
        </p:txBody>
      </p:sp>
      <p:sp>
        <p:nvSpPr>
          <p:cNvPr id="3" name="Footer Placeholder 2">
            <a:extLst>
              <a:ext uri="{FF2B5EF4-FFF2-40B4-BE49-F238E27FC236}">
                <a16:creationId xmlns:a16="http://schemas.microsoft.com/office/drawing/2014/main" id="{B5A38089-BE4B-2D48-95D4-F81D92AB67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4FB4CE-87FE-8D4B-9EA3-749D1FE6FEFF}"/>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390693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2644-B77F-1A4B-9402-3896E3B349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CBA0928-7503-2A49-92E9-8F1142823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D5A8885-49F9-E94A-875F-776ECAD81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F0F638-D561-E448-9E56-F99D986E8DDA}"/>
              </a:ext>
            </a:extLst>
          </p:cNvPr>
          <p:cNvSpPr>
            <a:spLocks noGrp="1"/>
          </p:cNvSpPr>
          <p:nvPr>
            <p:ph type="dt" sz="half" idx="10"/>
          </p:nvPr>
        </p:nvSpPr>
        <p:spPr/>
        <p:txBody>
          <a:bodyPr/>
          <a:lstStyle/>
          <a:p>
            <a:fld id="{EFA39D2F-D3D0-804C-8955-D775F91BB314}" type="datetimeFigureOut">
              <a:rPr lang="en-US" smtClean="0"/>
              <a:t>9/18/20</a:t>
            </a:fld>
            <a:endParaRPr lang="en-US"/>
          </a:p>
        </p:txBody>
      </p:sp>
      <p:sp>
        <p:nvSpPr>
          <p:cNvPr id="6" name="Footer Placeholder 5">
            <a:extLst>
              <a:ext uri="{FF2B5EF4-FFF2-40B4-BE49-F238E27FC236}">
                <a16:creationId xmlns:a16="http://schemas.microsoft.com/office/drawing/2014/main" id="{1AF20135-73AE-4F4D-96EB-4161BE6A9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B5A43-5965-9542-81D6-B8B3362A2DAE}"/>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1924858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AE82-9780-9246-BAFF-613808536DA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D45FEB1-15D4-C84A-9178-FA5C09B5FB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F8EDDF-5262-4A47-A66A-A5549C5BC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ABB0BE-2037-1946-B8CF-F2E8AB6345DE}"/>
              </a:ext>
            </a:extLst>
          </p:cNvPr>
          <p:cNvSpPr>
            <a:spLocks noGrp="1"/>
          </p:cNvSpPr>
          <p:nvPr>
            <p:ph type="dt" sz="half" idx="10"/>
          </p:nvPr>
        </p:nvSpPr>
        <p:spPr/>
        <p:txBody>
          <a:bodyPr/>
          <a:lstStyle/>
          <a:p>
            <a:fld id="{EFA39D2F-D3D0-804C-8955-D775F91BB314}" type="datetimeFigureOut">
              <a:rPr lang="en-US" smtClean="0"/>
              <a:t>9/18/20</a:t>
            </a:fld>
            <a:endParaRPr lang="en-US"/>
          </a:p>
        </p:txBody>
      </p:sp>
      <p:sp>
        <p:nvSpPr>
          <p:cNvPr id="6" name="Footer Placeholder 5">
            <a:extLst>
              <a:ext uri="{FF2B5EF4-FFF2-40B4-BE49-F238E27FC236}">
                <a16:creationId xmlns:a16="http://schemas.microsoft.com/office/drawing/2014/main" id="{28743F22-74F6-3E48-9DF3-CAB3D85A95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F592C5-4051-3249-95AE-1DF5D0FA4264}"/>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45858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337DB9-0528-E549-BDAC-3F3C661399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4EBE67D-292C-7A49-9BA4-751A8CA7D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7A8516-1CF4-624F-84A1-B2CD811208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39D2F-D3D0-804C-8955-D775F91BB314}" type="datetimeFigureOut">
              <a:rPr lang="en-US" smtClean="0"/>
              <a:t>9/18/20</a:t>
            </a:fld>
            <a:endParaRPr lang="en-US"/>
          </a:p>
        </p:txBody>
      </p:sp>
      <p:sp>
        <p:nvSpPr>
          <p:cNvPr id="5" name="Footer Placeholder 4">
            <a:extLst>
              <a:ext uri="{FF2B5EF4-FFF2-40B4-BE49-F238E27FC236}">
                <a16:creationId xmlns:a16="http://schemas.microsoft.com/office/drawing/2014/main" id="{78F2078D-EE61-EA4A-9B90-6535A0909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8929D1-65E9-674B-AC38-AA3DEBD2C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1D4AB-487F-9B4B-AFBE-A7024F16B7BB}" type="slidenum">
              <a:rPr lang="en-US" smtClean="0"/>
              <a:t>‹#›</a:t>
            </a:fld>
            <a:endParaRPr lang="en-US"/>
          </a:p>
        </p:txBody>
      </p:sp>
    </p:spTree>
    <p:extLst>
      <p:ext uri="{BB962C8B-B14F-4D97-AF65-F5344CB8AC3E}">
        <p14:creationId xmlns:p14="http://schemas.microsoft.com/office/powerpoint/2010/main" val="2876859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6.sv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tiff"/><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1.jp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lue, table, white, water&#10;&#10;Description automatically generated">
            <a:extLst>
              <a:ext uri="{FF2B5EF4-FFF2-40B4-BE49-F238E27FC236}">
                <a16:creationId xmlns:a16="http://schemas.microsoft.com/office/drawing/2014/main" id="{23E7D536-1614-4B41-88D6-D097683B4305}"/>
              </a:ext>
            </a:extLst>
          </p:cNvPr>
          <p:cNvPicPr>
            <a:picLocks noChangeAspect="1"/>
          </p:cNvPicPr>
          <p:nvPr/>
        </p:nvPicPr>
        <p:blipFill rotWithShape="1">
          <a:blip r:embed="rId3"/>
          <a:srcRect b="25000"/>
          <a:stretch/>
        </p:blipFill>
        <p:spPr>
          <a:xfrm>
            <a:off x="0" y="25019"/>
            <a:ext cx="12192000" cy="6858000"/>
          </a:xfrm>
          <a:prstGeom prst="rect">
            <a:avLst/>
          </a:prstGeom>
        </p:spPr>
      </p:pic>
      <p:sp>
        <p:nvSpPr>
          <p:cNvPr id="1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45930C0-CE81-3A4C-A969-D164FD05E994}"/>
              </a:ext>
            </a:extLst>
          </p:cNvPr>
          <p:cNvSpPr>
            <a:spLocks noGrp="1"/>
          </p:cNvSpPr>
          <p:nvPr>
            <p:ph type="ctrTitle"/>
          </p:nvPr>
        </p:nvSpPr>
        <p:spPr>
          <a:xfrm>
            <a:off x="1501465" y="2733750"/>
            <a:ext cx="3852041" cy="1834056"/>
          </a:xfrm>
        </p:spPr>
        <p:txBody>
          <a:bodyPr>
            <a:normAutofit/>
          </a:bodyPr>
          <a:lstStyle/>
          <a:p>
            <a:r>
              <a:rPr lang="en-US" sz="2200" b="1" kern="0" dirty="0">
                <a:cs typeface="Arial"/>
              </a:rPr>
              <a:t>Capstone Project On Sentiment Analysis</a:t>
            </a:r>
          </a:p>
          <a:p>
            <a:endParaRPr lang="en-US" sz="2200" b="1" kern="0" dirty="0">
              <a:cs typeface="Arial"/>
            </a:endParaRPr>
          </a:p>
          <a:p>
            <a:r>
              <a:rPr lang="en-US" sz="2200" u="sng" kern="0" dirty="0">
                <a:cs typeface="Arial"/>
              </a:rPr>
              <a:t>By Kanwal Arora</a:t>
            </a:r>
          </a:p>
          <a:p>
            <a:r>
              <a:rPr lang="en-US" sz="2200" u="sng" kern="0" dirty="0">
                <a:cs typeface="Arial"/>
              </a:rPr>
              <a:t>September 2020</a:t>
            </a:r>
            <a:endParaRPr lang="en-US" sz="2200" u="sng" dirty="0"/>
          </a:p>
        </p:txBody>
      </p:sp>
      <p:cxnSp>
        <p:nvCxnSpPr>
          <p:cNvPr id="13" name="Straight Connector 1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2B78990-ADBD-7B48-BD30-759563617FE3}"/>
              </a:ext>
            </a:extLst>
          </p:cNvPr>
          <p:cNvSpPr/>
          <p:nvPr/>
        </p:nvSpPr>
        <p:spPr>
          <a:xfrm>
            <a:off x="6003634" y="2551837"/>
            <a:ext cx="184731" cy="646331"/>
          </a:xfrm>
          <a:prstGeom prst="rect">
            <a:avLst/>
          </a:prstGeom>
          <a:noFill/>
        </p:spPr>
        <p:txBody>
          <a:bodyPr wrap="none" lIns="91440" tIns="45720" rIns="91440" bIns="45720">
            <a:spAutoFit/>
          </a:bodyPr>
          <a:lstStyle/>
          <a:p>
            <a:pPr algn="ctr"/>
            <a:endPar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15" name="Graphic 14" descr="Television">
            <a:extLst>
              <a:ext uri="{FF2B5EF4-FFF2-40B4-BE49-F238E27FC236}">
                <a16:creationId xmlns:a16="http://schemas.microsoft.com/office/drawing/2014/main" id="{EE383526-ADA7-C348-8B4A-80D93BE831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66916" y="2551837"/>
            <a:ext cx="2762250" cy="2762250"/>
          </a:xfrm>
          <a:prstGeom prst="rect">
            <a:avLst/>
          </a:prstGeom>
        </p:spPr>
      </p:pic>
    </p:spTree>
    <p:extLst>
      <p:ext uri="{BB962C8B-B14F-4D97-AF65-F5344CB8AC3E}">
        <p14:creationId xmlns:p14="http://schemas.microsoft.com/office/powerpoint/2010/main" val="129929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30C0-CE81-3A4C-A969-D164FD05E99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668ECDE-9CA0-2445-9EDB-679256927DF5}"/>
              </a:ext>
            </a:extLst>
          </p:cNvPr>
          <p:cNvSpPr>
            <a:spLocks noGrp="1"/>
          </p:cNvSpPr>
          <p:nvPr>
            <p:ph type="subTitle" idx="1"/>
          </p:nvPr>
        </p:nvSpPr>
        <p:spPr/>
        <p:txBody>
          <a:bodyPr/>
          <a:lstStyle/>
          <a:p>
            <a:endParaRPr lang="en-US"/>
          </a:p>
        </p:txBody>
      </p:sp>
      <p:pic>
        <p:nvPicPr>
          <p:cNvPr id="5" name="Picture 4" descr="A picture containing blue, table, white, water&#10;&#10;Description automatically generated">
            <a:extLst>
              <a:ext uri="{FF2B5EF4-FFF2-40B4-BE49-F238E27FC236}">
                <a16:creationId xmlns:a16="http://schemas.microsoft.com/office/drawing/2014/main" id="{23E7D536-1614-4B41-88D6-D097683B4305}"/>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B2B78990-ADBD-7B48-BD30-759563617FE3}"/>
              </a:ext>
            </a:extLst>
          </p:cNvPr>
          <p:cNvSpPr/>
          <p:nvPr/>
        </p:nvSpPr>
        <p:spPr>
          <a:xfrm>
            <a:off x="6003634" y="2551837"/>
            <a:ext cx="184731" cy="646331"/>
          </a:xfrm>
          <a:prstGeom prst="rect">
            <a:avLst/>
          </a:prstGeom>
          <a:noFill/>
        </p:spPr>
        <p:txBody>
          <a:bodyPr wrap="none" lIns="91440" tIns="45720" rIns="91440" bIns="45720">
            <a:spAutoFit/>
          </a:bodyPr>
          <a:lstStyle/>
          <a:p>
            <a:pPr algn="ctr"/>
            <a:endPar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TextBox 6">
            <a:extLst>
              <a:ext uri="{FF2B5EF4-FFF2-40B4-BE49-F238E27FC236}">
                <a16:creationId xmlns:a16="http://schemas.microsoft.com/office/drawing/2014/main" id="{AC160CD9-82E4-5741-AF11-1985A3C79DF1}"/>
              </a:ext>
            </a:extLst>
          </p:cNvPr>
          <p:cNvSpPr txBox="1"/>
          <p:nvPr/>
        </p:nvSpPr>
        <p:spPr>
          <a:xfrm>
            <a:off x="80010" y="1600200"/>
            <a:ext cx="3931001" cy="584775"/>
          </a:xfrm>
          <a:prstGeom prst="rect">
            <a:avLst/>
          </a:prstGeom>
          <a:noFill/>
        </p:spPr>
        <p:txBody>
          <a:bodyPr wrap="square" rtlCol="0">
            <a:spAutoFit/>
          </a:bodyPr>
          <a:lstStyle/>
          <a:p>
            <a:pPr algn="ctr"/>
            <a:r>
              <a:rPr lang="en-US" sz="3200" b="1" u="sng" kern="0" dirty="0">
                <a:cs typeface="Arial"/>
              </a:rPr>
              <a:t>Conclusion</a:t>
            </a:r>
          </a:p>
        </p:txBody>
      </p:sp>
      <p:sp>
        <p:nvSpPr>
          <p:cNvPr id="12" name="TextBox 11">
            <a:extLst>
              <a:ext uri="{FF2B5EF4-FFF2-40B4-BE49-F238E27FC236}">
                <a16:creationId xmlns:a16="http://schemas.microsoft.com/office/drawing/2014/main" id="{9506FE2B-02C0-C041-B113-7F04444B2FDC}"/>
              </a:ext>
            </a:extLst>
          </p:cNvPr>
          <p:cNvSpPr txBox="1"/>
          <p:nvPr/>
        </p:nvSpPr>
        <p:spPr>
          <a:xfrm>
            <a:off x="523430" y="2325669"/>
            <a:ext cx="6975162" cy="3785652"/>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Now we have better understanding of the model which can give us higher area under curve to predict the sentiment of a particular product on Amazon . Concluding with following points. </a:t>
            </a:r>
          </a:p>
          <a:p>
            <a:pPr algn="just"/>
            <a:endParaRPr lang="en-US" sz="2000" dirty="0"/>
          </a:p>
          <a:p>
            <a:pPr marL="342900" indent="-342900" algn="just">
              <a:buFont typeface="Wingdings" pitchFamily="2" charset="2"/>
              <a:buChar char="Ø"/>
            </a:pPr>
            <a:r>
              <a:rPr lang="en-US" sz="2000" dirty="0"/>
              <a:t>Logistic Regression Model is giving us highest area under curve among all trained models with 86%.</a:t>
            </a:r>
          </a:p>
          <a:p>
            <a:pPr marL="342900" indent="-342900" algn="just">
              <a:buFont typeface="Wingdings" pitchFamily="2" charset="2"/>
              <a:buChar char="Ø"/>
            </a:pPr>
            <a:r>
              <a:rPr lang="en-US" sz="2000" dirty="0"/>
              <a:t>Multinomial is with least AOC of 80%.</a:t>
            </a:r>
          </a:p>
          <a:p>
            <a:pPr marL="342900" indent="-342900" algn="just">
              <a:buFont typeface="Wingdings" pitchFamily="2" charset="2"/>
              <a:buChar char="Ø"/>
            </a:pPr>
            <a:r>
              <a:rPr lang="en-US" sz="2000" dirty="0"/>
              <a:t>Bernoulli is with 81 %.</a:t>
            </a:r>
          </a:p>
        </p:txBody>
      </p:sp>
      <p:pic>
        <p:nvPicPr>
          <p:cNvPr id="5122" name="Picture 2">
            <a:extLst>
              <a:ext uri="{FF2B5EF4-FFF2-40B4-BE49-F238E27FC236}">
                <a16:creationId xmlns:a16="http://schemas.microsoft.com/office/drawing/2014/main" id="{79519C89-32DB-8641-BFF2-DB5FEC3BBC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6232" y="2964746"/>
            <a:ext cx="4168252" cy="294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86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B5439BA9-E65B-8849-B08D-E96DAA01DC76}"/>
              </a:ext>
            </a:extLst>
          </p:cNvPr>
          <p:cNvSpPr txBox="1"/>
          <p:nvPr/>
        </p:nvSpPr>
        <p:spPr>
          <a:xfrm>
            <a:off x="80010" y="1600200"/>
            <a:ext cx="6015990" cy="523220"/>
          </a:xfrm>
          <a:prstGeom prst="rect">
            <a:avLst/>
          </a:prstGeom>
          <a:noFill/>
        </p:spPr>
        <p:txBody>
          <a:bodyPr wrap="square" rtlCol="0">
            <a:spAutoFit/>
          </a:bodyPr>
          <a:lstStyle/>
          <a:p>
            <a:pPr algn="ctr"/>
            <a:r>
              <a:rPr lang="en-US" sz="2800" b="1" u="sng" kern="0" dirty="0">
                <a:cs typeface="Arial"/>
              </a:rPr>
              <a:t>IMDB Review Sentiment Analysis:</a:t>
            </a:r>
          </a:p>
        </p:txBody>
      </p:sp>
      <p:sp>
        <p:nvSpPr>
          <p:cNvPr id="8" name="TextBox 7">
            <a:extLst>
              <a:ext uri="{FF2B5EF4-FFF2-40B4-BE49-F238E27FC236}">
                <a16:creationId xmlns:a16="http://schemas.microsoft.com/office/drawing/2014/main" id="{F56CABC2-561B-F048-A9C3-ABCA6B19E7AF}"/>
              </a:ext>
            </a:extLst>
          </p:cNvPr>
          <p:cNvSpPr txBox="1"/>
          <p:nvPr/>
        </p:nvSpPr>
        <p:spPr>
          <a:xfrm>
            <a:off x="287594" y="2458217"/>
            <a:ext cx="5487041" cy="461665"/>
          </a:xfrm>
          <a:prstGeom prst="rect">
            <a:avLst/>
          </a:prstGeom>
          <a:noFill/>
        </p:spPr>
        <p:txBody>
          <a:bodyPr wrap="square" rtlCol="0">
            <a:spAutoFit/>
          </a:bodyPr>
          <a:lstStyle/>
          <a:p>
            <a:pPr algn="ctr"/>
            <a:r>
              <a:rPr lang="en-US" sz="2400" b="1" u="sng" kern="0" dirty="0">
                <a:solidFill>
                  <a:srgbClr val="0070C0"/>
                </a:solidFill>
                <a:cs typeface="Arial"/>
              </a:rPr>
              <a:t>Numbers of Positive &amp; Negative Reviews-</a:t>
            </a:r>
          </a:p>
        </p:txBody>
      </p:sp>
      <p:sp>
        <p:nvSpPr>
          <p:cNvPr id="10" name="TextBox 9">
            <a:extLst>
              <a:ext uri="{FF2B5EF4-FFF2-40B4-BE49-F238E27FC236}">
                <a16:creationId xmlns:a16="http://schemas.microsoft.com/office/drawing/2014/main" id="{33859AF9-681E-E946-88BE-ABF340984D90}"/>
              </a:ext>
            </a:extLst>
          </p:cNvPr>
          <p:cNvSpPr txBox="1"/>
          <p:nvPr/>
        </p:nvSpPr>
        <p:spPr>
          <a:xfrm>
            <a:off x="287594" y="3429000"/>
            <a:ext cx="5967290" cy="1077218"/>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We have learned from this section:</a:t>
            </a:r>
          </a:p>
          <a:p>
            <a:pPr marL="342900" indent="-342900">
              <a:buFont typeface="+mj-lt"/>
              <a:buAutoNum type="arabicPeriod"/>
            </a:pPr>
            <a:r>
              <a:rPr lang="en-GB" b="1" dirty="0"/>
              <a:t>We have equal number of reviews 25000 each of positive and negative</a:t>
            </a:r>
          </a:p>
        </p:txBody>
      </p:sp>
      <p:pic>
        <p:nvPicPr>
          <p:cNvPr id="8194" name="Picture 2">
            <a:extLst>
              <a:ext uri="{FF2B5EF4-FFF2-40B4-BE49-F238E27FC236}">
                <a16:creationId xmlns:a16="http://schemas.microsoft.com/office/drawing/2014/main" id="{8005EC41-32EE-A641-9829-53AA9491DF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9710" y="2458217"/>
            <a:ext cx="3041953" cy="3495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56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B5439BA9-E65B-8849-B08D-E96DAA01DC76}"/>
              </a:ext>
            </a:extLst>
          </p:cNvPr>
          <p:cNvSpPr txBox="1"/>
          <p:nvPr/>
        </p:nvSpPr>
        <p:spPr>
          <a:xfrm>
            <a:off x="80010" y="1600200"/>
            <a:ext cx="6015990" cy="523220"/>
          </a:xfrm>
          <a:prstGeom prst="rect">
            <a:avLst/>
          </a:prstGeom>
          <a:noFill/>
        </p:spPr>
        <p:txBody>
          <a:bodyPr wrap="square" rtlCol="0">
            <a:spAutoFit/>
          </a:bodyPr>
          <a:lstStyle/>
          <a:p>
            <a:pPr algn="ctr"/>
            <a:r>
              <a:rPr lang="en-US" sz="2800" b="1" u="sng" kern="0" dirty="0">
                <a:cs typeface="Arial"/>
              </a:rPr>
              <a:t>IMDB Review Sentiment Analysis:</a:t>
            </a:r>
          </a:p>
        </p:txBody>
      </p:sp>
      <p:sp>
        <p:nvSpPr>
          <p:cNvPr id="8" name="TextBox 7">
            <a:extLst>
              <a:ext uri="{FF2B5EF4-FFF2-40B4-BE49-F238E27FC236}">
                <a16:creationId xmlns:a16="http://schemas.microsoft.com/office/drawing/2014/main" id="{F56CABC2-561B-F048-A9C3-ABCA6B19E7AF}"/>
              </a:ext>
            </a:extLst>
          </p:cNvPr>
          <p:cNvSpPr txBox="1"/>
          <p:nvPr/>
        </p:nvSpPr>
        <p:spPr>
          <a:xfrm>
            <a:off x="287594" y="2458217"/>
            <a:ext cx="5487041" cy="461665"/>
          </a:xfrm>
          <a:prstGeom prst="rect">
            <a:avLst/>
          </a:prstGeom>
          <a:noFill/>
        </p:spPr>
        <p:txBody>
          <a:bodyPr wrap="square" rtlCol="0">
            <a:spAutoFit/>
          </a:bodyPr>
          <a:lstStyle/>
          <a:p>
            <a:pPr algn="ctr"/>
            <a:r>
              <a:rPr lang="en-US" sz="2400" b="1" u="sng" kern="0" dirty="0">
                <a:solidFill>
                  <a:srgbClr val="0070C0"/>
                </a:solidFill>
                <a:cs typeface="Arial"/>
              </a:rPr>
              <a:t>Artificial Neural Network Loss-</a:t>
            </a:r>
          </a:p>
        </p:txBody>
      </p:sp>
      <p:sp>
        <p:nvSpPr>
          <p:cNvPr id="10" name="TextBox 9">
            <a:extLst>
              <a:ext uri="{FF2B5EF4-FFF2-40B4-BE49-F238E27FC236}">
                <a16:creationId xmlns:a16="http://schemas.microsoft.com/office/drawing/2014/main" id="{33859AF9-681E-E946-88BE-ABF340984D90}"/>
              </a:ext>
            </a:extLst>
          </p:cNvPr>
          <p:cNvSpPr txBox="1"/>
          <p:nvPr/>
        </p:nvSpPr>
        <p:spPr>
          <a:xfrm>
            <a:off x="287594" y="3429000"/>
            <a:ext cx="5967290" cy="1077218"/>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We have learned from this section:</a:t>
            </a:r>
          </a:p>
          <a:p>
            <a:pPr marL="342900" indent="-342900">
              <a:buFont typeface="+mj-lt"/>
              <a:buAutoNum type="arabicPeriod"/>
            </a:pPr>
            <a:r>
              <a:rPr lang="en-GB" b="1" dirty="0"/>
              <a:t>In this picture we can see loss has been reduced to 0.043 and validation loss touched 0.5017</a:t>
            </a:r>
          </a:p>
        </p:txBody>
      </p:sp>
      <p:pic>
        <p:nvPicPr>
          <p:cNvPr id="10246" name="Picture 6">
            <a:extLst>
              <a:ext uri="{FF2B5EF4-FFF2-40B4-BE49-F238E27FC236}">
                <a16:creationId xmlns:a16="http://schemas.microsoft.com/office/drawing/2014/main" id="{A9FB884E-9DC9-774E-A968-84185F954F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1195" y="2772680"/>
            <a:ext cx="4392085" cy="3003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279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B5439BA9-E65B-8849-B08D-E96DAA01DC76}"/>
              </a:ext>
            </a:extLst>
          </p:cNvPr>
          <p:cNvSpPr txBox="1"/>
          <p:nvPr/>
        </p:nvSpPr>
        <p:spPr>
          <a:xfrm>
            <a:off x="80010" y="1600200"/>
            <a:ext cx="6015990" cy="523220"/>
          </a:xfrm>
          <a:prstGeom prst="rect">
            <a:avLst/>
          </a:prstGeom>
          <a:noFill/>
        </p:spPr>
        <p:txBody>
          <a:bodyPr wrap="square" rtlCol="0">
            <a:spAutoFit/>
          </a:bodyPr>
          <a:lstStyle/>
          <a:p>
            <a:pPr algn="ctr"/>
            <a:r>
              <a:rPr lang="en-US" sz="2800" b="1" u="sng" kern="0" dirty="0">
                <a:cs typeface="Arial"/>
              </a:rPr>
              <a:t>IMDB Review Sentiment Analysis:</a:t>
            </a:r>
          </a:p>
        </p:txBody>
      </p:sp>
      <p:sp>
        <p:nvSpPr>
          <p:cNvPr id="8" name="TextBox 7">
            <a:extLst>
              <a:ext uri="{FF2B5EF4-FFF2-40B4-BE49-F238E27FC236}">
                <a16:creationId xmlns:a16="http://schemas.microsoft.com/office/drawing/2014/main" id="{F56CABC2-561B-F048-A9C3-ABCA6B19E7AF}"/>
              </a:ext>
            </a:extLst>
          </p:cNvPr>
          <p:cNvSpPr txBox="1"/>
          <p:nvPr/>
        </p:nvSpPr>
        <p:spPr>
          <a:xfrm>
            <a:off x="287594" y="2458217"/>
            <a:ext cx="5487041" cy="461665"/>
          </a:xfrm>
          <a:prstGeom prst="rect">
            <a:avLst/>
          </a:prstGeom>
          <a:noFill/>
        </p:spPr>
        <p:txBody>
          <a:bodyPr wrap="square" rtlCol="0">
            <a:spAutoFit/>
          </a:bodyPr>
          <a:lstStyle/>
          <a:p>
            <a:pPr algn="ctr"/>
            <a:r>
              <a:rPr lang="en-US" sz="2400" b="1" u="sng" kern="0" dirty="0">
                <a:solidFill>
                  <a:srgbClr val="0070C0"/>
                </a:solidFill>
                <a:cs typeface="Arial"/>
              </a:rPr>
              <a:t>Artificial Neural Network Accuracy-</a:t>
            </a:r>
          </a:p>
        </p:txBody>
      </p:sp>
      <p:sp>
        <p:nvSpPr>
          <p:cNvPr id="10" name="TextBox 9">
            <a:extLst>
              <a:ext uri="{FF2B5EF4-FFF2-40B4-BE49-F238E27FC236}">
                <a16:creationId xmlns:a16="http://schemas.microsoft.com/office/drawing/2014/main" id="{33859AF9-681E-E946-88BE-ABF340984D90}"/>
              </a:ext>
            </a:extLst>
          </p:cNvPr>
          <p:cNvSpPr txBox="1"/>
          <p:nvPr/>
        </p:nvSpPr>
        <p:spPr>
          <a:xfrm>
            <a:off x="287594" y="3429000"/>
            <a:ext cx="5967290" cy="1077218"/>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We have learned from this section:</a:t>
            </a:r>
          </a:p>
          <a:p>
            <a:pPr marL="342900" indent="-342900">
              <a:buFont typeface="+mj-lt"/>
              <a:buAutoNum type="arabicPeriod"/>
            </a:pPr>
            <a:r>
              <a:rPr lang="en-GB" b="1" dirty="0"/>
              <a:t>In this picture we can see max accuracy is 0.9866 and validation accuracy reached to 0.8708</a:t>
            </a:r>
          </a:p>
        </p:txBody>
      </p:sp>
      <p:pic>
        <p:nvPicPr>
          <p:cNvPr id="14340" name="Picture 4">
            <a:extLst>
              <a:ext uri="{FF2B5EF4-FFF2-40B4-BE49-F238E27FC236}">
                <a16:creationId xmlns:a16="http://schemas.microsoft.com/office/drawing/2014/main" id="{F42E4BF6-B80C-4745-BC5F-80D9460286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1394" y="2585244"/>
            <a:ext cx="50165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04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B5439BA9-E65B-8849-B08D-E96DAA01DC76}"/>
              </a:ext>
            </a:extLst>
          </p:cNvPr>
          <p:cNvSpPr txBox="1"/>
          <p:nvPr/>
        </p:nvSpPr>
        <p:spPr>
          <a:xfrm>
            <a:off x="80010" y="1600200"/>
            <a:ext cx="6015990" cy="523220"/>
          </a:xfrm>
          <a:prstGeom prst="rect">
            <a:avLst/>
          </a:prstGeom>
          <a:noFill/>
        </p:spPr>
        <p:txBody>
          <a:bodyPr wrap="square" rtlCol="0">
            <a:spAutoFit/>
          </a:bodyPr>
          <a:lstStyle/>
          <a:p>
            <a:pPr algn="ctr"/>
            <a:r>
              <a:rPr lang="en-US" sz="2800" b="1" u="sng" kern="0" dirty="0">
                <a:cs typeface="Arial"/>
              </a:rPr>
              <a:t>IMDB Review Sentiment Analysis:</a:t>
            </a:r>
          </a:p>
        </p:txBody>
      </p:sp>
      <p:sp>
        <p:nvSpPr>
          <p:cNvPr id="8" name="TextBox 7">
            <a:extLst>
              <a:ext uri="{FF2B5EF4-FFF2-40B4-BE49-F238E27FC236}">
                <a16:creationId xmlns:a16="http://schemas.microsoft.com/office/drawing/2014/main" id="{F56CABC2-561B-F048-A9C3-ABCA6B19E7AF}"/>
              </a:ext>
            </a:extLst>
          </p:cNvPr>
          <p:cNvSpPr txBox="1"/>
          <p:nvPr/>
        </p:nvSpPr>
        <p:spPr>
          <a:xfrm>
            <a:off x="287594" y="2458217"/>
            <a:ext cx="5487041" cy="461665"/>
          </a:xfrm>
          <a:prstGeom prst="rect">
            <a:avLst/>
          </a:prstGeom>
          <a:noFill/>
        </p:spPr>
        <p:txBody>
          <a:bodyPr wrap="square" rtlCol="0">
            <a:spAutoFit/>
          </a:bodyPr>
          <a:lstStyle/>
          <a:p>
            <a:pPr algn="ctr"/>
            <a:r>
              <a:rPr lang="en-US" sz="2400" b="1" u="sng" kern="0" dirty="0">
                <a:solidFill>
                  <a:srgbClr val="0070C0"/>
                </a:solidFill>
                <a:cs typeface="Arial"/>
              </a:rPr>
              <a:t>Deep Neural Network Accuracy-</a:t>
            </a:r>
          </a:p>
        </p:txBody>
      </p:sp>
      <p:sp>
        <p:nvSpPr>
          <p:cNvPr id="10" name="TextBox 9">
            <a:extLst>
              <a:ext uri="{FF2B5EF4-FFF2-40B4-BE49-F238E27FC236}">
                <a16:creationId xmlns:a16="http://schemas.microsoft.com/office/drawing/2014/main" id="{33859AF9-681E-E946-88BE-ABF340984D90}"/>
              </a:ext>
            </a:extLst>
          </p:cNvPr>
          <p:cNvSpPr txBox="1"/>
          <p:nvPr/>
        </p:nvSpPr>
        <p:spPr>
          <a:xfrm>
            <a:off x="287594" y="3429000"/>
            <a:ext cx="5967290" cy="1077218"/>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We have learned from this section:</a:t>
            </a:r>
          </a:p>
          <a:p>
            <a:pPr marL="342900" indent="-342900">
              <a:buFont typeface="+mj-lt"/>
              <a:buAutoNum type="arabicPeriod"/>
            </a:pPr>
            <a:r>
              <a:rPr lang="en-GB" b="1" dirty="0"/>
              <a:t>In this picture we can see max accuracy is 0.9930 and validation accuracy reached to 0.8758</a:t>
            </a:r>
          </a:p>
        </p:txBody>
      </p:sp>
      <p:pic>
        <p:nvPicPr>
          <p:cNvPr id="16386" name="Picture 2">
            <a:extLst>
              <a:ext uri="{FF2B5EF4-FFF2-40B4-BE49-F238E27FC236}">
                <a16:creationId xmlns:a16="http://schemas.microsoft.com/office/drawing/2014/main" id="{50B2F358-07F9-1841-B4D8-FAD9031CCC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8828" y="2616994"/>
            <a:ext cx="48768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540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B5439BA9-E65B-8849-B08D-E96DAA01DC76}"/>
              </a:ext>
            </a:extLst>
          </p:cNvPr>
          <p:cNvSpPr txBox="1"/>
          <p:nvPr/>
        </p:nvSpPr>
        <p:spPr>
          <a:xfrm>
            <a:off x="80010" y="1600200"/>
            <a:ext cx="6015990" cy="523220"/>
          </a:xfrm>
          <a:prstGeom prst="rect">
            <a:avLst/>
          </a:prstGeom>
          <a:noFill/>
        </p:spPr>
        <p:txBody>
          <a:bodyPr wrap="square" rtlCol="0">
            <a:spAutoFit/>
          </a:bodyPr>
          <a:lstStyle/>
          <a:p>
            <a:pPr algn="ctr"/>
            <a:r>
              <a:rPr lang="en-US" sz="2800" b="1" u="sng" kern="0" dirty="0">
                <a:cs typeface="Arial"/>
              </a:rPr>
              <a:t>IMDB Review Sentiment Analysis:</a:t>
            </a:r>
          </a:p>
        </p:txBody>
      </p:sp>
      <p:sp>
        <p:nvSpPr>
          <p:cNvPr id="8" name="TextBox 7">
            <a:extLst>
              <a:ext uri="{FF2B5EF4-FFF2-40B4-BE49-F238E27FC236}">
                <a16:creationId xmlns:a16="http://schemas.microsoft.com/office/drawing/2014/main" id="{F56CABC2-561B-F048-A9C3-ABCA6B19E7AF}"/>
              </a:ext>
            </a:extLst>
          </p:cNvPr>
          <p:cNvSpPr txBox="1"/>
          <p:nvPr/>
        </p:nvSpPr>
        <p:spPr>
          <a:xfrm>
            <a:off x="287594" y="2458217"/>
            <a:ext cx="5487041" cy="461665"/>
          </a:xfrm>
          <a:prstGeom prst="rect">
            <a:avLst/>
          </a:prstGeom>
          <a:noFill/>
        </p:spPr>
        <p:txBody>
          <a:bodyPr wrap="square" rtlCol="0">
            <a:spAutoFit/>
          </a:bodyPr>
          <a:lstStyle/>
          <a:p>
            <a:pPr algn="ctr"/>
            <a:r>
              <a:rPr lang="en-US" sz="2400" b="1" u="sng" kern="0" dirty="0">
                <a:solidFill>
                  <a:srgbClr val="0070C0"/>
                </a:solidFill>
                <a:cs typeface="Arial"/>
              </a:rPr>
              <a:t>Deep Neural Network Loss-</a:t>
            </a:r>
          </a:p>
        </p:txBody>
      </p:sp>
      <p:sp>
        <p:nvSpPr>
          <p:cNvPr id="10" name="TextBox 9">
            <a:extLst>
              <a:ext uri="{FF2B5EF4-FFF2-40B4-BE49-F238E27FC236}">
                <a16:creationId xmlns:a16="http://schemas.microsoft.com/office/drawing/2014/main" id="{33859AF9-681E-E946-88BE-ABF340984D90}"/>
              </a:ext>
            </a:extLst>
          </p:cNvPr>
          <p:cNvSpPr txBox="1"/>
          <p:nvPr/>
        </p:nvSpPr>
        <p:spPr>
          <a:xfrm>
            <a:off x="287594" y="3429000"/>
            <a:ext cx="5967290" cy="1077218"/>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We have learned from this section:</a:t>
            </a:r>
          </a:p>
          <a:p>
            <a:pPr marL="342900" indent="-342900">
              <a:buFont typeface="+mj-lt"/>
              <a:buAutoNum type="arabicPeriod"/>
            </a:pPr>
            <a:r>
              <a:rPr lang="en-GB" b="1" dirty="0"/>
              <a:t>In this picture we can see loss has been reduced to 0.0214 and validation loss touched 0.8758</a:t>
            </a:r>
          </a:p>
        </p:txBody>
      </p:sp>
      <p:pic>
        <p:nvPicPr>
          <p:cNvPr id="18434" name="Picture 2">
            <a:extLst>
              <a:ext uri="{FF2B5EF4-FFF2-40B4-BE49-F238E27FC236}">
                <a16:creationId xmlns:a16="http://schemas.microsoft.com/office/drawing/2014/main" id="{E2F4046A-4FD9-0747-AC0D-7F0712C771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8688" y="2616994"/>
            <a:ext cx="47371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715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30C0-CE81-3A4C-A969-D164FD05E99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668ECDE-9CA0-2445-9EDB-679256927DF5}"/>
              </a:ext>
            </a:extLst>
          </p:cNvPr>
          <p:cNvSpPr>
            <a:spLocks noGrp="1"/>
          </p:cNvSpPr>
          <p:nvPr>
            <p:ph type="subTitle" idx="1"/>
          </p:nvPr>
        </p:nvSpPr>
        <p:spPr/>
        <p:txBody>
          <a:bodyPr/>
          <a:lstStyle/>
          <a:p>
            <a:endParaRPr lang="en-US"/>
          </a:p>
        </p:txBody>
      </p:sp>
      <p:pic>
        <p:nvPicPr>
          <p:cNvPr id="5" name="Picture 4" descr="A picture containing blue, table, white, water&#10;&#10;Description automatically generated">
            <a:extLst>
              <a:ext uri="{FF2B5EF4-FFF2-40B4-BE49-F238E27FC236}">
                <a16:creationId xmlns:a16="http://schemas.microsoft.com/office/drawing/2014/main" id="{23E7D536-1614-4B41-88D6-D097683B4305}"/>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B2B78990-ADBD-7B48-BD30-759563617FE3}"/>
              </a:ext>
            </a:extLst>
          </p:cNvPr>
          <p:cNvSpPr/>
          <p:nvPr/>
        </p:nvSpPr>
        <p:spPr>
          <a:xfrm>
            <a:off x="6003634" y="2551837"/>
            <a:ext cx="184731" cy="646331"/>
          </a:xfrm>
          <a:prstGeom prst="rect">
            <a:avLst/>
          </a:prstGeom>
          <a:noFill/>
        </p:spPr>
        <p:txBody>
          <a:bodyPr wrap="none" lIns="91440" tIns="45720" rIns="91440" bIns="45720">
            <a:spAutoFit/>
          </a:bodyPr>
          <a:lstStyle/>
          <a:p>
            <a:pPr algn="ctr"/>
            <a:endPar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TextBox 6">
            <a:extLst>
              <a:ext uri="{FF2B5EF4-FFF2-40B4-BE49-F238E27FC236}">
                <a16:creationId xmlns:a16="http://schemas.microsoft.com/office/drawing/2014/main" id="{AC160CD9-82E4-5741-AF11-1985A3C79DF1}"/>
              </a:ext>
            </a:extLst>
          </p:cNvPr>
          <p:cNvSpPr txBox="1"/>
          <p:nvPr/>
        </p:nvSpPr>
        <p:spPr>
          <a:xfrm>
            <a:off x="140376" y="2259449"/>
            <a:ext cx="3931001" cy="584775"/>
          </a:xfrm>
          <a:prstGeom prst="rect">
            <a:avLst/>
          </a:prstGeom>
          <a:noFill/>
        </p:spPr>
        <p:txBody>
          <a:bodyPr wrap="square" rtlCol="0">
            <a:spAutoFit/>
          </a:bodyPr>
          <a:lstStyle/>
          <a:p>
            <a:pPr algn="ctr"/>
            <a:r>
              <a:rPr lang="en-US" sz="3200" b="1" u="sng" kern="0" dirty="0">
                <a:cs typeface="Arial"/>
              </a:rPr>
              <a:t>Future Work</a:t>
            </a:r>
          </a:p>
        </p:txBody>
      </p:sp>
      <p:sp>
        <p:nvSpPr>
          <p:cNvPr id="12" name="TextBox 11">
            <a:extLst>
              <a:ext uri="{FF2B5EF4-FFF2-40B4-BE49-F238E27FC236}">
                <a16:creationId xmlns:a16="http://schemas.microsoft.com/office/drawing/2014/main" id="{9506FE2B-02C0-C041-B113-7F04444B2FDC}"/>
              </a:ext>
            </a:extLst>
          </p:cNvPr>
          <p:cNvSpPr txBox="1"/>
          <p:nvPr/>
        </p:nvSpPr>
        <p:spPr>
          <a:xfrm>
            <a:off x="486036" y="3488090"/>
            <a:ext cx="7170683" cy="1138773"/>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Plans to dig deeper to get precise information</a:t>
            </a:r>
          </a:p>
          <a:p>
            <a:pPr algn="just"/>
            <a:endParaRPr lang="en-US" sz="2000" dirty="0"/>
          </a:p>
          <a:p>
            <a:pPr marL="342900" indent="-342900" algn="just">
              <a:buFont typeface="Wingdings" pitchFamily="2" charset="2"/>
              <a:buChar char="Ø"/>
            </a:pPr>
            <a:r>
              <a:rPr lang="en-US" sz="2000" dirty="0"/>
              <a:t>Understand the legitimacy of review whether its (Fake or Real) </a:t>
            </a:r>
          </a:p>
        </p:txBody>
      </p:sp>
      <p:pic>
        <p:nvPicPr>
          <p:cNvPr id="11" name="Graphic 10" descr="Daily calendar">
            <a:extLst>
              <a:ext uri="{FF2B5EF4-FFF2-40B4-BE49-F238E27FC236}">
                <a16:creationId xmlns:a16="http://schemas.microsoft.com/office/drawing/2014/main" id="{4A196E94-02C7-4941-A556-514941BD2C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37079" y="2551837"/>
            <a:ext cx="3011281" cy="3011281"/>
          </a:xfrm>
          <a:prstGeom prst="rect">
            <a:avLst/>
          </a:prstGeom>
        </p:spPr>
      </p:pic>
    </p:spTree>
    <p:extLst>
      <p:ext uri="{BB962C8B-B14F-4D97-AF65-F5344CB8AC3E}">
        <p14:creationId xmlns:p14="http://schemas.microsoft.com/office/powerpoint/2010/main" val="2591844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lue, table, white, water&#10;&#10;Description automatically generated">
            <a:extLst>
              <a:ext uri="{FF2B5EF4-FFF2-40B4-BE49-F238E27FC236}">
                <a16:creationId xmlns:a16="http://schemas.microsoft.com/office/drawing/2014/main" id="{23E7D536-1614-4B41-88D6-D097683B4305}"/>
              </a:ext>
            </a:extLst>
          </p:cNvPr>
          <p:cNvPicPr>
            <a:picLocks noChangeAspect="1"/>
          </p:cNvPicPr>
          <p:nvPr/>
        </p:nvPicPr>
        <p:blipFill rotWithShape="1">
          <a:blip r:embed="rId3"/>
          <a:srcRect b="25000"/>
          <a:stretch/>
        </p:blipFill>
        <p:spPr>
          <a:xfrm>
            <a:off x="0" y="25019"/>
            <a:ext cx="12192000" cy="6858000"/>
          </a:xfrm>
          <a:prstGeom prst="rect">
            <a:avLst/>
          </a:prstGeom>
        </p:spPr>
      </p:pic>
      <p:sp>
        <p:nvSpPr>
          <p:cNvPr id="1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45930C0-CE81-3A4C-A969-D164FD05E994}"/>
              </a:ext>
            </a:extLst>
          </p:cNvPr>
          <p:cNvSpPr>
            <a:spLocks noGrp="1"/>
          </p:cNvSpPr>
          <p:nvPr>
            <p:ph type="ctrTitle"/>
          </p:nvPr>
        </p:nvSpPr>
        <p:spPr>
          <a:xfrm>
            <a:off x="195628" y="4567806"/>
            <a:ext cx="3852041" cy="1834056"/>
          </a:xfrm>
        </p:spPr>
        <p:txBody>
          <a:bodyPr>
            <a:normAutofit/>
          </a:bodyPr>
          <a:lstStyle/>
          <a:p>
            <a:r>
              <a:rPr lang="en-US" sz="2200" b="1" kern="0" dirty="0">
                <a:cs typeface="Arial"/>
              </a:rPr>
              <a:t>Capstone Project On Sentiment Analysis</a:t>
            </a:r>
            <a:br>
              <a:rPr lang="en-US" sz="2200" b="1" kern="0" dirty="0">
                <a:cs typeface="Arial"/>
              </a:rPr>
            </a:br>
            <a:endParaRPr lang="en-US" sz="2200" b="1" kern="0" dirty="0">
              <a:cs typeface="Arial"/>
            </a:endParaRPr>
          </a:p>
          <a:p>
            <a:r>
              <a:rPr lang="en-US" sz="2200" u="sng" kern="0" dirty="0">
                <a:cs typeface="Arial"/>
              </a:rPr>
              <a:t>By Kanwal Arora</a:t>
            </a:r>
          </a:p>
          <a:p>
            <a:r>
              <a:rPr lang="en-US" sz="2200" u="sng" kern="0" dirty="0">
                <a:cs typeface="Arial"/>
              </a:rPr>
              <a:t>September 2020</a:t>
            </a:r>
            <a:endParaRPr lang="en-US" sz="2200" u="sng" dirty="0"/>
          </a:p>
        </p:txBody>
      </p:sp>
      <p:cxnSp>
        <p:nvCxnSpPr>
          <p:cNvPr id="13" name="Straight Connector 1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2B78990-ADBD-7B48-BD30-759563617FE3}"/>
              </a:ext>
            </a:extLst>
          </p:cNvPr>
          <p:cNvSpPr/>
          <p:nvPr/>
        </p:nvSpPr>
        <p:spPr>
          <a:xfrm>
            <a:off x="6003634" y="2551837"/>
            <a:ext cx="184731" cy="646331"/>
          </a:xfrm>
          <a:prstGeom prst="rect">
            <a:avLst/>
          </a:prstGeom>
          <a:noFill/>
        </p:spPr>
        <p:txBody>
          <a:bodyPr wrap="none" lIns="91440" tIns="45720" rIns="91440" bIns="45720">
            <a:spAutoFit/>
          </a:bodyPr>
          <a:lstStyle/>
          <a:p>
            <a:pPr algn="ctr"/>
            <a:endPar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TextBox 7">
            <a:extLst>
              <a:ext uri="{FF2B5EF4-FFF2-40B4-BE49-F238E27FC236}">
                <a16:creationId xmlns:a16="http://schemas.microsoft.com/office/drawing/2014/main" id="{B0E99946-238F-7642-AC23-FB1E05B9EEDC}"/>
              </a:ext>
            </a:extLst>
          </p:cNvPr>
          <p:cNvSpPr txBox="1"/>
          <p:nvPr/>
        </p:nvSpPr>
        <p:spPr>
          <a:xfrm>
            <a:off x="158969" y="3232656"/>
            <a:ext cx="7170683" cy="707886"/>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dirty="0"/>
              <a:t>Thank You</a:t>
            </a:r>
          </a:p>
        </p:txBody>
      </p:sp>
      <p:pic>
        <p:nvPicPr>
          <p:cNvPr id="4" name="Graphic 3" descr="Handshake">
            <a:extLst>
              <a:ext uri="{FF2B5EF4-FFF2-40B4-BE49-F238E27FC236}">
                <a16:creationId xmlns:a16="http://schemas.microsoft.com/office/drawing/2014/main" id="{02A515CD-B4F2-FB4A-BF99-A8179323F9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57783" y="2277612"/>
            <a:ext cx="3165054" cy="3165054"/>
          </a:xfrm>
          <a:prstGeom prst="rect">
            <a:avLst/>
          </a:prstGeom>
        </p:spPr>
      </p:pic>
    </p:spTree>
    <p:extLst>
      <p:ext uri="{BB962C8B-B14F-4D97-AF65-F5344CB8AC3E}">
        <p14:creationId xmlns:p14="http://schemas.microsoft.com/office/powerpoint/2010/main" val="399256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30C0-CE81-3A4C-A969-D164FD05E99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668ECDE-9CA0-2445-9EDB-679256927DF5}"/>
              </a:ext>
            </a:extLst>
          </p:cNvPr>
          <p:cNvSpPr>
            <a:spLocks noGrp="1"/>
          </p:cNvSpPr>
          <p:nvPr>
            <p:ph type="subTitle" idx="1"/>
          </p:nvPr>
        </p:nvSpPr>
        <p:spPr/>
        <p:txBody>
          <a:bodyPr/>
          <a:lstStyle/>
          <a:p>
            <a:endParaRPr lang="en-US"/>
          </a:p>
        </p:txBody>
      </p:sp>
      <p:pic>
        <p:nvPicPr>
          <p:cNvPr id="5" name="Picture 4" descr="A picture containing blue, table, white, water&#10;&#10;Description automatically generated">
            <a:extLst>
              <a:ext uri="{FF2B5EF4-FFF2-40B4-BE49-F238E27FC236}">
                <a16:creationId xmlns:a16="http://schemas.microsoft.com/office/drawing/2014/main" id="{23E7D536-1614-4B41-88D6-D097683B4305}"/>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B2B78990-ADBD-7B48-BD30-759563617FE3}"/>
              </a:ext>
            </a:extLst>
          </p:cNvPr>
          <p:cNvSpPr/>
          <p:nvPr/>
        </p:nvSpPr>
        <p:spPr>
          <a:xfrm>
            <a:off x="6003634" y="2551837"/>
            <a:ext cx="184731" cy="646331"/>
          </a:xfrm>
          <a:prstGeom prst="rect">
            <a:avLst/>
          </a:prstGeom>
          <a:noFill/>
        </p:spPr>
        <p:txBody>
          <a:bodyPr wrap="none" lIns="91440" tIns="45720" rIns="91440" bIns="45720">
            <a:spAutoFit/>
          </a:bodyPr>
          <a:lstStyle/>
          <a:p>
            <a:pPr algn="ctr"/>
            <a:endPar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TextBox 6">
            <a:extLst>
              <a:ext uri="{FF2B5EF4-FFF2-40B4-BE49-F238E27FC236}">
                <a16:creationId xmlns:a16="http://schemas.microsoft.com/office/drawing/2014/main" id="{AC160CD9-82E4-5741-AF11-1985A3C79DF1}"/>
              </a:ext>
            </a:extLst>
          </p:cNvPr>
          <p:cNvSpPr txBox="1"/>
          <p:nvPr/>
        </p:nvSpPr>
        <p:spPr>
          <a:xfrm>
            <a:off x="80010" y="1600200"/>
            <a:ext cx="3931001" cy="584775"/>
          </a:xfrm>
          <a:prstGeom prst="rect">
            <a:avLst/>
          </a:prstGeom>
          <a:noFill/>
        </p:spPr>
        <p:txBody>
          <a:bodyPr wrap="square" rtlCol="0">
            <a:spAutoFit/>
          </a:bodyPr>
          <a:lstStyle/>
          <a:p>
            <a:pPr algn="ctr"/>
            <a:r>
              <a:rPr lang="en-US" sz="3200" b="1" u="sng" kern="0" dirty="0">
                <a:cs typeface="Arial"/>
              </a:rPr>
              <a:t>Problem Statement</a:t>
            </a:r>
          </a:p>
        </p:txBody>
      </p:sp>
      <p:pic>
        <p:nvPicPr>
          <p:cNvPr id="9" name="Graphic 8" descr="Question mark">
            <a:extLst>
              <a:ext uri="{FF2B5EF4-FFF2-40B4-BE49-F238E27FC236}">
                <a16:creationId xmlns:a16="http://schemas.microsoft.com/office/drawing/2014/main" id="{3A0294BF-9B22-A044-8B12-C9D1214D17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90645" y="2076449"/>
            <a:ext cx="3368041" cy="3368041"/>
          </a:xfrm>
          <a:prstGeom prst="rect">
            <a:avLst/>
          </a:prstGeom>
        </p:spPr>
      </p:pic>
      <p:sp>
        <p:nvSpPr>
          <p:cNvPr id="11" name="TextBox 10">
            <a:extLst>
              <a:ext uri="{FF2B5EF4-FFF2-40B4-BE49-F238E27FC236}">
                <a16:creationId xmlns:a16="http://schemas.microsoft.com/office/drawing/2014/main" id="{4A49CC57-6481-7742-A561-658FF07C070E}"/>
              </a:ext>
            </a:extLst>
          </p:cNvPr>
          <p:cNvSpPr txBox="1"/>
          <p:nvPr/>
        </p:nvSpPr>
        <p:spPr>
          <a:xfrm>
            <a:off x="333314" y="2602022"/>
            <a:ext cx="7170683" cy="3108543"/>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In this section I am going to shed a light on main issues to get the better understanding of how a reviews put impact on the sale of any product or any department and how we can maximize profit by understating the nature of review. We will discuss some problems and solution in next few slides.</a:t>
            </a:r>
          </a:p>
        </p:txBody>
      </p:sp>
    </p:spTree>
    <p:extLst>
      <p:ext uri="{BB962C8B-B14F-4D97-AF65-F5344CB8AC3E}">
        <p14:creationId xmlns:p14="http://schemas.microsoft.com/office/powerpoint/2010/main" val="237699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30C0-CE81-3A4C-A969-D164FD05E99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668ECDE-9CA0-2445-9EDB-679256927DF5}"/>
              </a:ext>
            </a:extLst>
          </p:cNvPr>
          <p:cNvSpPr>
            <a:spLocks noGrp="1"/>
          </p:cNvSpPr>
          <p:nvPr>
            <p:ph type="subTitle" idx="1"/>
          </p:nvPr>
        </p:nvSpPr>
        <p:spPr/>
        <p:txBody>
          <a:bodyPr/>
          <a:lstStyle/>
          <a:p>
            <a:endParaRPr lang="en-US"/>
          </a:p>
        </p:txBody>
      </p:sp>
      <p:pic>
        <p:nvPicPr>
          <p:cNvPr id="5" name="Picture 4" descr="A picture containing blue, table, white, water&#10;&#10;Description automatically generated">
            <a:extLst>
              <a:ext uri="{FF2B5EF4-FFF2-40B4-BE49-F238E27FC236}">
                <a16:creationId xmlns:a16="http://schemas.microsoft.com/office/drawing/2014/main" id="{23E7D536-1614-4B41-88D6-D097683B4305}"/>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B2B78990-ADBD-7B48-BD30-759563617FE3}"/>
              </a:ext>
            </a:extLst>
          </p:cNvPr>
          <p:cNvSpPr/>
          <p:nvPr/>
        </p:nvSpPr>
        <p:spPr>
          <a:xfrm>
            <a:off x="6003634" y="2551837"/>
            <a:ext cx="184731" cy="646331"/>
          </a:xfrm>
          <a:prstGeom prst="rect">
            <a:avLst/>
          </a:prstGeom>
          <a:noFill/>
        </p:spPr>
        <p:txBody>
          <a:bodyPr wrap="none" lIns="91440" tIns="45720" rIns="91440" bIns="45720">
            <a:spAutoFit/>
          </a:bodyPr>
          <a:lstStyle/>
          <a:p>
            <a:pPr algn="ctr"/>
            <a:endPar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4" name="TextBox 13">
            <a:extLst>
              <a:ext uri="{FF2B5EF4-FFF2-40B4-BE49-F238E27FC236}">
                <a16:creationId xmlns:a16="http://schemas.microsoft.com/office/drawing/2014/main" id="{A737359E-2F26-944A-A80F-3A4E81780AB8}"/>
              </a:ext>
            </a:extLst>
          </p:cNvPr>
          <p:cNvSpPr txBox="1"/>
          <p:nvPr/>
        </p:nvSpPr>
        <p:spPr>
          <a:xfrm>
            <a:off x="80010" y="1600200"/>
            <a:ext cx="3931001" cy="584775"/>
          </a:xfrm>
          <a:prstGeom prst="rect">
            <a:avLst/>
          </a:prstGeom>
          <a:noFill/>
        </p:spPr>
        <p:txBody>
          <a:bodyPr wrap="square" rtlCol="0">
            <a:spAutoFit/>
          </a:bodyPr>
          <a:lstStyle/>
          <a:p>
            <a:pPr algn="ctr"/>
            <a:r>
              <a:rPr lang="en-US" sz="3200" b="1" u="sng" kern="0" dirty="0">
                <a:cs typeface="Arial"/>
              </a:rPr>
              <a:t>Business Values</a:t>
            </a:r>
          </a:p>
        </p:txBody>
      </p:sp>
      <p:pic>
        <p:nvPicPr>
          <p:cNvPr id="16" name="Graphic 15" descr="Business Growth RTL">
            <a:extLst>
              <a:ext uri="{FF2B5EF4-FFF2-40B4-BE49-F238E27FC236}">
                <a16:creationId xmlns:a16="http://schemas.microsoft.com/office/drawing/2014/main" id="{A9D919FF-8501-6040-BC3B-DBEF33264E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92009" y="2551837"/>
            <a:ext cx="3033712" cy="3033712"/>
          </a:xfrm>
          <a:prstGeom prst="rect">
            <a:avLst/>
          </a:prstGeom>
        </p:spPr>
      </p:pic>
      <p:sp>
        <p:nvSpPr>
          <p:cNvPr id="18" name="TextBox 17">
            <a:extLst>
              <a:ext uri="{FF2B5EF4-FFF2-40B4-BE49-F238E27FC236}">
                <a16:creationId xmlns:a16="http://schemas.microsoft.com/office/drawing/2014/main" id="{3C736C21-6FD0-C641-963E-92F891462CFF}"/>
              </a:ext>
            </a:extLst>
          </p:cNvPr>
          <p:cNvSpPr txBox="1"/>
          <p:nvPr/>
        </p:nvSpPr>
        <p:spPr>
          <a:xfrm>
            <a:off x="333314" y="2602022"/>
            <a:ext cx="7170683" cy="954107"/>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Here we will touch some most crucial aspects to grow in this industry. </a:t>
            </a:r>
          </a:p>
        </p:txBody>
      </p:sp>
      <p:sp>
        <p:nvSpPr>
          <p:cNvPr id="19" name="TextBox 18">
            <a:extLst>
              <a:ext uri="{FF2B5EF4-FFF2-40B4-BE49-F238E27FC236}">
                <a16:creationId xmlns:a16="http://schemas.microsoft.com/office/drawing/2014/main" id="{CC28DB55-8D0B-3248-AFDC-75B64BD3ECED}"/>
              </a:ext>
            </a:extLst>
          </p:cNvPr>
          <p:cNvSpPr txBox="1"/>
          <p:nvPr/>
        </p:nvSpPr>
        <p:spPr>
          <a:xfrm>
            <a:off x="333314" y="3648204"/>
            <a:ext cx="7170683" cy="2369880"/>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Some major aspects to understand.</a:t>
            </a:r>
          </a:p>
          <a:p>
            <a:pPr algn="just"/>
            <a:endParaRPr lang="en-US" sz="2000" dirty="0"/>
          </a:p>
          <a:p>
            <a:pPr marL="342900" indent="-342900" algn="just">
              <a:buFont typeface="Wingdings" pitchFamily="2" charset="2"/>
              <a:buChar char="Ø"/>
            </a:pPr>
            <a:r>
              <a:rPr lang="en-US" sz="2000" dirty="0"/>
              <a:t>Understand the sentiment of review. </a:t>
            </a:r>
          </a:p>
          <a:p>
            <a:pPr marL="342900" indent="-342900" algn="just">
              <a:buFont typeface="Wingdings" pitchFamily="2" charset="2"/>
              <a:buChar char="Ø"/>
            </a:pPr>
            <a:r>
              <a:rPr lang="en-US" sz="2000" dirty="0"/>
              <a:t>Will predict the how department or product will perform in future</a:t>
            </a:r>
          </a:p>
          <a:p>
            <a:pPr marL="342900" indent="-342900" algn="just">
              <a:buFont typeface="Wingdings" pitchFamily="2" charset="2"/>
              <a:buChar char="Ø"/>
            </a:pPr>
            <a:r>
              <a:rPr lang="en-US" sz="2000" dirty="0"/>
              <a:t>Most Important is sentiment of the audience.</a:t>
            </a:r>
          </a:p>
          <a:p>
            <a:pPr marL="342900" indent="-342900" algn="just">
              <a:buFont typeface="Wingdings" pitchFamily="2" charset="2"/>
              <a:buChar char="Ø"/>
            </a:pPr>
            <a:r>
              <a:rPr lang="en-US" sz="2000" dirty="0"/>
              <a:t>We will touch the surface of other important aspects.</a:t>
            </a:r>
          </a:p>
        </p:txBody>
      </p:sp>
    </p:spTree>
    <p:extLst>
      <p:ext uri="{BB962C8B-B14F-4D97-AF65-F5344CB8AC3E}">
        <p14:creationId xmlns:p14="http://schemas.microsoft.com/office/powerpoint/2010/main" val="3351276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08C79CBD-C99A-624F-9851-F5970DE4F249}"/>
              </a:ext>
            </a:extLst>
          </p:cNvPr>
          <p:cNvSpPr txBox="1"/>
          <p:nvPr/>
        </p:nvSpPr>
        <p:spPr>
          <a:xfrm>
            <a:off x="80010" y="1600200"/>
            <a:ext cx="3931001" cy="584775"/>
          </a:xfrm>
          <a:prstGeom prst="rect">
            <a:avLst/>
          </a:prstGeom>
          <a:noFill/>
        </p:spPr>
        <p:txBody>
          <a:bodyPr wrap="square" rtlCol="0">
            <a:spAutoFit/>
          </a:bodyPr>
          <a:lstStyle/>
          <a:p>
            <a:pPr algn="ctr"/>
            <a:r>
              <a:rPr lang="en-US" sz="3200" b="1" u="sng" kern="0" dirty="0">
                <a:cs typeface="Arial"/>
              </a:rPr>
              <a:t>Methodology</a:t>
            </a:r>
          </a:p>
        </p:txBody>
      </p:sp>
      <p:pic>
        <p:nvPicPr>
          <p:cNvPr id="8" name="Graphic 7" descr="Circles with arrows">
            <a:extLst>
              <a:ext uri="{FF2B5EF4-FFF2-40B4-BE49-F238E27FC236}">
                <a16:creationId xmlns:a16="http://schemas.microsoft.com/office/drawing/2014/main" id="{C5EE8814-2C1D-B34A-8E81-15689B4160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30003" y="2556321"/>
            <a:ext cx="2889945" cy="2889945"/>
          </a:xfrm>
          <a:prstGeom prst="rect">
            <a:avLst/>
          </a:prstGeom>
        </p:spPr>
      </p:pic>
      <p:pic>
        <p:nvPicPr>
          <p:cNvPr id="11" name="Graphic 10" descr="Database">
            <a:extLst>
              <a:ext uri="{FF2B5EF4-FFF2-40B4-BE49-F238E27FC236}">
                <a16:creationId xmlns:a16="http://schemas.microsoft.com/office/drawing/2014/main" id="{96649DB1-0368-2642-81B9-1B5F853036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95400" y="2655600"/>
            <a:ext cx="1531202" cy="1531202"/>
          </a:xfrm>
          <a:prstGeom prst="rect">
            <a:avLst/>
          </a:prstGeom>
        </p:spPr>
      </p:pic>
      <p:pic>
        <p:nvPicPr>
          <p:cNvPr id="13" name="Graphic 12" descr="Hierarchy">
            <a:extLst>
              <a:ext uri="{FF2B5EF4-FFF2-40B4-BE49-F238E27FC236}">
                <a16:creationId xmlns:a16="http://schemas.microsoft.com/office/drawing/2014/main" id="{98D6CAA8-A6D9-FD43-8915-7F839FEF87D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61379" y="2709551"/>
            <a:ext cx="1438898" cy="1438898"/>
          </a:xfrm>
          <a:prstGeom prst="rect">
            <a:avLst/>
          </a:prstGeom>
        </p:spPr>
      </p:pic>
      <p:pic>
        <p:nvPicPr>
          <p:cNvPr id="15" name="Graphic 14" descr="Pie chart">
            <a:extLst>
              <a:ext uri="{FF2B5EF4-FFF2-40B4-BE49-F238E27FC236}">
                <a16:creationId xmlns:a16="http://schemas.microsoft.com/office/drawing/2014/main" id="{275BB8E0-FF6F-584B-AB86-DEAECB0D54D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46479" y="2747905"/>
            <a:ext cx="1438897" cy="1438897"/>
          </a:xfrm>
          <a:prstGeom prst="rect">
            <a:avLst/>
          </a:prstGeom>
        </p:spPr>
      </p:pic>
      <p:sp>
        <p:nvSpPr>
          <p:cNvPr id="16" name="TextBox 15">
            <a:extLst>
              <a:ext uri="{FF2B5EF4-FFF2-40B4-BE49-F238E27FC236}">
                <a16:creationId xmlns:a16="http://schemas.microsoft.com/office/drawing/2014/main" id="{8BDB5834-B453-1640-B9B7-9E63BD122655}"/>
              </a:ext>
            </a:extLst>
          </p:cNvPr>
          <p:cNvSpPr txBox="1"/>
          <p:nvPr/>
        </p:nvSpPr>
        <p:spPr>
          <a:xfrm>
            <a:off x="814357" y="4318873"/>
            <a:ext cx="2493287" cy="1846659"/>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u="sng" dirty="0"/>
              <a:t>Load &amp; analyze the data</a:t>
            </a:r>
          </a:p>
          <a:p>
            <a:pPr algn="just"/>
            <a:endParaRPr lang="en-US" sz="1600" u="sng" dirty="0"/>
          </a:p>
          <a:p>
            <a:pPr marL="342900" indent="-342900">
              <a:buFont typeface="Arial" panose="020B0604020202020204" pitchFamily="34" charset="0"/>
              <a:buChar char="•"/>
            </a:pPr>
            <a:r>
              <a:rPr lang="en-US" sz="2000" dirty="0"/>
              <a:t>Kaggle Amazon Review Database</a:t>
            </a:r>
          </a:p>
          <a:p>
            <a:pPr marL="342900" indent="-342900">
              <a:buFont typeface="Arial" panose="020B0604020202020204" pitchFamily="34" charset="0"/>
              <a:buChar char="•"/>
            </a:pPr>
            <a:r>
              <a:rPr lang="en-US" sz="2000" dirty="0"/>
              <a:t>IMDB Movie Review Database</a:t>
            </a:r>
          </a:p>
        </p:txBody>
      </p:sp>
      <p:sp>
        <p:nvSpPr>
          <p:cNvPr id="17" name="TextBox 16">
            <a:extLst>
              <a:ext uri="{FF2B5EF4-FFF2-40B4-BE49-F238E27FC236}">
                <a16:creationId xmlns:a16="http://schemas.microsoft.com/office/drawing/2014/main" id="{86D44823-96E9-4D48-8FA9-EA01FB61DF96}"/>
              </a:ext>
            </a:extLst>
          </p:cNvPr>
          <p:cNvSpPr txBox="1"/>
          <p:nvPr/>
        </p:nvSpPr>
        <p:spPr>
          <a:xfrm>
            <a:off x="3593396" y="4321016"/>
            <a:ext cx="2493287" cy="1600438"/>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u="sng" dirty="0"/>
              <a:t>Organizing Data Using</a:t>
            </a:r>
          </a:p>
          <a:p>
            <a:pPr algn="just"/>
            <a:endParaRPr lang="en-US" sz="1600" u="sng" dirty="0"/>
          </a:p>
          <a:p>
            <a:pPr algn="just"/>
            <a:r>
              <a:rPr lang="en-US" sz="1600" dirty="0"/>
              <a:t>Train model using different Machine Learning and Deep Learning Models for highest accuracy</a:t>
            </a:r>
          </a:p>
        </p:txBody>
      </p:sp>
      <p:sp>
        <p:nvSpPr>
          <p:cNvPr id="18" name="TextBox 17">
            <a:extLst>
              <a:ext uri="{FF2B5EF4-FFF2-40B4-BE49-F238E27FC236}">
                <a16:creationId xmlns:a16="http://schemas.microsoft.com/office/drawing/2014/main" id="{95108B42-4D79-3541-AC4C-0EC88C645517}"/>
              </a:ext>
            </a:extLst>
          </p:cNvPr>
          <p:cNvSpPr txBox="1"/>
          <p:nvPr/>
        </p:nvSpPr>
        <p:spPr>
          <a:xfrm>
            <a:off x="6137041" y="4318873"/>
            <a:ext cx="2493287" cy="1877437"/>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u="sng" dirty="0"/>
              <a:t>Use Stats Tools</a:t>
            </a:r>
          </a:p>
          <a:p>
            <a:pPr algn="ctr"/>
            <a:endParaRPr lang="en-US" u="sng" dirty="0"/>
          </a:p>
          <a:p>
            <a:pPr algn="just"/>
            <a:r>
              <a:rPr lang="en-US" sz="1600" dirty="0"/>
              <a:t>We will extract the solutions using averages, totals, and will use graphs to paint a better picture.</a:t>
            </a:r>
          </a:p>
          <a:p>
            <a:pPr algn="just"/>
            <a:endParaRPr lang="en-US" sz="1600" u="sng" dirty="0"/>
          </a:p>
        </p:txBody>
      </p:sp>
    </p:spTree>
    <p:extLst>
      <p:ext uri="{BB962C8B-B14F-4D97-AF65-F5344CB8AC3E}">
        <p14:creationId xmlns:p14="http://schemas.microsoft.com/office/powerpoint/2010/main" val="2950267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1625FEC4-174E-9C47-8792-C47C4146A630}"/>
              </a:ext>
            </a:extLst>
          </p:cNvPr>
          <p:cNvSpPr txBox="1"/>
          <p:nvPr/>
        </p:nvSpPr>
        <p:spPr>
          <a:xfrm>
            <a:off x="80010" y="1600200"/>
            <a:ext cx="3931001" cy="584775"/>
          </a:xfrm>
          <a:prstGeom prst="rect">
            <a:avLst/>
          </a:prstGeom>
          <a:noFill/>
        </p:spPr>
        <p:txBody>
          <a:bodyPr wrap="square" rtlCol="0">
            <a:spAutoFit/>
          </a:bodyPr>
          <a:lstStyle/>
          <a:p>
            <a:pPr algn="ctr"/>
            <a:r>
              <a:rPr lang="en-US" sz="3200" b="1" u="sng" kern="0" dirty="0">
                <a:cs typeface="Arial"/>
              </a:rPr>
              <a:t>Methodology</a:t>
            </a:r>
          </a:p>
        </p:txBody>
      </p:sp>
      <p:sp>
        <p:nvSpPr>
          <p:cNvPr id="3" name="Rectangle 2">
            <a:extLst>
              <a:ext uri="{FF2B5EF4-FFF2-40B4-BE49-F238E27FC236}">
                <a16:creationId xmlns:a16="http://schemas.microsoft.com/office/drawing/2014/main" id="{06DD8A48-97E9-2B47-8486-AB7440658336}"/>
              </a:ext>
            </a:extLst>
          </p:cNvPr>
          <p:cNvSpPr/>
          <p:nvPr/>
        </p:nvSpPr>
        <p:spPr>
          <a:xfrm>
            <a:off x="893437" y="2631013"/>
            <a:ext cx="6636025" cy="3046988"/>
          </a:xfrm>
          <a:prstGeom prst="rect">
            <a:avLst/>
          </a:prstGeom>
        </p:spPr>
        <p:txBody>
          <a:bodyPr wrap="square">
            <a:spAutoFit/>
          </a:bodyPr>
          <a:lstStyle/>
          <a:p>
            <a:r>
              <a:rPr lang="en-GB" sz="2400" dirty="0"/>
              <a:t>• Data Cleaning</a:t>
            </a:r>
            <a:br>
              <a:rPr lang="en-GB" sz="2400" dirty="0"/>
            </a:br>
            <a:r>
              <a:rPr lang="en-GB" sz="2400" dirty="0"/>
              <a:t>• Feature Engineering</a:t>
            </a:r>
            <a:br>
              <a:rPr lang="en-GB" sz="2400" dirty="0"/>
            </a:br>
            <a:r>
              <a:rPr lang="en-GB" sz="2400" dirty="0"/>
              <a:t>• Logistic Regression</a:t>
            </a:r>
            <a:br>
              <a:rPr lang="en-GB" sz="2400" dirty="0"/>
            </a:br>
            <a:r>
              <a:rPr lang="en-GB" sz="2400" dirty="0"/>
              <a:t>• </a:t>
            </a:r>
            <a:r>
              <a:rPr lang="en-GB" sz="2400" dirty="0" err="1"/>
              <a:t>Bernouli</a:t>
            </a:r>
            <a:r>
              <a:rPr lang="en-GB" sz="2400" dirty="0"/>
              <a:t> NB</a:t>
            </a:r>
            <a:br>
              <a:rPr lang="en-GB" sz="2400" dirty="0"/>
            </a:br>
            <a:r>
              <a:rPr lang="en-GB" sz="2400" dirty="0"/>
              <a:t>• Multinomial NB</a:t>
            </a:r>
            <a:br>
              <a:rPr lang="en-GB" sz="2400" dirty="0"/>
            </a:br>
            <a:r>
              <a:rPr lang="en-GB" sz="2400" dirty="0"/>
              <a:t>• </a:t>
            </a:r>
            <a:r>
              <a:rPr lang="en-GB" sz="2400" dirty="0" err="1"/>
              <a:t>Naïve</a:t>
            </a:r>
            <a:r>
              <a:rPr lang="en-GB" sz="2400" dirty="0"/>
              <a:t> Bayes </a:t>
            </a:r>
          </a:p>
          <a:p>
            <a:r>
              <a:rPr lang="en-GB" sz="2400" dirty="0"/>
              <a:t>• TFIDF</a:t>
            </a:r>
          </a:p>
          <a:p>
            <a:r>
              <a:rPr lang="en-GB" sz="2400" dirty="0"/>
              <a:t>• NLTK</a:t>
            </a:r>
          </a:p>
        </p:txBody>
      </p:sp>
      <p:pic>
        <p:nvPicPr>
          <p:cNvPr id="6146" name="Picture 2">
            <a:extLst>
              <a:ext uri="{FF2B5EF4-FFF2-40B4-BE49-F238E27FC236}">
                <a16:creationId xmlns:a16="http://schemas.microsoft.com/office/drawing/2014/main" id="{100D5A66-C8C4-9D48-B8E6-A28FA2356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2862" y="2559244"/>
            <a:ext cx="49657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45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B5439BA9-E65B-8849-B08D-E96DAA01DC76}"/>
              </a:ext>
            </a:extLst>
          </p:cNvPr>
          <p:cNvSpPr txBox="1"/>
          <p:nvPr/>
        </p:nvSpPr>
        <p:spPr>
          <a:xfrm>
            <a:off x="80010" y="1600200"/>
            <a:ext cx="6015990" cy="523220"/>
          </a:xfrm>
          <a:prstGeom prst="rect">
            <a:avLst/>
          </a:prstGeom>
          <a:noFill/>
        </p:spPr>
        <p:txBody>
          <a:bodyPr wrap="square" rtlCol="0">
            <a:spAutoFit/>
          </a:bodyPr>
          <a:lstStyle/>
          <a:p>
            <a:pPr algn="ctr"/>
            <a:r>
              <a:rPr lang="en-US" sz="2800" b="1" u="sng" kern="0" dirty="0">
                <a:cs typeface="Arial"/>
              </a:rPr>
              <a:t>Amazon Review Sentiment Analysis:</a:t>
            </a:r>
          </a:p>
        </p:txBody>
      </p:sp>
      <p:sp>
        <p:nvSpPr>
          <p:cNvPr id="8" name="TextBox 7">
            <a:extLst>
              <a:ext uri="{FF2B5EF4-FFF2-40B4-BE49-F238E27FC236}">
                <a16:creationId xmlns:a16="http://schemas.microsoft.com/office/drawing/2014/main" id="{F56CABC2-561B-F048-A9C3-ABCA6B19E7AF}"/>
              </a:ext>
            </a:extLst>
          </p:cNvPr>
          <p:cNvSpPr txBox="1"/>
          <p:nvPr/>
        </p:nvSpPr>
        <p:spPr>
          <a:xfrm>
            <a:off x="287594" y="2458217"/>
            <a:ext cx="5027356" cy="523220"/>
          </a:xfrm>
          <a:prstGeom prst="rect">
            <a:avLst/>
          </a:prstGeom>
          <a:noFill/>
        </p:spPr>
        <p:txBody>
          <a:bodyPr wrap="square" rtlCol="0">
            <a:spAutoFit/>
          </a:bodyPr>
          <a:lstStyle/>
          <a:p>
            <a:pPr algn="ctr"/>
            <a:r>
              <a:rPr lang="en-US" sz="2800" b="1" u="sng" kern="0" dirty="0">
                <a:solidFill>
                  <a:srgbClr val="0070C0"/>
                </a:solidFill>
                <a:cs typeface="Arial"/>
              </a:rPr>
              <a:t>Finding 1 -</a:t>
            </a:r>
          </a:p>
        </p:txBody>
      </p:sp>
      <p:sp>
        <p:nvSpPr>
          <p:cNvPr id="10" name="TextBox 9">
            <a:extLst>
              <a:ext uri="{FF2B5EF4-FFF2-40B4-BE49-F238E27FC236}">
                <a16:creationId xmlns:a16="http://schemas.microsoft.com/office/drawing/2014/main" id="{33859AF9-681E-E946-88BE-ABF340984D90}"/>
              </a:ext>
            </a:extLst>
          </p:cNvPr>
          <p:cNvSpPr txBox="1"/>
          <p:nvPr/>
        </p:nvSpPr>
        <p:spPr>
          <a:xfrm>
            <a:off x="287594" y="3429000"/>
            <a:ext cx="5187375" cy="1785104"/>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We have learned from this section:</a:t>
            </a:r>
          </a:p>
          <a:p>
            <a:pPr marL="342900" indent="-342900">
              <a:buFont typeface="+mj-lt"/>
              <a:buAutoNum type="arabicPeriod"/>
            </a:pPr>
            <a:r>
              <a:rPr lang="en-GB" b="1" dirty="0"/>
              <a:t>Only 0.55 % of the users are bulk users</a:t>
            </a:r>
          </a:p>
          <a:p>
            <a:pPr marL="342900" indent="-342900">
              <a:buFont typeface="+mj-lt"/>
              <a:buAutoNum type="arabicPeriod"/>
            </a:pPr>
            <a:r>
              <a:rPr lang="en-GB" b="1" dirty="0"/>
              <a:t>Around 9 % of the ratings have been submitted by just 0.55% users - Does it seem odd to you ?</a:t>
            </a:r>
          </a:p>
        </p:txBody>
      </p:sp>
      <p:pic>
        <p:nvPicPr>
          <p:cNvPr id="1028" name="Picture 4">
            <a:extLst>
              <a:ext uri="{FF2B5EF4-FFF2-40B4-BE49-F238E27FC236}">
                <a16:creationId xmlns:a16="http://schemas.microsoft.com/office/drawing/2014/main" id="{2A0A362C-E52B-D34F-880F-BFD4CB47A6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7033" y="1690688"/>
            <a:ext cx="4124263" cy="413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618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EE9D2C95-621E-2748-9C8E-29B8814EE868}"/>
              </a:ext>
            </a:extLst>
          </p:cNvPr>
          <p:cNvSpPr txBox="1"/>
          <p:nvPr/>
        </p:nvSpPr>
        <p:spPr>
          <a:xfrm>
            <a:off x="287594" y="2458217"/>
            <a:ext cx="5808406" cy="523220"/>
          </a:xfrm>
          <a:prstGeom prst="rect">
            <a:avLst/>
          </a:prstGeom>
          <a:noFill/>
        </p:spPr>
        <p:txBody>
          <a:bodyPr wrap="square" rtlCol="0">
            <a:spAutoFit/>
          </a:bodyPr>
          <a:lstStyle/>
          <a:p>
            <a:pPr algn="ctr"/>
            <a:r>
              <a:rPr lang="en-US" sz="2800" b="1" u="sng" kern="0" dirty="0">
                <a:solidFill>
                  <a:srgbClr val="0070C0"/>
                </a:solidFill>
                <a:cs typeface="Arial"/>
              </a:rPr>
              <a:t>Multinomial NB:-</a:t>
            </a:r>
          </a:p>
        </p:txBody>
      </p:sp>
      <p:sp>
        <p:nvSpPr>
          <p:cNvPr id="10" name="TextBox 9">
            <a:extLst>
              <a:ext uri="{FF2B5EF4-FFF2-40B4-BE49-F238E27FC236}">
                <a16:creationId xmlns:a16="http://schemas.microsoft.com/office/drawing/2014/main" id="{43F9810A-B8BA-6747-BBF6-D0755435AB4A}"/>
              </a:ext>
            </a:extLst>
          </p:cNvPr>
          <p:cNvSpPr txBox="1"/>
          <p:nvPr/>
        </p:nvSpPr>
        <p:spPr>
          <a:xfrm>
            <a:off x="80010" y="1600200"/>
            <a:ext cx="6015990" cy="523220"/>
          </a:xfrm>
          <a:prstGeom prst="rect">
            <a:avLst/>
          </a:prstGeom>
          <a:noFill/>
        </p:spPr>
        <p:txBody>
          <a:bodyPr wrap="square" rtlCol="0">
            <a:spAutoFit/>
          </a:bodyPr>
          <a:lstStyle/>
          <a:p>
            <a:pPr algn="ctr"/>
            <a:r>
              <a:rPr lang="en-US" sz="2800" b="1" u="sng" kern="0" dirty="0">
                <a:cs typeface="Arial"/>
              </a:rPr>
              <a:t>Amazon Review Sentiment Analysis:</a:t>
            </a:r>
          </a:p>
        </p:txBody>
      </p:sp>
      <p:graphicFrame>
        <p:nvGraphicFramePr>
          <p:cNvPr id="12" name="Table 11">
            <a:extLst>
              <a:ext uri="{FF2B5EF4-FFF2-40B4-BE49-F238E27FC236}">
                <a16:creationId xmlns:a16="http://schemas.microsoft.com/office/drawing/2014/main" id="{9200D497-DFEC-6C46-91CB-92FF7802EC9D}"/>
              </a:ext>
            </a:extLst>
          </p:cNvPr>
          <p:cNvGraphicFramePr>
            <a:graphicFrameLocks noGrp="1"/>
          </p:cNvGraphicFramePr>
          <p:nvPr>
            <p:extLst>
              <p:ext uri="{D42A27DB-BD31-4B8C-83A1-F6EECF244321}">
                <p14:modId xmlns:p14="http://schemas.microsoft.com/office/powerpoint/2010/main" val="1258533959"/>
              </p:ext>
            </p:extLst>
          </p:nvPr>
        </p:nvGraphicFramePr>
        <p:xfrm>
          <a:off x="342124" y="3116374"/>
          <a:ext cx="8006744" cy="2599079"/>
        </p:xfrm>
        <a:graphic>
          <a:graphicData uri="http://schemas.openxmlformats.org/drawingml/2006/table">
            <a:tbl>
              <a:tblPr firstRow="1" bandRow="1">
                <a:tableStyleId>{793D81CF-94F2-401A-BA57-92F5A7B2D0C5}</a:tableStyleId>
              </a:tblPr>
              <a:tblGrid>
                <a:gridCol w="1914066">
                  <a:extLst>
                    <a:ext uri="{9D8B030D-6E8A-4147-A177-3AD203B41FA5}">
                      <a16:colId xmlns:a16="http://schemas.microsoft.com/office/drawing/2014/main" val="2308659176"/>
                    </a:ext>
                  </a:extLst>
                </a:gridCol>
                <a:gridCol w="1462845">
                  <a:extLst>
                    <a:ext uri="{9D8B030D-6E8A-4147-A177-3AD203B41FA5}">
                      <a16:colId xmlns:a16="http://schemas.microsoft.com/office/drawing/2014/main" val="2452222030"/>
                    </a:ext>
                  </a:extLst>
                </a:gridCol>
                <a:gridCol w="1427135">
                  <a:extLst>
                    <a:ext uri="{9D8B030D-6E8A-4147-A177-3AD203B41FA5}">
                      <a16:colId xmlns:a16="http://schemas.microsoft.com/office/drawing/2014/main" val="1426335373"/>
                    </a:ext>
                  </a:extLst>
                </a:gridCol>
                <a:gridCol w="1739852">
                  <a:extLst>
                    <a:ext uri="{9D8B030D-6E8A-4147-A177-3AD203B41FA5}">
                      <a16:colId xmlns:a16="http://schemas.microsoft.com/office/drawing/2014/main" val="1424012002"/>
                    </a:ext>
                  </a:extLst>
                </a:gridCol>
                <a:gridCol w="1462846">
                  <a:extLst>
                    <a:ext uri="{9D8B030D-6E8A-4147-A177-3AD203B41FA5}">
                      <a16:colId xmlns:a16="http://schemas.microsoft.com/office/drawing/2014/main" val="1513708849"/>
                    </a:ext>
                  </a:extLst>
                </a:gridCol>
              </a:tblGrid>
              <a:tr h="371297">
                <a:tc>
                  <a:txBody>
                    <a:bodyPr/>
                    <a:lstStyle/>
                    <a:p>
                      <a:pPr algn="ctr"/>
                      <a:endParaRPr lang="en-US" dirty="0"/>
                    </a:p>
                  </a:txBody>
                  <a:tcPr/>
                </a:tc>
                <a:tc>
                  <a:txBody>
                    <a:bodyPr/>
                    <a:lstStyle/>
                    <a:p>
                      <a:pPr algn="ctr"/>
                      <a:r>
                        <a:rPr lang="en-US" dirty="0"/>
                        <a:t>Precision</a:t>
                      </a:r>
                      <a:endParaRPr lang="en-US" dirty="0">
                        <a:solidFill>
                          <a:schemeClr val="bg1"/>
                        </a:solidFill>
                      </a:endParaRPr>
                    </a:p>
                  </a:txBody>
                  <a:tcPr/>
                </a:tc>
                <a:tc>
                  <a:txBody>
                    <a:bodyPr/>
                    <a:lstStyle/>
                    <a:p>
                      <a:pPr algn="ctr"/>
                      <a:r>
                        <a:rPr lang="en-US" dirty="0"/>
                        <a:t>Recall</a:t>
                      </a:r>
                      <a:endParaRPr lang="en-US" dirty="0">
                        <a:solidFill>
                          <a:schemeClr val="bg1"/>
                        </a:solidFill>
                      </a:endParaRPr>
                    </a:p>
                  </a:txBody>
                  <a:tcPr/>
                </a:tc>
                <a:tc>
                  <a:txBody>
                    <a:bodyPr/>
                    <a:lstStyle/>
                    <a:p>
                      <a:pPr algn="ctr"/>
                      <a:r>
                        <a:rPr lang="en-US" dirty="0"/>
                        <a:t>F1-score</a:t>
                      </a:r>
                      <a:endParaRPr lang="en-US" dirty="0">
                        <a:solidFill>
                          <a:schemeClr val="bg1"/>
                        </a:solidFill>
                      </a:endParaRPr>
                    </a:p>
                  </a:txBody>
                  <a:tcPr/>
                </a:tc>
                <a:tc>
                  <a:txBody>
                    <a:bodyPr/>
                    <a:lstStyle/>
                    <a:p>
                      <a:pPr algn="ctr"/>
                      <a:r>
                        <a:rPr lang="en-US" dirty="0"/>
                        <a:t>Support </a:t>
                      </a:r>
                      <a:endParaRPr lang="en-US" dirty="0">
                        <a:solidFill>
                          <a:schemeClr val="bg1"/>
                        </a:solidFill>
                      </a:endParaRPr>
                    </a:p>
                  </a:txBody>
                  <a:tcPr/>
                </a:tc>
                <a:extLst>
                  <a:ext uri="{0D108BD9-81ED-4DB2-BD59-A6C34878D82A}">
                    <a16:rowId xmlns:a16="http://schemas.microsoft.com/office/drawing/2014/main" val="239795475"/>
                  </a:ext>
                </a:extLst>
              </a:tr>
              <a:tr h="371297">
                <a:tc>
                  <a:txBody>
                    <a:bodyPr/>
                    <a:lstStyle/>
                    <a:p>
                      <a:pPr algn="ctr"/>
                      <a:r>
                        <a:rPr lang="en-GB" dirty="0"/>
                        <a:t>positive</a:t>
                      </a:r>
                      <a:endParaRPr lang="en-US" dirty="0"/>
                    </a:p>
                  </a:txBody>
                  <a:tcPr/>
                </a:tc>
                <a:tc>
                  <a:txBody>
                    <a:bodyPr/>
                    <a:lstStyle/>
                    <a:p>
                      <a:pPr algn="ctr"/>
                      <a:r>
                        <a:rPr lang="en-GB" dirty="0"/>
                        <a:t>0.00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0.00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0.00</a:t>
                      </a:r>
                      <a:endParaRPr lang="en-US" dirty="0"/>
                    </a:p>
                  </a:txBody>
                  <a:tcPr/>
                </a:tc>
                <a:tc>
                  <a:txBody>
                    <a:bodyPr/>
                    <a:lstStyle/>
                    <a:p>
                      <a:pPr algn="ctr"/>
                      <a:r>
                        <a:rPr lang="en-GB" dirty="0"/>
                        <a:t>464</a:t>
                      </a:r>
                      <a:endParaRPr lang="en-US" dirty="0"/>
                    </a:p>
                  </a:txBody>
                  <a:tcPr/>
                </a:tc>
                <a:extLst>
                  <a:ext uri="{0D108BD9-81ED-4DB2-BD59-A6C34878D82A}">
                    <a16:rowId xmlns:a16="http://schemas.microsoft.com/office/drawing/2014/main" val="2994566936"/>
                  </a:ext>
                </a:extLst>
              </a:tr>
              <a:tr h="371297">
                <a:tc>
                  <a:txBody>
                    <a:bodyPr/>
                    <a:lstStyle/>
                    <a:p>
                      <a:pPr algn="ctr"/>
                      <a:r>
                        <a:rPr lang="en-GB" dirty="0"/>
                        <a:t>negative</a:t>
                      </a:r>
                      <a:endParaRPr lang="en-US" dirty="0"/>
                    </a:p>
                  </a:txBody>
                  <a:tcPr/>
                </a:tc>
                <a:tc>
                  <a:txBody>
                    <a:bodyPr/>
                    <a:lstStyle/>
                    <a:p>
                      <a:pPr algn="ctr"/>
                      <a:r>
                        <a:rPr lang="en-GB" dirty="0"/>
                        <a:t>0.93</a:t>
                      </a:r>
                      <a:endParaRPr lang="en-US" dirty="0"/>
                    </a:p>
                  </a:txBody>
                  <a:tcPr/>
                </a:tc>
                <a:tc>
                  <a:txBody>
                    <a:bodyPr/>
                    <a:lstStyle/>
                    <a:p>
                      <a:pPr algn="ctr"/>
                      <a:r>
                        <a:rPr lang="en-GB" dirty="0"/>
                        <a:t>1.0</a:t>
                      </a:r>
                      <a:endParaRPr lang="en-US" dirty="0"/>
                    </a:p>
                  </a:txBody>
                  <a:tcPr/>
                </a:tc>
                <a:tc>
                  <a:txBody>
                    <a:bodyPr/>
                    <a:lstStyle/>
                    <a:p>
                      <a:pPr algn="ctr"/>
                      <a:r>
                        <a:rPr lang="en-GB" dirty="0"/>
                        <a:t>0.97</a:t>
                      </a:r>
                      <a:endParaRPr lang="en-US" dirty="0"/>
                    </a:p>
                  </a:txBody>
                  <a:tcPr/>
                </a:tc>
                <a:tc>
                  <a:txBody>
                    <a:bodyPr/>
                    <a:lstStyle/>
                    <a:p>
                      <a:pPr algn="ctr"/>
                      <a:r>
                        <a:rPr lang="en-GB" dirty="0"/>
                        <a:t>6461</a:t>
                      </a:r>
                      <a:endParaRPr lang="en-US" dirty="0"/>
                    </a:p>
                  </a:txBody>
                  <a:tcPr/>
                </a:tc>
                <a:extLst>
                  <a:ext uri="{0D108BD9-81ED-4DB2-BD59-A6C34878D82A}">
                    <a16:rowId xmlns:a16="http://schemas.microsoft.com/office/drawing/2014/main" val="1727763681"/>
                  </a:ext>
                </a:extLst>
              </a:tr>
              <a:tr h="371297">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012271544"/>
                  </a:ext>
                </a:extLst>
              </a:tr>
              <a:tr h="371297">
                <a:tc>
                  <a:txBody>
                    <a:bodyPr/>
                    <a:lstStyle/>
                    <a:p>
                      <a:pPr algn="ctr"/>
                      <a:r>
                        <a:rPr lang="en-GB" dirty="0"/>
                        <a:t>accuracy</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GB" dirty="0"/>
                        <a:t>0.93</a:t>
                      </a:r>
                      <a:endParaRPr lang="en-US" dirty="0"/>
                    </a:p>
                  </a:txBody>
                  <a:tcPr/>
                </a:tc>
                <a:tc>
                  <a:txBody>
                    <a:bodyPr/>
                    <a:lstStyle/>
                    <a:p>
                      <a:pPr algn="ctr"/>
                      <a:r>
                        <a:rPr lang="en-GB" dirty="0"/>
                        <a:t>6925</a:t>
                      </a:r>
                      <a:endParaRPr lang="en-US" dirty="0"/>
                    </a:p>
                  </a:txBody>
                  <a:tcPr/>
                </a:tc>
                <a:extLst>
                  <a:ext uri="{0D108BD9-81ED-4DB2-BD59-A6C34878D82A}">
                    <a16:rowId xmlns:a16="http://schemas.microsoft.com/office/drawing/2014/main" val="3265620707"/>
                  </a:ext>
                </a:extLst>
              </a:tr>
              <a:tr h="371297">
                <a:tc>
                  <a:txBody>
                    <a:bodyPr/>
                    <a:lstStyle/>
                    <a:p>
                      <a:pPr algn="ctr"/>
                      <a:r>
                        <a:rPr lang="en-GB" dirty="0"/>
                        <a:t>macro </a:t>
                      </a:r>
                      <a:r>
                        <a:rPr lang="en-GB" dirty="0" err="1"/>
                        <a:t>avg</a:t>
                      </a:r>
                      <a:endParaRPr lang="en-US" dirty="0"/>
                    </a:p>
                  </a:txBody>
                  <a:tcPr/>
                </a:tc>
                <a:tc>
                  <a:txBody>
                    <a:bodyPr/>
                    <a:lstStyle/>
                    <a:p>
                      <a:pPr algn="ctr"/>
                      <a:r>
                        <a:rPr lang="en-GB" dirty="0"/>
                        <a:t>0.47</a:t>
                      </a:r>
                      <a:endParaRPr lang="en-US" dirty="0"/>
                    </a:p>
                  </a:txBody>
                  <a:tcPr/>
                </a:tc>
                <a:tc>
                  <a:txBody>
                    <a:bodyPr/>
                    <a:lstStyle/>
                    <a:p>
                      <a:pPr algn="ctr"/>
                      <a:r>
                        <a:rPr lang="en-GB" dirty="0"/>
                        <a:t>0.50</a:t>
                      </a:r>
                      <a:endParaRPr lang="en-US" dirty="0"/>
                    </a:p>
                  </a:txBody>
                  <a:tcPr/>
                </a:tc>
                <a:tc>
                  <a:txBody>
                    <a:bodyPr/>
                    <a:lstStyle/>
                    <a:p>
                      <a:pPr algn="ctr"/>
                      <a:r>
                        <a:rPr lang="en-GB" dirty="0"/>
                        <a:t>0.48</a:t>
                      </a:r>
                      <a:endParaRPr lang="en-US" dirty="0"/>
                    </a:p>
                  </a:txBody>
                  <a:tcPr/>
                </a:tc>
                <a:tc>
                  <a:txBody>
                    <a:bodyPr/>
                    <a:lstStyle/>
                    <a:p>
                      <a:pPr algn="ctr"/>
                      <a:r>
                        <a:rPr lang="en-GB" dirty="0"/>
                        <a:t>6925</a:t>
                      </a:r>
                      <a:endParaRPr lang="en-US" dirty="0"/>
                    </a:p>
                  </a:txBody>
                  <a:tcPr/>
                </a:tc>
                <a:extLst>
                  <a:ext uri="{0D108BD9-81ED-4DB2-BD59-A6C34878D82A}">
                    <a16:rowId xmlns:a16="http://schemas.microsoft.com/office/drawing/2014/main" val="989229983"/>
                  </a:ext>
                </a:extLst>
              </a:tr>
              <a:tr h="371297">
                <a:tc>
                  <a:txBody>
                    <a:bodyPr/>
                    <a:lstStyle/>
                    <a:p>
                      <a:pPr algn="ctr"/>
                      <a:r>
                        <a:rPr lang="en-GB" dirty="0"/>
                        <a:t>weighted </a:t>
                      </a:r>
                      <a:r>
                        <a:rPr lang="en-GB" dirty="0" err="1"/>
                        <a:t>avg</a:t>
                      </a:r>
                      <a:endParaRPr lang="en-US" dirty="0"/>
                    </a:p>
                  </a:txBody>
                  <a:tcPr/>
                </a:tc>
                <a:tc>
                  <a:txBody>
                    <a:bodyPr/>
                    <a:lstStyle/>
                    <a:p>
                      <a:pPr algn="ctr"/>
                      <a:r>
                        <a:rPr lang="en-GB" dirty="0"/>
                        <a:t>0.87</a:t>
                      </a:r>
                      <a:endParaRPr lang="en-US" dirty="0"/>
                    </a:p>
                  </a:txBody>
                  <a:tcPr/>
                </a:tc>
                <a:tc>
                  <a:txBody>
                    <a:bodyPr/>
                    <a:lstStyle/>
                    <a:p>
                      <a:pPr algn="ctr"/>
                      <a:r>
                        <a:rPr lang="en-GB" dirty="0"/>
                        <a:t>0.93</a:t>
                      </a:r>
                      <a:endParaRPr lang="en-US" dirty="0"/>
                    </a:p>
                  </a:txBody>
                  <a:tcPr/>
                </a:tc>
                <a:tc>
                  <a:txBody>
                    <a:bodyPr/>
                    <a:lstStyle/>
                    <a:p>
                      <a:pPr algn="ctr"/>
                      <a:r>
                        <a:rPr lang="en-GB" dirty="0"/>
                        <a:t>0.90</a:t>
                      </a:r>
                      <a:endParaRPr lang="en-US" dirty="0"/>
                    </a:p>
                  </a:txBody>
                  <a:tcPr/>
                </a:tc>
                <a:tc>
                  <a:txBody>
                    <a:bodyPr/>
                    <a:lstStyle/>
                    <a:p>
                      <a:pPr algn="ctr"/>
                      <a:r>
                        <a:rPr lang="en-GB" dirty="0"/>
                        <a:t>6925</a:t>
                      </a:r>
                      <a:endParaRPr lang="en-US" dirty="0"/>
                    </a:p>
                  </a:txBody>
                  <a:tcPr/>
                </a:tc>
                <a:extLst>
                  <a:ext uri="{0D108BD9-81ED-4DB2-BD59-A6C34878D82A}">
                    <a16:rowId xmlns:a16="http://schemas.microsoft.com/office/drawing/2014/main" val="2225322791"/>
                  </a:ext>
                </a:extLst>
              </a:tr>
            </a:tbl>
          </a:graphicData>
        </a:graphic>
      </p:graphicFrame>
    </p:spTree>
    <p:extLst>
      <p:ext uri="{BB962C8B-B14F-4D97-AF65-F5344CB8AC3E}">
        <p14:creationId xmlns:p14="http://schemas.microsoft.com/office/powerpoint/2010/main" val="66048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EE9D2C95-621E-2748-9C8E-29B8814EE868}"/>
              </a:ext>
            </a:extLst>
          </p:cNvPr>
          <p:cNvSpPr txBox="1"/>
          <p:nvPr/>
        </p:nvSpPr>
        <p:spPr>
          <a:xfrm>
            <a:off x="287594" y="2532464"/>
            <a:ext cx="5218684" cy="523220"/>
          </a:xfrm>
          <a:prstGeom prst="rect">
            <a:avLst/>
          </a:prstGeom>
          <a:noFill/>
        </p:spPr>
        <p:txBody>
          <a:bodyPr wrap="square" rtlCol="0">
            <a:spAutoFit/>
          </a:bodyPr>
          <a:lstStyle/>
          <a:p>
            <a:pPr algn="ctr"/>
            <a:r>
              <a:rPr lang="en-US" sz="2800" b="1" u="sng" kern="0" dirty="0">
                <a:solidFill>
                  <a:srgbClr val="0070C0"/>
                </a:solidFill>
                <a:cs typeface="Arial"/>
              </a:rPr>
              <a:t>Bernoulli NB:- </a:t>
            </a:r>
          </a:p>
        </p:txBody>
      </p:sp>
      <p:sp>
        <p:nvSpPr>
          <p:cNvPr id="10" name="TextBox 9">
            <a:extLst>
              <a:ext uri="{FF2B5EF4-FFF2-40B4-BE49-F238E27FC236}">
                <a16:creationId xmlns:a16="http://schemas.microsoft.com/office/drawing/2014/main" id="{F2898074-BEBD-3B47-AFB0-8348BCA5735A}"/>
              </a:ext>
            </a:extLst>
          </p:cNvPr>
          <p:cNvSpPr txBox="1"/>
          <p:nvPr/>
        </p:nvSpPr>
        <p:spPr>
          <a:xfrm>
            <a:off x="80010" y="1600200"/>
            <a:ext cx="6015990" cy="523220"/>
          </a:xfrm>
          <a:prstGeom prst="rect">
            <a:avLst/>
          </a:prstGeom>
          <a:noFill/>
        </p:spPr>
        <p:txBody>
          <a:bodyPr wrap="square" rtlCol="0">
            <a:spAutoFit/>
          </a:bodyPr>
          <a:lstStyle/>
          <a:p>
            <a:pPr algn="ctr"/>
            <a:r>
              <a:rPr lang="en-US" sz="2800" b="1" u="sng" kern="0" dirty="0">
                <a:cs typeface="Arial"/>
              </a:rPr>
              <a:t>Amazon Review Sentiment Analysis:</a:t>
            </a:r>
          </a:p>
        </p:txBody>
      </p:sp>
      <p:graphicFrame>
        <p:nvGraphicFramePr>
          <p:cNvPr id="11" name="Table 10">
            <a:extLst>
              <a:ext uri="{FF2B5EF4-FFF2-40B4-BE49-F238E27FC236}">
                <a16:creationId xmlns:a16="http://schemas.microsoft.com/office/drawing/2014/main" id="{796FFA6A-6A41-164F-BBC7-31D5AC99452A}"/>
              </a:ext>
            </a:extLst>
          </p:cNvPr>
          <p:cNvGraphicFramePr>
            <a:graphicFrameLocks noGrp="1"/>
          </p:cNvGraphicFramePr>
          <p:nvPr>
            <p:extLst>
              <p:ext uri="{D42A27DB-BD31-4B8C-83A1-F6EECF244321}">
                <p14:modId xmlns:p14="http://schemas.microsoft.com/office/powerpoint/2010/main" val="3712587553"/>
              </p:ext>
            </p:extLst>
          </p:nvPr>
        </p:nvGraphicFramePr>
        <p:xfrm>
          <a:off x="342124" y="3116374"/>
          <a:ext cx="8006744" cy="2599079"/>
        </p:xfrm>
        <a:graphic>
          <a:graphicData uri="http://schemas.openxmlformats.org/drawingml/2006/table">
            <a:tbl>
              <a:tblPr firstRow="1" bandRow="1">
                <a:tableStyleId>{793D81CF-94F2-401A-BA57-92F5A7B2D0C5}</a:tableStyleId>
              </a:tblPr>
              <a:tblGrid>
                <a:gridCol w="1914066">
                  <a:extLst>
                    <a:ext uri="{9D8B030D-6E8A-4147-A177-3AD203B41FA5}">
                      <a16:colId xmlns:a16="http://schemas.microsoft.com/office/drawing/2014/main" val="2308659176"/>
                    </a:ext>
                  </a:extLst>
                </a:gridCol>
                <a:gridCol w="1462845">
                  <a:extLst>
                    <a:ext uri="{9D8B030D-6E8A-4147-A177-3AD203B41FA5}">
                      <a16:colId xmlns:a16="http://schemas.microsoft.com/office/drawing/2014/main" val="2452222030"/>
                    </a:ext>
                  </a:extLst>
                </a:gridCol>
                <a:gridCol w="1427135">
                  <a:extLst>
                    <a:ext uri="{9D8B030D-6E8A-4147-A177-3AD203B41FA5}">
                      <a16:colId xmlns:a16="http://schemas.microsoft.com/office/drawing/2014/main" val="1426335373"/>
                    </a:ext>
                  </a:extLst>
                </a:gridCol>
                <a:gridCol w="1739852">
                  <a:extLst>
                    <a:ext uri="{9D8B030D-6E8A-4147-A177-3AD203B41FA5}">
                      <a16:colId xmlns:a16="http://schemas.microsoft.com/office/drawing/2014/main" val="1424012002"/>
                    </a:ext>
                  </a:extLst>
                </a:gridCol>
                <a:gridCol w="1462846">
                  <a:extLst>
                    <a:ext uri="{9D8B030D-6E8A-4147-A177-3AD203B41FA5}">
                      <a16:colId xmlns:a16="http://schemas.microsoft.com/office/drawing/2014/main" val="1513708849"/>
                    </a:ext>
                  </a:extLst>
                </a:gridCol>
              </a:tblGrid>
              <a:tr h="371297">
                <a:tc>
                  <a:txBody>
                    <a:bodyPr/>
                    <a:lstStyle/>
                    <a:p>
                      <a:pPr algn="ctr"/>
                      <a:endParaRPr lang="en-US" dirty="0"/>
                    </a:p>
                  </a:txBody>
                  <a:tcPr/>
                </a:tc>
                <a:tc>
                  <a:txBody>
                    <a:bodyPr/>
                    <a:lstStyle/>
                    <a:p>
                      <a:pPr algn="ctr"/>
                      <a:r>
                        <a:rPr lang="en-US" dirty="0"/>
                        <a:t>Precision</a:t>
                      </a:r>
                      <a:endParaRPr lang="en-US" dirty="0">
                        <a:solidFill>
                          <a:schemeClr val="bg1"/>
                        </a:solidFill>
                      </a:endParaRPr>
                    </a:p>
                  </a:txBody>
                  <a:tcPr/>
                </a:tc>
                <a:tc>
                  <a:txBody>
                    <a:bodyPr/>
                    <a:lstStyle/>
                    <a:p>
                      <a:pPr algn="ctr"/>
                      <a:r>
                        <a:rPr lang="en-US" dirty="0"/>
                        <a:t>Recall</a:t>
                      </a:r>
                      <a:endParaRPr lang="en-US" dirty="0">
                        <a:solidFill>
                          <a:schemeClr val="bg1"/>
                        </a:solidFill>
                      </a:endParaRPr>
                    </a:p>
                  </a:txBody>
                  <a:tcPr/>
                </a:tc>
                <a:tc>
                  <a:txBody>
                    <a:bodyPr/>
                    <a:lstStyle/>
                    <a:p>
                      <a:pPr algn="ctr"/>
                      <a:r>
                        <a:rPr lang="en-US" dirty="0"/>
                        <a:t>F1-score</a:t>
                      </a:r>
                      <a:endParaRPr lang="en-US" dirty="0">
                        <a:solidFill>
                          <a:schemeClr val="bg1"/>
                        </a:solidFill>
                      </a:endParaRPr>
                    </a:p>
                  </a:txBody>
                  <a:tcPr/>
                </a:tc>
                <a:tc>
                  <a:txBody>
                    <a:bodyPr/>
                    <a:lstStyle/>
                    <a:p>
                      <a:pPr algn="ctr"/>
                      <a:r>
                        <a:rPr lang="en-US" dirty="0"/>
                        <a:t>Support </a:t>
                      </a:r>
                      <a:endParaRPr lang="en-US" dirty="0">
                        <a:solidFill>
                          <a:schemeClr val="bg1"/>
                        </a:solidFill>
                      </a:endParaRPr>
                    </a:p>
                  </a:txBody>
                  <a:tcPr/>
                </a:tc>
                <a:extLst>
                  <a:ext uri="{0D108BD9-81ED-4DB2-BD59-A6C34878D82A}">
                    <a16:rowId xmlns:a16="http://schemas.microsoft.com/office/drawing/2014/main" val="239795475"/>
                  </a:ext>
                </a:extLst>
              </a:tr>
              <a:tr h="371297">
                <a:tc>
                  <a:txBody>
                    <a:bodyPr/>
                    <a:lstStyle/>
                    <a:p>
                      <a:pPr algn="ctr"/>
                      <a:r>
                        <a:rPr lang="en-GB" dirty="0"/>
                        <a:t>positive</a:t>
                      </a:r>
                      <a:endParaRPr lang="en-US" dirty="0"/>
                    </a:p>
                  </a:txBody>
                  <a:tcPr/>
                </a:tc>
                <a:tc>
                  <a:txBody>
                    <a:bodyPr/>
                    <a:lstStyle/>
                    <a:p>
                      <a:pPr algn="ctr"/>
                      <a:r>
                        <a:rPr lang="en-GB" dirty="0"/>
                        <a:t>0.33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0.17</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0.23</a:t>
                      </a:r>
                      <a:endParaRPr lang="en-US" dirty="0"/>
                    </a:p>
                  </a:txBody>
                  <a:tcPr/>
                </a:tc>
                <a:tc>
                  <a:txBody>
                    <a:bodyPr/>
                    <a:lstStyle/>
                    <a:p>
                      <a:pPr algn="ctr"/>
                      <a:r>
                        <a:rPr lang="en-GB" dirty="0"/>
                        <a:t>464</a:t>
                      </a:r>
                      <a:endParaRPr lang="en-US" dirty="0"/>
                    </a:p>
                  </a:txBody>
                  <a:tcPr/>
                </a:tc>
                <a:extLst>
                  <a:ext uri="{0D108BD9-81ED-4DB2-BD59-A6C34878D82A}">
                    <a16:rowId xmlns:a16="http://schemas.microsoft.com/office/drawing/2014/main" val="2994566936"/>
                  </a:ext>
                </a:extLst>
              </a:tr>
              <a:tr h="371297">
                <a:tc>
                  <a:txBody>
                    <a:bodyPr/>
                    <a:lstStyle/>
                    <a:p>
                      <a:pPr algn="ctr"/>
                      <a:r>
                        <a:rPr lang="en-GB" dirty="0"/>
                        <a:t>negative</a:t>
                      </a:r>
                      <a:endParaRPr lang="en-US" dirty="0"/>
                    </a:p>
                  </a:txBody>
                  <a:tcPr/>
                </a:tc>
                <a:tc>
                  <a:txBody>
                    <a:bodyPr/>
                    <a:lstStyle/>
                    <a:p>
                      <a:pPr algn="ctr"/>
                      <a:r>
                        <a:rPr lang="en-GB" dirty="0"/>
                        <a:t>0.94</a:t>
                      </a:r>
                      <a:endParaRPr lang="en-US" dirty="0"/>
                    </a:p>
                  </a:txBody>
                  <a:tcPr/>
                </a:tc>
                <a:tc>
                  <a:txBody>
                    <a:bodyPr/>
                    <a:lstStyle/>
                    <a:p>
                      <a:pPr algn="ctr"/>
                      <a:r>
                        <a:rPr lang="en-GB" dirty="0"/>
                        <a:t>0.97</a:t>
                      </a:r>
                      <a:endParaRPr lang="en-US" dirty="0"/>
                    </a:p>
                  </a:txBody>
                  <a:tcPr/>
                </a:tc>
                <a:tc>
                  <a:txBody>
                    <a:bodyPr/>
                    <a:lstStyle/>
                    <a:p>
                      <a:pPr algn="ctr"/>
                      <a:r>
                        <a:rPr lang="en-GB" dirty="0"/>
                        <a:t>0.96</a:t>
                      </a:r>
                      <a:endParaRPr lang="en-US" dirty="0"/>
                    </a:p>
                  </a:txBody>
                  <a:tcPr/>
                </a:tc>
                <a:tc>
                  <a:txBody>
                    <a:bodyPr/>
                    <a:lstStyle/>
                    <a:p>
                      <a:pPr algn="ctr"/>
                      <a:r>
                        <a:rPr lang="en-GB" dirty="0"/>
                        <a:t>6461</a:t>
                      </a:r>
                      <a:endParaRPr lang="en-US" dirty="0"/>
                    </a:p>
                  </a:txBody>
                  <a:tcPr/>
                </a:tc>
                <a:extLst>
                  <a:ext uri="{0D108BD9-81ED-4DB2-BD59-A6C34878D82A}">
                    <a16:rowId xmlns:a16="http://schemas.microsoft.com/office/drawing/2014/main" val="1727763681"/>
                  </a:ext>
                </a:extLst>
              </a:tr>
              <a:tr h="371297">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012271544"/>
                  </a:ext>
                </a:extLst>
              </a:tr>
              <a:tr h="371297">
                <a:tc>
                  <a:txBody>
                    <a:bodyPr/>
                    <a:lstStyle/>
                    <a:p>
                      <a:pPr algn="ctr"/>
                      <a:r>
                        <a:rPr lang="en-GB" dirty="0"/>
                        <a:t>accuracy</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GB" dirty="0"/>
                        <a:t>0.92</a:t>
                      </a:r>
                      <a:endParaRPr lang="en-US" dirty="0"/>
                    </a:p>
                  </a:txBody>
                  <a:tcPr/>
                </a:tc>
                <a:tc>
                  <a:txBody>
                    <a:bodyPr/>
                    <a:lstStyle/>
                    <a:p>
                      <a:pPr algn="ctr"/>
                      <a:r>
                        <a:rPr lang="en-GB" dirty="0"/>
                        <a:t>6925</a:t>
                      </a:r>
                      <a:endParaRPr lang="en-US" dirty="0"/>
                    </a:p>
                  </a:txBody>
                  <a:tcPr/>
                </a:tc>
                <a:extLst>
                  <a:ext uri="{0D108BD9-81ED-4DB2-BD59-A6C34878D82A}">
                    <a16:rowId xmlns:a16="http://schemas.microsoft.com/office/drawing/2014/main" val="3265620707"/>
                  </a:ext>
                </a:extLst>
              </a:tr>
              <a:tr h="371297">
                <a:tc>
                  <a:txBody>
                    <a:bodyPr/>
                    <a:lstStyle/>
                    <a:p>
                      <a:pPr algn="ctr"/>
                      <a:r>
                        <a:rPr lang="en-GB" dirty="0"/>
                        <a:t>macro </a:t>
                      </a:r>
                      <a:r>
                        <a:rPr lang="en-GB" dirty="0" err="1"/>
                        <a:t>avg</a:t>
                      </a:r>
                      <a:endParaRPr lang="en-US" dirty="0"/>
                    </a:p>
                  </a:txBody>
                  <a:tcPr/>
                </a:tc>
                <a:tc>
                  <a:txBody>
                    <a:bodyPr/>
                    <a:lstStyle/>
                    <a:p>
                      <a:pPr algn="ctr"/>
                      <a:r>
                        <a:rPr lang="en-GB" dirty="0"/>
                        <a:t>0.63</a:t>
                      </a:r>
                      <a:endParaRPr lang="en-US" dirty="0"/>
                    </a:p>
                  </a:txBody>
                  <a:tcPr/>
                </a:tc>
                <a:tc>
                  <a:txBody>
                    <a:bodyPr/>
                    <a:lstStyle/>
                    <a:p>
                      <a:pPr algn="ctr"/>
                      <a:r>
                        <a:rPr lang="en-GB" dirty="0"/>
                        <a:t>0.57</a:t>
                      </a:r>
                      <a:endParaRPr lang="en-US" dirty="0"/>
                    </a:p>
                  </a:txBody>
                  <a:tcPr/>
                </a:tc>
                <a:tc>
                  <a:txBody>
                    <a:bodyPr/>
                    <a:lstStyle/>
                    <a:p>
                      <a:pPr algn="ctr"/>
                      <a:r>
                        <a:rPr lang="en-GB" dirty="0"/>
                        <a:t>0.59</a:t>
                      </a:r>
                      <a:endParaRPr lang="en-US" dirty="0"/>
                    </a:p>
                  </a:txBody>
                  <a:tcPr/>
                </a:tc>
                <a:tc>
                  <a:txBody>
                    <a:bodyPr/>
                    <a:lstStyle/>
                    <a:p>
                      <a:pPr algn="ctr"/>
                      <a:r>
                        <a:rPr lang="en-GB" dirty="0"/>
                        <a:t>6925</a:t>
                      </a:r>
                      <a:endParaRPr lang="en-US" dirty="0"/>
                    </a:p>
                  </a:txBody>
                  <a:tcPr/>
                </a:tc>
                <a:extLst>
                  <a:ext uri="{0D108BD9-81ED-4DB2-BD59-A6C34878D82A}">
                    <a16:rowId xmlns:a16="http://schemas.microsoft.com/office/drawing/2014/main" val="989229983"/>
                  </a:ext>
                </a:extLst>
              </a:tr>
              <a:tr h="371297">
                <a:tc>
                  <a:txBody>
                    <a:bodyPr/>
                    <a:lstStyle/>
                    <a:p>
                      <a:pPr algn="ctr"/>
                      <a:r>
                        <a:rPr lang="en-GB" dirty="0"/>
                        <a:t>weighted </a:t>
                      </a:r>
                      <a:r>
                        <a:rPr lang="en-GB" dirty="0" err="1"/>
                        <a:t>avg</a:t>
                      </a:r>
                      <a:endParaRPr lang="en-US" dirty="0"/>
                    </a:p>
                  </a:txBody>
                  <a:tcPr/>
                </a:tc>
                <a:tc>
                  <a:txBody>
                    <a:bodyPr/>
                    <a:lstStyle/>
                    <a:p>
                      <a:pPr algn="ctr"/>
                      <a:r>
                        <a:rPr lang="en-GB" dirty="0"/>
                        <a:t>0.90</a:t>
                      </a:r>
                      <a:endParaRPr lang="en-US" dirty="0"/>
                    </a:p>
                  </a:txBody>
                  <a:tcPr/>
                </a:tc>
                <a:tc>
                  <a:txBody>
                    <a:bodyPr/>
                    <a:lstStyle/>
                    <a:p>
                      <a:pPr algn="ctr"/>
                      <a:r>
                        <a:rPr lang="en-GB" dirty="0"/>
                        <a:t>0.92</a:t>
                      </a:r>
                      <a:endParaRPr lang="en-US" dirty="0"/>
                    </a:p>
                  </a:txBody>
                  <a:tcPr/>
                </a:tc>
                <a:tc>
                  <a:txBody>
                    <a:bodyPr/>
                    <a:lstStyle/>
                    <a:p>
                      <a:pPr algn="ctr"/>
                      <a:r>
                        <a:rPr lang="en-GB" dirty="0"/>
                        <a:t>0.91</a:t>
                      </a:r>
                      <a:endParaRPr lang="en-US" dirty="0"/>
                    </a:p>
                  </a:txBody>
                  <a:tcPr/>
                </a:tc>
                <a:tc>
                  <a:txBody>
                    <a:bodyPr/>
                    <a:lstStyle/>
                    <a:p>
                      <a:pPr algn="ctr"/>
                      <a:r>
                        <a:rPr lang="en-GB" dirty="0"/>
                        <a:t>6925</a:t>
                      </a:r>
                      <a:endParaRPr lang="en-US" dirty="0"/>
                    </a:p>
                  </a:txBody>
                  <a:tcPr/>
                </a:tc>
                <a:extLst>
                  <a:ext uri="{0D108BD9-81ED-4DB2-BD59-A6C34878D82A}">
                    <a16:rowId xmlns:a16="http://schemas.microsoft.com/office/drawing/2014/main" val="2225322791"/>
                  </a:ext>
                </a:extLst>
              </a:tr>
            </a:tbl>
          </a:graphicData>
        </a:graphic>
      </p:graphicFrame>
    </p:spTree>
    <p:extLst>
      <p:ext uri="{BB962C8B-B14F-4D97-AF65-F5344CB8AC3E}">
        <p14:creationId xmlns:p14="http://schemas.microsoft.com/office/powerpoint/2010/main" val="1273264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EE9D2C95-621E-2748-9C8E-29B8814EE868}"/>
              </a:ext>
            </a:extLst>
          </p:cNvPr>
          <p:cNvSpPr txBox="1"/>
          <p:nvPr/>
        </p:nvSpPr>
        <p:spPr>
          <a:xfrm>
            <a:off x="287594" y="2532464"/>
            <a:ext cx="4775896" cy="523220"/>
          </a:xfrm>
          <a:prstGeom prst="rect">
            <a:avLst/>
          </a:prstGeom>
          <a:noFill/>
        </p:spPr>
        <p:txBody>
          <a:bodyPr wrap="square" rtlCol="0">
            <a:spAutoFit/>
          </a:bodyPr>
          <a:lstStyle/>
          <a:p>
            <a:pPr algn="ctr"/>
            <a:r>
              <a:rPr lang="en-US" sz="2800" b="1" u="sng" kern="0" dirty="0">
                <a:solidFill>
                  <a:srgbClr val="0070C0"/>
                </a:solidFill>
                <a:cs typeface="Arial"/>
              </a:rPr>
              <a:t>Logistic Regression:- </a:t>
            </a:r>
          </a:p>
        </p:txBody>
      </p:sp>
      <p:sp>
        <p:nvSpPr>
          <p:cNvPr id="11" name="TextBox 10">
            <a:extLst>
              <a:ext uri="{FF2B5EF4-FFF2-40B4-BE49-F238E27FC236}">
                <a16:creationId xmlns:a16="http://schemas.microsoft.com/office/drawing/2014/main" id="{F3D63BCB-1B7A-2F4E-A7E7-5F3AE64BB61D}"/>
              </a:ext>
            </a:extLst>
          </p:cNvPr>
          <p:cNvSpPr txBox="1"/>
          <p:nvPr/>
        </p:nvSpPr>
        <p:spPr>
          <a:xfrm>
            <a:off x="80010" y="1600200"/>
            <a:ext cx="6015990" cy="523220"/>
          </a:xfrm>
          <a:prstGeom prst="rect">
            <a:avLst/>
          </a:prstGeom>
          <a:noFill/>
        </p:spPr>
        <p:txBody>
          <a:bodyPr wrap="square" rtlCol="0">
            <a:spAutoFit/>
          </a:bodyPr>
          <a:lstStyle/>
          <a:p>
            <a:pPr algn="ctr"/>
            <a:r>
              <a:rPr lang="en-US" sz="2800" b="1" u="sng" kern="0" dirty="0">
                <a:cs typeface="Arial"/>
              </a:rPr>
              <a:t>Amazon Review Sentiment Analysis:</a:t>
            </a:r>
          </a:p>
        </p:txBody>
      </p:sp>
      <p:graphicFrame>
        <p:nvGraphicFramePr>
          <p:cNvPr id="12" name="Table 11">
            <a:extLst>
              <a:ext uri="{FF2B5EF4-FFF2-40B4-BE49-F238E27FC236}">
                <a16:creationId xmlns:a16="http://schemas.microsoft.com/office/drawing/2014/main" id="{BB245160-9106-6C4C-8E8C-DEF924DB0251}"/>
              </a:ext>
            </a:extLst>
          </p:cNvPr>
          <p:cNvGraphicFramePr>
            <a:graphicFrameLocks noGrp="1"/>
          </p:cNvGraphicFramePr>
          <p:nvPr>
            <p:extLst>
              <p:ext uri="{D42A27DB-BD31-4B8C-83A1-F6EECF244321}">
                <p14:modId xmlns:p14="http://schemas.microsoft.com/office/powerpoint/2010/main" val="1129477697"/>
              </p:ext>
            </p:extLst>
          </p:nvPr>
        </p:nvGraphicFramePr>
        <p:xfrm>
          <a:off x="342124" y="3116374"/>
          <a:ext cx="8006744" cy="2599079"/>
        </p:xfrm>
        <a:graphic>
          <a:graphicData uri="http://schemas.openxmlformats.org/drawingml/2006/table">
            <a:tbl>
              <a:tblPr firstRow="1" bandRow="1">
                <a:tableStyleId>{793D81CF-94F2-401A-BA57-92F5A7B2D0C5}</a:tableStyleId>
              </a:tblPr>
              <a:tblGrid>
                <a:gridCol w="1914066">
                  <a:extLst>
                    <a:ext uri="{9D8B030D-6E8A-4147-A177-3AD203B41FA5}">
                      <a16:colId xmlns:a16="http://schemas.microsoft.com/office/drawing/2014/main" val="2308659176"/>
                    </a:ext>
                  </a:extLst>
                </a:gridCol>
                <a:gridCol w="1462845">
                  <a:extLst>
                    <a:ext uri="{9D8B030D-6E8A-4147-A177-3AD203B41FA5}">
                      <a16:colId xmlns:a16="http://schemas.microsoft.com/office/drawing/2014/main" val="2452222030"/>
                    </a:ext>
                  </a:extLst>
                </a:gridCol>
                <a:gridCol w="1427135">
                  <a:extLst>
                    <a:ext uri="{9D8B030D-6E8A-4147-A177-3AD203B41FA5}">
                      <a16:colId xmlns:a16="http://schemas.microsoft.com/office/drawing/2014/main" val="1426335373"/>
                    </a:ext>
                  </a:extLst>
                </a:gridCol>
                <a:gridCol w="1739852">
                  <a:extLst>
                    <a:ext uri="{9D8B030D-6E8A-4147-A177-3AD203B41FA5}">
                      <a16:colId xmlns:a16="http://schemas.microsoft.com/office/drawing/2014/main" val="1424012002"/>
                    </a:ext>
                  </a:extLst>
                </a:gridCol>
                <a:gridCol w="1462846">
                  <a:extLst>
                    <a:ext uri="{9D8B030D-6E8A-4147-A177-3AD203B41FA5}">
                      <a16:colId xmlns:a16="http://schemas.microsoft.com/office/drawing/2014/main" val="1513708849"/>
                    </a:ext>
                  </a:extLst>
                </a:gridCol>
              </a:tblGrid>
              <a:tr h="371297">
                <a:tc>
                  <a:txBody>
                    <a:bodyPr/>
                    <a:lstStyle/>
                    <a:p>
                      <a:pPr algn="ctr"/>
                      <a:endParaRPr lang="en-US" dirty="0"/>
                    </a:p>
                  </a:txBody>
                  <a:tcPr/>
                </a:tc>
                <a:tc>
                  <a:txBody>
                    <a:bodyPr/>
                    <a:lstStyle/>
                    <a:p>
                      <a:pPr algn="ctr"/>
                      <a:r>
                        <a:rPr lang="en-US" dirty="0"/>
                        <a:t>Precision</a:t>
                      </a:r>
                      <a:endParaRPr lang="en-US" dirty="0">
                        <a:solidFill>
                          <a:schemeClr val="bg1"/>
                        </a:solidFill>
                      </a:endParaRPr>
                    </a:p>
                  </a:txBody>
                  <a:tcPr/>
                </a:tc>
                <a:tc>
                  <a:txBody>
                    <a:bodyPr/>
                    <a:lstStyle/>
                    <a:p>
                      <a:pPr algn="ctr"/>
                      <a:r>
                        <a:rPr lang="en-US" dirty="0"/>
                        <a:t>Recall</a:t>
                      </a:r>
                      <a:endParaRPr lang="en-US" dirty="0">
                        <a:solidFill>
                          <a:schemeClr val="bg1"/>
                        </a:solidFill>
                      </a:endParaRPr>
                    </a:p>
                  </a:txBody>
                  <a:tcPr/>
                </a:tc>
                <a:tc>
                  <a:txBody>
                    <a:bodyPr/>
                    <a:lstStyle/>
                    <a:p>
                      <a:pPr algn="ctr"/>
                      <a:r>
                        <a:rPr lang="en-US" dirty="0"/>
                        <a:t>F1-score</a:t>
                      </a:r>
                      <a:endParaRPr lang="en-US" dirty="0">
                        <a:solidFill>
                          <a:schemeClr val="bg1"/>
                        </a:solidFill>
                      </a:endParaRPr>
                    </a:p>
                  </a:txBody>
                  <a:tcPr/>
                </a:tc>
                <a:tc>
                  <a:txBody>
                    <a:bodyPr/>
                    <a:lstStyle/>
                    <a:p>
                      <a:pPr algn="ctr"/>
                      <a:r>
                        <a:rPr lang="en-US" dirty="0"/>
                        <a:t>Support </a:t>
                      </a:r>
                      <a:endParaRPr lang="en-US" dirty="0">
                        <a:solidFill>
                          <a:schemeClr val="bg1"/>
                        </a:solidFill>
                      </a:endParaRPr>
                    </a:p>
                  </a:txBody>
                  <a:tcPr/>
                </a:tc>
                <a:extLst>
                  <a:ext uri="{0D108BD9-81ED-4DB2-BD59-A6C34878D82A}">
                    <a16:rowId xmlns:a16="http://schemas.microsoft.com/office/drawing/2014/main" val="239795475"/>
                  </a:ext>
                </a:extLst>
              </a:tr>
              <a:tr h="371297">
                <a:tc>
                  <a:txBody>
                    <a:bodyPr/>
                    <a:lstStyle/>
                    <a:p>
                      <a:pPr algn="ctr"/>
                      <a:r>
                        <a:rPr lang="en-GB" dirty="0"/>
                        <a:t>positive</a:t>
                      </a:r>
                      <a:endParaRPr lang="en-US" dirty="0"/>
                    </a:p>
                  </a:txBody>
                  <a:tcPr/>
                </a:tc>
                <a:tc>
                  <a:txBody>
                    <a:bodyPr/>
                    <a:lstStyle/>
                    <a:p>
                      <a:pPr algn="ctr"/>
                      <a:r>
                        <a:rPr lang="en-GB" dirty="0"/>
                        <a:t>0.56</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0.33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0.41</a:t>
                      </a:r>
                      <a:endParaRPr lang="en-US" dirty="0"/>
                    </a:p>
                  </a:txBody>
                  <a:tcPr/>
                </a:tc>
                <a:tc>
                  <a:txBody>
                    <a:bodyPr/>
                    <a:lstStyle/>
                    <a:p>
                      <a:pPr algn="ctr"/>
                      <a:r>
                        <a:rPr lang="en-GB" dirty="0"/>
                        <a:t>464</a:t>
                      </a:r>
                      <a:endParaRPr lang="en-US" dirty="0"/>
                    </a:p>
                  </a:txBody>
                  <a:tcPr/>
                </a:tc>
                <a:extLst>
                  <a:ext uri="{0D108BD9-81ED-4DB2-BD59-A6C34878D82A}">
                    <a16:rowId xmlns:a16="http://schemas.microsoft.com/office/drawing/2014/main" val="2994566936"/>
                  </a:ext>
                </a:extLst>
              </a:tr>
              <a:tr h="371297">
                <a:tc>
                  <a:txBody>
                    <a:bodyPr/>
                    <a:lstStyle/>
                    <a:p>
                      <a:pPr algn="ctr"/>
                      <a:r>
                        <a:rPr lang="en-GB" dirty="0"/>
                        <a:t>negative</a:t>
                      </a:r>
                      <a:endParaRPr lang="en-US" dirty="0"/>
                    </a:p>
                  </a:txBody>
                  <a:tcPr/>
                </a:tc>
                <a:tc>
                  <a:txBody>
                    <a:bodyPr/>
                    <a:lstStyle/>
                    <a:p>
                      <a:pPr algn="ctr"/>
                      <a:r>
                        <a:rPr lang="en-GB" dirty="0"/>
                        <a:t>0.95</a:t>
                      </a:r>
                      <a:endParaRPr lang="en-US" dirty="0"/>
                    </a:p>
                  </a:txBody>
                  <a:tcPr/>
                </a:tc>
                <a:tc>
                  <a:txBody>
                    <a:bodyPr/>
                    <a:lstStyle/>
                    <a:p>
                      <a:pPr algn="ctr"/>
                      <a:r>
                        <a:rPr lang="en-GB" dirty="0"/>
                        <a:t>0.98</a:t>
                      </a:r>
                      <a:endParaRPr lang="en-US" dirty="0"/>
                    </a:p>
                  </a:txBody>
                  <a:tcPr/>
                </a:tc>
                <a:tc>
                  <a:txBody>
                    <a:bodyPr/>
                    <a:lstStyle/>
                    <a:p>
                      <a:pPr algn="ctr"/>
                      <a:r>
                        <a:rPr lang="en-GB" dirty="0"/>
                        <a:t>0.97</a:t>
                      </a:r>
                      <a:endParaRPr lang="en-US" dirty="0"/>
                    </a:p>
                  </a:txBody>
                  <a:tcPr/>
                </a:tc>
                <a:tc>
                  <a:txBody>
                    <a:bodyPr/>
                    <a:lstStyle/>
                    <a:p>
                      <a:pPr algn="ctr"/>
                      <a:r>
                        <a:rPr lang="en-GB" dirty="0"/>
                        <a:t>6461</a:t>
                      </a:r>
                      <a:endParaRPr lang="en-US" dirty="0"/>
                    </a:p>
                  </a:txBody>
                  <a:tcPr/>
                </a:tc>
                <a:extLst>
                  <a:ext uri="{0D108BD9-81ED-4DB2-BD59-A6C34878D82A}">
                    <a16:rowId xmlns:a16="http://schemas.microsoft.com/office/drawing/2014/main" val="1727763681"/>
                  </a:ext>
                </a:extLst>
              </a:tr>
              <a:tr h="371297">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012271544"/>
                  </a:ext>
                </a:extLst>
              </a:tr>
              <a:tr h="371297">
                <a:tc>
                  <a:txBody>
                    <a:bodyPr/>
                    <a:lstStyle/>
                    <a:p>
                      <a:pPr algn="ctr"/>
                      <a:r>
                        <a:rPr lang="en-GB" dirty="0"/>
                        <a:t>accuracy</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GB" dirty="0"/>
                        <a:t>0.94</a:t>
                      </a:r>
                      <a:endParaRPr lang="en-US" dirty="0"/>
                    </a:p>
                  </a:txBody>
                  <a:tcPr/>
                </a:tc>
                <a:tc>
                  <a:txBody>
                    <a:bodyPr/>
                    <a:lstStyle/>
                    <a:p>
                      <a:pPr algn="ctr"/>
                      <a:r>
                        <a:rPr lang="en-GB" dirty="0"/>
                        <a:t>6925</a:t>
                      </a:r>
                      <a:endParaRPr lang="en-US" dirty="0"/>
                    </a:p>
                  </a:txBody>
                  <a:tcPr/>
                </a:tc>
                <a:extLst>
                  <a:ext uri="{0D108BD9-81ED-4DB2-BD59-A6C34878D82A}">
                    <a16:rowId xmlns:a16="http://schemas.microsoft.com/office/drawing/2014/main" val="3265620707"/>
                  </a:ext>
                </a:extLst>
              </a:tr>
              <a:tr h="371297">
                <a:tc>
                  <a:txBody>
                    <a:bodyPr/>
                    <a:lstStyle/>
                    <a:p>
                      <a:pPr algn="ctr"/>
                      <a:r>
                        <a:rPr lang="en-GB" dirty="0"/>
                        <a:t>macro </a:t>
                      </a:r>
                      <a:r>
                        <a:rPr lang="en-GB" dirty="0" err="1"/>
                        <a:t>avg</a:t>
                      </a:r>
                      <a:endParaRPr lang="en-US" dirty="0"/>
                    </a:p>
                  </a:txBody>
                  <a:tcPr/>
                </a:tc>
                <a:tc>
                  <a:txBody>
                    <a:bodyPr/>
                    <a:lstStyle/>
                    <a:p>
                      <a:pPr algn="ctr"/>
                      <a:r>
                        <a:rPr lang="en-GB" dirty="0"/>
                        <a:t>0.75</a:t>
                      </a:r>
                      <a:endParaRPr lang="en-US" dirty="0"/>
                    </a:p>
                  </a:txBody>
                  <a:tcPr/>
                </a:tc>
                <a:tc>
                  <a:txBody>
                    <a:bodyPr/>
                    <a:lstStyle/>
                    <a:p>
                      <a:pPr algn="ctr"/>
                      <a:r>
                        <a:rPr lang="en-GB" dirty="0"/>
                        <a:t>0.65</a:t>
                      </a:r>
                      <a:endParaRPr lang="en-US" dirty="0"/>
                    </a:p>
                  </a:txBody>
                  <a:tcPr/>
                </a:tc>
                <a:tc>
                  <a:txBody>
                    <a:bodyPr/>
                    <a:lstStyle/>
                    <a:p>
                      <a:pPr algn="ctr"/>
                      <a:r>
                        <a:rPr lang="en-GB" dirty="0"/>
                        <a:t>0.69</a:t>
                      </a:r>
                      <a:endParaRPr lang="en-US" dirty="0"/>
                    </a:p>
                  </a:txBody>
                  <a:tcPr/>
                </a:tc>
                <a:tc>
                  <a:txBody>
                    <a:bodyPr/>
                    <a:lstStyle/>
                    <a:p>
                      <a:pPr algn="ctr"/>
                      <a:r>
                        <a:rPr lang="en-GB" dirty="0"/>
                        <a:t>6925</a:t>
                      </a:r>
                      <a:endParaRPr lang="en-US" dirty="0"/>
                    </a:p>
                  </a:txBody>
                  <a:tcPr/>
                </a:tc>
                <a:extLst>
                  <a:ext uri="{0D108BD9-81ED-4DB2-BD59-A6C34878D82A}">
                    <a16:rowId xmlns:a16="http://schemas.microsoft.com/office/drawing/2014/main" val="989229983"/>
                  </a:ext>
                </a:extLst>
              </a:tr>
              <a:tr h="371297">
                <a:tc>
                  <a:txBody>
                    <a:bodyPr/>
                    <a:lstStyle/>
                    <a:p>
                      <a:pPr algn="ctr"/>
                      <a:r>
                        <a:rPr lang="en-GB" dirty="0"/>
                        <a:t>weighted </a:t>
                      </a:r>
                      <a:r>
                        <a:rPr lang="en-GB" dirty="0" err="1"/>
                        <a:t>avg</a:t>
                      </a:r>
                      <a:endParaRPr lang="en-US" dirty="0"/>
                    </a:p>
                  </a:txBody>
                  <a:tcPr/>
                </a:tc>
                <a:tc>
                  <a:txBody>
                    <a:bodyPr/>
                    <a:lstStyle/>
                    <a:p>
                      <a:pPr algn="ctr"/>
                      <a:r>
                        <a:rPr lang="en-GB" dirty="0"/>
                        <a:t>0.93</a:t>
                      </a:r>
                      <a:endParaRPr lang="en-US" dirty="0"/>
                    </a:p>
                  </a:txBody>
                  <a:tcPr/>
                </a:tc>
                <a:tc>
                  <a:txBody>
                    <a:bodyPr/>
                    <a:lstStyle/>
                    <a:p>
                      <a:pPr algn="ctr"/>
                      <a:r>
                        <a:rPr lang="en-GB" dirty="0"/>
                        <a:t>0.94</a:t>
                      </a:r>
                      <a:endParaRPr lang="en-US" dirty="0"/>
                    </a:p>
                  </a:txBody>
                  <a:tcPr/>
                </a:tc>
                <a:tc>
                  <a:txBody>
                    <a:bodyPr/>
                    <a:lstStyle/>
                    <a:p>
                      <a:pPr algn="ctr"/>
                      <a:r>
                        <a:rPr lang="en-GB" dirty="0"/>
                        <a:t>0.93</a:t>
                      </a:r>
                      <a:endParaRPr lang="en-US" dirty="0"/>
                    </a:p>
                  </a:txBody>
                  <a:tcPr/>
                </a:tc>
                <a:tc>
                  <a:txBody>
                    <a:bodyPr/>
                    <a:lstStyle/>
                    <a:p>
                      <a:pPr algn="ctr"/>
                      <a:r>
                        <a:rPr lang="en-GB" dirty="0"/>
                        <a:t>6925</a:t>
                      </a:r>
                      <a:endParaRPr lang="en-US" dirty="0"/>
                    </a:p>
                  </a:txBody>
                  <a:tcPr/>
                </a:tc>
                <a:extLst>
                  <a:ext uri="{0D108BD9-81ED-4DB2-BD59-A6C34878D82A}">
                    <a16:rowId xmlns:a16="http://schemas.microsoft.com/office/drawing/2014/main" val="2225322791"/>
                  </a:ext>
                </a:extLst>
              </a:tr>
            </a:tbl>
          </a:graphicData>
        </a:graphic>
      </p:graphicFrame>
    </p:spTree>
    <p:extLst>
      <p:ext uri="{BB962C8B-B14F-4D97-AF65-F5344CB8AC3E}">
        <p14:creationId xmlns:p14="http://schemas.microsoft.com/office/powerpoint/2010/main" val="1032100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6331</TotalTime>
  <Words>1172</Words>
  <Application>Microsoft Macintosh PowerPoint</Application>
  <PresentationFormat>Widescreen</PresentationFormat>
  <Paragraphs>193</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Capstone Project On Sentiment Analysis  By Kanwal Arora September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Capstone Project On Sentiment Analysis  By Kanwal Arora September 2020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Recommendations  for Starting a Movie Studio  By Kanwal Arora March 2020</dc:title>
  <dc:creator>Kanwal Arora</dc:creator>
  <cp:lastModifiedBy>Kanwal Arora</cp:lastModifiedBy>
  <cp:revision>34</cp:revision>
  <dcterms:created xsi:type="dcterms:W3CDTF">2020-03-06T15:54:39Z</dcterms:created>
  <dcterms:modified xsi:type="dcterms:W3CDTF">2020-09-22T16:44:42Z</dcterms:modified>
</cp:coreProperties>
</file>