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B7D61-5B83-D74B-A609-6D182C591014}" v="36" dt="2020-03-03T22:51:54.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1"/>
    <p:restoredTop sz="79098"/>
  </p:normalViewPr>
  <p:slideViewPr>
    <p:cSldViewPr snapToGrid="0" snapToObjects="1">
      <p:cViewPr varScale="1">
        <p:scale>
          <a:sx n="100" d="100"/>
          <a:sy n="100" d="100"/>
        </p:scale>
        <p:origin x="3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wal Arora" userId="81202e22a0c4bb39" providerId="LiveId" clId="{800B7D61-5B83-D74B-A609-6D182C591014}"/>
    <pc:docChg chg="undo custSel addSld modSld">
      <pc:chgData name="Kanwal Arora" userId="81202e22a0c4bb39" providerId="LiveId" clId="{800B7D61-5B83-D74B-A609-6D182C591014}" dt="2020-03-03T22:52:22.739" v="211" actId="1035"/>
      <pc:docMkLst>
        <pc:docMk/>
      </pc:docMkLst>
      <pc:sldChg chg="addSp delSp modSp">
        <pc:chgData name="Kanwal Arora" userId="81202e22a0c4bb39" providerId="LiveId" clId="{800B7D61-5B83-D74B-A609-6D182C591014}" dt="2020-03-02T20:36:03.889" v="64" actId="20577"/>
        <pc:sldMkLst>
          <pc:docMk/>
          <pc:sldMk cId="1299296192" sldId="256"/>
        </pc:sldMkLst>
        <pc:spChg chg="add del mod">
          <ac:chgData name="Kanwal Arora" userId="81202e22a0c4bb39" providerId="LiveId" clId="{800B7D61-5B83-D74B-A609-6D182C591014}" dt="2020-03-02T20:36:03.889" v="64" actId="20577"/>
          <ac:spMkLst>
            <pc:docMk/>
            <pc:sldMk cId="1299296192" sldId="256"/>
            <ac:spMk id="4" creationId="{E2597AD4-C1FF-D141-88FB-AC00BAFCD2BE}"/>
          </ac:spMkLst>
        </pc:spChg>
        <pc:spChg chg="add del mod">
          <ac:chgData name="Kanwal Arora" userId="81202e22a0c4bb39" providerId="LiveId" clId="{800B7D61-5B83-D74B-A609-6D182C591014}" dt="2020-03-02T20:33:51.173" v="26"/>
          <ac:spMkLst>
            <pc:docMk/>
            <pc:sldMk cId="1299296192" sldId="256"/>
            <ac:spMk id="6" creationId="{B2B78990-ADBD-7B48-BD30-759563617FE3}"/>
          </ac:spMkLst>
        </pc:spChg>
        <pc:spChg chg="add del mod">
          <ac:chgData name="Kanwal Arora" userId="81202e22a0c4bb39" providerId="LiveId" clId="{800B7D61-5B83-D74B-A609-6D182C591014}" dt="2020-03-02T20:33:47.175" v="22"/>
          <ac:spMkLst>
            <pc:docMk/>
            <pc:sldMk cId="1299296192" sldId="256"/>
            <ac:spMk id="7" creationId="{15F7D77A-43EE-B94F-836F-756E5D4D4CFA}"/>
          </ac:spMkLst>
        </pc:spChg>
        <pc:picChg chg="mod">
          <ac:chgData name="Kanwal Arora" userId="81202e22a0c4bb39" providerId="LiveId" clId="{800B7D61-5B83-D74B-A609-6D182C591014}" dt="2020-03-02T20:34:00.254" v="28" actId="1076"/>
          <ac:picMkLst>
            <pc:docMk/>
            <pc:sldMk cId="1299296192" sldId="256"/>
            <ac:picMk id="5" creationId="{23E7D536-1614-4B41-88D6-D097683B4305}"/>
          </ac:picMkLst>
        </pc:picChg>
      </pc:sldChg>
      <pc:sldChg chg="addSp delSp modSp add modNotesTx">
        <pc:chgData name="Kanwal Arora" userId="81202e22a0c4bb39" providerId="LiveId" clId="{800B7D61-5B83-D74B-A609-6D182C591014}" dt="2020-03-03T21:00:59.834" v="95" actId="20577"/>
        <pc:sldMkLst>
          <pc:docMk/>
          <pc:sldMk cId="3351276242" sldId="257"/>
        </pc:sldMkLst>
        <pc:spChg chg="add del">
          <ac:chgData name="Kanwal Arora" userId="81202e22a0c4bb39" providerId="LiveId" clId="{800B7D61-5B83-D74B-A609-6D182C591014}" dt="2020-03-03T20:51:32.531" v="71"/>
          <ac:spMkLst>
            <pc:docMk/>
            <pc:sldMk cId="3351276242" sldId="257"/>
            <ac:spMk id="4" creationId="{94836626-4C84-3C4F-969D-C8CE2C616F84}"/>
          </ac:spMkLst>
        </pc:spChg>
        <pc:spChg chg="del">
          <ac:chgData name="Kanwal Arora" userId="81202e22a0c4bb39" providerId="LiveId" clId="{800B7D61-5B83-D74B-A609-6D182C591014}" dt="2020-03-02T20:52:48.702" v="66" actId="478"/>
          <ac:spMkLst>
            <pc:docMk/>
            <pc:sldMk cId="3351276242" sldId="257"/>
            <ac:spMk id="4" creationId="{E2597AD4-C1FF-D141-88FB-AC00BAFCD2BE}"/>
          </ac:spMkLst>
        </pc:spChg>
        <pc:spChg chg="add mod">
          <ac:chgData name="Kanwal Arora" userId="81202e22a0c4bb39" providerId="LiveId" clId="{800B7D61-5B83-D74B-A609-6D182C591014}" dt="2020-03-03T20:53:09.133" v="79" actId="115"/>
          <ac:spMkLst>
            <pc:docMk/>
            <pc:sldMk cId="3351276242" sldId="257"/>
            <ac:spMk id="7" creationId="{C4850005-964D-8141-8797-D87DC430D600}"/>
          </ac:spMkLst>
        </pc:spChg>
        <pc:spChg chg="add mod">
          <ac:chgData name="Kanwal Arora" userId="81202e22a0c4bb39" providerId="LiveId" clId="{800B7D61-5B83-D74B-A609-6D182C591014}" dt="2020-03-03T21:00:59.834" v="95" actId="20577"/>
          <ac:spMkLst>
            <pc:docMk/>
            <pc:sldMk cId="3351276242" sldId="257"/>
            <ac:spMk id="8" creationId="{856E8557-26BE-3349-8504-7A876F1E2A1C}"/>
          </ac:spMkLst>
        </pc:spChg>
        <pc:picChg chg="mod">
          <ac:chgData name="Kanwal Arora" userId="81202e22a0c4bb39" providerId="LiveId" clId="{800B7D61-5B83-D74B-A609-6D182C591014}" dt="2020-03-03T20:51:29.258" v="70" actId="1076"/>
          <ac:picMkLst>
            <pc:docMk/>
            <pc:sldMk cId="3351276242" sldId="257"/>
            <ac:picMk id="5" creationId="{23E7D536-1614-4B41-88D6-D097683B4305}"/>
          </ac:picMkLst>
        </pc:picChg>
      </pc:sldChg>
      <pc:sldChg chg="addSp delSp modSp add modNotesTx">
        <pc:chgData name="Kanwal Arora" userId="81202e22a0c4bb39" providerId="LiveId" clId="{800B7D61-5B83-D74B-A609-6D182C591014}" dt="2020-03-03T21:43:06.313" v="149" actId="20577"/>
        <pc:sldMkLst>
          <pc:docMk/>
          <pc:sldMk cId="2950267583" sldId="258"/>
        </pc:sldMkLst>
        <pc:spChg chg="del">
          <ac:chgData name="Kanwal Arora" userId="81202e22a0c4bb39" providerId="LiveId" clId="{800B7D61-5B83-D74B-A609-6D182C591014}" dt="2020-03-03T21:39:34.334" v="140"/>
          <ac:spMkLst>
            <pc:docMk/>
            <pc:sldMk cId="2950267583" sldId="258"/>
            <ac:spMk id="3" creationId="{D93E447D-7019-264B-BAB9-14118A1D05F9}"/>
          </ac:spMkLst>
        </pc:spChg>
        <pc:spChg chg="add mod">
          <ac:chgData name="Kanwal Arora" userId="81202e22a0c4bb39" providerId="LiveId" clId="{800B7D61-5B83-D74B-A609-6D182C591014}" dt="2020-03-03T21:39:34.334" v="140"/>
          <ac:spMkLst>
            <pc:docMk/>
            <pc:sldMk cId="2950267583" sldId="258"/>
            <ac:spMk id="5" creationId="{57F21053-B14A-8B45-AFE1-D0CC0CEFC989}"/>
          </ac:spMkLst>
        </pc:spChg>
        <pc:spChg chg="add del">
          <ac:chgData name="Kanwal Arora" userId="81202e22a0c4bb39" providerId="LiveId" clId="{800B7D61-5B83-D74B-A609-6D182C591014}" dt="2020-03-03T21:40:02.703" v="142" actId="478"/>
          <ac:spMkLst>
            <pc:docMk/>
            <pc:sldMk cId="2950267583" sldId="258"/>
            <ac:spMk id="7" creationId="{7731EB6C-26F7-7141-B315-8CEE697B7D04}"/>
          </ac:spMkLst>
        </pc:spChg>
        <pc:picChg chg="add mod">
          <ac:chgData name="Kanwal Arora" userId="81202e22a0c4bb39" providerId="LiveId" clId="{800B7D61-5B83-D74B-A609-6D182C591014}" dt="2020-03-03T20:56:42.914" v="94" actId="962"/>
          <ac:picMkLst>
            <pc:docMk/>
            <pc:sldMk cId="2950267583" sldId="258"/>
            <ac:picMk id="4" creationId="{6C51F57A-76EA-2041-8246-6A0F53F07E74}"/>
          </ac:picMkLst>
        </pc:picChg>
        <pc:picChg chg="add mod">
          <ac:chgData name="Kanwal Arora" userId="81202e22a0c4bb39" providerId="LiveId" clId="{800B7D61-5B83-D74B-A609-6D182C591014}" dt="2020-03-03T21:39:34.334" v="140"/>
          <ac:picMkLst>
            <pc:docMk/>
            <pc:sldMk cId="2950267583" sldId="258"/>
            <ac:picMk id="6" creationId="{7A94B458-391F-1B4F-8568-093CB16EED97}"/>
          </ac:picMkLst>
        </pc:picChg>
        <pc:picChg chg="add mod">
          <ac:chgData name="Kanwal Arora" userId="81202e22a0c4bb39" providerId="LiveId" clId="{800B7D61-5B83-D74B-A609-6D182C591014}" dt="2020-03-03T21:41:37.291" v="147" actId="1076"/>
          <ac:picMkLst>
            <pc:docMk/>
            <pc:sldMk cId="2950267583" sldId="258"/>
            <ac:picMk id="9" creationId="{381539A7-0971-A844-B6C9-1628F07D5838}"/>
          </ac:picMkLst>
        </pc:picChg>
      </pc:sldChg>
      <pc:sldChg chg="addSp delSp modSp add modNotesTx">
        <pc:chgData name="Kanwal Arora" userId="81202e22a0c4bb39" providerId="LiveId" clId="{800B7D61-5B83-D74B-A609-6D182C591014}" dt="2020-03-03T22:47:36.137" v="189" actId="1076"/>
        <pc:sldMkLst>
          <pc:docMk/>
          <pc:sldMk cId="1137457346" sldId="259"/>
        </pc:sldMkLst>
        <pc:spChg chg="add del mod">
          <ac:chgData name="Kanwal Arora" userId="81202e22a0c4bb39" providerId="LiveId" clId="{800B7D61-5B83-D74B-A609-6D182C591014}" dt="2020-03-03T22:31:37.496" v="174" actId="115"/>
          <ac:spMkLst>
            <pc:docMk/>
            <pc:sldMk cId="1137457346" sldId="259"/>
            <ac:spMk id="5" creationId="{57F21053-B14A-8B45-AFE1-D0CC0CEFC989}"/>
          </ac:spMkLst>
        </pc:spChg>
        <pc:picChg chg="add del mod">
          <ac:chgData name="Kanwal Arora" userId="81202e22a0c4bb39" providerId="LiveId" clId="{800B7D61-5B83-D74B-A609-6D182C591014}" dt="2020-03-03T22:47:10.569" v="186" actId="478"/>
          <ac:picMkLst>
            <pc:docMk/>
            <pc:sldMk cId="1137457346" sldId="259"/>
            <ac:picMk id="7" creationId="{EE4DAC70-76A7-5E43-8FF0-8A3015DA66DE}"/>
          </ac:picMkLst>
        </pc:picChg>
        <pc:picChg chg="add mod">
          <ac:chgData name="Kanwal Arora" userId="81202e22a0c4bb39" providerId="LiveId" clId="{800B7D61-5B83-D74B-A609-6D182C591014}" dt="2020-03-03T22:47:36.137" v="189" actId="1076"/>
          <ac:picMkLst>
            <pc:docMk/>
            <pc:sldMk cId="1137457346" sldId="259"/>
            <ac:picMk id="8" creationId="{03B4F6C7-8F36-4140-96BA-72BEEB41797F}"/>
          </ac:picMkLst>
        </pc:picChg>
        <pc:picChg chg="del">
          <ac:chgData name="Kanwal Arora" userId="81202e22a0c4bb39" providerId="LiveId" clId="{800B7D61-5B83-D74B-A609-6D182C591014}" dt="2020-03-03T21:43:59.161" v="151" actId="478"/>
          <ac:picMkLst>
            <pc:docMk/>
            <pc:sldMk cId="1137457346" sldId="259"/>
            <ac:picMk id="9" creationId="{381539A7-0971-A844-B6C9-1628F07D5838}"/>
          </ac:picMkLst>
        </pc:picChg>
      </pc:sldChg>
      <pc:sldChg chg="addSp delSp modSp add">
        <pc:chgData name="Kanwal Arora" userId="81202e22a0c4bb39" providerId="LiveId" clId="{800B7D61-5B83-D74B-A609-6D182C591014}" dt="2020-03-03T22:52:22.739" v="211" actId="1035"/>
        <pc:sldMkLst>
          <pc:docMk/>
          <pc:sldMk cId="1209618396" sldId="260"/>
        </pc:sldMkLst>
        <pc:spChg chg="mod">
          <ac:chgData name="Kanwal Arora" userId="81202e22a0c4bb39" providerId="LiveId" clId="{800B7D61-5B83-D74B-A609-6D182C591014}" dt="2020-03-03T22:50:42.908" v="203" actId="20577"/>
          <ac:spMkLst>
            <pc:docMk/>
            <pc:sldMk cId="1209618396" sldId="260"/>
            <ac:spMk id="5" creationId="{57F21053-B14A-8B45-AFE1-D0CC0CEFC989}"/>
          </ac:spMkLst>
        </pc:spChg>
        <pc:picChg chg="del">
          <ac:chgData name="Kanwal Arora" userId="81202e22a0c4bb39" providerId="LiveId" clId="{800B7D61-5B83-D74B-A609-6D182C591014}" dt="2020-03-03T22:45:46.521" v="185" actId="478"/>
          <ac:picMkLst>
            <pc:docMk/>
            <pc:sldMk cId="1209618396" sldId="260"/>
            <ac:picMk id="7" creationId="{EE4DAC70-76A7-5E43-8FF0-8A3015DA66DE}"/>
          </ac:picMkLst>
        </pc:picChg>
        <pc:picChg chg="add mod">
          <ac:chgData name="Kanwal Arora" userId="81202e22a0c4bb39" providerId="LiveId" clId="{800B7D61-5B83-D74B-A609-6D182C591014}" dt="2020-03-03T22:52:22.739" v="211" actId="1035"/>
          <ac:picMkLst>
            <pc:docMk/>
            <pc:sldMk cId="1209618396" sldId="260"/>
            <ac:picMk id="8" creationId="{727FF109-FA29-1C46-957A-EAA67E1426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D8196-8237-2049-96C6-09D6FEE8B919}" type="datetimeFigureOut">
              <a:rPr lang="en-US" smtClean="0"/>
              <a:t>3/3/20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2582C-3B98-4F4B-B95B-A4CD9EB3EEA8}" type="slidenum">
              <a:rPr lang="en-US" smtClean="0"/>
              <a:t>‹#›</a:t>
            </a:fld>
            <a:endParaRPr lang="en-US"/>
          </a:p>
        </p:txBody>
      </p:sp>
    </p:spTree>
    <p:extLst>
      <p:ext uri="{BB962C8B-B14F-4D97-AF65-F5344CB8AC3E}">
        <p14:creationId xmlns:p14="http://schemas.microsoft.com/office/powerpoint/2010/main" val="121985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Microsoft sees all the big companies creating original video content, and they want to get in on the fun. They have decided to create a new movie studio, but the problem is they don’t know anything about creating movies. They have hired you to help them better understand the movie industry. Your team is charged with doing data analysis and creating a presentation that explores what type of films are currently doing the best at the box office. You must then translate those findings into actionable insights that the CEO can use when deciding what type of films they should be creating.</a:t>
            </a:r>
            <a:endParaRPr lang="en-US" dirty="0"/>
          </a:p>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1</a:t>
            </a:fld>
            <a:endParaRPr lang="en-US"/>
          </a:p>
        </p:txBody>
      </p:sp>
    </p:spTree>
    <p:extLst>
      <p:ext uri="{BB962C8B-B14F-4D97-AF65-F5344CB8AC3E}">
        <p14:creationId xmlns:p14="http://schemas.microsoft.com/office/powerpoint/2010/main" val="369922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2582C-3B98-4F4B-B95B-A4CD9EB3EEA8}" type="slidenum">
              <a:rPr lang="en-US" smtClean="0"/>
              <a:t>2</a:t>
            </a:fld>
            <a:endParaRPr lang="en-US"/>
          </a:p>
        </p:txBody>
      </p:sp>
    </p:spTree>
    <p:extLst>
      <p:ext uri="{BB962C8B-B14F-4D97-AF65-F5344CB8AC3E}">
        <p14:creationId xmlns:p14="http://schemas.microsoft.com/office/powerpoint/2010/main" val="414424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Genres and movie success are corelated.</a:t>
            </a:r>
          </a:p>
          <a:p>
            <a:r>
              <a:rPr lang="en-GB" sz="1200" b="1" i="0" u="none" strike="noStrike" kern="1200" dirty="0">
                <a:solidFill>
                  <a:schemeClr val="tx1"/>
                </a:solidFill>
                <a:effectLst/>
                <a:latin typeface="+mn-lt"/>
                <a:ea typeface="+mn-ea"/>
                <a:cs typeface="+mn-cs"/>
              </a:rPr>
              <a:t>The five genres with highest rates of successful movies are : Animation, Adventure, Sci-Fi, Mystery and Comedy.</a:t>
            </a:r>
          </a:p>
          <a:p>
            <a:r>
              <a:rPr lang="en-GB" sz="1200" b="1" i="0" u="none" strike="noStrike" kern="1200" dirty="0">
                <a:solidFill>
                  <a:schemeClr val="tx1"/>
                </a:solidFill>
                <a:effectLst/>
                <a:latin typeface="+mn-lt"/>
                <a:ea typeface="+mn-ea"/>
                <a:cs typeface="+mn-cs"/>
              </a:rPr>
              <a:t>By contrast, the 5 genres with the worst rate of success are: Documentary, Musical, Sport, War and Western</a:t>
            </a:r>
            <a:r>
              <a:rPr lang="en-US" sz="1200" b="1" i="0" u="none" strike="noStrike" kern="1200" dirty="0">
                <a:solidFill>
                  <a:schemeClr val="tx1"/>
                </a:solidFill>
                <a:effectLst/>
                <a:latin typeface="+mn-lt"/>
                <a:ea typeface="+mn-ea"/>
                <a:cs typeface="+mn-cs"/>
              </a:rPr>
              <a:t>.</a:t>
            </a:r>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3</a:t>
            </a:fld>
            <a:endParaRPr lang="en-US"/>
          </a:p>
        </p:txBody>
      </p:sp>
    </p:spTree>
    <p:extLst>
      <p:ext uri="{BB962C8B-B14F-4D97-AF65-F5344CB8AC3E}">
        <p14:creationId xmlns:p14="http://schemas.microsoft.com/office/powerpoint/2010/main" val="96454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Data comes from websites: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Box Office Mojo</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IMDB</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Rotten Tomatoes </a:t>
            </a:r>
            <a:r>
              <a:rPr lang="en-GB" sz="1200" kern="1200" dirty="0" err="1">
                <a:solidFill>
                  <a:schemeClr val="tx1"/>
                </a:solidFill>
                <a:effectLst/>
                <a:latin typeface="+mn-lt"/>
                <a:ea typeface="+mn-ea"/>
                <a:cs typeface="+mn-cs"/>
              </a:rPr>
              <a:t>TheMovieDB.org</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From </a:t>
            </a:r>
            <a:r>
              <a:rPr lang="en-GB" sz="1200" kern="1200" dirty="0" err="1">
                <a:solidFill>
                  <a:schemeClr val="tx1"/>
                </a:solidFill>
                <a:effectLst/>
                <a:latin typeface="+mn-lt"/>
                <a:ea typeface="+mn-ea"/>
                <a:cs typeface="+mn-cs"/>
              </a:rPr>
              <a:t>tn.movie_budgets.csv</a:t>
            </a:r>
            <a:r>
              <a:rPr lang="en-GB" sz="1200" kern="1200" dirty="0">
                <a:solidFill>
                  <a:schemeClr val="tx1"/>
                </a:solidFill>
                <a:effectLst/>
                <a:latin typeface="+mn-lt"/>
                <a:ea typeface="+mn-ea"/>
                <a:cs typeface="+mn-cs"/>
              </a:rPr>
              <a:t>, we </a:t>
            </a:r>
            <a:r>
              <a:rPr lang="en-GB" sz="1200" kern="1200" dirty="0" err="1">
                <a:solidFill>
                  <a:schemeClr val="tx1"/>
                </a:solidFill>
                <a:effectLst/>
                <a:latin typeface="+mn-lt"/>
                <a:ea typeface="+mn-ea"/>
                <a:cs typeface="+mn-cs"/>
              </a:rPr>
              <a:t>analyzed</a:t>
            </a:r>
            <a:r>
              <a:rPr lang="en-GB" sz="1200" kern="1200" dirty="0">
                <a:solidFill>
                  <a:schemeClr val="tx1"/>
                </a:solidFill>
                <a:effectLst/>
                <a:latin typeface="+mn-lt"/>
                <a:ea typeface="+mn-ea"/>
                <a:cs typeface="+mn-cs"/>
              </a:rPr>
              <a:t>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4</a:t>
            </a:fld>
            <a:endParaRPr lang="en-US"/>
          </a:p>
        </p:txBody>
      </p:sp>
    </p:spTree>
    <p:extLst>
      <p:ext uri="{BB962C8B-B14F-4D97-AF65-F5344CB8AC3E}">
        <p14:creationId xmlns:p14="http://schemas.microsoft.com/office/powerpoint/2010/main" val="38149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Data comes from websites: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Box Office Mojo</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IMDB</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Rotten Tomatoes </a:t>
            </a:r>
            <a:r>
              <a:rPr lang="en-GB" sz="1200" kern="1200" dirty="0" err="1">
                <a:solidFill>
                  <a:schemeClr val="tx1"/>
                </a:solidFill>
                <a:effectLst/>
                <a:latin typeface="+mn-lt"/>
                <a:ea typeface="+mn-ea"/>
                <a:cs typeface="+mn-cs"/>
              </a:rPr>
              <a:t>TheMovieDB.org</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From </a:t>
            </a:r>
            <a:r>
              <a:rPr lang="en-GB" sz="1200" kern="1200" dirty="0" err="1">
                <a:solidFill>
                  <a:schemeClr val="tx1"/>
                </a:solidFill>
                <a:effectLst/>
                <a:latin typeface="+mn-lt"/>
                <a:ea typeface="+mn-ea"/>
                <a:cs typeface="+mn-cs"/>
              </a:rPr>
              <a:t>tn.movie_budgets.csv</a:t>
            </a:r>
            <a:r>
              <a:rPr lang="en-GB" sz="1200" kern="1200" dirty="0">
                <a:solidFill>
                  <a:schemeClr val="tx1"/>
                </a:solidFill>
                <a:effectLst/>
                <a:latin typeface="+mn-lt"/>
                <a:ea typeface="+mn-ea"/>
                <a:cs typeface="+mn-cs"/>
              </a:rPr>
              <a:t>, we </a:t>
            </a:r>
            <a:r>
              <a:rPr lang="en-GB" sz="1200" kern="1200" dirty="0" err="1">
                <a:solidFill>
                  <a:schemeClr val="tx1"/>
                </a:solidFill>
                <a:effectLst/>
                <a:latin typeface="+mn-lt"/>
                <a:ea typeface="+mn-ea"/>
                <a:cs typeface="+mn-cs"/>
              </a:rPr>
              <a:t>analyzed</a:t>
            </a:r>
            <a:r>
              <a:rPr lang="en-GB" sz="1200" kern="1200" dirty="0">
                <a:solidFill>
                  <a:schemeClr val="tx1"/>
                </a:solidFill>
                <a:effectLst/>
                <a:latin typeface="+mn-lt"/>
                <a:ea typeface="+mn-ea"/>
                <a:cs typeface="+mn-cs"/>
              </a:rPr>
              <a:t> the profitability of 4617 movies. For these movies, we used the budget and gross income data. We asked ourselves if the movie business is a good business to invest in. Considering all the available movies - good or bad -, how profitable are them on average? Can we expect to make a profit as a starting inexperienced movie studio?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endParaRPr lang="en-GB"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92582C-3B98-4F4B-B95B-A4CD9EB3EEA8}" type="slidenum">
              <a:rPr lang="en-US" smtClean="0"/>
              <a:t>5</a:t>
            </a:fld>
            <a:endParaRPr lang="en-US"/>
          </a:p>
        </p:txBody>
      </p:sp>
    </p:spTree>
    <p:extLst>
      <p:ext uri="{BB962C8B-B14F-4D97-AF65-F5344CB8AC3E}">
        <p14:creationId xmlns:p14="http://schemas.microsoft.com/office/powerpoint/2010/main" val="60785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697-363E-BF46-B6FB-7E49D85D4D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95C4B3A-A7E2-D64A-B49A-512F33D60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6E9336-4C02-5A4C-A0BB-31974D5146AE}"/>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A5FC521D-CD1A-8542-BE31-681E83CB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89FAA-1DF1-3349-A4CC-99BF142396EC}"/>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81868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E886-25D4-A34E-A527-5F71BB4428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948BF3-8003-FC45-B10F-DC3E438FEA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2712A-173A-F644-AC66-E071F6BAA019}"/>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ED4A60C5-CD9E-F644-BD5C-8FB721C87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B04E-7458-504B-AB57-4A5CACD0642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2261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E0FB5-A05A-DC47-99EA-4413A694E0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77EF27-C025-3F4E-BFB6-C82FFE2115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37042E-E69B-7940-BA3D-69F8F02F2F15}"/>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142EBBC7-06F0-8343-B49B-B7B0825AA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872F3-7FEF-7542-9E07-C7FA43E2CC33}"/>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1225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DA37-4A9D-9141-B4A9-F9B30AA04D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CAE01-19DC-A44E-82BB-C9C3DB38FC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26F0E0-FF17-604A-882F-DC9D5D46FFAF}"/>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73495291-901F-354D-A48F-92F7AC901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33A18-16B4-3A46-B8DE-8D7A6BA1BF49}"/>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94145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92A1-BD49-1B4A-B52F-C44DE68CE0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DA31D8-9972-884A-B40D-E9E8A6A72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579791-6BF6-3A44-AE79-F40BB0F36FB2}"/>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5F57985E-1BF4-224C-B840-6DD78FF2F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B60D-BB53-964D-BA22-6BA467DFAB21}"/>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06237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0210-95FD-5A42-A10A-7499544A44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FDF54D-0F2D-D94D-A682-BF044324BC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28523A-EE3C-2A40-8FB9-8D9BD54727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0B18C6-E653-B146-B480-766A971A1713}"/>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6" name="Footer Placeholder 5">
            <a:extLst>
              <a:ext uri="{FF2B5EF4-FFF2-40B4-BE49-F238E27FC236}">
                <a16:creationId xmlns:a16="http://schemas.microsoft.com/office/drawing/2014/main" id="{95524D84-C0EE-2445-A59A-5A58B1C20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E435A-7762-0949-B279-1FA1D85589CA}"/>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65050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0CB-9755-054D-9FAE-5F71E0D7BF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3AAC64-6444-7044-A4A1-3C9F4A470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4BB83B-F2CE-E74C-8100-605FFA0958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971465A-AECD-CA40-8CB1-FF196B86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36F151-552C-254F-8E43-812046AF7A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8046CB-A40F-9941-95EA-6C7D2CE34EC7}"/>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8" name="Footer Placeholder 7">
            <a:extLst>
              <a:ext uri="{FF2B5EF4-FFF2-40B4-BE49-F238E27FC236}">
                <a16:creationId xmlns:a16="http://schemas.microsoft.com/office/drawing/2014/main" id="{F4FD4EF4-0279-FD40-A5A7-A610AC236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57A6B-C7E4-CA46-B07D-BFBFFD2597DB}"/>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926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E23D-A945-9248-BD0B-E86716B4651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BF6E76-3703-7340-8D0D-F2E8324B4FD5}"/>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4" name="Footer Placeholder 3">
            <a:extLst>
              <a:ext uri="{FF2B5EF4-FFF2-40B4-BE49-F238E27FC236}">
                <a16:creationId xmlns:a16="http://schemas.microsoft.com/office/drawing/2014/main" id="{AF6259C4-D5DD-A84A-B2E5-7B5F3965E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71186F-42FF-1D4D-80A0-E96B7F7F8356}"/>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2062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6FFC8-730B-624F-8929-68C10E18F2E2}"/>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3" name="Footer Placeholder 2">
            <a:extLst>
              <a:ext uri="{FF2B5EF4-FFF2-40B4-BE49-F238E27FC236}">
                <a16:creationId xmlns:a16="http://schemas.microsoft.com/office/drawing/2014/main" id="{B5A38089-BE4B-2D48-95D4-F81D92AB6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4FB4CE-87FE-8D4B-9EA3-749D1FE6FEFF}"/>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390693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2644-B77F-1A4B-9402-3896E3B349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BA0928-7503-2A49-92E9-8F1142823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D5A8885-49F9-E94A-875F-776ECAD81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F0F638-D561-E448-9E56-F99D986E8DDA}"/>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6" name="Footer Placeholder 5">
            <a:extLst>
              <a:ext uri="{FF2B5EF4-FFF2-40B4-BE49-F238E27FC236}">
                <a16:creationId xmlns:a16="http://schemas.microsoft.com/office/drawing/2014/main" id="{1AF20135-73AE-4F4D-96EB-4161BE6A9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B5A43-5965-9542-81D6-B8B3362A2DAE}"/>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192485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AE82-9780-9246-BAFF-613808536D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45FEB1-15D4-C84A-9178-FA5C09B5F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F8EDDF-5262-4A47-A66A-A5549C5BC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BB0BE-2037-1946-B8CF-F2E8AB6345DE}"/>
              </a:ext>
            </a:extLst>
          </p:cNvPr>
          <p:cNvSpPr>
            <a:spLocks noGrp="1"/>
          </p:cNvSpPr>
          <p:nvPr>
            <p:ph type="dt" sz="half" idx="10"/>
          </p:nvPr>
        </p:nvSpPr>
        <p:spPr/>
        <p:txBody>
          <a:bodyPr/>
          <a:lstStyle/>
          <a:p>
            <a:fld id="{EFA39D2F-D3D0-804C-8955-D775F91BB314}" type="datetimeFigureOut">
              <a:rPr lang="en-US" smtClean="0"/>
              <a:t>3/3/20</a:t>
            </a:fld>
            <a:endParaRPr lang="en-US"/>
          </a:p>
        </p:txBody>
      </p:sp>
      <p:sp>
        <p:nvSpPr>
          <p:cNvPr id="6" name="Footer Placeholder 5">
            <a:extLst>
              <a:ext uri="{FF2B5EF4-FFF2-40B4-BE49-F238E27FC236}">
                <a16:creationId xmlns:a16="http://schemas.microsoft.com/office/drawing/2014/main" id="{28743F22-74F6-3E48-9DF3-CAB3D85A9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592C5-4051-3249-95AE-1DF5D0FA4264}"/>
              </a:ext>
            </a:extLst>
          </p:cNvPr>
          <p:cNvSpPr>
            <a:spLocks noGrp="1"/>
          </p:cNvSpPr>
          <p:nvPr>
            <p:ph type="sldNum" sz="quarter" idx="12"/>
          </p:nvPr>
        </p:nvSpPr>
        <p:spPr/>
        <p:txBody>
          <a:bodyPr/>
          <a:lstStyle/>
          <a:p>
            <a:fld id="{C791D4AB-487F-9B4B-AFBE-A7024F16B7BB}" type="slidenum">
              <a:rPr lang="en-US" smtClean="0"/>
              <a:t>‹#›</a:t>
            </a:fld>
            <a:endParaRPr lang="en-US"/>
          </a:p>
        </p:txBody>
      </p:sp>
    </p:spTree>
    <p:extLst>
      <p:ext uri="{BB962C8B-B14F-4D97-AF65-F5344CB8AC3E}">
        <p14:creationId xmlns:p14="http://schemas.microsoft.com/office/powerpoint/2010/main" val="45858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37DB9-0528-E549-BDAC-3F3C66139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EBE67D-292C-7A49-9BA4-751A8CA7D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7A8516-1CF4-624F-84A1-B2CD81120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39D2F-D3D0-804C-8955-D775F91BB314}" type="datetimeFigureOut">
              <a:rPr lang="en-US" smtClean="0"/>
              <a:t>3/3/20</a:t>
            </a:fld>
            <a:endParaRPr lang="en-US"/>
          </a:p>
        </p:txBody>
      </p:sp>
      <p:sp>
        <p:nvSpPr>
          <p:cNvPr id="5" name="Footer Placeholder 4">
            <a:extLst>
              <a:ext uri="{FF2B5EF4-FFF2-40B4-BE49-F238E27FC236}">
                <a16:creationId xmlns:a16="http://schemas.microsoft.com/office/drawing/2014/main" id="{78F2078D-EE61-EA4A-9B90-6535A0909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929D1-65E9-674B-AC38-AA3DEBD2C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D4AB-487F-9B4B-AFBE-A7024F16B7BB}" type="slidenum">
              <a:rPr lang="en-US" smtClean="0"/>
              <a:t>‹#›</a:t>
            </a:fld>
            <a:endParaRPr lang="en-US"/>
          </a:p>
        </p:txBody>
      </p:sp>
    </p:spTree>
    <p:extLst>
      <p:ext uri="{BB962C8B-B14F-4D97-AF65-F5344CB8AC3E}">
        <p14:creationId xmlns:p14="http://schemas.microsoft.com/office/powerpoint/2010/main" val="287685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2597AD4-C1FF-D141-88FB-AC00BAFCD2BE}"/>
              </a:ext>
            </a:extLst>
          </p:cNvPr>
          <p:cNvSpPr txBox="1"/>
          <p:nvPr/>
        </p:nvSpPr>
        <p:spPr>
          <a:xfrm>
            <a:off x="3189889" y="2659559"/>
            <a:ext cx="5812220" cy="2062103"/>
          </a:xfrm>
          <a:prstGeom prst="rect">
            <a:avLst/>
          </a:prstGeom>
          <a:noFill/>
        </p:spPr>
        <p:txBody>
          <a:bodyPr wrap="square" rtlCol="0">
            <a:spAutoFit/>
          </a:bodyPr>
          <a:lstStyle/>
          <a:p>
            <a:pPr algn="ctr"/>
            <a:r>
              <a:rPr lang="en-US" sz="3200" b="1" kern="0" dirty="0">
                <a:cs typeface="Arial"/>
              </a:rPr>
              <a:t>Analysis and Recommendations</a:t>
            </a:r>
            <a:br>
              <a:rPr lang="en-US" sz="3200" b="1" kern="0" dirty="0">
                <a:cs typeface="Arial"/>
              </a:rPr>
            </a:br>
            <a:r>
              <a:rPr lang="en-US" sz="3200" b="1" kern="0" dirty="0">
                <a:cs typeface="Arial"/>
              </a:rPr>
              <a:t> for Starting a Movie Studio</a:t>
            </a:r>
          </a:p>
          <a:p>
            <a:pPr algn="ctr"/>
            <a:endParaRPr lang="en-US" sz="2400" b="1" kern="0" dirty="0">
              <a:cs typeface="Arial"/>
            </a:endParaRPr>
          </a:p>
          <a:p>
            <a:pPr algn="ctr"/>
            <a:r>
              <a:rPr lang="en-US" sz="2000" u="sng" kern="0" dirty="0">
                <a:cs typeface="Arial"/>
              </a:rPr>
              <a:t>By Kanwal Arora</a:t>
            </a:r>
          </a:p>
          <a:p>
            <a:pPr algn="ctr"/>
            <a:r>
              <a:rPr lang="en-US" sz="2000" u="sng" kern="0" dirty="0">
                <a:cs typeface="Arial"/>
              </a:rPr>
              <a:t>March 2020</a:t>
            </a:r>
            <a:endParaRPr lang="en-US" sz="2000" u="sng" dirty="0"/>
          </a:p>
        </p:txBody>
      </p:sp>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9929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30C0-CE81-3A4C-A969-D164FD05E9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668ECDE-9CA0-2445-9EDB-679256927DF5}"/>
              </a:ext>
            </a:extLst>
          </p:cNvPr>
          <p:cNvSpPr>
            <a:spLocks noGrp="1"/>
          </p:cNvSpPr>
          <p:nvPr>
            <p:ph type="subTitle" idx="1"/>
          </p:nvPr>
        </p:nvSpPr>
        <p:spPr/>
        <p:txBody>
          <a:bodyPr/>
          <a:lstStyle/>
          <a:p>
            <a:endParaRPr lang="en-US"/>
          </a:p>
        </p:txBody>
      </p:sp>
      <p:pic>
        <p:nvPicPr>
          <p:cNvPr id="5" name="Picture 4" descr="A picture containing blue, table, white, water&#10;&#10;Description automatically generated">
            <a:extLst>
              <a:ext uri="{FF2B5EF4-FFF2-40B4-BE49-F238E27FC236}">
                <a16:creationId xmlns:a16="http://schemas.microsoft.com/office/drawing/2014/main" id="{23E7D536-1614-4B41-88D6-D097683B4305}"/>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2B78990-ADBD-7B48-BD30-759563617FE3}"/>
              </a:ext>
            </a:extLst>
          </p:cNvPr>
          <p:cNvSpPr/>
          <p:nvPr/>
        </p:nvSpPr>
        <p:spPr>
          <a:xfrm>
            <a:off x="6003634" y="2551837"/>
            <a:ext cx="184731" cy="646331"/>
          </a:xfrm>
          <a:prstGeom prst="rect">
            <a:avLst/>
          </a:prstGeom>
          <a:noFill/>
        </p:spPr>
        <p:txBody>
          <a:bodyPr wrap="none" lIns="91440" tIns="45720" rIns="91440" bIns="45720">
            <a:spAutoFit/>
          </a:bodyPr>
          <a:lstStyle/>
          <a:p>
            <a:pPr algn="ct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a:extLst>
              <a:ext uri="{FF2B5EF4-FFF2-40B4-BE49-F238E27FC236}">
                <a16:creationId xmlns:a16="http://schemas.microsoft.com/office/drawing/2014/main" id="{C4850005-964D-8141-8797-D87DC430D600}"/>
              </a:ext>
            </a:extLst>
          </p:cNvPr>
          <p:cNvSpPr/>
          <p:nvPr/>
        </p:nvSpPr>
        <p:spPr>
          <a:xfrm>
            <a:off x="245917" y="2316163"/>
            <a:ext cx="3462483" cy="523220"/>
          </a:xfrm>
          <a:prstGeom prst="rect">
            <a:avLst/>
          </a:prstGeom>
        </p:spPr>
        <p:txBody>
          <a:bodyPr wrap="square">
            <a:spAutoFit/>
          </a:bodyPr>
          <a:lstStyle/>
          <a:p>
            <a:pPr algn="ctr"/>
            <a:r>
              <a:rPr lang="en-GB" sz="2800" u="sng" dirty="0"/>
              <a:t>ANALYSIS</a:t>
            </a:r>
            <a:endParaRPr lang="en-US" sz="2800" u="sng" dirty="0"/>
          </a:p>
        </p:txBody>
      </p:sp>
      <p:sp>
        <p:nvSpPr>
          <p:cNvPr id="8" name="Rectangle 7">
            <a:extLst>
              <a:ext uri="{FF2B5EF4-FFF2-40B4-BE49-F238E27FC236}">
                <a16:creationId xmlns:a16="http://schemas.microsoft.com/office/drawing/2014/main" id="{856E8557-26BE-3349-8504-7A876F1E2A1C}"/>
              </a:ext>
            </a:extLst>
          </p:cNvPr>
          <p:cNvSpPr/>
          <p:nvPr/>
        </p:nvSpPr>
        <p:spPr>
          <a:xfrm>
            <a:off x="1977158" y="3290243"/>
            <a:ext cx="6582642" cy="1107996"/>
          </a:xfrm>
          <a:prstGeom prst="rect">
            <a:avLst/>
          </a:prstGeom>
        </p:spPr>
        <p:txBody>
          <a:bodyPr wrap="square">
            <a:spAutoFit/>
          </a:bodyPr>
          <a:lstStyle/>
          <a:p>
            <a:r>
              <a:rPr lang="en-GB" sz="2200" dirty="0"/>
              <a:t>• What is the average runtime of a movie? </a:t>
            </a:r>
          </a:p>
          <a:p>
            <a:r>
              <a:rPr lang="en-GB" sz="2200" dirty="0"/>
              <a:t>• What genres occur the most frequent? </a:t>
            </a:r>
          </a:p>
          <a:p>
            <a:r>
              <a:rPr lang="en-GB" sz="2200" dirty="0"/>
              <a:t>• What genres had the highest budget and gross profit? </a:t>
            </a:r>
          </a:p>
        </p:txBody>
      </p:sp>
    </p:spTree>
    <p:extLst>
      <p:ext uri="{BB962C8B-B14F-4D97-AF65-F5344CB8AC3E}">
        <p14:creationId xmlns:p14="http://schemas.microsoft.com/office/powerpoint/2010/main" val="335127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7F21053-B14A-8B45-AFE1-D0CC0CEFC989}"/>
              </a:ext>
            </a:extLst>
          </p:cNvPr>
          <p:cNvSpPr/>
          <p:nvPr/>
        </p:nvSpPr>
        <p:spPr>
          <a:xfrm>
            <a:off x="245917" y="2316163"/>
            <a:ext cx="3462483" cy="523220"/>
          </a:xfrm>
          <a:prstGeom prst="rect">
            <a:avLst/>
          </a:prstGeom>
        </p:spPr>
        <p:txBody>
          <a:bodyPr wrap="square">
            <a:spAutoFit/>
          </a:bodyPr>
          <a:lstStyle/>
          <a:p>
            <a:pPr algn="ctr"/>
            <a:r>
              <a:rPr lang="en-GB" sz="2800" u="sng" dirty="0"/>
              <a:t>GENRES</a:t>
            </a:r>
            <a:endParaRPr lang="en-US" sz="2800" u="sng" dirty="0"/>
          </a:p>
        </p:txBody>
      </p:sp>
      <p:pic>
        <p:nvPicPr>
          <p:cNvPr id="9" name="Picture 8">
            <a:extLst>
              <a:ext uri="{FF2B5EF4-FFF2-40B4-BE49-F238E27FC236}">
                <a16:creationId xmlns:a16="http://schemas.microsoft.com/office/drawing/2014/main" id="{381539A7-0971-A844-B6C9-1628F07D5838}"/>
              </a:ext>
            </a:extLst>
          </p:cNvPr>
          <p:cNvPicPr>
            <a:picLocks noChangeAspect="1"/>
          </p:cNvPicPr>
          <p:nvPr/>
        </p:nvPicPr>
        <p:blipFill>
          <a:blip r:embed="rId5"/>
          <a:stretch>
            <a:fillRect/>
          </a:stretch>
        </p:blipFill>
        <p:spPr>
          <a:xfrm>
            <a:off x="4184650" y="2413794"/>
            <a:ext cx="4894995" cy="3569422"/>
          </a:xfrm>
          <a:prstGeom prst="rect">
            <a:avLst/>
          </a:prstGeom>
        </p:spPr>
      </p:pic>
    </p:spTree>
    <p:extLst>
      <p:ext uri="{BB962C8B-B14F-4D97-AF65-F5344CB8AC3E}">
        <p14:creationId xmlns:p14="http://schemas.microsoft.com/office/powerpoint/2010/main" val="295026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7F21053-B14A-8B45-AFE1-D0CC0CEFC989}"/>
              </a:ext>
            </a:extLst>
          </p:cNvPr>
          <p:cNvSpPr/>
          <p:nvPr/>
        </p:nvSpPr>
        <p:spPr>
          <a:xfrm>
            <a:off x="245917" y="2468563"/>
            <a:ext cx="4999183" cy="523220"/>
          </a:xfrm>
          <a:prstGeom prst="rect">
            <a:avLst/>
          </a:prstGeom>
        </p:spPr>
        <p:txBody>
          <a:bodyPr wrap="square">
            <a:spAutoFit/>
          </a:bodyPr>
          <a:lstStyle/>
          <a:p>
            <a:pPr algn="ctr"/>
            <a:r>
              <a:rPr lang="en-GB" sz="2800" u="sng" dirty="0"/>
              <a:t>GROSS REVENUE VS. BUDGET</a:t>
            </a:r>
            <a:endParaRPr lang="en-US" sz="2800" u="sng" dirty="0"/>
          </a:p>
        </p:txBody>
      </p:sp>
      <p:pic>
        <p:nvPicPr>
          <p:cNvPr id="8" name="Picture 2">
            <a:extLst>
              <a:ext uri="{FF2B5EF4-FFF2-40B4-BE49-F238E27FC236}">
                <a16:creationId xmlns:a16="http://schemas.microsoft.com/office/drawing/2014/main" id="{03B4F6C7-8F36-4140-96BA-72BEEB4179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401" y="2490635"/>
            <a:ext cx="4999183" cy="356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45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B11-D510-004C-A262-68A9C6BC10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A94B458-391F-1B4F-8568-093CB16EED97}"/>
              </a:ext>
            </a:extLst>
          </p:cNvPr>
          <p:cNvPicPr>
            <a:picLocks noGrp="1" noChangeAspect="1"/>
          </p:cNvPicPr>
          <p:nvPr>
            <p:ph idx="1"/>
          </p:nvPr>
        </p:nvPicPr>
        <p:blipFill>
          <a:blip r:embed="rId3"/>
          <a:stretch>
            <a:fillRect/>
          </a:stretch>
        </p:blipFill>
        <p:spPr>
          <a:xfrm>
            <a:off x="3112354" y="1825625"/>
            <a:ext cx="5967291" cy="4351338"/>
          </a:xfrm>
        </p:spPr>
      </p:pic>
      <p:pic>
        <p:nvPicPr>
          <p:cNvPr id="4" name="Picture 3">
            <a:extLst>
              <a:ext uri="{FF2B5EF4-FFF2-40B4-BE49-F238E27FC236}">
                <a16:creationId xmlns:a16="http://schemas.microsoft.com/office/drawing/2014/main" id="{6C51F57A-76EA-2041-8246-6A0F53F07E74}"/>
              </a:ext>
            </a:extLst>
          </p:cNvPr>
          <p:cNvPicPr>
            <a:picLocks noChangeAspect="1"/>
          </p:cNvPicPr>
          <p:nvPr/>
        </p:nvPicPr>
        <p:blipFill>
          <a:blip r:embed="rId4"/>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7F21053-B14A-8B45-AFE1-D0CC0CEFC989}"/>
              </a:ext>
            </a:extLst>
          </p:cNvPr>
          <p:cNvSpPr/>
          <p:nvPr/>
        </p:nvSpPr>
        <p:spPr>
          <a:xfrm>
            <a:off x="245917" y="2468563"/>
            <a:ext cx="4999183" cy="523220"/>
          </a:xfrm>
          <a:prstGeom prst="rect">
            <a:avLst/>
          </a:prstGeom>
        </p:spPr>
        <p:txBody>
          <a:bodyPr wrap="square">
            <a:spAutoFit/>
          </a:bodyPr>
          <a:lstStyle/>
          <a:p>
            <a:pPr algn="ctr"/>
            <a:r>
              <a:rPr lang="en-GB" sz="2800" u="sng" dirty="0"/>
              <a:t>Profit Ratio</a:t>
            </a:r>
            <a:endParaRPr lang="en-US" sz="2800" u="sng" dirty="0"/>
          </a:p>
        </p:txBody>
      </p:sp>
      <p:pic>
        <p:nvPicPr>
          <p:cNvPr id="8" name="Picture 7">
            <a:extLst>
              <a:ext uri="{FF2B5EF4-FFF2-40B4-BE49-F238E27FC236}">
                <a16:creationId xmlns:a16="http://schemas.microsoft.com/office/drawing/2014/main" id="{727FF109-FA29-1C46-957A-EAA67E14263B}"/>
              </a:ext>
            </a:extLst>
          </p:cNvPr>
          <p:cNvPicPr>
            <a:picLocks noChangeAspect="1"/>
          </p:cNvPicPr>
          <p:nvPr/>
        </p:nvPicPr>
        <p:blipFill>
          <a:blip r:embed="rId5"/>
          <a:stretch>
            <a:fillRect/>
          </a:stretch>
        </p:blipFill>
        <p:spPr>
          <a:xfrm>
            <a:off x="4695876" y="1787525"/>
            <a:ext cx="3661578" cy="4534694"/>
          </a:xfrm>
          <a:prstGeom prst="rect">
            <a:avLst/>
          </a:prstGeom>
        </p:spPr>
      </p:pic>
    </p:spTree>
    <p:extLst>
      <p:ext uri="{BB962C8B-B14F-4D97-AF65-F5344CB8AC3E}">
        <p14:creationId xmlns:p14="http://schemas.microsoft.com/office/powerpoint/2010/main" val="1209618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{AE95EE9A-A4AD-9647-B88C-B4A5A81C0694}tf16401378</Template>
  <TotalTime>147</TotalTime>
  <Words>403</Words>
  <Application>Microsoft Macintosh PowerPoint</Application>
  <PresentationFormat>Widescreen</PresentationFormat>
  <Paragraphs>28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Kanwal Arora</dc:creator>
  <cp:lastModifiedBy>Kanwal Arora</cp:lastModifiedBy>
  <cp:revision>1</cp:revision>
  <dcterms:created xsi:type="dcterms:W3CDTF">2020-03-01T18:32:39Z</dcterms:created>
  <dcterms:modified xsi:type="dcterms:W3CDTF">2020-03-03T22:52:30Z</dcterms:modified>
</cp:coreProperties>
</file>