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3" r:id="rId3"/>
    <p:sldId id="257" r:id="rId4"/>
    <p:sldId id="258" r:id="rId5"/>
    <p:sldId id="259" r:id="rId6"/>
    <p:sldId id="260" r:id="rId7"/>
    <p:sldId id="261"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7"/>
    <p:restoredTop sz="79184"/>
  </p:normalViewPr>
  <p:slideViewPr>
    <p:cSldViewPr snapToGrid="0" snapToObjects="1">
      <p:cViewPr varScale="1">
        <p:scale>
          <a:sx n="112" d="100"/>
          <a:sy n="112" d="100"/>
        </p:scale>
        <p:origin x="216"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D8196-8237-2049-96C6-09D6FEE8B919}" type="datetimeFigureOut">
              <a:rPr lang="en-US" smtClean="0"/>
              <a:t>3/6/20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2582C-3B98-4F4B-B95B-A4CD9EB3EEA8}" type="slidenum">
              <a:rPr lang="en-US" smtClean="0"/>
              <a:t>‹#›</a:t>
            </a:fld>
            <a:endParaRPr lang="en-US"/>
          </a:p>
        </p:txBody>
      </p:sp>
    </p:spTree>
    <p:extLst>
      <p:ext uri="{BB962C8B-B14F-4D97-AF65-F5344CB8AC3E}">
        <p14:creationId xmlns:p14="http://schemas.microsoft.com/office/powerpoint/2010/main" val="121985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Microsoft sees all the big companies creating original video content, and they want to get in on the fun. They have decided to create a new movie studio, but the problem is they don’t know anything about creating movies. They have hired you to help them better understand the movie industry. Your team is charged with doing data analysis and creating a presentation that explores what type of films are currently doing the best at the box office. You must then translate those findings into actionable insights that the CEO can use when deciding what type of films they should be creating.</a:t>
            </a:r>
            <a:endParaRPr lang="en-US" dirty="0"/>
          </a:p>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1</a:t>
            </a:fld>
            <a:endParaRPr lang="en-US"/>
          </a:p>
        </p:txBody>
      </p:sp>
    </p:spTree>
    <p:extLst>
      <p:ext uri="{BB962C8B-B14F-4D97-AF65-F5344CB8AC3E}">
        <p14:creationId xmlns:p14="http://schemas.microsoft.com/office/powerpoint/2010/main" val="369922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10</a:t>
            </a:fld>
            <a:endParaRPr lang="en-US"/>
          </a:p>
        </p:txBody>
      </p:sp>
    </p:spTree>
    <p:extLst>
      <p:ext uri="{BB962C8B-B14F-4D97-AF65-F5344CB8AC3E}">
        <p14:creationId xmlns:p14="http://schemas.microsoft.com/office/powerpoint/2010/main" val="423202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11</a:t>
            </a:fld>
            <a:endParaRPr lang="en-US"/>
          </a:p>
        </p:txBody>
      </p:sp>
    </p:spTree>
    <p:extLst>
      <p:ext uri="{BB962C8B-B14F-4D97-AF65-F5344CB8AC3E}">
        <p14:creationId xmlns:p14="http://schemas.microsoft.com/office/powerpoint/2010/main" val="388211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Microsoft sees all the big companies creating original video content, and they want to get in on the fun. They have decided to create a new movie studio, but the problem is they don’t know anything about creating movies. They have hired you to help them better understand the movie industry. Your team is charged with doing data analysis and creating a presentation that explores what type of films are currently doing the best at the box office. You must then translate those findings into actionable insights that the CEO can use when deciding what type of films they should be creating.</a:t>
            </a:r>
            <a:endParaRPr lang="en-US" dirty="0"/>
          </a:p>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12</a:t>
            </a:fld>
            <a:endParaRPr lang="en-US"/>
          </a:p>
        </p:txBody>
      </p:sp>
    </p:spTree>
    <p:extLst>
      <p:ext uri="{BB962C8B-B14F-4D97-AF65-F5344CB8AC3E}">
        <p14:creationId xmlns:p14="http://schemas.microsoft.com/office/powerpoint/2010/main" val="203712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2</a:t>
            </a:fld>
            <a:endParaRPr lang="en-US"/>
          </a:p>
        </p:txBody>
      </p:sp>
    </p:spTree>
    <p:extLst>
      <p:ext uri="{BB962C8B-B14F-4D97-AF65-F5344CB8AC3E}">
        <p14:creationId xmlns:p14="http://schemas.microsoft.com/office/powerpoint/2010/main" val="30558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3</a:t>
            </a:fld>
            <a:endParaRPr lang="en-US"/>
          </a:p>
        </p:txBody>
      </p:sp>
    </p:spTree>
    <p:extLst>
      <p:ext uri="{BB962C8B-B14F-4D97-AF65-F5344CB8AC3E}">
        <p14:creationId xmlns:p14="http://schemas.microsoft.com/office/powerpoint/2010/main" val="4144244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Genres and movie success are corelated.</a:t>
            </a:r>
          </a:p>
          <a:p>
            <a:r>
              <a:rPr lang="en-GB" sz="1200" b="1" i="0" u="none" strike="noStrike" kern="1200" dirty="0">
                <a:solidFill>
                  <a:schemeClr val="tx1"/>
                </a:solidFill>
                <a:effectLst/>
                <a:latin typeface="+mn-lt"/>
                <a:ea typeface="+mn-ea"/>
                <a:cs typeface="+mn-cs"/>
              </a:rPr>
              <a:t>The five genres with highest rates of successful movies are : Animation, Adventure, Sci-Fi, Mystery and Comedy.</a:t>
            </a:r>
          </a:p>
          <a:p>
            <a:r>
              <a:rPr lang="en-GB" sz="1200" b="1" i="0" u="none" strike="noStrike" kern="1200" dirty="0">
                <a:solidFill>
                  <a:schemeClr val="tx1"/>
                </a:solidFill>
                <a:effectLst/>
                <a:latin typeface="+mn-lt"/>
                <a:ea typeface="+mn-ea"/>
                <a:cs typeface="+mn-cs"/>
              </a:rPr>
              <a:t>By contrast, the 5 genres with the worst rate of success are: Documentary, Musical, Sport, War and Western</a:t>
            </a:r>
            <a:r>
              <a:rPr lang="en-US" sz="1200" b="1" i="0" u="none" strike="noStrike" kern="1200" dirty="0">
                <a:solidFill>
                  <a:schemeClr val="tx1"/>
                </a:solidFill>
                <a:effectLst/>
                <a:latin typeface="+mn-lt"/>
                <a:ea typeface="+mn-ea"/>
                <a:cs typeface="+mn-cs"/>
              </a:rPr>
              <a:t>.</a:t>
            </a:r>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4</a:t>
            </a:fld>
            <a:endParaRPr lang="en-US"/>
          </a:p>
        </p:txBody>
      </p:sp>
    </p:spTree>
    <p:extLst>
      <p:ext uri="{BB962C8B-B14F-4D97-AF65-F5344CB8AC3E}">
        <p14:creationId xmlns:p14="http://schemas.microsoft.com/office/powerpoint/2010/main" val="964543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Data comes from websites: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Box Office Mojo</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IMDB</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Rotten Tomatoes </a:t>
            </a:r>
            <a:r>
              <a:rPr lang="en-GB" sz="1200" kern="1200" dirty="0" err="1">
                <a:solidFill>
                  <a:schemeClr val="tx1"/>
                </a:solidFill>
                <a:effectLst/>
                <a:latin typeface="+mn-lt"/>
                <a:ea typeface="+mn-ea"/>
                <a:cs typeface="+mn-cs"/>
              </a:rPr>
              <a:t>TheMovieDB.org</a:t>
            </a:r>
            <a:r>
              <a:rPr lang="en-GB"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From </a:t>
            </a:r>
            <a:r>
              <a:rPr lang="en-GB" sz="1200" kern="1200" dirty="0" err="1">
                <a:solidFill>
                  <a:schemeClr val="tx1"/>
                </a:solidFill>
                <a:effectLst/>
                <a:latin typeface="+mn-lt"/>
                <a:ea typeface="+mn-ea"/>
                <a:cs typeface="+mn-cs"/>
              </a:rPr>
              <a:t>tn.movie_budgets.csv</a:t>
            </a:r>
            <a:r>
              <a:rPr lang="en-GB" sz="1200" kern="1200" dirty="0">
                <a:solidFill>
                  <a:schemeClr val="tx1"/>
                </a:solidFill>
                <a:effectLst/>
                <a:latin typeface="+mn-lt"/>
                <a:ea typeface="+mn-ea"/>
                <a:cs typeface="+mn-cs"/>
              </a:rPr>
              <a:t>, we </a:t>
            </a:r>
            <a:r>
              <a:rPr lang="en-GB" sz="1200" kern="1200" dirty="0" err="1">
                <a:solidFill>
                  <a:schemeClr val="tx1"/>
                </a:solidFill>
                <a:effectLst/>
                <a:latin typeface="+mn-lt"/>
                <a:ea typeface="+mn-ea"/>
                <a:cs typeface="+mn-cs"/>
              </a:rPr>
              <a:t>analyzed</a:t>
            </a:r>
            <a:r>
              <a:rPr lang="en-GB" sz="1200" kern="1200" dirty="0">
                <a:solidFill>
                  <a:schemeClr val="tx1"/>
                </a:solidFill>
                <a:effectLst/>
                <a:latin typeface="+mn-lt"/>
                <a:ea typeface="+mn-ea"/>
                <a:cs typeface="+mn-cs"/>
              </a:rPr>
              <a:t> the profitability of 4617 movies. For these movies, we used the budget and gross income data. We asked ourselves if the movie business is a good business to invest in. Considering all the available movies - good or bad -, how profitable are them on average? Can we expect to make a profit as a starting inexperienced movie studio? </a:t>
            </a: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5</a:t>
            </a:fld>
            <a:endParaRPr lang="en-US"/>
          </a:p>
        </p:txBody>
      </p:sp>
    </p:spTree>
    <p:extLst>
      <p:ext uri="{BB962C8B-B14F-4D97-AF65-F5344CB8AC3E}">
        <p14:creationId xmlns:p14="http://schemas.microsoft.com/office/powerpoint/2010/main" val="3814954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dirty="0">
                <a:solidFill>
                  <a:schemeClr val="tx1"/>
                </a:solidFill>
                <a:effectLst/>
                <a:latin typeface="+mn-lt"/>
                <a:ea typeface="+mn-ea"/>
                <a:cs typeface="+mn-cs"/>
              </a:rPr>
              <a:t>Again we see that the movie business is quite lucrative. After 20 movies, we are almost certain to reach a profit ratio higher than 3.</a:t>
            </a: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6</a:t>
            </a:fld>
            <a:endParaRPr lang="en-US"/>
          </a:p>
        </p:txBody>
      </p:sp>
    </p:spTree>
    <p:extLst>
      <p:ext uri="{BB962C8B-B14F-4D97-AF65-F5344CB8AC3E}">
        <p14:creationId xmlns:p14="http://schemas.microsoft.com/office/powerpoint/2010/main" val="60785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7</a:t>
            </a:fld>
            <a:endParaRPr lang="en-US"/>
          </a:p>
        </p:txBody>
      </p:sp>
    </p:spTree>
    <p:extLst>
      <p:ext uri="{BB962C8B-B14F-4D97-AF65-F5344CB8AC3E}">
        <p14:creationId xmlns:p14="http://schemas.microsoft.com/office/powerpoint/2010/main" val="393963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8</a:t>
            </a:fld>
            <a:endParaRPr lang="en-US"/>
          </a:p>
        </p:txBody>
      </p:sp>
    </p:spTree>
    <p:extLst>
      <p:ext uri="{BB962C8B-B14F-4D97-AF65-F5344CB8AC3E}">
        <p14:creationId xmlns:p14="http://schemas.microsoft.com/office/powerpoint/2010/main" val="388590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9</a:t>
            </a:fld>
            <a:endParaRPr lang="en-US"/>
          </a:p>
        </p:txBody>
      </p:sp>
    </p:spTree>
    <p:extLst>
      <p:ext uri="{BB962C8B-B14F-4D97-AF65-F5344CB8AC3E}">
        <p14:creationId xmlns:p14="http://schemas.microsoft.com/office/powerpoint/2010/main" val="11811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6697-363E-BF46-B6FB-7E49D85D4D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95C4B3A-A7E2-D64A-B49A-512F33D60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6E9336-4C02-5A4C-A0BB-31974D5146AE}"/>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5" name="Footer Placeholder 4">
            <a:extLst>
              <a:ext uri="{FF2B5EF4-FFF2-40B4-BE49-F238E27FC236}">
                <a16:creationId xmlns:a16="http://schemas.microsoft.com/office/drawing/2014/main" id="{A5FC521D-CD1A-8542-BE31-681E83CB9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89FAA-1DF1-3349-A4CC-99BF142396EC}"/>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81868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E886-25D4-A34E-A527-5F71BB4428D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948BF3-8003-FC45-B10F-DC3E438FEA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2712A-173A-F644-AC66-E071F6BAA019}"/>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5" name="Footer Placeholder 4">
            <a:extLst>
              <a:ext uri="{FF2B5EF4-FFF2-40B4-BE49-F238E27FC236}">
                <a16:creationId xmlns:a16="http://schemas.microsoft.com/office/drawing/2014/main" id="{ED4A60C5-CD9E-F644-BD5C-8FB721C87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4B04E-7458-504B-AB57-4A5CACD06429}"/>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122618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E0FB5-A05A-DC47-99EA-4413A694E00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77EF27-C025-3F4E-BFB6-C82FFE2115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37042E-E69B-7940-BA3D-69F8F02F2F15}"/>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5" name="Footer Placeholder 4">
            <a:extLst>
              <a:ext uri="{FF2B5EF4-FFF2-40B4-BE49-F238E27FC236}">
                <a16:creationId xmlns:a16="http://schemas.microsoft.com/office/drawing/2014/main" id="{142EBBC7-06F0-8343-B49B-B7B0825AA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872F3-7FEF-7542-9E07-C7FA43E2CC33}"/>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312258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DA37-4A9D-9141-B4A9-F9B30AA04D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7CAE01-19DC-A44E-82BB-C9C3DB38FC3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26F0E0-FF17-604A-882F-DC9D5D46FFAF}"/>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5" name="Footer Placeholder 4">
            <a:extLst>
              <a:ext uri="{FF2B5EF4-FFF2-40B4-BE49-F238E27FC236}">
                <a16:creationId xmlns:a16="http://schemas.microsoft.com/office/drawing/2014/main" id="{73495291-901F-354D-A48F-92F7AC901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33A18-16B4-3A46-B8DE-8D7A6BA1BF49}"/>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94145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92A1-BD49-1B4A-B52F-C44DE68CE0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ADA31D8-9972-884A-B40D-E9E8A6A72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579791-6BF6-3A44-AE79-F40BB0F36FB2}"/>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5" name="Footer Placeholder 4">
            <a:extLst>
              <a:ext uri="{FF2B5EF4-FFF2-40B4-BE49-F238E27FC236}">
                <a16:creationId xmlns:a16="http://schemas.microsoft.com/office/drawing/2014/main" id="{5F57985E-1BF4-224C-B840-6DD78FF2F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FB60D-BB53-964D-BA22-6BA467DFAB21}"/>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406237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0210-95FD-5A42-A10A-7499544A44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FDF54D-0F2D-D94D-A682-BF044324BC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A28523A-EE3C-2A40-8FB9-8D9BD547275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D0B18C6-E653-B146-B480-766A971A1713}"/>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6" name="Footer Placeholder 5">
            <a:extLst>
              <a:ext uri="{FF2B5EF4-FFF2-40B4-BE49-F238E27FC236}">
                <a16:creationId xmlns:a16="http://schemas.microsoft.com/office/drawing/2014/main" id="{95524D84-C0EE-2445-A59A-5A58B1C20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E435A-7762-0949-B279-1FA1D85589CA}"/>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165050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0CB-9755-054D-9FAE-5F71E0D7BFB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3AAC64-6444-7044-A4A1-3C9F4A470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4BB83B-F2CE-E74C-8100-605FFA0958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971465A-AECD-CA40-8CB1-FF196B86C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636F151-552C-254F-8E43-812046AF7A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08046CB-A40F-9941-95EA-6C7D2CE34EC7}"/>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8" name="Footer Placeholder 7">
            <a:extLst>
              <a:ext uri="{FF2B5EF4-FFF2-40B4-BE49-F238E27FC236}">
                <a16:creationId xmlns:a16="http://schemas.microsoft.com/office/drawing/2014/main" id="{F4FD4EF4-0279-FD40-A5A7-A610AC236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057A6B-C7E4-CA46-B07D-BFBFFD2597DB}"/>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4926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E23D-A945-9248-BD0B-E86716B4651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4BF6E76-3703-7340-8D0D-F2E8324B4FD5}"/>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4" name="Footer Placeholder 3">
            <a:extLst>
              <a:ext uri="{FF2B5EF4-FFF2-40B4-BE49-F238E27FC236}">
                <a16:creationId xmlns:a16="http://schemas.microsoft.com/office/drawing/2014/main" id="{AF6259C4-D5DD-A84A-B2E5-7B5F3965E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71186F-42FF-1D4D-80A0-E96B7F7F8356}"/>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392062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6FFC8-730B-624F-8929-68C10E18F2E2}"/>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3" name="Footer Placeholder 2">
            <a:extLst>
              <a:ext uri="{FF2B5EF4-FFF2-40B4-BE49-F238E27FC236}">
                <a16:creationId xmlns:a16="http://schemas.microsoft.com/office/drawing/2014/main" id="{B5A38089-BE4B-2D48-95D4-F81D92AB67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4FB4CE-87FE-8D4B-9EA3-749D1FE6FEFF}"/>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390693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2644-B77F-1A4B-9402-3896E3B349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BA0928-7503-2A49-92E9-8F1142823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D5A8885-49F9-E94A-875F-776ECAD81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F0F638-D561-E448-9E56-F99D986E8DDA}"/>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6" name="Footer Placeholder 5">
            <a:extLst>
              <a:ext uri="{FF2B5EF4-FFF2-40B4-BE49-F238E27FC236}">
                <a16:creationId xmlns:a16="http://schemas.microsoft.com/office/drawing/2014/main" id="{1AF20135-73AE-4F4D-96EB-4161BE6A9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B5A43-5965-9542-81D6-B8B3362A2DAE}"/>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192485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AE82-9780-9246-BAFF-613808536D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45FEB1-15D4-C84A-9178-FA5C09B5F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F8EDDF-5262-4A47-A66A-A5549C5BC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ABB0BE-2037-1946-B8CF-F2E8AB6345DE}"/>
              </a:ext>
            </a:extLst>
          </p:cNvPr>
          <p:cNvSpPr>
            <a:spLocks noGrp="1"/>
          </p:cNvSpPr>
          <p:nvPr>
            <p:ph type="dt" sz="half" idx="10"/>
          </p:nvPr>
        </p:nvSpPr>
        <p:spPr/>
        <p:txBody>
          <a:bodyPr/>
          <a:lstStyle/>
          <a:p>
            <a:fld id="{EFA39D2F-D3D0-804C-8955-D775F91BB314}" type="datetimeFigureOut">
              <a:rPr lang="en-US" smtClean="0"/>
              <a:t>3/6/20</a:t>
            </a:fld>
            <a:endParaRPr lang="en-US"/>
          </a:p>
        </p:txBody>
      </p:sp>
      <p:sp>
        <p:nvSpPr>
          <p:cNvPr id="6" name="Footer Placeholder 5">
            <a:extLst>
              <a:ext uri="{FF2B5EF4-FFF2-40B4-BE49-F238E27FC236}">
                <a16:creationId xmlns:a16="http://schemas.microsoft.com/office/drawing/2014/main" id="{28743F22-74F6-3E48-9DF3-CAB3D85A9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F592C5-4051-3249-95AE-1DF5D0FA4264}"/>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45858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37DB9-0528-E549-BDAC-3F3C66139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EBE67D-292C-7A49-9BA4-751A8CA7D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7A8516-1CF4-624F-84A1-B2CD81120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39D2F-D3D0-804C-8955-D775F91BB314}" type="datetimeFigureOut">
              <a:rPr lang="en-US" smtClean="0"/>
              <a:t>3/6/20</a:t>
            </a:fld>
            <a:endParaRPr lang="en-US"/>
          </a:p>
        </p:txBody>
      </p:sp>
      <p:sp>
        <p:nvSpPr>
          <p:cNvPr id="5" name="Footer Placeholder 4">
            <a:extLst>
              <a:ext uri="{FF2B5EF4-FFF2-40B4-BE49-F238E27FC236}">
                <a16:creationId xmlns:a16="http://schemas.microsoft.com/office/drawing/2014/main" id="{78F2078D-EE61-EA4A-9B90-6535A0909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8929D1-65E9-674B-AC38-AA3DEBD2C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1D4AB-487F-9B4B-AFBE-A7024F16B7BB}" type="slidenum">
              <a:rPr lang="en-US" smtClean="0"/>
              <a:t>‹#›</a:t>
            </a:fld>
            <a:endParaRPr lang="en-US"/>
          </a:p>
        </p:txBody>
      </p:sp>
    </p:spTree>
    <p:extLst>
      <p:ext uri="{BB962C8B-B14F-4D97-AF65-F5344CB8AC3E}">
        <p14:creationId xmlns:p14="http://schemas.microsoft.com/office/powerpoint/2010/main" val="287685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tiff"/><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1.jp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rotWithShape="1">
          <a:blip r:embed="rId3"/>
          <a:srcRect b="25000"/>
          <a:stretch/>
        </p:blipFill>
        <p:spPr>
          <a:xfrm>
            <a:off x="0" y="25019"/>
            <a:ext cx="12192000" cy="685800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a:xfrm>
            <a:off x="1710559" y="4317781"/>
            <a:ext cx="3852041" cy="1834056"/>
          </a:xfrm>
        </p:spPr>
        <p:txBody>
          <a:bodyPr>
            <a:normAutofit/>
          </a:bodyPr>
          <a:lstStyle/>
          <a:p>
            <a:r>
              <a:rPr lang="en-US" sz="2200" b="1" kern="0" dirty="0">
                <a:cs typeface="Arial"/>
              </a:rPr>
              <a:t>Analysis and Recommendations</a:t>
            </a:r>
            <a:br>
              <a:rPr lang="en-US" sz="2200" b="1" kern="0" dirty="0">
                <a:cs typeface="Arial"/>
              </a:rPr>
            </a:br>
            <a:r>
              <a:rPr lang="en-US" sz="2200" b="1" kern="0" dirty="0">
                <a:cs typeface="Arial"/>
              </a:rPr>
              <a:t> for Starting a Movie Studio</a:t>
            </a:r>
          </a:p>
          <a:p>
            <a:endParaRPr lang="en-US" sz="2200" b="1" kern="0" dirty="0">
              <a:cs typeface="Arial"/>
            </a:endParaRPr>
          </a:p>
          <a:p>
            <a:r>
              <a:rPr lang="en-US" sz="2200" u="sng" kern="0" dirty="0">
                <a:cs typeface="Arial"/>
              </a:rPr>
              <a:t>By Kanwal Arora</a:t>
            </a:r>
          </a:p>
          <a:p>
            <a:r>
              <a:rPr lang="en-US" sz="2200" u="sng" kern="0" dirty="0">
                <a:cs typeface="Arial"/>
              </a:rPr>
              <a:t>March 2020</a:t>
            </a:r>
            <a:endParaRPr lang="en-US" sz="2200" u="sng" dirty="0"/>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TextBox 7">
            <a:extLst>
              <a:ext uri="{FF2B5EF4-FFF2-40B4-BE49-F238E27FC236}">
                <a16:creationId xmlns:a16="http://schemas.microsoft.com/office/drawing/2014/main" id="{B0E99946-238F-7642-AC23-FB1E05B9EEDC}"/>
              </a:ext>
            </a:extLst>
          </p:cNvPr>
          <p:cNvSpPr txBox="1"/>
          <p:nvPr/>
        </p:nvSpPr>
        <p:spPr>
          <a:xfrm>
            <a:off x="317937" y="2277612"/>
            <a:ext cx="7170683" cy="1815882"/>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I am here to share my view about ”Movie Industry”. This presentation is made for Flatiron to get insight view of a movie industry, how we can maximize the profit with low risks. </a:t>
            </a:r>
          </a:p>
        </p:txBody>
      </p:sp>
      <p:pic>
        <p:nvPicPr>
          <p:cNvPr id="15" name="Graphic 14" descr="Television">
            <a:extLst>
              <a:ext uri="{FF2B5EF4-FFF2-40B4-BE49-F238E27FC236}">
                <a16:creationId xmlns:a16="http://schemas.microsoft.com/office/drawing/2014/main" id="{EE383526-ADA7-C348-8B4A-80D93BE831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66916" y="2551837"/>
            <a:ext cx="2762250" cy="2762250"/>
          </a:xfrm>
          <a:prstGeom prst="rect">
            <a:avLst/>
          </a:prstGeom>
        </p:spPr>
      </p:pic>
    </p:spTree>
    <p:extLst>
      <p:ext uri="{BB962C8B-B14F-4D97-AF65-F5344CB8AC3E}">
        <p14:creationId xmlns:p14="http://schemas.microsoft.com/office/powerpoint/2010/main" val="129929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TextBox 6">
            <a:extLst>
              <a:ext uri="{FF2B5EF4-FFF2-40B4-BE49-F238E27FC236}">
                <a16:creationId xmlns:a16="http://schemas.microsoft.com/office/drawing/2014/main" id="{AC160CD9-82E4-5741-AF11-1985A3C79DF1}"/>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Conclusion</a:t>
            </a:r>
          </a:p>
        </p:txBody>
      </p:sp>
      <p:pic>
        <p:nvPicPr>
          <p:cNvPr id="8" name="Graphic 7" descr="Bullseye">
            <a:extLst>
              <a:ext uri="{FF2B5EF4-FFF2-40B4-BE49-F238E27FC236}">
                <a16:creationId xmlns:a16="http://schemas.microsoft.com/office/drawing/2014/main" id="{B7A9E4EF-7E6D-C349-90DC-5E5C168676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02651" y="2551837"/>
            <a:ext cx="3183800" cy="3183800"/>
          </a:xfrm>
          <a:prstGeom prst="rect">
            <a:avLst/>
          </a:prstGeom>
        </p:spPr>
      </p:pic>
      <p:sp>
        <p:nvSpPr>
          <p:cNvPr id="12" name="TextBox 11">
            <a:extLst>
              <a:ext uri="{FF2B5EF4-FFF2-40B4-BE49-F238E27FC236}">
                <a16:creationId xmlns:a16="http://schemas.microsoft.com/office/drawing/2014/main" id="{9506FE2B-02C0-C041-B113-7F04444B2FDC}"/>
              </a:ext>
            </a:extLst>
          </p:cNvPr>
          <p:cNvSpPr txBox="1"/>
          <p:nvPr/>
        </p:nvSpPr>
        <p:spPr>
          <a:xfrm>
            <a:off x="505549" y="2964746"/>
            <a:ext cx="7170683" cy="2492990"/>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Now we have better understanding of Movie Industry. Concluding with following points. </a:t>
            </a:r>
          </a:p>
          <a:p>
            <a:pPr algn="just"/>
            <a:endParaRPr lang="en-US" sz="2000" dirty="0"/>
          </a:p>
          <a:p>
            <a:pPr marL="342900" indent="-342900" algn="just">
              <a:buFont typeface="Wingdings" pitchFamily="2" charset="2"/>
              <a:buChar char="Ø"/>
            </a:pPr>
            <a:r>
              <a:rPr lang="en-US" sz="2000" dirty="0"/>
              <a:t>Better Production and budget leads to better gross.</a:t>
            </a:r>
          </a:p>
          <a:p>
            <a:pPr marL="342900" indent="-342900" algn="just">
              <a:buFont typeface="Wingdings" pitchFamily="2" charset="2"/>
              <a:buChar char="Ø"/>
            </a:pPr>
            <a:r>
              <a:rPr lang="en-US" sz="2000" dirty="0"/>
              <a:t>Average runtime should be 110 – 130 minutes.</a:t>
            </a:r>
          </a:p>
          <a:p>
            <a:pPr marL="342900" indent="-342900" algn="just">
              <a:buFont typeface="Wingdings" pitchFamily="2" charset="2"/>
              <a:buChar char="Ø"/>
            </a:pPr>
            <a:r>
              <a:rPr lang="en-US" sz="2000" dirty="0"/>
              <a:t>Top directors have good experience with Top 3 Genres.</a:t>
            </a:r>
          </a:p>
          <a:p>
            <a:pPr marL="342900" indent="-342900" algn="just">
              <a:buFont typeface="Wingdings" pitchFamily="2" charset="2"/>
              <a:buChar char="Ø"/>
            </a:pPr>
            <a:r>
              <a:rPr lang="en-US" sz="2000" dirty="0"/>
              <a:t>PG-13 movies attract more audience</a:t>
            </a:r>
          </a:p>
        </p:txBody>
      </p:sp>
    </p:spTree>
    <p:extLst>
      <p:ext uri="{BB962C8B-B14F-4D97-AF65-F5344CB8AC3E}">
        <p14:creationId xmlns:p14="http://schemas.microsoft.com/office/powerpoint/2010/main" val="168986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TextBox 6">
            <a:extLst>
              <a:ext uri="{FF2B5EF4-FFF2-40B4-BE49-F238E27FC236}">
                <a16:creationId xmlns:a16="http://schemas.microsoft.com/office/drawing/2014/main" id="{AC160CD9-82E4-5741-AF11-1985A3C79DF1}"/>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Future Work</a:t>
            </a:r>
          </a:p>
        </p:txBody>
      </p:sp>
      <p:sp>
        <p:nvSpPr>
          <p:cNvPr id="12" name="TextBox 11">
            <a:extLst>
              <a:ext uri="{FF2B5EF4-FFF2-40B4-BE49-F238E27FC236}">
                <a16:creationId xmlns:a16="http://schemas.microsoft.com/office/drawing/2014/main" id="{9506FE2B-02C0-C041-B113-7F04444B2FDC}"/>
              </a:ext>
            </a:extLst>
          </p:cNvPr>
          <p:cNvSpPr txBox="1"/>
          <p:nvPr/>
        </p:nvSpPr>
        <p:spPr>
          <a:xfrm>
            <a:off x="505549" y="2964746"/>
            <a:ext cx="7170683" cy="1446550"/>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Plans to dig deeper to get precise information</a:t>
            </a:r>
          </a:p>
          <a:p>
            <a:pPr algn="just"/>
            <a:endParaRPr lang="en-US" sz="2000" dirty="0"/>
          </a:p>
          <a:p>
            <a:pPr marL="342900" indent="-342900" algn="just">
              <a:buFont typeface="Wingdings" pitchFamily="2" charset="2"/>
              <a:buChar char="Ø"/>
            </a:pPr>
            <a:r>
              <a:rPr lang="en-US" sz="2000" dirty="0"/>
              <a:t>Changes in sentiments of the audience</a:t>
            </a:r>
          </a:p>
          <a:p>
            <a:pPr marL="342900" indent="-342900" algn="just">
              <a:buFont typeface="Wingdings" pitchFamily="2" charset="2"/>
              <a:buChar char="Ø"/>
            </a:pPr>
            <a:r>
              <a:rPr lang="en-US" sz="2000" dirty="0"/>
              <a:t>Actors effecting the gross of a genre</a:t>
            </a:r>
          </a:p>
        </p:txBody>
      </p:sp>
      <p:pic>
        <p:nvPicPr>
          <p:cNvPr id="11" name="Graphic 10" descr="Daily calendar">
            <a:extLst>
              <a:ext uri="{FF2B5EF4-FFF2-40B4-BE49-F238E27FC236}">
                <a16:creationId xmlns:a16="http://schemas.microsoft.com/office/drawing/2014/main" id="{4A196E94-02C7-4941-A556-514941BD2C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37079" y="2551837"/>
            <a:ext cx="3011281" cy="3011281"/>
          </a:xfrm>
          <a:prstGeom prst="rect">
            <a:avLst/>
          </a:prstGeom>
        </p:spPr>
      </p:pic>
    </p:spTree>
    <p:extLst>
      <p:ext uri="{BB962C8B-B14F-4D97-AF65-F5344CB8AC3E}">
        <p14:creationId xmlns:p14="http://schemas.microsoft.com/office/powerpoint/2010/main" val="259184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rotWithShape="1">
          <a:blip r:embed="rId3"/>
          <a:srcRect b="25000"/>
          <a:stretch/>
        </p:blipFill>
        <p:spPr>
          <a:xfrm>
            <a:off x="0" y="25019"/>
            <a:ext cx="12192000" cy="685800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a:xfrm>
            <a:off x="158969" y="4843561"/>
            <a:ext cx="3852041" cy="1834056"/>
          </a:xfrm>
        </p:spPr>
        <p:txBody>
          <a:bodyPr>
            <a:normAutofit/>
          </a:bodyPr>
          <a:lstStyle/>
          <a:p>
            <a:r>
              <a:rPr lang="en-US" sz="2200" b="1" kern="0" dirty="0">
                <a:cs typeface="Arial"/>
              </a:rPr>
              <a:t>Analysis and Recommendations</a:t>
            </a:r>
            <a:br>
              <a:rPr lang="en-US" sz="2200" b="1" kern="0" dirty="0">
                <a:cs typeface="Arial"/>
              </a:rPr>
            </a:br>
            <a:r>
              <a:rPr lang="en-US" sz="2200" b="1" kern="0" dirty="0">
                <a:cs typeface="Arial"/>
              </a:rPr>
              <a:t> for Starting a Movie Studio</a:t>
            </a:r>
          </a:p>
          <a:p>
            <a:endParaRPr lang="en-US" sz="2200" b="1" kern="0" dirty="0">
              <a:cs typeface="Arial"/>
            </a:endParaRPr>
          </a:p>
          <a:p>
            <a:r>
              <a:rPr lang="en-US" sz="2200" u="sng" kern="0" dirty="0">
                <a:cs typeface="Arial"/>
              </a:rPr>
              <a:t>By Kanwal Arora</a:t>
            </a:r>
          </a:p>
          <a:p>
            <a:r>
              <a:rPr lang="en-US" sz="2200" u="sng" kern="0" dirty="0">
                <a:cs typeface="Arial"/>
              </a:rPr>
              <a:t>March 2020</a:t>
            </a:r>
            <a:endParaRPr lang="en-US" sz="2200" u="sng" dirty="0"/>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TextBox 7">
            <a:extLst>
              <a:ext uri="{FF2B5EF4-FFF2-40B4-BE49-F238E27FC236}">
                <a16:creationId xmlns:a16="http://schemas.microsoft.com/office/drawing/2014/main" id="{B0E99946-238F-7642-AC23-FB1E05B9EEDC}"/>
              </a:ext>
            </a:extLst>
          </p:cNvPr>
          <p:cNvSpPr txBox="1"/>
          <p:nvPr/>
        </p:nvSpPr>
        <p:spPr>
          <a:xfrm>
            <a:off x="158969" y="3232656"/>
            <a:ext cx="7170683" cy="707886"/>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dirty="0"/>
              <a:t>Thank You</a:t>
            </a:r>
          </a:p>
        </p:txBody>
      </p:sp>
      <p:pic>
        <p:nvPicPr>
          <p:cNvPr id="4" name="Graphic 3" descr="Handshake">
            <a:extLst>
              <a:ext uri="{FF2B5EF4-FFF2-40B4-BE49-F238E27FC236}">
                <a16:creationId xmlns:a16="http://schemas.microsoft.com/office/drawing/2014/main" id="{02A515CD-B4F2-FB4A-BF99-A8179323F9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57783" y="2277612"/>
            <a:ext cx="3165054" cy="3165054"/>
          </a:xfrm>
          <a:prstGeom prst="rect">
            <a:avLst/>
          </a:prstGeom>
        </p:spPr>
      </p:pic>
    </p:spTree>
    <p:extLst>
      <p:ext uri="{BB962C8B-B14F-4D97-AF65-F5344CB8AC3E}">
        <p14:creationId xmlns:p14="http://schemas.microsoft.com/office/powerpoint/2010/main" val="399256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TextBox 6">
            <a:extLst>
              <a:ext uri="{FF2B5EF4-FFF2-40B4-BE49-F238E27FC236}">
                <a16:creationId xmlns:a16="http://schemas.microsoft.com/office/drawing/2014/main" id="{AC160CD9-82E4-5741-AF11-1985A3C79DF1}"/>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Problem Statement</a:t>
            </a:r>
          </a:p>
        </p:txBody>
      </p:sp>
      <p:pic>
        <p:nvPicPr>
          <p:cNvPr id="9" name="Graphic 8" descr="Question mark">
            <a:extLst>
              <a:ext uri="{FF2B5EF4-FFF2-40B4-BE49-F238E27FC236}">
                <a16:creationId xmlns:a16="http://schemas.microsoft.com/office/drawing/2014/main" id="{3A0294BF-9B22-A044-8B12-C9D1214D17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90645" y="2076449"/>
            <a:ext cx="3368041" cy="3368041"/>
          </a:xfrm>
          <a:prstGeom prst="rect">
            <a:avLst/>
          </a:prstGeom>
        </p:spPr>
      </p:pic>
      <p:sp>
        <p:nvSpPr>
          <p:cNvPr id="11" name="TextBox 10">
            <a:extLst>
              <a:ext uri="{FF2B5EF4-FFF2-40B4-BE49-F238E27FC236}">
                <a16:creationId xmlns:a16="http://schemas.microsoft.com/office/drawing/2014/main" id="{4A49CC57-6481-7742-A561-658FF07C070E}"/>
              </a:ext>
            </a:extLst>
          </p:cNvPr>
          <p:cNvSpPr txBox="1"/>
          <p:nvPr/>
        </p:nvSpPr>
        <p:spPr>
          <a:xfrm>
            <a:off x="333314" y="2602022"/>
            <a:ext cx="7170683" cy="2246769"/>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In this section I am going to shed a light on main issues to get the better understanding of how a movie industry works and how we can get profit in this industry. We will discuss some problems and solution in next few slides.</a:t>
            </a:r>
          </a:p>
        </p:txBody>
      </p:sp>
    </p:spTree>
    <p:extLst>
      <p:ext uri="{BB962C8B-B14F-4D97-AF65-F5344CB8AC3E}">
        <p14:creationId xmlns:p14="http://schemas.microsoft.com/office/powerpoint/2010/main" val="237699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TextBox 13">
            <a:extLst>
              <a:ext uri="{FF2B5EF4-FFF2-40B4-BE49-F238E27FC236}">
                <a16:creationId xmlns:a16="http://schemas.microsoft.com/office/drawing/2014/main" id="{A737359E-2F26-944A-A80F-3A4E81780AB8}"/>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Business Values</a:t>
            </a:r>
          </a:p>
        </p:txBody>
      </p:sp>
      <p:pic>
        <p:nvPicPr>
          <p:cNvPr id="16" name="Graphic 15" descr="Business Growth RTL">
            <a:extLst>
              <a:ext uri="{FF2B5EF4-FFF2-40B4-BE49-F238E27FC236}">
                <a16:creationId xmlns:a16="http://schemas.microsoft.com/office/drawing/2014/main" id="{A9D919FF-8501-6040-BC3B-DBEF33264E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92009" y="2551837"/>
            <a:ext cx="3033712" cy="3033712"/>
          </a:xfrm>
          <a:prstGeom prst="rect">
            <a:avLst/>
          </a:prstGeom>
        </p:spPr>
      </p:pic>
      <p:sp>
        <p:nvSpPr>
          <p:cNvPr id="18" name="TextBox 17">
            <a:extLst>
              <a:ext uri="{FF2B5EF4-FFF2-40B4-BE49-F238E27FC236}">
                <a16:creationId xmlns:a16="http://schemas.microsoft.com/office/drawing/2014/main" id="{3C736C21-6FD0-C641-963E-92F891462CFF}"/>
              </a:ext>
            </a:extLst>
          </p:cNvPr>
          <p:cNvSpPr txBox="1"/>
          <p:nvPr/>
        </p:nvSpPr>
        <p:spPr>
          <a:xfrm>
            <a:off x="333314" y="2602022"/>
            <a:ext cx="7170683" cy="954107"/>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Here we will touch some most crucial aspects to grow in this industry. </a:t>
            </a:r>
          </a:p>
        </p:txBody>
      </p:sp>
      <p:sp>
        <p:nvSpPr>
          <p:cNvPr id="19" name="TextBox 18">
            <a:extLst>
              <a:ext uri="{FF2B5EF4-FFF2-40B4-BE49-F238E27FC236}">
                <a16:creationId xmlns:a16="http://schemas.microsoft.com/office/drawing/2014/main" id="{CC28DB55-8D0B-3248-AFDC-75B64BD3ECED}"/>
              </a:ext>
            </a:extLst>
          </p:cNvPr>
          <p:cNvSpPr txBox="1"/>
          <p:nvPr/>
        </p:nvSpPr>
        <p:spPr>
          <a:xfrm>
            <a:off x="333314" y="3648204"/>
            <a:ext cx="7170683" cy="2062103"/>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Some major aspects to understand.</a:t>
            </a:r>
          </a:p>
          <a:p>
            <a:pPr algn="just"/>
            <a:endParaRPr lang="en-US" sz="2000" dirty="0"/>
          </a:p>
          <a:p>
            <a:pPr marL="342900" indent="-342900" algn="just">
              <a:buFont typeface="Wingdings" pitchFamily="2" charset="2"/>
              <a:buChar char="Ø"/>
            </a:pPr>
            <a:r>
              <a:rPr lang="en-US" sz="2000" dirty="0"/>
              <a:t>Relationship of Gross and Profit</a:t>
            </a:r>
          </a:p>
          <a:p>
            <a:pPr marL="342900" indent="-342900" algn="just">
              <a:buFont typeface="Wingdings" pitchFamily="2" charset="2"/>
              <a:buChar char="Ø"/>
            </a:pPr>
            <a:r>
              <a:rPr lang="en-US" sz="2000" dirty="0"/>
              <a:t>How staff working in industry directly effect the gross and profit</a:t>
            </a:r>
          </a:p>
          <a:p>
            <a:pPr marL="342900" indent="-342900" algn="just">
              <a:buFont typeface="Wingdings" pitchFamily="2" charset="2"/>
              <a:buChar char="Ø"/>
            </a:pPr>
            <a:r>
              <a:rPr lang="en-US" sz="2000" dirty="0"/>
              <a:t>Most Important is sentiment of the audience.</a:t>
            </a:r>
          </a:p>
          <a:p>
            <a:pPr marL="342900" indent="-342900" algn="just">
              <a:buFont typeface="Wingdings" pitchFamily="2" charset="2"/>
              <a:buChar char="Ø"/>
            </a:pPr>
            <a:r>
              <a:rPr lang="en-US" sz="2000" dirty="0"/>
              <a:t>We will touch the surface of other important aspects.</a:t>
            </a:r>
          </a:p>
        </p:txBody>
      </p:sp>
    </p:spTree>
    <p:extLst>
      <p:ext uri="{BB962C8B-B14F-4D97-AF65-F5344CB8AC3E}">
        <p14:creationId xmlns:p14="http://schemas.microsoft.com/office/powerpoint/2010/main" val="335127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08C79CBD-C99A-624F-9851-F5970DE4F249}"/>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Methodology</a:t>
            </a:r>
          </a:p>
        </p:txBody>
      </p:sp>
      <p:pic>
        <p:nvPicPr>
          <p:cNvPr id="8" name="Graphic 7" descr="Circles with arrows">
            <a:extLst>
              <a:ext uri="{FF2B5EF4-FFF2-40B4-BE49-F238E27FC236}">
                <a16:creationId xmlns:a16="http://schemas.microsoft.com/office/drawing/2014/main" id="{C5EE8814-2C1D-B34A-8E81-15689B4160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30003" y="2556321"/>
            <a:ext cx="2889945" cy="2889945"/>
          </a:xfrm>
          <a:prstGeom prst="rect">
            <a:avLst/>
          </a:prstGeom>
        </p:spPr>
      </p:pic>
      <p:pic>
        <p:nvPicPr>
          <p:cNvPr id="11" name="Graphic 10" descr="Database">
            <a:extLst>
              <a:ext uri="{FF2B5EF4-FFF2-40B4-BE49-F238E27FC236}">
                <a16:creationId xmlns:a16="http://schemas.microsoft.com/office/drawing/2014/main" id="{96649DB1-0368-2642-81B9-1B5F853036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95400" y="2655600"/>
            <a:ext cx="1531202" cy="1531202"/>
          </a:xfrm>
          <a:prstGeom prst="rect">
            <a:avLst/>
          </a:prstGeom>
        </p:spPr>
      </p:pic>
      <p:pic>
        <p:nvPicPr>
          <p:cNvPr id="13" name="Graphic 12" descr="Hierarchy">
            <a:extLst>
              <a:ext uri="{FF2B5EF4-FFF2-40B4-BE49-F238E27FC236}">
                <a16:creationId xmlns:a16="http://schemas.microsoft.com/office/drawing/2014/main" id="{98D6CAA8-A6D9-FD43-8915-7F839FEF87D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61379" y="2709551"/>
            <a:ext cx="1438898" cy="1438898"/>
          </a:xfrm>
          <a:prstGeom prst="rect">
            <a:avLst/>
          </a:prstGeom>
        </p:spPr>
      </p:pic>
      <p:pic>
        <p:nvPicPr>
          <p:cNvPr id="15" name="Graphic 14" descr="Pie chart">
            <a:extLst>
              <a:ext uri="{FF2B5EF4-FFF2-40B4-BE49-F238E27FC236}">
                <a16:creationId xmlns:a16="http://schemas.microsoft.com/office/drawing/2014/main" id="{275BB8E0-FF6F-584B-AB86-DEAECB0D54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46479" y="2747905"/>
            <a:ext cx="1438897" cy="1438897"/>
          </a:xfrm>
          <a:prstGeom prst="rect">
            <a:avLst/>
          </a:prstGeom>
        </p:spPr>
      </p:pic>
      <p:sp>
        <p:nvSpPr>
          <p:cNvPr id="16" name="TextBox 15">
            <a:extLst>
              <a:ext uri="{FF2B5EF4-FFF2-40B4-BE49-F238E27FC236}">
                <a16:creationId xmlns:a16="http://schemas.microsoft.com/office/drawing/2014/main" id="{8BDB5834-B453-1640-B9B7-9E63BD122655}"/>
              </a:ext>
            </a:extLst>
          </p:cNvPr>
          <p:cNvSpPr txBox="1"/>
          <p:nvPr/>
        </p:nvSpPr>
        <p:spPr>
          <a:xfrm>
            <a:off x="814357" y="4318873"/>
            <a:ext cx="2493287" cy="1846659"/>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u="sng" dirty="0"/>
              <a:t>Load &amp; analyze the data</a:t>
            </a:r>
          </a:p>
          <a:p>
            <a:pPr algn="just"/>
            <a:endParaRPr lang="en-US" sz="1600" u="sng" dirty="0"/>
          </a:p>
          <a:p>
            <a:pPr marL="342900" indent="-342900">
              <a:buFont typeface="Arial" panose="020B0604020202020204" pitchFamily="34" charset="0"/>
              <a:buChar char="•"/>
            </a:pPr>
            <a:r>
              <a:rPr lang="en-US" sz="2000" dirty="0"/>
              <a:t>Box Office Mojo</a:t>
            </a:r>
          </a:p>
          <a:p>
            <a:pPr marL="342900" indent="-342900">
              <a:buFont typeface="Arial" panose="020B0604020202020204" pitchFamily="34" charset="0"/>
              <a:buChar char="•"/>
            </a:pPr>
            <a:r>
              <a:rPr lang="en-US" sz="2000" dirty="0"/>
              <a:t>IMDB</a:t>
            </a:r>
          </a:p>
          <a:p>
            <a:pPr marL="342900" indent="-342900">
              <a:buFont typeface="Arial" panose="020B0604020202020204" pitchFamily="34" charset="0"/>
              <a:buChar char="•"/>
            </a:pPr>
            <a:r>
              <a:rPr lang="en-US" sz="2000" dirty="0"/>
              <a:t>Rotten Tomatoes</a:t>
            </a:r>
          </a:p>
          <a:p>
            <a:pPr marL="342900" indent="-342900">
              <a:buFont typeface="Arial" panose="020B0604020202020204" pitchFamily="34" charset="0"/>
              <a:buChar char="•"/>
            </a:pPr>
            <a:r>
              <a:rPr lang="en-US" sz="2000" dirty="0"/>
              <a:t>TheMovieDB.org</a:t>
            </a:r>
          </a:p>
        </p:txBody>
      </p:sp>
      <p:sp>
        <p:nvSpPr>
          <p:cNvPr id="17" name="TextBox 16">
            <a:extLst>
              <a:ext uri="{FF2B5EF4-FFF2-40B4-BE49-F238E27FC236}">
                <a16:creationId xmlns:a16="http://schemas.microsoft.com/office/drawing/2014/main" id="{86D44823-96E9-4D48-8FA9-EA01FB61DF96}"/>
              </a:ext>
            </a:extLst>
          </p:cNvPr>
          <p:cNvSpPr txBox="1"/>
          <p:nvPr/>
        </p:nvSpPr>
        <p:spPr>
          <a:xfrm>
            <a:off x="3593396" y="4321016"/>
            <a:ext cx="2493287" cy="1446550"/>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u="sng" dirty="0"/>
              <a:t>Organizing Data Using</a:t>
            </a:r>
          </a:p>
          <a:p>
            <a:pPr algn="just"/>
            <a:endParaRPr lang="en-US" sz="1600" u="sng" dirty="0"/>
          </a:p>
          <a:p>
            <a:pPr algn="just"/>
            <a:r>
              <a:rPr lang="en-US" dirty="0"/>
              <a:t>Group by in different columns like Rating, Directors and Genres.</a:t>
            </a:r>
          </a:p>
        </p:txBody>
      </p:sp>
      <p:sp>
        <p:nvSpPr>
          <p:cNvPr id="18" name="TextBox 17">
            <a:extLst>
              <a:ext uri="{FF2B5EF4-FFF2-40B4-BE49-F238E27FC236}">
                <a16:creationId xmlns:a16="http://schemas.microsoft.com/office/drawing/2014/main" id="{95108B42-4D79-3541-AC4C-0EC88C645517}"/>
              </a:ext>
            </a:extLst>
          </p:cNvPr>
          <p:cNvSpPr txBox="1"/>
          <p:nvPr/>
        </p:nvSpPr>
        <p:spPr>
          <a:xfrm>
            <a:off x="6137041" y="4318873"/>
            <a:ext cx="2493287" cy="1877437"/>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u="sng" dirty="0"/>
              <a:t>Use Stats Tools</a:t>
            </a:r>
          </a:p>
          <a:p>
            <a:pPr algn="ctr"/>
            <a:endParaRPr lang="en-US" u="sng" dirty="0"/>
          </a:p>
          <a:p>
            <a:pPr algn="just"/>
            <a:r>
              <a:rPr lang="en-US" sz="1600" dirty="0"/>
              <a:t>We will extract the solutions using averages, totals, and will use graphs to paint a better picture.</a:t>
            </a:r>
          </a:p>
          <a:p>
            <a:pPr algn="just"/>
            <a:endParaRPr lang="en-US" sz="1600" u="sng" dirty="0"/>
          </a:p>
        </p:txBody>
      </p:sp>
    </p:spTree>
    <p:extLst>
      <p:ext uri="{BB962C8B-B14F-4D97-AF65-F5344CB8AC3E}">
        <p14:creationId xmlns:p14="http://schemas.microsoft.com/office/powerpoint/2010/main" val="295026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625FEC4-174E-9C47-8792-C47C4146A630}"/>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Finding 1:</a:t>
            </a:r>
          </a:p>
        </p:txBody>
      </p:sp>
      <p:sp>
        <p:nvSpPr>
          <p:cNvPr id="8" name="TextBox 7">
            <a:extLst>
              <a:ext uri="{FF2B5EF4-FFF2-40B4-BE49-F238E27FC236}">
                <a16:creationId xmlns:a16="http://schemas.microsoft.com/office/drawing/2014/main" id="{AF6A3C31-27EB-F549-A65F-883AAD8878B6}"/>
              </a:ext>
            </a:extLst>
          </p:cNvPr>
          <p:cNvSpPr txBox="1"/>
          <p:nvPr/>
        </p:nvSpPr>
        <p:spPr>
          <a:xfrm>
            <a:off x="287594" y="3429000"/>
            <a:ext cx="7170683" cy="1815882"/>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As we can observe that Top 3 genres are “Action, Adventure and Animation”. We have made a good start. Now we know what genre should we start with. </a:t>
            </a:r>
          </a:p>
        </p:txBody>
      </p:sp>
      <p:sp>
        <p:nvSpPr>
          <p:cNvPr id="10" name="TextBox 9">
            <a:extLst>
              <a:ext uri="{FF2B5EF4-FFF2-40B4-BE49-F238E27FC236}">
                <a16:creationId xmlns:a16="http://schemas.microsoft.com/office/drawing/2014/main" id="{09F7761A-AED8-DC4E-A775-3508574EECAC}"/>
              </a:ext>
            </a:extLst>
          </p:cNvPr>
          <p:cNvSpPr txBox="1"/>
          <p:nvPr/>
        </p:nvSpPr>
        <p:spPr>
          <a:xfrm>
            <a:off x="287594" y="2458217"/>
            <a:ext cx="5027356" cy="523220"/>
          </a:xfrm>
          <a:prstGeom prst="rect">
            <a:avLst/>
          </a:prstGeom>
          <a:noFill/>
        </p:spPr>
        <p:txBody>
          <a:bodyPr wrap="square" rtlCol="0">
            <a:spAutoFit/>
          </a:bodyPr>
          <a:lstStyle/>
          <a:p>
            <a:pPr algn="ctr"/>
            <a:r>
              <a:rPr lang="en-US" sz="2800" b="1" u="sng" kern="0" dirty="0">
                <a:solidFill>
                  <a:srgbClr val="0070C0"/>
                </a:solidFill>
                <a:cs typeface="Arial"/>
              </a:rPr>
              <a:t>Highest grossing movies genres -</a:t>
            </a:r>
          </a:p>
        </p:txBody>
      </p:sp>
      <p:pic>
        <p:nvPicPr>
          <p:cNvPr id="11" name="Picture 10" descr="A screenshot of a cell phone&#10;&#10;Description automatically generated">
            <a:extLst>
              <a:ext uri="{FF2B5EF4-FFF2-40B4-BE49-F238E27FC236}">
                <a16:creationId xmlns:a16="http://schemas.microsoft.com/office/drawing/2014/main" id="{D37069C9-DB6A-8349-B2B1-880436CE8C58}"/>
              </a:ext>
            </a:extLst>
          </p:cNvPr>
          <p:cNvPicPr>
            <a:picLocks noChangeAspect="1"/>
          </p:cNvPicPr>
          <p:nvPr/>
        </p:nvPicPr>
        <p:blipFill>
          <a:blip r:embed="rId5"/>
          <a:stretch>
            <a:fillRect/>
          </a:stretch>
        </p:blipFill>
        <p:spPr>
          <a:xfrm>
            <a:off x="7458277" y="2894148"/>
            <a:ext cx="4446128" cy="2760392"/>
          </a:xfrm>
          <a:prstGeom prst="rect">
            <a:avLst/>
          </a:prstGeom>
        </p:spPr>
      </p:pic>
    </p:spTree>
    <p:extLst>
      <p:ext uri="{BB962C8B-B14F-4D97-AF65-F5344CB8AC3E}">
        <p14:creationId xmlns:p14="http://schemas.microsoft.com/office/powerpoint/2010/main" val="113745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5439BA9-E65B-8849-B08D-E96DAA01DC76}"/>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Finding 2:</a:t>
            </a:r>
          </a:p>
        </p:txBody>
      </p:sp>
      <p:sp>
        <p:nvSpPr>
          <p:cNvPr id="8" name="TextBox 7">
            <a:extLst>
              <a:ext uri="{FF2B5EF4-FFF2-40B4-BE49-F238E27FC236}">
                <a16:creationId xmlns:a16="http://schemas.microsoft.com/office/drawing/2014/main" id="{F56CABC2-561B-F048-A9C3-ABCA6B19E7AF}"/>
              </a:ext>
            </a:extLst>
          </p:cNvPr>
          <p:cNvSpPr txBox="1"/>
          <p:nvPr/>
        </p:nvSpPr>
        <p:spPr>
          <a:xfrm>
            <a:off x="287594" y="2458217"/>
            <a:ext cx="5027356" cy="523220"/>
          </a:xfrm>
          <a:prstGeom prst="rect">
            <a:avLst/>
          </a:prstGeom>
          <a:noFill/>
        </p:spPr>
        <p:txBody>
          <a:bodyPr wrap="square" rtlCol="0">
            <a:spAutoFit/>
          </a:bodyPr>
          <a:lstStyle/>
          <a:p>
            <a:pPr algn="ctr"/>
            <a:r>
              <a:rPr lang="en-US" sz="2800" b="1" u="sng" kern="0" dirty="0">
                <a:solidFill>
                  <a:srgbClr val="0070C0"/>
                </a:solidFill>
                <a:cs typeface="Arial"/>
              </a:rPr>
              <a:t>Directors and Total Grossing -</a:t>
            </a:r>
          </a:p>
        </p:txBody>
      </p:sp>
      <p:sp>
        <p:nvSpPr>
          <p:cNvPr id="10" name="TextBox 9">
            <a:extLst>
              <a:ext uri="{FF2B5EF4-FFF2-40B4-BE49-F238E27FC236}">
                <a16:creationId xmlns:a16="http://schemas.microsoft.com/office/drawing/2014/main" id="{33859AF9-681E-E946-88BE-ABF340984D90}"/>
              </a:ext>
            </a:extLst>
          </p:cNvPr>
          <p:cNvSpPr txBox="1"/>
          <p:nvPr/>
        </p:nvSpPr>
        <p:spPr>
          <a:xfrm>
            <a:off x="287594" y="3429000"/>
            <a:ext cx="5187375" cy="2246769"/>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We have learned from this section:</a:t>
            </a:r>
          </a:p>
          <a:p>
            <a:pPr algn="just"/>
            <a:r>
              <a:rPr lang="en-US" sz="2800" dirty="0"/>
              <a:t>Joss </a:t>
            </a:r>
            <a:r>
              <a:rPr lang="en-US" sz="2800" dirty="0" err="1"/>
              <a:t>Whedon</a:t>
            </a:r>
            <a:r>
              <a:rPr lang="en-US" sz="2800" dirty="0"/>
              <a:t> &amp; James Cameron are the directors with highest gross. </a:t>
            </a:r>
          </a:p>
        </p:txBody>
      </p:sp>
      <p:sp>
        <p:nvSpPr>
          <p:cNvPr id="12" name="TextBox 11">
            <a:extLst>
              <a:ext uri="{FF2B5EF4-FFF2-40B4-BE49-F238E27FC236}">
                <a16:creationId xmlns:a16="http://schemas.microsoft.com/office/drawing/2014/main" id="{5686C05D-A8AA-6C47-9739-73976137F33E}"/>
              </a:ext>
            </a:extLst>
          </p:cNvPr>
          <p:cNvSpPr txBox="1"/>
          <p:nvPr/>
        </p:nvSpPr>
        <p:spPr>
          <a:xfrm>
            <a:off x="6510607" y="5535817"/>
            <a:ext cx="4477246" cy="523220"/>
          </a:xfrm>
          <a:prstGeom prst="rect">
            <a:avLst/>
          </a:prstGeom>
          <a:noFill/>
        </p:spPr>
        <p:txBody>
          <a:bodyPr wrap="square" rtlCol="0">
            <a:spAutoFit/>
          </a:bodyPr>
          <a:lstStyle/>
          <a:p>
            <a:pPr algn="ctr"/>
            <a:r>
              <a:rPr lang="en-US" sz="2800" b="1" u="sng" kern="0" dirty="0">
                <a:solidFill>
                  <a:srgbClr val="0070C0"/>
                </a:solidFill>
                <a:cs typeface="Arial"/>
              </a:rPr>
              <a:t>Directors with Highest Gross</a:t>
            </a:r>
          </a:p>
        </p:txBody>
      </p:sp>
      <p:pic>
        <p:nvPicPr>
          <p:cNvPr id="14" name="Picture 13" descr="A picture containing drawing, clock&#10;&#10;Description automatically generated">
            <a:extLst>
              <a:ext uri="{FF2B5EF4-FFF2-40B4-BE49-F238E27FC236}">
                <a16:creationId xmlns:a16="http://schemas.microsoft.com/office/drawing/2014/main" id="{0BBD7697-95DA-974B-9CC0-EAA0A3E295A7}"/>
              </a:ext>
            </a:extLst>
          </p:cNvPr>
          <p:cNvPicPr>
            <a:picLocks noChangeAspect="1"/>
          </p:cNvPicPr>
          <p:nvPr/>
        </p:nvPicPr>
        <p:blipFill>
          <a:blip r:embed="rId5"/>
          <a:stretch>
            <a:fillRect/>
          </a:stretch>
        </p:blipFill>
        <p:spPr>
          <a:xfrm>
            <a:off x="5474969" y="3238140"/>
            <a:ext cx="6548523" cy="2150261"/>
          </a:xfrm>
          <a:prstGeom prst="rect">
            <a:avLst/>
          </a:prstGeom>
        </p:spPr>
      </p:pic>
    </p:spTree>
    <p:extLst>
      <p:ext uri="{BB962C8B-B14F-4D97-AF65-F5344CB8AC3E}">
        <p14:creationId xmlns:p14="http://schemas.microsoft.com/office/powerpoint/2010/main" val="120961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4BD6E841-C01C-1E48-899F-29516FEDF2B0}"/>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Finding 3:</a:t>
            </a:r>
          </a:p>
        </p:txBody>
      </p:sp>
      <p:sp>
        <p:nvSpPr>
          <p:cNvPr id="8" name="TextBox 7">
            <a:extLst>
              <a:ext uri="{FF2B5EF4-FFF2-40B4-BE49-F238E27FC236}">
                <a16:creationId xmlns:a16="http://schemas.microsoft.com/office/drawing/2014/main" id="{EE9D2C95-621E-2748-9C8E-29B8814EE868}"/>
              </a:ext>
            </a:extLst>
          </p:cNvPr>
          <p:cNvSpPr txBox="1"/>
          <p:nvPr/>
        </p:nvSpPr>
        <p:spPr>
          <a:xfrm>
            <a:off x="287594" y="2458217"/>
            <a:ext cx="5808406" cy="523220"/>
          </a:xfrm>
          <a:prstGeom prst="rect">
            <a:avLst/>
          </a:prstGeom>
          <a:noFill/>
        </p:spPr>
        <p:txBody>
          <a:bodyPr wrap="square" rtlCol="0">
            <a:spAutoFit/>
          </a:bodyPr>
          <a:lstStyle/>
          <a:p>
            <a:pPr algn="ctr"/>
            <a:r>
              <a:rPr lang="en-US" sz="2800" b="1" u="sng" kern="0" dirty="0">
                <a:solidFill>
                  <a:srgbClr val="0070C0"/>
                </a:solidFill>
                <a:cs typeface="Arial"/>
              </a:rPr>
              <a:t>Average Time and Its effect on gross-</a:t>
            </a:r>
          </a:p>
        </p:txBody>
      </p:sp>
      <p:sp>
        <p:nvSpPr>
          <p:cNvPr id="9" name="TextBox 8">
            <a:extLst>
              <a:ext uri="{FF2B5EF4-FFF2-40B4-BE49-F238E27FC236}">
                <a16:creationId xmlns:a16="http://schemas.microsoft.com/office/drawing/2014/main" id="{D6712550-C758-AB42-AD85-31FB8E1D25C7}"/>
              </a:ext>
            </a:extLst>
          </p:cNvPr>
          <p:cNvSpPr txBox="1"/>
          <p:nvPr/>
        </p:nvSpPr>
        <p:spPr>
          <a:xfrm>
            <a:off x="287594" y="3429000"/>
            <a:ext cx="7170683" cy="1384995"/>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In this finding we can clearly see that movies with average time of 110 – 120 min are getting more gross.</a:t>
            </a:r>
          </a:p>
        </p:txBody>
      </p:sp>
      <p:pic>
        <p:nvPicPr>
          <p:cNvPr id="11" name="Picture 10" descr="A close up of a map&#10;&#10;Description automatically generated">
            <a:extLst>
              <a:ext uri="{FF2B5EF4-FFF2-40B4-BE49-F238E27FC236}">
                <a16:creationId xmlns:a16="http://schemas.microsoft.com/office/drawing/2014/main" id="{3CDB050B-1F36-AD4C-A71E-D1CF36FFE8C6}"/>
              </a:ext>
            </a:extLst>
          </p:cNvPr>
          <p:cNvPicPr>
            <a:picLocks noChangeAspect="1"/>
          </p:cNvPicPr>
          <p:nvPr/>
        </p:nvPicPr>
        <p:blipFill>
          <a:blip r:embed="rId5"/>
          <a:stretch>
            <a:fillRect/>
          </a:stretch>
        </p:blipFill>
        <p:spPr>
          <a:xfrm>
            <a:off x="7874287" y="2246485"/>
            <a:ext cx="3750023" cy="3750023"/>
          </a:xfrm>
          <a:prstGeom prst="rect">
            <a:avLst/>
          </a:prstGeom>
        </p:spPr>
      </p:pic>
    </p:spTree>
    <p:extLst>
      <p:ext uri="{BB962C8B-B14F-4D97-AF65-F5344CB8AC3E}">
        <p14:creationId xmlns:p14="http://schemas.microsoft.com/office/powerpoint/2010/main" val="66048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4BD6E841-C01C-1E48-899F-29516FEDF2B0}"/>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Finding 4:</a:t>
            </a:r>
          </a:p>
        </p:txBody>
      </p:sp>
      <p:sp>
        <p:nvSpPr>
          <p:cNvPr id="8" name="TextBox 7">
            <a:extLst>
              <a:ext uri="{FF2B5EF4-FFF2-40B4-BE49-F238E27FC236}">
                <a16:creationId xmlns:a16="http://schemas.microsoft.com/office/drawing/2014/main" id="{EE9D2C95-621E-2748-9C8E-29B8814EE868}"/>
              </a:ext>
            </a:extLst>
          </p:cNvPr>
          <p:cNvSpPr txBox="1"/>
          <p:nvPr/>
        </p:nvSpPr>
        <p:spPr>
          <a:xfrm>
            <a:off x="287594" y="2532464"/>
            <a:ext cx="5808406" cy="523220"/>
          </a:xfrm>
          <a:prstGeom prst="rect">
            <a:avLst/>
          </a:prstGeom>
          <a:noFill/>
        </p:spPr>
        <p:txBody>
          <a:bodyPr wrap="square" rtlCol="0">
            <a:spAutoFit/>
          </a:bodyPr>
          <a:lstStyle/>
          <a:p>
            <a:pPr algn="ctr"/>
            <a:r>
              <a:rPr lang="en-US" sz="2800" b="1" u="sng" kern="0" dirty="0">
                <a:solidFill>
                  <a:srgbClr val="0070C0"/>
                </a:solidFill>
                <a:cs typeface="Arial"/>
              </a:rPr>
              <a:t>Movie Rating and its effects on gross-</a:t>
            </a:r>
          </a:p>
        </p:txBody>
      </p:sp>
      <p:sp>
        <p:nvSpPr>
          <p:cNvPr id="9" name="TextBox 8">
            <a:extLst>
              <a:ext uri="{FF2B5EF4-FFF2-40B4-BE49-F238E27FC236}">
                <a16:creationId xmlns:a16="http://schemas.microsoft.com/office/drawing/2014/main" id="{D6712550-C758-AB42-AD85-31FB8E1D25C7}"/>
              </a:ext>
            </a:extLst>
          </p:cNvPr>
          <p:cNvSpPr txBox="1"/>
          <p:nvPr/>
        </p:nvSpPr>
        <p:spPr>
          <a:xfrm>
            <a:off x="287594" y="3403173"/>
            <a:ext cx="5042028" cy="2677656"/>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Rating of the movie also put impact on its gross or revenue. We can learn from the slide that Pg-13 Rating movies are getting more audience and getting more revenue</a:t>
            </a:r>
          </a:p>
        </p:txBody>
      </p:sp>
      <p:pic>
        <p:nvPicPr>
          <p:cNvPr id="5" name="Picture 4" descr="A picture containing drawing&#10;&#10;Description automatically generated">
            <a:extLst>
              <a:ext uri="{FF2B5EF4-FFF2-40B4-BE49-F238E27FC236}">
                <a16:creationId xmlns:a16="http://schemas.microsoft.com/office/drawing/2014/main" id="{70CFD412-F74A-4F41-BED7-98D45B37C256}"/>
              </a:ext>
            </a:extLst>
          </p:cNvPr>
          <p:cNvPicPr>
            <a:picLocks noChangeAspect="1"/>
          </p:cNvPicPr>
          <p:nvPr/>
        </p:nvPicPr>
        <p:blipFill>
          <a:blip r:embed="rId5"/>
          <a:stretch>
            <a:fillRect/>
          </a:stretch>
        </p:blipFill>
        <p:spPr>
          <a:xfrm>
            <a:off x="5581412" y="3403173"/>
            <a:ext cx="6322992" cy="2076206"/>
          </a:xfrm>
          <a:prstGeom prst="rect">
            <a:avLst/>
          </a:prstGeom>
        </p:spPr>
      </p:pic>
    </p:spTree>
    <p:extLst>
      <p:ext uri="{BB962C8B-B14F-4D97-AF65-F5344CB8AC3E}">
        <p14:creationId xmlns:p14="http://schemas.microsoft.com/office/powerpoint/2010/main" val="1273264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4BD6E841-C01C-1E48-899F-29516FEDF2B0}"/>
              </a:ext>
            </a:extLst>
          </p:cNvPr>
          <p:cNvSpPr txBox="1"/>
          <p:nvPr/>
        </p:nvSpPr>
        <p:spPr>
          <a:xfrm>
            <a:off x="80010" y="1600200"/>
            <a:ext cx="3931001" cy="584775"/>
          </a:xfrm>
          <a:prstGeom prst="rect">
            <a:avLst/>
          </a:prstGeom>
          <a:noFill/>
        </p:spPr>
        <p:txBody>
          <a:bodyPr wrap="square" rtlCol="0">
            <a:spAutoFit/>
          </a:bodyPr>
          <a:lstStyle/>
          <a:p>
            <a:pPr algn="ctr"/>
            <a:r>
              <a:rPr lang="en-US" sz="3200" b="1" u="sng" kern="0" dirty="0">
                <a:cs typeface="Arial"/>
              </a:rPr>
              <a:t>Finding 5:</a:t>
            </a:r>
          </a:p>
        </p:txBody>
      </p:sp>
      <p:sp>
        <p:nvSpPr>
          <p:cNvPr id="8" name="TextBox 7">
            <a:extLst>
              <a:ext uri="{FF2B5EF4-FFF2-40B4-BE49-F238E27FC236}">
                <a16:creationId xmlns:a16="http://schemas.microsoft.com/office/drawing/2014/main" id="{EE9D2C95-621E-2748-9C8E-29B8814EE868}"/>
              </a:ext>
            </a:extLst>
          </p:cNvPr>
          <p:cNvSpPr txBox="1"/>
          <p:nvPr/>
        </p:nvSpPr>
        <p:spPr>
          <a:xfrm>
            <a:off x="287594" y="2532464"/>
            <a:ext cx="4775896" cy="523220"/>
          </a:xfrm>
          <a:prstGeom prst="rect">
            <a:avLst/>
          </a:prstGeom>
          <a:noFill/>
        </p:spPr>
        <p:txBody>
          <a:bodyPr wrap="square" rtlCol="0">
            <a:spAutoFit/>
          </a:bodyPr>
          <a:lstStyle/>
          <a:p>
            <a:pPr algn="ctr"/>
            <a:r>
              <a:rPr lang="en-US" sz="2800" b="1" u="sng" kern="0" dirty="0">
                <a:solidFill>
                  <a:srgbClr val="0070C0"/>
                </a:solidFill>
                <a:cs typeface="Arial"/>
              </a:rPr>
              <a:t>Relation of Budget and Gross-</a:t>
            </a:r>
          </a:p>
        </p:txBody>
      </p:sp>
      <p:sp>
        <p:nvSpPr>
          <p:cNvPr id="9" name="TextBox 8">
            <a:extLst>
              <a:ext uri="{FF2B5EF4-FFF2-40B4-BE49-F238E27FC236}">
                <a16:creationId xmlns:a16="http://schemas.microsoft.com/office/drawing/2014/main" id="{D6712550-C758-AB42-AD85-31FB8E1D25C7}"/>
              </a:ext>
            </a:extLst>
          </p:cNvPr>
          <p:cNvSpPr txBox="1"/>
          <p:nvPr/>
        </p:nvSpPr>
        <p:spPr>
          <a:xfrm>
            <a:off x="287594" y="3403173"/>
            <a:ext cx="5042028" cy="2677656"/>
          </a:xfrm>
          <a:prstGeom prst="rect">
            <a:avLst/>
          </a:prstGeom>
          <a:solidFill>
            <a:schemeClr val="lt1">
              <a:alpha val="55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800" dirty="0"/>
              <a:t>Most crucial role in order to get more gross is to have more budget for the movie. And we can see from the slide too. That key to get “More gross” is put “More budget”</a:t>
            </a:r>
          </a:p>
        </p:txBody>
      </p:sp>
      <p:pic>
        <p:nvPicPr>
          <p:cNvPr id="10" name="Picture 9">
            <a:extLst>
              <a:ext uri="{FF2B5EF4-FFF2-40B4-BE49-F238E27FC236}">
                <a16:creationId xmlns:a16="http://schemas.microsoft.com/office/drawing/2014/main" id="{956676C5-C7EF-DE46-90F0-D9F8511B125E}"/>
              </a:ext>
            </a:extLst>
          </p:cNvPr>
          <p:cNvPicPr>
            <a:picLocks noChangeAspect="1"/>
          </p:cNvPicPr>
          <p:nvPr/>
        </p:nvPicPr>
        <p:blipFill>
          <a:blip r:embed="rId5"/>
          <a:stretch>
            <a:fillRect/>
          </a:stretch>
        </p:blipFill>
        <p:spPr>
          <a:xfrm>
            <a:off x="5584444" y="3704395"/>
            <a:ext cx="6319961" cy="2075211"/>
          </a:xfrm>
          <a:prstGeom prst="rect">
            <a:avLst/>
          </a:prstGeom>
        </p:spPr>
      </p:pic>
    </p:spTree>
    <p:extLst>
      <p:ext uri="{BB962C8B-B14F-4D97-AF65-F5344CB8AC3E}">
        <p14:creationId xmlns:p14="http://schemas.microsoft.com/office/powerpoint/2010/main" val="1032100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893</Words>
  <Application>Microsoft Macintosh PowerPoint</Application>
  <PresentationFormat>Widescreen</PresentationFormat>
  <Paragraphs>85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Analysis and Recommendations  for Starting a Movie Studio  By Kanwal Arora March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Recommendations  for Starting a Movie Studio  By Kanwal Arora March 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Recommendations  for Starting a Movie Studio  By Kanwal Arora March 2020</dc:title>
  <dc:creator>Kanwal Arora</dc:creator>
  <cp:lastModifiedBy>Kanwal Arora</cp:lastModifiedBy>
  <cp:revision>2</cp:revision>
  <dcterms:created xsi:type="dcterms:W3CDTF">2020-03-06T15:54:39Z</dcterms:created>
  <dcterms:modified xsi:type="dcterms:W3CDTF">2020-03-06T18:57:54Z</dcterms:modified>
</cp:coreProperties>
</file>