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9" r:id="rId4"/>
    <p:sldId id="258" r:id="rId5"/>
    <p:sldId id="269" r:id="rId6"/>
    <p:sldId id="257" r:id="rId7"/>
    <p:sldId id="263" r:id="rId8"/>
    <p:sldId id="260" r:id="rId9"/>
    <p:sldId id="261" r:id="rId10"/>
    <p:sldId id="264" r:id="rId11"/>
    <p:sldId id="262" r:id="rId12"/>
    <p:sldId id="265" r:id="rId13"/>
    <p:sldId id="266" r:id="rId14"/>
    <p:sldId id="267" r:id="rId15"/>
    <p:sldId id="268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8057E998-C280-49A8-A17C-BD9849977D3D}">
          <p14:sldIdLst>
            <p14:sldId id="272"/>
          </p14:sldIdLst>
        </p14:section>
        <p14:section name="Aries Real Estate Investors" id="{D5D4B27D-D5DF-4BD9-B9C4-172135733A47}">
          <p14:sldIdLst>
            <p14:sldId id="256"/>
          </p14:sldIdLst>
        </p14:section>
        <p14:section name="Agenda" id="{281308C6-0D3D-455C-A1E2-7AEF360F00E9}">
          <p14:sldIdLst>
            <p14:sldId id="259"/>
          </p14:sldIdLst>
        </p14:section>
        <p14:section name="Background Aries Real Estate Investors" id="{22C08A79-9B41-4114-806C-03A6DA377365}">
          <p14:sldIdLst>
            <p14:sldId id="258"/>
            <p14:sldId id="269"/>
          </p14:sldIdLst>
        </p14:section>
        <p14:section name="Objective" id="{6678E66F-E632-4817-B9F4-6CA609872168}">
          <p14:sldIdLst>
            <p14:sldId id="257"/>
          </p14:sldIdLst>
        </p14:section>
        <p14:section name="Areas of Exploration" id="{69A859FE-428F-4388-949A-1BA609690800}">
          <p14:sldIdLst>
            <p14:sldId id="263"/>
            <p14:sldId id="260"/>
            <p14:sldId id="261"/>
            <p14:sldId id="264"/>
          </p14:sldIdLst>
        </p14:section>
        <p14:section name="Choosing Top Zip Codes" id="{4CC09115-E0EB-45B0-B316-FBC0B76D8FE0}">
          <p14:sldIdLst>
            <p14:sldId id="262"/>
          </p14:sldIdLst>
        </p14:section>
        <p14:section name="Recommendations" id="{3E3CD277-EE09-45EB-8072-5D7CBCFD0241}">
          <p14:sldIdLst>
            <p14:sldId id="265"/>
          </p14:sldIdLst>
        </p14:section>
        <p14:section name="Future Work" id="{4B100D48-FFBB-4175-8F54-981329A57479}">
          <p14:sldIdLst>
            <p14:sldId id="266"/>
            <p14:sldId id="267"/>
          </p14:sldIdLst>
        </p14:section>
        <p14:section name="Appendix" id="{FB05209B-6A5C-4C68-80A9-200EE37A16E0}">
          <p14:sldIdLst>
            <p14:sldId id="268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4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8F9B03-F7B5-47CF-8EF0-2B3A913A883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A5DE535-4524-4BB5-A5E7-0D3BA9669973}">
      <dgm:prSet/>
      <dgm:spPr/>
      <dgm:t>
        <a:bodyPr/>
        <a:lstStyle/>
        <a:p>
          <a:pPr>
            <a:defRPr cap="all"/>
          </a:pPr>
          <a:r>
            <a:rPr lang="en-US" dirty="0"/>
            <a:t>Properties purchased, Rehabbed and Sold for Profit</a:t>
          </a:r>
        </a:p>
      </dgm:t>
    </dgm:pt>
    <dgm:pt modelId="{EFDCA172-96EA-4D0B-A275-5A0736121C93}" type="parTrans" cxnId="{7CCA9C76-7445-40C4-A674-D8AB9EA3E0D8}">
      <dgm:prSet/>
      <dgm:spPr/>
      <dgm:t>
        <a:bodyPr/>
        <a:lstStyle/>
        <a:p>
          <a:endParaRPr lang="en-US"/>
        </a:p>
      </dgm:t>
    </dgm:pt>
    <dgm:pt modelId="{9706E0AA-4A3E-47DC-8C0D-F138CC73182F}" type="sibTrans" cxnId="{7CCA9C76-7445-40C4-A674-D8AB9EA3E0D8}">
      <dgm:prSet/>
      <dgm:spPr/>
      <dgm:t>
        <a:bodyPr/>
        <a:lstStyle/>
        <a:p>
          <a:endParaRPr lang="en-US"/>
        </a:p>
      </dgm:t>
    </dgm:pt>
    <dgm:pt modelId="{32437551-D373-41CB-9E76-0D62C6317950}">
      <dgm:prSet/>
      <dgm:spPr/>
      <dgm:t>
        <a:bodyPr/>
        <a:lstStyle/>
        <a:p>
          <a:pPr>
            <a:defRPr cap="all"/>
          </a:pPr>
          <a:r>
            <a:rPr lang="en-US"/>
            <a:t>Properties held 30 days past renovation are rented for 3-5 years</a:t>
          </a:r>
        </a:p>
      </dgm:t>
    </dgm:pt>
    <dgm:pt modelId="{7990D6F3-233A-4169-8910-76F38585B930}" type="parTrans" cxnId="{00BF86EA-74A0-4067-8C94-876BFA5928E8}">
      <dgm:prSet/>
      <dgm:spPr/>
      <dgm:t>
        <a:bodyPr/>
        <a:lstStyle/>
        <a:p>
          <a:endParaRPr lang="en-US"/>
        </a:p>
      </dgm:t>
    </dgm:pt>
    <dgm:pt modelId="{BD8DD6EB-E438-4D6C-B547-C456EEEAB554}" type="sibTrans" cxnId="{00BF86EA-74A0-4067-8C94-876BFA5928E8}">
      <dgm:prSet/>
      <dgm:spPr/>
      <dgm:t>
        <a:bodyPr/>
        <a:lstStyle/>
        <a:p>
          <a:endParaRPr lang="en-US"/>
        </a:p>
      </dgm:t>
    </dgm:pt>
    <dgm:pt modelId="{72E3C6C0-6B02-46E4-88CD-FEC09DBA8DBE}">
      <dgm:prSet/>
      <dgm:spPr/>
      <dgm:t>
        <a:bodyPr/>
        <a:lstStyle/>
        <a:p>
          <a:pPr>
            <a:defRPr cap="all"/>
          </a:pPr>
          <a:r>
            <a:rPr lang="en-US"/>
            <a:t>Market conditions evaluated to determine right time to sell</a:t>
          </a:r>
        </a:p>
      </dgm:t>
    </dgm:pt>
    <dgm:pt modelId="{3CE522D9-D03F-4456-9EB0-E2C57766F778}" type="parTrans" cxnId="{CB4C2773-5F6D-48F1-9816-0E766EABAC75}">
      <dgm:prSet/>
      <dgm:spPr/>
      <dgm:t>
        <a:bodyPr/>
        <a:lstStyle/>
        <a:p>
          <a:endParaRPr lang="en-US"/>
        </a:p>
      </dgm:t>
    </dgm:pt>
    <dgm:pt modelId="{582312C2-EBA9-4F05-BCB9-E4191E914E1B}" type="sibTrans" cxnId="{CB4C2773-5F6D-48F1-9816-0E766EABAC75}">
      <dgm:prSet/>
      <dgm:spPr/>
      <dgm:t>
        <a:bodyPr/>
        <a:lstStyle/>
        <a:p>
          <a:endParaRPr lang="en-US"/>
        </a:p>
      </dgm:t>
    </dgm:pt>
    <dgm:pt modelId="{E04C8755-475C-455E-AA84-D2257EF0364D}" type="pres">
      <dgm:prSet presAssocID="{308F9B03-F7B5-47CF-8EF0-2B3A913A883B}" presName="root" presStyleCnt="0">
        <dgm:presLayoutVars>
          <dgm:dir/>
          <dgm:resizeHandles val="exact"/>
        </dgm:presLayoutVars>
      </dgm:prSet>
      <dgm:spPr/>
    </dgm:pt>
    <dgm:pt modelId="{C68F3242-90B5-46A4-AD8A-ABCFA19E6961}" type="pres">
      <dgm:prSet presAssocID="{6A5DE535-4524-4BB5-A5E7-0D3BA9669973}" presName="compNode" presStyleCnt="0"/>
      <dgm:spPr/>
    </dgm:pt>
    <dgm:pt modelId="{EC711A80-D603-4A57-A128-3EECA35D4843}" type="pres">
      <dgm:prSet presAssocID="{6A5DE535-4524-4BB5-A5E7-0D3BA9669973}" presName="iconBgRect" presStyleLbl="bgShp" presStyleIdx="0" presStyleCnt="3"/>
      <dgm:spPr/>
    </dgm:pt>
    <dgm:pt modelId="{D9702731-7116-4147-AF29-A1A0A058926E}" type="pres">
      <dgm:prSet presAssocID="{6A5DE535-4524-4BB5-A5E7-0D3BA96699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385A9272-BCE5-4AE6-8C32-D4CE3483E210}" type="pres">
      <dgm:prSet presAssocID="{6A5DE535-4524-4BB5-A5E7-0D3BA9669973}" presName="spaceRect" presStyleCnt="0"/>
      <dgm:spPr/>
    </dgm:pt>
    <dgm:pt modelId="{A47B3A08-6E1C-4E97-B105-E8C234B8964A}" type="pres">
      <dgm:prSet presAssocID="{6A5DE535-4524-4BB5-A5E7-0D3BA9669973}" presName="textRect" presStyleLbl="revTx" presStyleIdx="0" presStyleCnt="3">
        <dgm:presLayoutVars>
          <dgm:chMax val="1"/>
          <dgm:chPref val="1"/>
        </dgm:presLayoutVars>
      </dgm:prSet>
      <dgm:spPr/>
    </dgm:pt>
    <dgm:pt modelId="{325D498B-36B9-45D6-A90A-87A9129BBCC5}" type="pres">
      <dgm:prSet presAssocID="{9706E0AA-4A3E-47DC-8C0D-F138CC73182F}" presName="sibTrans" presStyleCnt="0"/>
      <dgm:spPr/>
    </dgm:pt>
    <dgm:pt modelId="{ADA3BF5D-58E9-4471-AB17-EA191C4F83BE}" type="pres">
      <dgm:prSet presAssocID="{32437551-D373-41CB-9E76-0D62C6317950}" presName="compNode" presStyleCnt="0"/>
      <dgm:spPr/>
    </dgm:pt>
    <dgm:pt modelId="{C4182407-2BB3-403A-86F3-04B9D992E030}" type="pres">
      <dgm:prSet presAssocID="{32437551-D373-41CB-9E76-0D62C6317950}" presName="iconBgRect" presStyleLbl="bgShp" presStyleIdx="1" presStyleCnt="3"/>
      <dgm:spPr/>
    </dgm:pt>
    <dgm:pt modelId="{F5A00D09-FC8A-4EB7-9827-50B40E2F98C5}" type="pres">
      <dgm:prSet presAssocID="{32437551-D373-41CB-9E76-0D62C63179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CA5FD0D-553D-409E-B20A-0FAAF96ADD67}" type="pres">
      <dgm:prSet presAssocID="{32437551-D373-41CB-9E76-0D62C6317950}" presName="spaceRect" presStyleCnt="0"/>
      <dgm:spPr/>
    </dgm:pt>
    <dgm:pt modelId="{8BC4442A-6B25-45DC-8FFC-2DA793B13716}" type="pres">
      <dgm:prSet presAssocID="{32437551-D373-41CB-9E76-0D62C6317950}" presName="textRect" presStyleLbl="revTx" presStyleIdx="1" presStyleCnt="3">
        <dgm:presLayoutVars>
          <dgm:chMax val="1"/>
          <dgm:chPref val="1"/>
        </dgm:presLayoutVars>
      </dgm:prSet>
      <dgm:spPr/>
    </dgm:pt>
    <dgm:pt modelId="{E8E3BD0E-7C39-41C2-A1CF-C564137AEADD}" type="pres">
      <dgm:prSet presAssocID="{BD8DD6EB-E438-4D6C-B547-C456EEEAB554}" presName="sibTrans" presStyleCnt="0"/>
      <dgm:spPr/>
    </dgm:pt>
    <dgm:pt modelId="{75D07F25-070D-4524-A265-8476A63988AE}" type="pres">
      <dgm:prSet presAssocID="{72E3C6C0-6B02-46E4-88CD-FEC09DBA8DBE}" presName="compNode" presStyleCnt="0"/>
      <dgm:spPr/>
    </dgm:pt>
    <dgm:pt modelId="{2FFB43E4-1E1A-4C6D-A82A-6DFF40CC1978}" type="pres">
      <dgm:prSet presAssocID="{72E3C6C0-6B02-46E4-88CD-FEC09DBA8DBE}" presName="iconBgRect" presStyleLbl="bgShp" presStyleIdx="2" presStyleCnt="3"/>
      <dgm:spPr/>
    </dgm:pt>
    <dgm:pt modelId="{97B5A436-9FF3-4473-BE57-761DE15EF57F}" type="pres">
      <dgm:prSet presAssocID="{72E3C6C0-6B02-46E4-88CD-FEC09DBA8D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3CD5D2D-151A-449E-B840-30167CB5FECB}" type="pres">
      <dgm:prSet presAssocID="{72E3C6C0-6B02-46E4-88CD-FEC09DBA8DBE}" presName="spaceRect" presStyleCnt="0"/>
      <dgm:spPr/>
    </dgm:pt>
    <dgm:pt modelId="{C3ACAF4E-D5E6-41E5-8007-1E93E1D0EF64}" type="pres">
      <dgm:prSet presAssocID="{72E3C6C0-6B02-46E4-88CD-FEC09DBA8DB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B4C2773-5F6D-48F1-9816-0E766EABAC75}" srcId="{308F9B03-F7B5-47CF-8EF0-2B3A913A883B}" destId="{72E3C6C0-6B02-46E4-88CD-FEC09DBA8DBE}" srcOrd="2" destOrd="0" parTransId="{3CE522D9-D03F-4456-9EB0-E2C57766F778}" sibTransId="{582312C2-EBA9-4F05-BCB9-E4191E914E1B}"/>
    <dgm:cxn modelId="{7CCA9C76-7445-40C4-A674-D8AB9EA3E0D8}" srcId="{308F9B03-F7B5-47CF-8EF0-2B3A913A883B}" destId="{6A5DE535-4524-4BB5-A5E7-0D3BA9669973}" srcOrd="0" destOrd="0" parTransId="{EFDCA172-96EA-4D0B-A275-5A0736121C93}" sibTransId="{9706E0AA-4A3E-47DC-8C0D-F138CC73182F}"/>
    <dgm:cxn modelId="{3B27F18F-2380-4EF1-93C4-AC03677D73B6}" type="presOf" srcId="{6A5DE535-4524-4BB5-A5E7-0D3BA9669973}" destId="{A47B3A08-6E1C-4E97-B105-E8C234B8964A}" srcOrd="0" destOrd="0" presId="urn:microsoft.com/office/officeart/2018/5/layout/IconCircleLabelList"/>
    <dgm:cxn modelId="{EDC14DC2-47B8-4F9F-B178-7A17146537E5}" type="presOf" srcId="{32437551-D373-41CB-9E76-0D62C6317950}" destId="{8BC4442A-6B25-45DC-8FFC-2DA793B13716}" srcOrd="0" destOrd="0" presId="urn:microsoft.com/office/officeart/2018/5/layout/IconCircleLabelList"/>
    <dgm:cxn modelId="{00BF86EA-74A0-4067-8C94-876BFA5928E8}" srcId="{308F9B03-F7B5-47CF-8EF0-2B3A913A883B}" destId="{32437551-D373-41CB-9E76-0D62C6317950}" srcOrd="1" destOrd="0" parTransId="{7990D6F3-233A-4169-8910-76F38585B930}" sibTransId="{BD8DD6EB-E438-4D6C-B547-C456EEEAB554}"/>
    <dgm:cxn modelId="{942D8AF2-6097-4942-BB8D-061481F2ED10}" type="presOf" srcId="{72E3C6C0-6B02-46E4-88CD-FEC09DBA8DBE}" destId="{C3ACAF4E-D5E6-41E5-8007-1E93E1D0EF64}" srcOrd="0" destOrd="0" presId="urn:microsoft.com/office/officeart/2018/5/layout/IconCircleLabelList"/>
    <dgm:cxn modelId="{34EBC0F7-FE2A-42B0-B91E-496E7F76702D}" type="presOf" srcId="{308F9B03-F7B5-47CF-8EF0-2B3A913A883B}" destId="{E04C8755-475C-455E-AA84-D2257EF0364D}" srcOrd="0" destOrd="0" presId="urn:microsoft.com/office/officeart/2018/5/layout/IconCircleLabelList"/>
    <dgm:cxn modelId="{8DEDC027-47FE-46E6-BDB7-6D6516173550}" type="presParOf" srcId="{E04C8755-475C-455E-AA84-D2257EF0364D}" destId="{C68F3242-90B5-46A4-AD8A-ABCFA19E6961}" srcOrd="0" destOrd="0" presId="urn:microsoft.com/office/officeart/2018/5/layout/IconCircleLabelList"/>
    <dgm:cxn modelId="{1F6039E1-F72B-47F2-B232-F9C6F20D77D3}" type="presParOf" srcId="{C68F3242-90B5-46A4-AD8A-ABCFA19E6961}" destId="{EC711A80-D603-4A57-A128-3EECA35D4843}" srcOrd="0" destOrd="0" presId="urn:microsoft.com/office/officeart/2018/5/layout/IconCircleLabelList"/>
    <dgm:cxn modelId="{30C642A5-B318-45A7-852F-D319018C7B71}" type="presParOf" srcId="{C68F3242-90B5-46A4-AD8A-ABCFA19E6961}" destId="{D9702731-7116-4147-AF29-A1A0A058926E}" srcOrd="1" destOrd="0" presId="urn:microsoft.com/office/officeart/2018/5/layout/IconCircleLabelList"/>
    <dgm:cxn modelId="{2DE229CF-759C-47C2-9A67-63AD409E4A0E}" type="presParOf" srcId="{C68F3242-90B5-46A4-AD8A-ABCFA19E6961}" destId="{385A9272-BCE5-4AE6-8C32-D4CE3483E210}" srcOrd="2" destOrd="0" presId="urn:microsoft.com/office/officeart/2018/5/layout/IconCircleLabelList"/>
    <dgm:cxn modelId="{99ACB2A3-2E0E-4D3E-BDB4-59F8D666958A}" type="presParOf" srcId="{C68F3242-90B5-46A4-AD8A-ABCFA19E6961}" destId="{A47B3A08-6E1C-4E97-B105-E8C234B8964A}" srcOrd="3" destOrd="0" presId="urn:microsoft.com/office/officeart/2018/5/layout/IconCircleLabelList"/>
    <dgm:cxn modelId="{060439B7-1A95-43E7-9050-278CD7CD7D37}" type="presParOf" srcId="{E04C8755-475C-455E-AA84-D2257EF0364D}" destId="{325D498B-36B9-45D6-A90A-87A9129BBCC5}" srcOrd="1" destOrd="0" presId="urn:microsoft.com/office/officeart/2018/5/layout/IconCircleLabelList"/>
    <dgm:cxn modelId="{75794A4B-02C9-4F51-9B0B-2D664ED7121F}" type="presParOf" srcId="{E04C8755-475C-455E-AA84-D2257EF0364D}" destId="{ADA3BF5D-58E9-4471-AB17-EA191C4F83BE}" srcOrd="2" destOrd="0" presId="urn:microsoft.com/office/officeart/2018/5/layout/IconCircleLabelList"/>
    <dgm:cxn modelId="{E11836B7-1CE7-44D0-9618-9F565E47CE1F}" type="presParOf" srcId="{ADA3BF5D-58E9-4471-AB17-EA191C4F83BE}" destId="{C4182407-2BB3-403A-86F3-04B9D992E030}" srcOrd="0" destOrd="0" presId="urn:microsoft.com/office/officeart/2018/5/layout/IconCircleLabelList"/>
    <dgm:cxn modelId="{3C607DEA-171E-4AEC-9B9F-4F38F2975ED2}" type="presParOf" srcId="{ADA3BF5D-58E9-4471-AB17-EA191C4F83BE}" destId="{F5A00D09-FC8A-4EB7-9827-50B40E2F98C5}" srcOrd="1" destOrd="0" presId="urn:microsoft.com/office/officeart/2018/5/layout/IconCircleLabelList"/>
    <dgm:cxn modelId="{DEA79D97-3FE3-4BEE-8CDE-559D522721BE}" type="presParOf" srcId="{ADA3BF5D-58E9-4471-AB17-EA191C4F83BE}" destId="{BCA5FD0D-553D-409E-B20A-0FAAF96ADD67}" srcOrd="2" destOrd="0" presId="urn:microsoft.com/office/officeart/2018/5/layout/IconCircleLabelList"/>
    <dgm:cxn modelId="{BDC403A2-AE80-45F3-8376-558D13962ED5}" type="presParOf" srcId="{ADA3BF5D-58E9-4471-AB17-EA191C4F83BE}" destId="{8BC4442A-6B25-45DC-8FFC-2DA793B13716}" srcOrd="3" destOrd="0" presId="urn:microsoft.com/office/officeart/2018/5/layout/IconCircleLabelList"/>
    <dgm:cxn modelId="{BCB0F45F-2895-4D55-B228-D9BB8667409B}" type="presParOf" srcId="{E04C8755-475C-455E-AA84-D2257EF0364D}" destId="{E8E3BD0E-7C39-41C2-A1CF-C564137AEADD}" srcOrd="3" destOrd="0" presId="urn:microsoft.com/office/officeart/2018/5/layout/IconCircleLabelList"/>
    <dgm:cxn modelId="{759EA259-B273-4A30-832A-311F08961E23}" type="presParOf" srcId="{E04C8755-475C-455E-AA84-D2257EF0364D}" destId="{75D07F25-070D-4524-A265-8476A63988AE}" srcOrd="4" destOrd="0" presId="urn:microsoft.com/office/officeart/2018/5/layout/IconCircleLabelList"/>
    <dgm:cxn modelId="{44D5D344-DF66-4EFB-B4A3-0081A5D2F7BB}" type="presParOf" srcId="{75D07F25-070D-4524-A265-8476A63988AE}" destId="{2FFB43E4-1E1A-4C6D-A82A-6DFF40CC1978}" srcOrd="0" destOrd="0" presId="urn:microsoft.com/office/officeart/2018/5/layout/IconCircleLabelList"/>
    <dgm:cxn modelId="{1A491316-C642-43B2-81E1-52172B53009D}" type="presParOf" srcId="{75D07F25-070D-4524-A265-8476A63988AE}" destId="{97B5A436-9FF3-4473-BE57-761DE15EF57F}" srcOrd="1" destOrd="0" presId="urn:microsoft.com/office/officeart/2018/5/layout/IconCircleLabelList"/>
    <dgm:cxn modelId="{4DCC7948-3A80-48B0-A4F3-DE12AB1E8DA3}" type="presParOf" srcId="{75D07F25-070D-4524-A265-8476A63988AE}" destId="{63CD5D2D-151A-449E-B840-30167CB5FECB}" srcOrd="2" destOrd="0" presId="urn:microsoft.com/office/officeart/2018/5/layout/IconCircleLabelList"/>
    <dgm:cxn modelId="{22ECAB7D-B4DD-4149-868E-E42B5E7F7AEF}" type="presParOf" srcId="{75D07F25-070D-4524-A265-8476A63988AE}" destId="{C3ACAF4E-D5E6-41E5-8007-1E93E1D0EF6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BA7627-398E-4C81-8568-6CD0066764E3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8A1303A-3C69-44E5-963C-AA57AE1DC426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1. Select key investments in two cities: Raleigh-Durham and Nashville</a:t>
          </a:r>
        </a:p>
      </dgm:t>
    </dgm:pt>
    <dgm:pt modelId="{3686138D-4DA2-4BBD-8C13-467C27A44265}" type="parTrans" cxnId="{A1986125-0AAE-4F9F-8171-333BFC0CB409}">
      <dgm:prSet/>
      <dgm:spPr/>
      <dgm:t>
        <a:bodyPr/>
        <a:lstStyle/>
        <a:p>
          <a:endParaRPr lang="en-US"/>
        </a:p>
      </dgm:t>
    </dgm:pt>
    <dgm:pt modelId="{5F84AF13-1451-475B-AD83-B33A4586B6DD}" type="sibTrans" cxnId="{A1986125-0AAE-4F9F-8171-333BFC0CB409}">
      <dgm:prSet/>
      <dgm:spPr/>
      <dgm:t>
        <a:bodyPr/>
        <a:lstStyle/>
        <a:p>
          <a:endParaRPr lang="en-US"/>
        </a:p>
      </dgm:t>
    </dgm:pt>
    <dgm:pt modelId="{92191960-7AED-4F39-BD5E-6DC535644345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2. Invest in 37138 and 27707 for investments above $150K</a:t>
          </a:r>
        </a:p>
      </dgm:t>
    </dgm:pt>
    <dgm:pt modelId="{AF03BE9E-9A58-4534-8848-593A9A906BE7}" type="parTrans" cxnId="{E56A8605-2633-4A95-B1E9-CE4F7D18FEB7}">
      <dgm:prSet/>
      <dgm:spPr/>
      <dgm:t>
        <a:bodyPr/>
        <a:lstStyle/>
        <a:p>
          <a:endParaRPr lang="en-US"/>
        </a:p>
      </dgm:t>
    </dgm:pt>
    <dgm:pt modelId="{3A85F957-F53A-409C-A06D-1672EDF8D8EC}" type="sibTrans" cxnId="{E56A8605-2633-4A95-B1E9-CE4F7D18FEB7}">
      <dgm:prSet/>
      <dgm:spPr/>
      <dgm:t>
        <a:bodyPr/>
        <a:lstStyle/>
        <a:p>
          <a:endParaRPr lang="en-US"/>
        </a:p>
      </dgm:t>
    </dgm:pt>
    <dgm:pt modelId="{C0EEC05C-F65E-4E3D-96D4-2642DB13E33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3. Invest in 37214, 37217 and 27704 for investments between $100K and $150K</a:t>
          </a:r>
        </a:p>
      </dgm:t>
    </dgm:pt>
    <dgm:pt modelId="{73511A5F-0BE2-46FC-A2DE-C66D55834A57}" type="parTrans" cxnId="{51CCBFE3-24CC-46B2-BA97-649FD195BA53}">
      <dgm:prSet/>
      <dgm:spPr/>
      <dgm:t>
        <a:bodyPr/>
        <a:lstStyle/>
        <a:p>
          <a:endParaRPr lang="en-US"/>
        </a:p>
      </dgm:t>
    </dgm:pt>
    <dgm:pt modelId="{EC746835-1A89-4188-A781-0213D5F07297}" type="sibTrans" cxnId="{51CCBFE3-24CC-46B2-BA97-649FD195BA53}">
      <dgm:prSet/>
      <dgm:spPr/>
      <dgm:t>
        <a:bodyPr/>
        <a:lstStyle/>
        <a:p>
          <a:endParaRPr lang="en-US"/>
        </a:p>
      </dgm:t>
    </dgm:pt>
    <dgm:pt modelId="{1C3374F0-181D-4D7F-BAFE-45611C51B8EC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4. Rehab and sell properties immediately for quick return on investment</a:t>
          </a:r>
        </a:p>
      </dgm:t>
    </dgm:pt>
    <dgm:pt modelId="{DA3CC651-14E0-449B-B19E-B4A2C6414E6B}" type="parTrans" cxnId="{B73F6FC8-849E-467C-9F48-70CE9081EA01}">
      <dgm:prSet/>
      <dgm:spPr/>
      <dgm:t>
        <a:bodyPr/>
        <a:lstStyle/>
        <a:p>
          <a:endParaRPr lang="en-US"/>
        </a:p>
      </dgm:t>
    </dgm:pt>
    <dgm:pt modelId="{8203FC68-22B6-411B-A361-749D4B75EEE8}" type="sibTrans" cxnId="{B73F6FC8-849E-467C-9F48-70CE9081EA01}">
      <dgm:prSet/>
      <dgm:spPr/>
      <dgm:t>
        <a:bodyPr/>
        <a:lstStyle/>
        <a:p>
          <a:endParaRPr lang="en-US"/>
        </a:p>
      </dgm:t>
    </dgm:pt>
    <dgm:pt modelId="{06712020-F274-4855-A70B-324E6B3E2770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5. Rent properties not sold within 30 days of completed renovation for a period of 3-5 years, depending on market conditions</a:t>
          </a:r>
        </a:p>
      </dgm:t>
    </dgm:pt>
    <dgm:pt modelId="{D513BB20-4711-4A73-B164-BB833F2501C2}" type="parTrans" cxnId="{758F0323-7FA0-4A84-8AC8-B5144588187B}">
      <dgm:prSet/>
      <dgm:spPr/>
      <dgm:t>
        <a:bodyPr/>
        <a:lstStyle/>
        <a:p>
          <a:endParaRPr lang="en-US"/>
        </a:p>
      </dgm:t>
    </dgm:pt>
    <dgm:pt modelId="{82DD999D-6AEE-45F2-AA00-BD150895DB4A}" type="sibTrans" cxnId="{758F0323-7FA0-4A84-8AC8-B5144588187B}">
      <dgm:prSet/>
      <dgm:spPr/>
      <dgm:t>
        <a:bodyPr/>
        <a:lstStyle/>
        <a:p>
          <a:endParaRPr lang="en-US"/>
        </a:p>
      </dgm:t>
    </dgm:pt>
    <dgm:pt modelId="{A25FD170-E5DC-4A7A-AEB9-589942E47C31}">
      <dgm:prSet/>
      <dgm:spPr/>
      <dgm:t>
        <a:bodyPr/>
        <a:lstStyle/>
        <a:p>
          <a:pPr algn="r"/>
          <a:r>
            <a:rPr lang="en-US" dirty="0">
              <a:solidFill>
                <a:schemeClr val="bg1"/>
              </a:solidFill>
            </a:rPr>
            <a:t>Median monthly rent in Raleigh-Durham: $1400</a:t>
          </a:r>
        </a:p>
      </dgm:t>
    </dgm:pt>
    <dgm:pt modelId="{BD89D339-B670-42E1-9F39-FEAECD066617}" type="parTrans" cxnId="{C5350CD0-1944-47CB-9C07-28AE4EF7904D}">
      <dgm:prSet/>
      <dgm:spPr/>
      <dgm:t>
        <a:bodyPr/>
        <a:lstStyle/>
        <a:p>
          <a:endParaRPr lang="en-US"/>
        </a:p>
      </dgm:t>
    </dgm:pt>
    <dgm:pt modelId="{D0509A6E-FC3D-4CF8-A3FA-94AC29F5E0E4}" type="sibTrans" cxnId="{C5350CD0-1944-47CB-9C07-28AE4EF7904D}">
      <dgm:prSet/>
      <dgm:spPr/>
      <dgm:t>
        <a:bodyPr/>
        <a:lstStyle/>
        <a:p>
          <a:endParaRPr lang="en-US"/>
        </a:p>
      </dgm:t>
    </dgm:pt>
    <dgm:pt modelId="{FC988004-5E47-42A6-B3EB-B2DECE585C7A}">
      <dgm:prSet/>
      <dgm:spPr/>
      <dgm:t>
        <a:bodyPr/>
        <a:lstStyle/>
        <a:p>
          <a:pPr algn="r"/>
          <a:r>
            <a:rPr lang="en-US" dirty="0">
              <a:solidFill>
                <a:schemeClr val="bg1"/>
              </a:solidFill>
            </a:rPr>
            <a:t>Median monthly rent in Nashville: $1500</a:t>
          </a:r>
        </a:p>
      </dgm:t>
    </dgm:pt>
    <dgm:pt modelId="{3F641B66-2E81-4D42-8961-D20F6EF88515}" type="parTrans" cxnId="{4B75E20F-ACCA-4938-9C76-51DCE72B9559}">
      <dgm:prSet/>
      <dgm:spPr/>
      <dgm:t>
        <a:bodyPr/>
        <a:lstStyle/>
        <a:p>
          <a:endParaRPr lang="en-US"/>
        </a:p>
      </dgm:t>
    </dgm:pt>
    <dgm:pt modelId="{12E889A2-2106-4A25-A21D-3D91F3E12EDE}" type="sibTrans" cxnId="{4B75E20F-ACCA-4938-9C76-51DCE72B9559}">
      <dgm:prSet/>
      <dgm:spPr/>
      <dgm:t>
        <a:bodyPr/>
        <a:lstStyle/>
        <a:p>
          <a:endParaRPr lang="en-US"/>
        </a:p>
      </dgm:t>
    </dgm:pt>
    <dgm:pt modelId="{C796B514-40E0-41B2-9FE0-DB4C9EC0558E}" type="pres">
      <dgm:prSet presAssocID="{67BA7627-398E-4C81-8568-6CD0066764E3}" presName="vert0" presStyleCnt="0">
        <dgm:presLayoutVars>
          <dgm:dir/>
          <dgm:animOne val="branch"/>
          <dgm:animLvl val="lvl"/>
        </dgm:presLayoutVars>
      </dgm:prSet>
      <dgm:spPr/>
    </dgm:pt>
    <dgm:pt modelId="{147CCDDA-8851-4986-8A1B-DA4EB26AA7E0}" type="pres">
      <dgm:prSet presAssocID="{88A1303A-3C69-44E5-963C-AA57AE1DC426}" presName="thickLine" presStyleLbl="alignNode1" presStyleIdx="0" presStyleCnt="7"/>
      <dgm:spPr/>
    </dgm:pt>
    <dgm:pt modelId="{59ED0958-12D3-4344-AC9F-D943A757CA0E}" type="pres">
      <dgm:prSet presAssocID="{88A1303A-3C69-44E5-963C-AA57AE1DC426}" presName="horz1" presStyleCnt="0"/>
      <dgm:spPr/>
    </dgm:pt>
    <dgm:pt modelId="{9DF99137-2AB2-49B4-B525-8FA093351E54}" type="pres">
      <dgm:prSet presAssocID="{88A1303A-3C69-44E5-963C-AA57AE1DC426}" presName="tx1" presStyleLbl="revTx" presStyleIdx="0" presStyleCnt="7"/>
      <dgm:spPr/>
    </dgm:pt>
    <dgm:pt modelId="{CBB6ED0C-EAF4-464E-8B86-81D5C0258124}" type="pres">
      <dgm:prSet presAssocID="{88A1303A-3C69-44E5-963C-AA57AE1DC426}" presName="vert1" presStyleCnt="0"/>
      <dgm:spPr/>
    </dgm:pt>
    <dgm:pt modelId="{5039B169-5C02-426A-968A-303AD325E071}" type="pres">
      <dgm:prSet presAssocID="{92191960-7AED-4F39-BD5E-6DC535644345}" presName="thickLine" presStyleLbl="alignNode1" presStyleIdx="1" presStyleCnt="7"/>
      <dgm:spPr/>
    </dgm:pt>
    <dgm:pt modelId="{61828EC1-D7D4-42F2-9C6F-47E5A2596AD4}" type="pres">
      <dgm:prSet presAssocID="{92191960-7AED-4F39-BD5E-6DC535644345}" presName="horz1" presStyleCnt="0"/>
      <dgm:spPr/>
    </dgm:pt>
    <dgm:pt modelId="{976AE66B-A734-48B8-90AD-B4A87B556356}" type="pres">
      <dgm:prSet presAssocID="{92191960-7AED-4F39-BD5E-6DC535644345}" presName="tx1" presStyleLbl="revTx" presStyleIdx="1" presStyleCnt="7"/>
      <dgm:spPr/>
    </dgm:pt>
    <dgm:pt modelId="{76AC796F-8634-4468-B6C8-F58AAD776C4A}" type="pres">
      <dgm:prSet presAssocID="{92191960-7AED-4F39-BD5E-6DC535644345}" presName="vert1" presStyleCnt="0"/>
      <dgm:spPr/>
    </dgm:pt>
    <dgm:pt modelId="{7248302F-CDA7-45F6-BEB1-D6759DFC33FE}" type="pres">
      <dgm:prSet presAssocID="{C0EEC05C-F65E-4E3D-96D4-2642DB13E33B}" presName="thickLine" presStyleLbl="alignNode1" presStyleIdx="2" presStyleCnt="7"/>
      <dgm:spPr/>
    </dgm:pt>
    <dgm:pt modelId="{D6FAA092-528E-4E73-A480-AA49960E0D30}" type="pres">
      <dgm:prSet presAssocID="{C0EEC05C-F65E-4E3D-96D4-2642DB13E33B}" presName="horz1" presStyleCnt="0"/>
      <dgm:spPr/>
    </dgm:pt>
    <dgm:pt modelId="{D59365CB-BEE5-4399-B5E8-F9E3D198E71F}" type="pres">
      <dgm:prSet presAssocID="{C0EEC05C-F65E-4E3D-96D4-2642DB13E33B}" presName="tx1" presStyleLbl="revTx" presStyleIdx="2" presStyleCnt="7"/>
      <dgm:spPr/>
    </dgm:pt>
    <dgm:pt modelId="{AA8B0D09-56F0-4178-B74D-4B37AAF46AEF}" type="pres">
      <dgm:prSet presAssocID="{C0EEC05C-F65E-4E3D-96D4-2642DB13E33B}" presName="vert1" presStyleCnt="0"/>
      <dgm:spPr/>
    </dgm:pt>
    <dgm:pt modelId="{79ED8A62-0D40-47A7-B557-A43F09DEDA0C}" type="pres">
      <dgm:prSet presAssocID="{1C3374F0-181D-4D7F-BAFE-45611C51B8EC}" presName="thickLine" presStyleLbl="alignNode1" presStyleIdx="3" presStyleCnt="7"/>
      <dgm:spPr/>
    </dgm:pt>
    <dgm:pt modelId="{ECD8DFDC-7746-4DCD-A9A2-C2739749A317}" type="pres">
      <dgm:prSet presAssocID="{1C3374F0-181D-4D7F-BAFE-45611C51B8EC}" presName="horz1" presStyleCnt="0"/>
      <dgm:spPr/>
    </dgm:pt>
    <dgm:pt modelId="{1A855F8D-C938-46D3-BB3E-45E1A119A6BB}" type="pres">
      <dgm:prSet presAssocID="{1C3374F0-181D-4D7F-BAFE-45611C51B8EC}" presName="tx1" presStyleLbl="revTx" presStyleIdx="3" presStyleCnt="7"/>
      <dgm:spPr/>
    </dgm:pt>
    <dgm:pt modelId="{EDD9A1EA-A001-41BE-B497-DA121DC50581}" type="pres">
      <dgm:prSet presAssocID="{1C3374F0-181D-4D7F-BAFE-45611C51B8EC}" presName="vert1" presStyleCnt="0"/>
      <dgm:spPr/>
    </dgm:pt>
    <dgm:pt modelId="{E598FED8-CAD3-42BF-A119-E4FE46DF1BFA}" type="pres">
      <dgm:prSet presAssocID="{06712020-F274-4855-A70B-324E6B3E2770}" presName="thickLine" presStyleLbl="alignNode1" presStyleIdx="4" presStyleCnt="7"/>
      <dgm:spPr/>
    </dgm:pt>
    <dgm:pt modelId="{10A8DEF1-7041-4E84-AE18-BF4D45070E53}" type="pres">
      <dgm:prSet presAssocID="{06712020-F274-4855-A70B-324E6B3E2770}" presName="horz1" presStyleCnt="0"/>
      <dgm:spPr/>
    </dgm:pt>
    <dgm:pt modelId="{CCAA3AFD-9A81-4360-88ED-E17308507563}" type="pres">
      <dgm:prSet presAssocID="{06712020-F274-4855-A70B-324E6B3E2770}" presName="tx1" presStyleLbl="revTx" presStyleIdx="4" presStyleCnt="7"/>
      <dgm:spPr/>
    </dgm:pt>
    <dgm:pt modelId="{BDBDEC98-9CE3-4EAC-8A53-416EF5EB9394}" type="pres">
      <dgm:prSet presAssocID="{06712020-F274-4855-A70B-324E6B3E2770}" presName="vert1" presStyleCnt="0"/>
      <dgm:spPr/>
    </dgm:pt>
    <dgm:pt modelId="{AF275BFE-1555-4653-AFEA-BE68D970A4FE}" type="pres">
      <dgm:prSet presAssocID="{A25FD170-E5DC-4A7A-AEB9-589942E47C31}" presName="thickLine" presStyleLbl="alignNode1" presStyleIdx="5" presStyleCnt="7"/>
      <dgm:spPr/>
    </dgm:pt>
    <dgm:pt modelId="{397CA836-C326-4A33-ABD0-6A30DAD19599}" type="pres">
      <dgm:prSet presAssocID="{A25FD170-E5DC-4A7A-AEB9-589942E47C31}" presName="horz1" presStyleCnt="0"/>
      <dgm:spPr/>
    </dgm:pt>
    <dgm:pt modelId="{B1AA14EE-2BBE-40D5-A067-8A96591221DA}" type="pres">
      <dgm:prSet presAssocID="{A25FD170-E5DC-4A7A-AEB9-589942E47C31}" presName="tx1" presStyleLbl="revTx" presStyleIdx="5" presStyleCnt="7"/>
      <dgm:spPr/>
    </dgm:pt>
    <dgm:pt modelId="{4CBA1EA4-2573-4A4F-8900-5C7528AEAE33}" type="pres">
      <dgm:prSet presAssocID="{A25FD170-E5DC-4A7A-AEB9-589942E47C31}" presName="vert1" presStyleCnt="0"/>
      <dgm:spPr/>
    </dgm:pt>
    <dgm:pt modelId="{6E30D7F4-5300-4130-A3F2-19E946DE09FB}" type="pres">
      <dgm:prSet presAssocID="{FC988004-5E47-42A6-B3EB-B2DECE585C7A}" presName="thickLine" presStyleLbl="alignNode1" presStyleIdx="6" presStyleCnt="7"/>
      <dgm:spPr/>
    </dgm:pt>
    <dgm:pt modelId="{58E8FE47-9530-479E-8BC0-B0E52D6D9970}" type="pres">
      <dgm:prSet presAssocID="{FC988004-5E47-42A6-B3EB-B2DECE585C7A}" presName="horz1" presStyleCnt="0"/>
      <dgm:spPr/>
    </dgm:pt>
    <dgm:pt modelId="{2BC78118-0A5E-45FE-91A4-5CECF60EDAA2}" type="pres">
      <dgm:prSet presAssocID="{FC988004-5E47-42A6-B3EB-B2DECE585C7A}" presName="tx1" presStyleLbl="revTx" presStyleIdx="6" presStyleCnt="7"/>
      <dgm:spPr/>
    </dgm:pt>
    <dgm:pt modelId="{A2CF4AA6-B164-4D15-9468-4B495359EB5A}" type="pres">
      <dgm:prSet presAssocID="{FC988004-5E47-42A6-B3EB-B2DECE585C7A}" presName="vert1" presStyleCnt="0"/>
      <dgm:spPr/>
    </dgm:pt>
  </dgm:ptLst>
  <dgm:cxnLst>
    <dgm:cxn modelId="{E56A8605-2633-4A95-B1E9-CE4F7D18FEB7}" srcId="{67BA7627-398E-4C81-8568-6CD0066764E3}" destId="{92191960-7AED-4F39-BD5E-6DC535644345}" srcOrd="1" destOrd="0" parTransId="{AF03BE9E-9A58-4534-8848-593A9A906BE7}" sibTransId="{3A85F957-F53A-409C-A06D-1672EDF8D8EC}"/>
    <dgm:cxn modelId="{4B75E20F-ACCA-4938-9C76-51DCE72B9559}" srcId="{67BA7627-398E-4C81-8568-6CD0066764E3}" destId="{FC988004-5E47-42A6-B3EB-B2DECE585C7A}" srcOrd="6" destOrd="0" parTransId="{3F641B66-2E81-4D42-8961-D20F6EF88515}" sibTransId="{12E889A2-2106-4A25-A21D-3D91F3E12EDE}"/>
    <dgm:cxn modelId="{7030B919-FA35-4631-BC6E-86DA787A2326}" type="presOf" srcId="{A25FD170-E5DC-4A7A-AEB9-589942E47C31}" destId="{B1AA14EE-2BBE-40D5-A067-8A96591221DA}" srcOrd="0" destOrd="0" presId="urn:microsoft.com/office/officeart/2008/layout/LinedList"/>
    <dgm:cxn modelId="{758F0323-7FA0-4A84-8AC8-B5144588187B}" srcId="{67BA7627-398E-4C81-8568-6CD0066764E3}" destId="{06712020-F274-4855-A70B-324E6B3E2770}" srcOrd="4" destOrd="0" parTransId="{D513BB20-4711-4A73-B164-BB833F2501C2}" sibTransId="{82DD999D-6AEE-45F2-AA00-BD150895DB4A}"/>
    <dgm:cxn modelId="{A1986125-0AAE-4F9F-8171-333BFC0CB409}" srcId="{67BA7627-398E-4C81-8568-6CD0066764E3}" destId="{88A1303A-3C69-44E5-963C-AA57AE1DC426}" srcOrd="0" destOrd="0" parTransId="{3686138D-4DA2-4BBD-8C13-467C27A44265}" sibTransId="{5F84AF13-1451-475B-AD83-B33A4586B6DD}"/>
    <dgm:cxn modelId="{E644D06C-C115-44BF-91C9-BA245EDC3DD0}" type="presOf" srcId="{C0EEC05C-F65E-4E3D-96D4-2642DB13E33B}" destId="{D59365CB-BEE5-4399-B5E8-F9E3D198E71F}" srcOrd="0" destOrd="0" presId="urn:microsoft.com/office/officeart/2008/layout/LinedList"/>
    <dgm:cxn modelId="{17D9687D-01BE-4BBE-BAA2-CA25D703AA44}" type="presOf" srcId="{1C3374F0-181D-4D7F-BAFE-45611C51B8EC}" destId="{1A855F8D-C938-46D3-BB3E-45E1A119A6BB}" srcOrd="0" destOrd="0" presId="urn:microsoft.com/office/officeart/2008/layout/LinedList"/>
    <dgm:cxn modelId="{C14D2E85-7EFE-4745-8165-959FA48A6254}" type="presOf" srcId="{67BA7627-398E-4C81-8568-6CD0066764E3}" destId="{C796B514-40E0-41B2-9FE0-DB4C9EC0558E}" srcOrd="0" destOrd="0" presId="urn:microsoft.com/office/officeart/2008/layout/LinedList"/>
    <dgm:cxn modelId="{C41A9A8F-B36C-4288-8AD0-A57F9138D8AB}" type="presOf" srcId="{88A1303A-3C69-44E5-963C-AA57AE1DC426}" destId="{9DF99137-2AB2-49B4-B525-8FA093351E54}" srcOrd="0" destOrd="0" presId="urn:microsoft.com/office/officeart/2008/layout/LinedList"/>
    <dgm:cxn modelId="{32EE2AA0-51B6-4FD9-9C48-CF27F1A0D196}" type="presOf" srcId="{92191960-7AED-4F39-BD5E-6DC535644345}" destId="{976AE66B-A734-48B8-90AD-B4A87B556356}" srcOrd="0" destOrd="0" presId="urn:microsoft.com/office/officeart/2008/layout/LinedList"/>
    <dgm:cxn modelId="{B73F6FC8-849E-467C-9F48-70CE9081EA01}" srcId="{67BA7627-398E-4C81-8568-6CD0066764E3}" destId="{1C3374F0-181D-4D7F-BAFE-45611C51B8EC}" srcOrd="3" destOrd="0" parTransId="{DA3CC651-14E0-449B-B19E-B4A2C6414E6B}" sibTransId="{8203FC68-22B6-411B-A361-749D4B75EEE8}"/>
    <dgm:cxn modelId="{C5350CD0-1944-47CB-9C07-28AE4EF7904D}" srcId="{67BA7627-398E-4C81-8568-6CD0066764E3}" destId="{A25FD170-E5DC-4A7A-AEB9-589942E47C31}" srcOrd="5" destOrd="0" parTransId="{BD89D339-B670-42E1-9F39-FEAECD066617}" sibTransId="{D0509A6E-FC3D-4CF8-A3FA-94AC29F5E0E4}"/>
    <dgm:cxn modelId="{6D92C3D8-07B5-427F-85B7-379F7B498DC8}" type="presOf" srcId="{06712020-F274-4855-A70B-324E6B3E2770}" destId="{CCAA3AFD-9A81-4360-88ED-E17308507563}" srcOrd="0" destOrd="0" presId="urn:microsoft.com/office/officeart/2008/layout/LinedList"/>
    <dgm:cxn modelId="{51CCBFE3-24CC-46B2-BA97-649FD195BA53}" srcId="{67BA7627-398E-4C81-8568-6CD0066764E3}" destId="{C0EEC05C-F65E-4E3D-96D4-2642DB13E33B}" srcOrd="2" destOrd="0" parTransId="{73511A5F-0BE2-46FC-A2DE-C66D55834A57}" sibTransId="{EC746835-1A89-4188-A781-0213D5F07297}"/>
    <dgm:cxn modelId="{4A296FFC-1CA0-4AB3-B0AF-9B4C479F9447}" type="presOf" srcId="{FC988004-5E47-42A6-B3EB-B2DECE585C7A}" destId="{2BC78118-0A5E-45FE-91A4-5CECF60EDAA2}" srcOrd="0" destOrd="0" presId="urn:microsoft.com/office/officeart/2008/layout/LinedList"/>
    <dgm:cxn modelId="{8DEB7D6D-261F-459A-BFF2-E7CE9F80F28A}" type="presParOf" srcId="{C796B514-40E0-41B2-9FE0-DB4C9EC0558E}" destId="{147CCDDA-8851-4986-8A1B-DA4EB26AA7E0}" srcOrd="0" destOrd="0" presId="urn:microsoft.com/office/officeart/2008/layout/LinedList"/>
    <dgm:cxn modelId="{AC0355EE-A2C7-418E-9653-025027348F0C}" type="presParOf" srcId="{C796B514-40E0-41B2-9FE0-DB4C9EC0558E}" destId="{59ED0958-12D3-4344-AC9F-D943A757CA0E}" srcOrd="1" destOrd="0" presId="urn:microsoft.com/office/officeart/2008/layout/LinedList"/>
    <dgm:cxn modelId="{60CAF051-5BCB-4146-9F6C-BE3180398E3A}" type="presParOf" srcId="{59ED0958-12D3-4344-AC9F-D943A757CA0E}" destId="{9DF99137-2AB2-49B4-B525-8FA093351E54}" srcOrd="0" destOrd="0" presId="urn:microsoft.com/office/officeart/2008/layout/LinedList"/>
    <dgm:cxn modelId="{8E23F489-6E78-4CA7-AD35-0260E0993DB6}" type="presParOf" srcId="{59ED0958-12D3-4344-AC9F-D943A757CA0E}" destId="{CBB6ED0C-EAF4-464E-8B86-81D5C0258124}" srcOrd="1" destOrd="0" presId="urn:microsoft.com/office/officeart/2008/layout/LinedList"/>
    <dgm:cxn modelId="{114FCD39-CD48-4F21-9148-2184DD96B306}" type="presParOf" srcId="{C796B514-40E0-41B2-9FE0-DB4C9EC0558E}" destId="{5039B169-5C02-426A-968A-303AD325E071}" srcOrd="2" destOrd="0" presId="urn:microsoft.com/office/officeart/2008/layout/LinedList"/>
    <dgm:cxn modelId="{9E4530CC-D2ED-4729-A742-E3A3B8AED1B8}" type="presParOf" srcId="{C796B514-40E0-41B2-9FE0-DB4C9EC0558E}" destId="{61828EC1-D7D4-42F2-9C6F-47E5A2596AD4}" srcOrd="3" destOrd="0" presId="urn:microsoft.com/office/officeart/2008/layout/LinedList"/>
    <dgm:cxn modelId="{0F57D4D2-8502-4F85-815D-5326248D9C24}" type="presParOf" srcId="{61828EC1-D7D4-42F2-9C6F-47E5A2596AD4}" destId="{976AE66B-A734-48B8-90AD-B4A87B556356}" srcOrd="0" destOrd="0" presId="urn:microsoft.com/office/officeart/2008/layout/LinedList"/>
    <dgm:cxn modelId="{4B11541C-9092-4844-A5F7-FD94C58E07F7}" type="presParOf" srcId="{61828EC1-D7D4-42F2-9C6F-47E5A2596AD4}" destId="{76AC796F-8634-4468-B6C8-F58AAD776C4A}" srcOrd="1" destOrd="0" presId="urn:microsoft.com/office/officeart/2008/layout/LinedList"/>
    <dgm:cxn modelId="{24E534C8-BA28-4016-A015-EF12D95C8857}" type="presParOf" srcId="{C796B514-40E0-41B2-9FE0-DB4C9EC0558E}" destId="{7248302F-CDA7-45F6-BEB1-D6759DFC33FE}" srcOrd="4" destOrd="0" presId="urn:microsoft.com/office/officeart/2008/layout/LinedList"/>
    <dgm:cxn modelId="{339F22DF-9534-4D95-A11A-7C3DD042734C}" type="presParOf" srcId="{C796B514-40E0-41B2-9FE0-DB4C9EC0558E}" destId="{D6FAA092-528E-4E73-A480-AA49960E0D30}" srcOrd="5" destOrd="0" presId="urn:microsoft.com/office/officeart/2008/layout/LinedList"/>
    <dgm:cxn modelId="{20F24FBF-A5B2-4F02-8779-803FDAD4AEF1}" type="presParOf" srcId="{D6FAA092-528E-4E73-A480-AA49960E0D30}" destId="{D59365CB-BEE5-4399-B5E8-F9E3D198E71F}" srcOrd="0" destOrd="0" presId="urn:microsoft.com/office/officeart/2008/layout/LinedList"/>
    <dgm:cxn modelId="{95C9AFF8-608E-4222-B315-85892DAF95EB}" type="presParOf" srcId="{D6FAA092-528E-4E73-A480-AA49960E0D30}" destId="{AA8B0D09-56F0-4178-B74D-4B37AAF46AEF}" srcOrd="1" destOrd="0" presId="urn:microsoft.com/office/officeart/2008/layout/LinedList"/>
    <dgm:cxn modelId="{4D31A399-4A99-4AA0-A6AA-B0A68760A6EE}" type="presParOf" srcId="{C796B514-40E0-41B2-9FE0-DB4C9EC0558E}" destId="{79ED8A62-0D40-47A7-B557-A43F09DEDA0C}" srcOrd="6" destOrd="0" presId="urn:microsoft.com/office/officeart/2008/layout/LinedList"/>
    <dgm:cxn modelId="{CF8816D1-CFA6-46AC-B02A-D1A3416F1721}" type="presParOf" srcId="{C796B514-40E0-41B2-9FE0-DB4C9EC0558E}" destId="{ECD8DFDC-7746-4DCD-A9A2-C2739749A317}" srcOrd="7" destOrd="0" presId="urn:microsoft.com/office/officeart/2008/layout/LinedList"/>
    <dgm:cxn modelId="{8FAC3628-4C8B-4005-B9CB-F1DE7123AC29}" type="presParOf" srcId="{ECD8DFDC-7746-4DCD-A9A2-C2739749A317}" destId="{1A855F8D-C938-46D3-BB3E-45E1A119A6BB}" srcOrd="0" destOrd="0" presId="urn:microsoft.com/office/officeart/2008/layout/LinedList"/>
    <dgm:cxn modelId="{7205A64C-E0A4-407E-A0CD-F259958964BE}" type="presParOf" srcId="{ECD8DFDC-7746-4DCD-A9A2-C2739749A317}" destId="{EDD9A1EA-A001-41BE-B497-DA121DC50581}" srcOrd="1" destOrd="0" presId="urn:microsoft.com/office/officeart/2008/layout/LinedList"/>
    <dgm:cxn modelId="{B6FA21FF-B96A-4E5B-8412-EE528BA28B1E}" type="presParOf" srcId="{C796B514-40E0-41B2-9FE0-DB4C9EC0558E}" destId="{E598FED8-CAD3-42BF-A119-E4FE46DF1BFA}" srcOrd="8" destOrd="0" presId="urn:microsoft.com/office/officeart/2008/layout/LinedList"/>
    <dgm:cxn modelId="{57F9C0FE-2C55-48D6-8AA5-B3F4E4259624}" type="presParOf" srcId="{C796B514-40E0-41B2-9FE0-DB4C9EC0558E}" destId="{10A8DEF1-7041-4E84-AE18-BF4D45070E53}" srcOrd="9" destOrd="0" presId="urn:microsoft.com/office/officeart/2008/layout/LinedList"/>
    <dgm:cxn modelId="{D1227361-55FB-4738-9E06-40F70A9B027B}" type="presParOf" srcId="{10A8DEF1-7041-4E84-AE18-BF4D45070E53}" destId="{CCAA3AFD-9A81-4360-88ED-E17308507563}" srcOrd="0" destOrd="0" presId="urn:microsoft.com/office/officeart/2008/layout/LinedList"/>
    <dgm:cxn modelId="{C512ED20-013A-4168-AF7E-54D155935B53}" type="presParOf" srcId="{10A8DEF1-7041-4E84-AE18-BF4D45070E53}" destId="{BDBDEC98-9CE3-4EAC-8A53-416EF5EB9394}" srcOrd="1" destOrd="0" presId="urn:microsoft.com/office/officeart/2008/layout/LinedList"/>
    <dgm:cxn modelId="{FCC18B85-7469-4B80-AB95-F85D971EDAEE}" type="presParOf" srcId="{C796B514-40E0-41B2-9FE0-DB4C9EC0558E}" destId="{AF275BFE-1555-4653-AFEA-BE68D970A4FE}" srcOrd="10" destOrd="0" presId="urn:microsoft.com/office/officeart/2008/layout/LinedList"/>
    <dgm:cxn modelId="{E3E21ABE-C47A-435B-9592-9C0958E26B1D}" type="presParOf" srcId="{C796B514-40E0-41B2-9FE0-DB4C9EC0558E}" destId="{397CA836-C326-4A33-ABD0-6A30DAD19599}" srcOrd="11" destOrd="0" presId="urn:microsoft.com/office/officeart/2008/layout/LinedList"/>
    <dgm:cxn modelId="{60BA709A-E05D-431B-92F6-31AEC1E72DA5}" type="presParOf" srcId="{397CA836-C326-4A33-ABD0-6A30DAD19599}" destId="{B1AA14EE-2BBE-40D5-A067-8A96591221DA}" srcOrd="0" destOrd="0" presId="urn:microsoft.com/office/officeart/2008/layout/LinedList"/>
    <dgm:cxn modelId="{1D750E64-2E54-4B42-B861-8195FF82ABD9}" type="presParOf" srcId="{397CA836-C326-4A33-ABD0-6A30DAD19599}" destId="{4CBA1EA4-2573-4A4F-8900-5C7528AEAE33}" srcOrd="1" destOrd="0" presId="urn:microsoft.com/office/officeart/2008/layout/LinedList"/>
    <dgm:cxn modelId="{5E82BD0D-5867-4DAD-9ADD-47732715A1BC}" type="presParOf" srcId="{C796B514-40E0-41B2-9FE0-DB4C9EC0558E}" destId="{6E30D7F4-5300-4130-A3F2-19E946DE09FB}" srcOrd="12" destOrd="0" presId="urn:microsoft.com/office/officeart/2008/layout/LinedList"/>
    <dgm:cxn modelId="{2B7259FD-8C5D-402E-A020-46152E560C70}" type="presParOf" srcId="{C796B514-40E0-41B2-9FE0-DB4C9EC0558E}" destId="{58E8FE47-9530-479E-8BC0-B0E52D6D9970}" srcOrd="13" destOrd="0" presId="urn:microsoft.com/office/officeart/2008/layout/LinedList"/>
    <dgm:cxn modelId="{7B113790-337D-410D-AE89-E8433EEE0783}" type="presParOf" srcId="{58E8FE47-9530-479E-8BC0-B0E52D6D9970}" destId="{2BC78118-0A5E-45FE-91A4-5CECF60EDAA2}" srcOrd="0" destOrd="0" presId="urn:microsoft.com/office/officeart/2008/layout/LinedList"/>
    <dgm:cxn modelId="{3F40552D-0632-4111-9D0D-4BA8FB2B56FA}" type="presParOf" srcId="{58E8FE47-9530-479E-8BC0-B0E52D6D9970}" destId="{A2CF4AA6-B164-4D15-9468-4B495359EB5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11A80-D603-4A57-A128-3EECA35D4843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02731-7116-4147-AF29-A1A0A058926E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B3A08-6E1C-4E97-B105-E8C234B8964A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Properties purchased, Rehabbed and Sold for Profit</a:t>
          </a:r>
        </a:p>
      </dsp:txBody>
      <dsp:txXfrm>
        <a:off x="75768" y="3053169"/>
        <a:ext cx="3093750" cy="720000"/>
      </dsp:txXfrm>
    </dsp:sp>
    <dsp:sp modelId="{C4182407-2BB3-403A-86F3-04B9D992E030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00D09-FC8A-4EB7-9827-50B40E2F98C5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4442A-6B25-45DC-8FFC-2DA793B13716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Properties held 30 days past renovation are rented for 3-5 years</a:t>
          </a:r>
        </a:p>
      </dsp:txBody>
      <dsp:txXfrm>
        <a:off x="3710925" y="3053169"/>
        <a:ext cx="3093750" cy="720000"/>
      </dsp:txXfrm>
    </dsp:sp>
    <dsp:sp modelId="{2FFB43E4-1E1A-4C6D-A82A-6DFF40CC1978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5A436-9FF3-4473-BE57-761DE15EF57F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CAF4E-D5E6-41E5-8007-1E93E1D0EF64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Market conditions evaluated to determine right time to sell</a:t>
          </a:r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CCDDA-8851-4986-8A1B-DA4EB26AA7E0}">
      <dsp:nvSpPr>
        <dsp:cNvPr id="0" name=""/>
        <dsp:cNvSpPr/>
      </dsp:nvSpPr>
      <dsp:spPr>
        <a:xfrm>
          <a:off x="0" y="627"/>
          <a:ext cx="363842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F99137-2AB2-49B4-B525-8FA093351E54}">
      <dsp:nvSpPr>
        <dsp:cNvPr id="0" name=""/>
        <dsp:cNvSpPr/>
      </dsp:nvSpPr>
      <dsp:spPr>
        <a:xfrm>
          <a:off x="0" y="627"/>
          <a:ext cx="3638425" cy="734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1. Select key investments in two cities: Raleigh-Durham and Nashville</a:t>
          </a:r>
        </a:p>
      </dsp:txBody>
      <dsp:txXfrm>
        <a:off x="0" y="627"/>
        <a:ext cx="3638425" cy="734073"/>
      </dsp:txXfrm>
    </dsp:sp>
    <dsp:sp modelId="{5039B169-5C02-426A-968A-303AD325E071}">
      <dsp:nvSpPr>
        <dsp:cNvPr id="0" name=""/>
        <dsp:cNvSpPr/>
      </dsp:nvSpPr>
      <dsp:spPr>
        <a:xfrm>
          <a:off x="0" y="734701"/>
          <a:ext cx="3638425" cy="0"/>
        </a:xfrm>
        <a:prstGeom prst="line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6AE66B-A734-48B8-90AD-B4A87B556356}">
      <dsp:nvSpPr>
        <dsp:cNvPr id="0" name=""/>
        <dsp:cNvSpPr/>
      </dsp:nvSpPr>
      <dsp:spPr>
        <a:xfrm>
          <a:off x="0" y="734701"/>
          <a:ext cx="3638425" cy="734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2. Invest in 37138 and 27707 for investments above $150K</a:t>
          </a:r>
        </a:p>
      </dsp:txBody>
      <dsp:txXfrm>
        <a:off x="0" y="734701"/>
        <a:ext cx="3638425" cy="734073"/>
      </dsp:txXfrm>
    </dsp:sp>
    <dsp:sp modelId="{7248302F-CDA7-45F6-BEB1-D6759DFC33FE}">
      <dsp:nvSpPr>
        <dsp:cNvPr id="0" name=""/>
        <dsp:cNvSpPr/>
      </dsp:nvSpPr>
      <dsp:spPr>
        <a:xfrm>
          <a:off x="0" y="1468775"/>
          <a:ext cx="3638425" cy="0"/>
        </a:xfrm>
        <a:prstGeom prst="lin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9365CB-BEE5-4399-B5E8-F9E3D198E71F}">
      <dsp:nvSpPr>
        <dsp:cNvPr id="0" name=""/>
        <dsp:cNvSpPr/>
      </dsp:nvSpPr>
      <dsp:spPr>
        <a:xfrm>
          <a:off x="0" y="1468775"/>
          <a:ext cx="3638425" cy="734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3. Invest in 37214, 37217 and 27704 for investments between $100K and $150K</a:t>
          </a:r>
        </a:p>
      </dsp:txBody>
      <dsp:txXfrm>
        <a:off x="0" y="1468775"/>
        <a:ext cx="3638425" cy="734073"/>
      </dsp:txXfrm>
    </dsp:sp>
    <dsp:sp modelId="{79ED8A62-0D40-47A7-B557-A43F09DEDA0C}">
      <dsp:nvSpPr>
        <dsp:cNvPr id="0" name=""/>
        <dsp:cNvSpPr/>
      </dsp:nvSpPr>
      <dsp:spPr>
        <a:xfrm>
          <a:off x="0" y="2202849"/>
          <a:ext cx="3638425" cy="0"/>
        </a:xfrm>
        <a:prstGeom prst="lin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855F8D-C938-46D3-BB3E-45E1A119A6BB}">
      <dsp:nvSpPr>
        <dsp:cNvPr id="0" name=""/>
        <dsp:cNvSpPr/>
      </dsp:nvSpPr>
      <dsp:spPr>
        <a:xfrm>
          <a:off x="0" y="2202849"/>
          <a:ext cx="3638425" cy="734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4. Rehab and sell properties immediately for quick return on investment</a:t>
          </a:r>
        </a:p>
      </dsp:txBody>
      <dsp:txXfrm>
        <a:off x="0" y="2202849"/>
        <a:ext cx="3638425" cy="734073"/>
      </dsp:txXfrm>
    </dsp:sp>
    <dsp:sp modelId="{E598FED8-CAD3-42BF-A119-E4FE46DF1BFA}">
      <dsp:nvSpPr>
        <dsp:cNvPr id="0" name=""/>
        <dsp:cNvSpPr/>
      </dsp:nvSpPr>
      <dsp:spPr>
        <a:xfrm>
          <a:off x="0" y="2936922"/>
          <a:ext cx="3638425" cy="0"/>
        </a:xfrm>
        <a:prstGeom prst="lin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CAA3AFD-9A81-4360-88ED-E17308507563}">
      <dsp:nvSpPr>
        <dsp:cNvPr id="0" name=""/>
        <dsp:cNvSpPr/>
      </dsp:nvSpPr>
      <dsp:spPr>
        <a:xfrm>
          <a:off x="0" y="2936922"/>
          <a:ext cx="3638425" cy="734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5. Rent properties not sold within 30 days of completed renovation for a period of 3-5 years, depending on market conditions</a:t>
          </a:r>
        </a:p>
      </dsp:txBody>
      <dsp:txXfrm>
        <a:off x="0" y="2936922"/>
        <a:ext cx="3638425" cy="734073"/>
      </dsp:txXfrm>
    </dsp:sp>
    <dsp:sp modelId="{AF275BFE-1555-4653-AFEA-BE68D970A4FE}">
      <dsp:nvSpPr>
        <dsp:cNvPr id="0" name=""/>
        <dsp:cNvSpPr/>
      </dsp:nvSpPr>
      <dsp:spPr>
        <a:xfrm>
          <a:off x="0" y="3670996"/>
          <a:ext cx="3638425" cy="0"/>
        </a:xfrm>
        <a:prstGeom prst="line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AA14EE-2BBE-40D5-A067-8A96591221DA}">
      <dsp:nvSpPr>
        <dsp:cNvPr id="0" name=""/>
        <dsp:cNvSpPr/>
      </dsp:nvSpPr>
      <dsp:spPr>
        <a:xfrm>
          <a:off x="0" y="3670996"/>
          <a:ext cx="3638425" cy="734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Median monthly rent in Raleigh-Durham: $1400</a:t>
          </a:r>
        </a:p>
      </dsp:txBody>
      <dsp:txXfrm>
        <a:off x="0" y="3670996"/>
        <a:ext cx="3638425" cy="734073"/>
      </dsp:txXfrm>
    </dsp:sp>
    <dsp:sp modelId="{6E30D7F4-5300-4130-A3F2-19E946DE09FB}">
      <dsp:nvSpPr>
        <dsp:cNvPr id="0" name=""/>
        <dsp:cNvSpPr/>
      </dsp:nvSpPr>
      <dsp:spPr>
        <a:xfrm>
          <a:off x="0" y="4405070"/>
          <a:ext cx="3638425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BC78118-0A5E-45FE-91A4-5CECF60EDAA2}">
      <dsp:nvSpPr>
        <dsp:cNvPr id="0" name=""/>
        <dsp:cNvSpPr/>
      </dsp:nvSpPr>
      <dsp:spPr>
        <a:xfrm>
          <a:off x="0" y="4405070"/>
          <a:ext cx="3638425" cy="734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Median monthly rent in Nashville: $1500</a:t>
          </a:r>
        </a:p>
      </dsp:txBody>
      <dsp:txXfrm>
        <a:off x="0" y="4405070"/>
        <a:ext cx="3638425" cy="734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8FD6-CD87-4334-A63A-17835018D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F3EA8-EDE8-43AA-9B26-6C4CBA2C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4B573-2DE3-42FE-9846-9F6611D6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C45-E505-4F7B-B4EB-E7066979337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05EB1-7295-470D-B870-BA1D65BB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73011-F830-4C71-95A4-2DC49829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1F77-67CD-44B1-8EC6-FF3FCA68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3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36FB-00F0-48C8-9C73-FF0EE842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8751C-CA39-44ED-8E22-C31BCE53C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E7BE8-9FA0-4CF4-ABAC-7713E5A2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C45-E505-4F7B-B4EB-E7066979337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BFE57-4C44-41BB-AE66-305CE500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8944C-3A51-4086-8BF4-F162D394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1F77-67CD-44B1-8EC6-FF3FCA68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AE7B39-D487-45B2-9636-32B6E450C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87E53-9E9B-479B-8915-366F02C33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9CC9E-B75B-4926-BDF3-04BDC91B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C45-E505-4F7B-B4EB-E7066979337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9476-D88B-471B-84EC-5DC0ED08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58685-1520-4D5C-AEA0-0413F900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1F77-67CD-44B1-8EC6-FF3FCA68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9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5805-884B-4348-A40C-349782AE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664D-7E74-45D7-8362-4CB7556B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A6ACF-C6CE-4FF6-9F5C-E56F8670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C45-E505-4F7B-B4EB-E7066979337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A8620-7ED3-4817-94AA-6D44E7E9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C9E6D-C653-4594-A672-2920A968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1F77-67CD-44B1-8EC6-FF3FCA68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8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A948-B871-4003-BE5A-7FDFCC5B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2122B-CA3D-4576-A6AA-DB40D85DF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DE1E1-9A7E-4504-9E69-8B1A4929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C45-E505-4F7B-B4EB-E7066979337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2BBA-B4C9-4BAD-87DF-DBA76F31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03F6D-784D-4284-A614-FBAA0DBF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1F77-67CD-44B1-8EC6-FF3FCA68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0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9F58-4D72-4AE4-8935-A2040856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03ACD-45A1-4F64-8FC7-462736C58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4422E-2EE2-403A-A6AD-4A1969C25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3D304-9B1C-42CF-B208-FC260F26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C45-E505-4F7B-B4EB-E7066979337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EAF38-A6E0-4AD2-AE71-B0EFFA81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B1C55-D2CC-4046-B8EA-596C5591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1F77-67CD-44B1-8EC6-FF3FCA68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4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A806-802B-4966-B4F5-9060E81E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E8829-AF41-4219-B361-85EE05B9F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C2789-C7B2-47DF-8B58-4C19392A5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0DF95-00B9-4A4F-987E-2471A30D9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56F59-B84B-4B8E-AA8F-22A1CF66B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A9F7B-FFAC-48AD-A81E-B1D79A39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C45-E505-4F7B-B4EB-E7066979337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87805-00C7-408E-8691-7BC3BDAD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ECD0B-C0D0-4925-985B-41941DB5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1F77-67CD-44B1-8EC6-FF3FCA68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4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4286-538D-4387-807A-5D050A6F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615BE-EA10-43F6-8482-81D24F92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C45-E505-4F7B-B4EB-E7066979337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26005-15EB-4103-BC72-F700CAE1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E1D64-2592-4D85-B847-9FB5F6E5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1F77-67CD-44B1-8EC6-FF3FCA68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7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168C4-A836-4B50-BAE9-EFB3721E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C45-E505-4F7B-B4EB-E7066979337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DD9E5-3223-44BC-AF06-6090A255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D383C-4213-4B20-BF60-CC9514B7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1F77-67CD-44B1-8EC6-FF3FCA68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7F87-C5F0-4DF3-AA24-9820C248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1BCC-25F8-45B0-8AA2-59CB0D21C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45600-110F-4948-9E97-ADA7C8F6F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12B39-E17F-48A0-97B9-419D691D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C45-E505-4F7B-B4EB-E7066979337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FB8C6-2367-4AD7-8C20-36786135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22357-9F95-4DD7-9F54-ECF14092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1F77-67CD-44B1-8EC6-FF3FCA68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0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6D8C-9CC0-4370-8E08-9C02FA1EC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D1043-AB25-4431-95E4-8B3B32C2A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E4923-4835-442C-923C-3C6524F1C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AA64D-9113-4A3B-B41C-8C1BA893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C45-E505-4F7B-B4EB-E7066979337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B8BEE-8DF4-4D23-86C3-FDABBCBB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8AE83-4C0B-4F68-8669-12AF2A99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1F77-67CD-44B1-8EC6-FF3FCA68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84479-6A19-4C01-A6A7-9169F802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E62B6-57BD-4F18-AC09-F2EC6156E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A95AB-A87C-4A0B-8D8A-8E892012E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EAC45-E505-4F7B-B4EB-E7066979337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05397-9CA2-4FCD-A9C6-540A0B091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C09FD-7BF6-4F0D-BB0C-E75FFEFDE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01F77-67CD-44B1-8EC6-FF3FCA68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7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4.xml"/><Relationship Id="rId18" Type="http://schemas.openxmlformats.org/officeDocument/2006/relationships/slide" Target="slide13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3.xml"/><Relationship Id="rId17" Type="http://schemas.openxmlformats.org/officeDocument/2006/relationships/slide" Target="slide12.xml"/><Relationship Id="rId2" Type="http://schemas.openxmlformats.org/officeDocument/2006/relationships/image" Target="../media/image1.png"/><Relationship Id="rId16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2.xml"/><Relationship Id="rId5" Type="http://schemas.openxmlformats.org/officeDocument/2006/relationships/image" Target="../media/image4.png"/><Relationship Id="rId15" Type="http://schemas.openxmlformats.org/officeDocument/2006/relationships/slide" Target="slide7.xml"/><Relationship Id="rId10" Type="http://schemas.openxmlformats.org/officeDocument/2006/relationships/image" Target="../media/image9.png"/><Relationship Id="rId19" Type="http://schemas.openxmlformats.org/officeDocument/2006/relationships/slide" Target="slide15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6671-1DC5-478A-8013-6803E13A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7E657220-E9BB-47FB-A9E4-794D7FB999C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556510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D5D4B27D-D5DF-4BD9-B9C4-172135733A47}">
                    <psuz:zmPr id="{0E8996D2-8227-4C1C-8193-82CED81B9A6E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689703" y="130540"/>
                          <a:ext cx="2320713" cy="13054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81308C6-0D3D-455C-A1E2-7AEF360F00E9}">
                    <psuz:zmPr id="{420AE491-8F45-41B2-B42A-983FD3F8B2E1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97443" y="130540"/>
                          <a:ext cx="2320713" cy="13054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2C08A79-9B41-4114-806C-03A6DA377365}">
                    <psuz:zmPr id="{E6C35B6A-66A7-40C6-86EC-1BE8E773AEF9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505183" y="130540"/>
                          <a:ext cx="2320713" cy="13054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678E66F-E632-4817-B9F4-6CA609872168}">
                    <psuz:zmPr id="{4092A7D8-4E31-479F-A849-C98864D1A64E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689703" y="1522968"/>
                          <a:ext cx="2320713" cy="13054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9A859FE-428F-4388-949A-1BA609690800}">
                    <psuz:zmPr id="{E5F85C15-CBCB-4D72-AB1C-D693FBA42518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97443" y="1522968"/>
                          <a:ext cx="2320713" cy="13054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CC09115-E0EB-45B0-B316-FBC0B76D8FE0}">
                    <psuz:zmPr id="{4E756DC7-55C3-4E24-8F62-F6EEFCF6322B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505183" y="1522968"/>
                          <a:ext cx="2320713" cy="13054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E3CD277-EE09-45EB-8072-5D7CBCFD0241}">
                    <psuz:zmPr id="{92E5FAA0-8052-43EC-BE16-046BA7917DD3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689703" y="2915396"/>
                          <a:ext cx="2320713" cy="13054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B100D48-FFBB-4175-8F54-981329A57479}">
                    <psuz:zmPr id="{5F800C3C-33F1-457E-AA56-5189B570FF61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97443" y="2915396"/>
                          <a:ext cx="2320713" cy="13054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B05209B-6A5C-4C68-80A9-200EE37A16E0}">
                    <psuz:zmPr id="{D1F8D875-3726-4E2B-93E9-84E51D312B79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505183" y="2915396"/>
                          <a:ext cx="2320713" cy="13054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7E657220-E9BB-47FB-A9E4-794D7FB999C1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6" name="Picture 6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27903" y="1956165"/>
                  <a:ext cx="2320713" cy="130540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35643" y="1956165"/>
                  <a:ext cx="2320713" cy="130540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43383" y="1956165"/>
                  <a:ext cx="2320713" cy="130540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Picture 9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27903" y="3348593"/>
                  <a:ext cx="2320713" cy="130540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Picture 10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35643" y="3348593"/>
                  <a:ext cx="2320713" cy="130540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Picture 11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43383" y="3348593"/>
                  <a:ext cx="2320713" cy="130540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Picture 12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27903" y="4741021"/>
                  <a:ext cx="2320713" cy="130540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Picture 13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35643" y="4741021"/>
                  <a:ext cx="2320713" cy="130540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4" name="Picture 14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43383" y="4741021"/>
                  <a:ext cx="2320713" cy="130540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57419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8D40A-F132-475B-B18B-37F13B74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Dallas House Price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92A996-C5F6-4265-B781-69B0D1055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42" y="1726163"/>
            <a:ext cx="9813116" cy="493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9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C4CCE-C8BC-4086-ADBA-A782021D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Choosing Top Zip Codes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EB13F-D9C2-4BA3-BFAC-746DF0ECB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dirty="0"/>
              <a:t>Selected Zip Codes in all three regions with lowest risk* and highest growth**</a:t>
            </a:r>
          </a:p>
          <a:p>
            <a:r>
              <a:rPr lang="en-US" dirty="0"/>
              <a:t>Created models to forecast growth for 5 years in each zip code</a:t>
            </a:r>
          </a:p>
          <a:p>
            <a:r>
              <a:rPr lang="en-US" dirty="0"/>
              <a:t>Selected Top 5 Zip Codes </a:t>
            </a:r>
          </a:p>
          <a:p>
            <a:pPr lvl="1"/>
            <a:r>
              <a:rPr lang="en-US" sz="2800" dirty="0"/>
              <a:t>High returns</a:t>
            </a:r>
          </a:p>
          <a:p>
            <a:pPr lvl="1"/>
            <a:r>
              <a:rPr lang="en-US" sz="2800" dirty="0"/>
              <a:t>Low risk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7111A2-9C95-4C4B-AFAD-966E0C47AFB4}"/>
              </a:ext>
            </a:extLst>
          </p:cNvPr>
          <p:cNvSpPr txBox="1">
            <a:spLocks/>
          </p:cNvSpPr>
          <p:nvPr/>
        </p:nvSpPr>
        <p:spPr>
          <a:xfrm>
            <a:off x="6515363" y="5080855"/>
            <a:ext cx="5676637" cy="1623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D8C15B-DE45-46F1-BED4-3761C1F5ACCE}"/>
              </a:ext>
            </a:extLst>
          </p:cNvPr>
          <p:cNvSpPr txBox="1">
            <a:spLocks/>
          </p:cNvSpPr>
          <p:nvPr/>
        </p:nvSpPr>
        <p:spPr>
          <a:xfrm>
            <a:off x="6214241" y="5827040"/>
            <a:ext cx="5676637" cy="921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dirty="0"/>
              <a:t>*Coefficient of variance below 0.5</a:t>
            </a:r>
          </a:p>
          <a:p>
            <a:pPr marL="0" indent="0" algn="r">
              <a:buNone/>
            </a:pPr>
            <a:r>
              <a:rPr lang="en-US" sz="1600" dirty="0"/>
              <a:t>**Return on Investment 30%+ 2008-2018</a:t>
            </a:r>
          </a:p>
        </p:txBody>
      </p:sp>
    </p:spTree>
    <p:extLst>
      <p:ext uri="{BB962C8B-B14F-4D97-AF65-F5344CB8AC3E}">
        <p14:creationId xmlns:p14="http://schemas.microsoft.com/office/powerpoint/2010/main" val="2600252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63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ky filled with stars&#10;&#10;Description automatically generated">
            <a:extLst>
              <a:ext uri="{FF2B5EF4-FFF2-40B4-BE49-F238E27FC236}">
                <a16:creationId xmlns:a16="http://schemas.microsoft.com/office/drawing/2014/main" id="{2EA928E5-F609-4788-B7FB-52FAA2B49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0" r="2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1E9B08E-0116-4940-86AE-DB941C3F2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561673"/>
              </p:ext>
            </p:extLst>
          </p:nvPr>
        </p:nvGraphicFramePr>
        <p:xfrm>
          <a:off x="7878398" y="1109709"/>
          <a:ext cx="3638425" cy="5139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1B180E-2F16-495F-80E6-AE62D409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00923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D37ED-2ED5-43D4-9C39-357EDA13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B5E3B8B-ED4B-47AB-8EE5-915DB91B9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435" y="949307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Identity New Markets for Expansion</a:t>
            </a:r>
          </a:p>
          <a:p>
            <a:endParaRPr lang="en-US" sz="1800" dirty="0"/>
          </a:p>
          <a:p>
            <a:r>
              <a:rPr lang="en-US" sz="1800" dirty="0"/>
              <a:t>Investigate Rental Opportunities</a:t>
            </a:r>
          </a:p>
        </p:txBody>
      </p:sp>
      <p:sp>
        <p:nvSpPr>
          <p:cNvPr id="33" name="Freeform: Shape 24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26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28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802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9DCF8F2D-7B86-405B-B40F-A40FEEF4D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29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CA34D-C634-40A9-AB95-C048E778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94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8FDF6-8111-40E3-8A14-7C47708C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9958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Price Waterhouse Cooper Emerging Trends 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Real Estate 2019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7AE606E-41F2-4968-973D-A8114084A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978" y="492573"/>
            <a:ext cx="467523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23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70EACD-694C-499F-9B42-897F9925D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554" y="167665"/>
            <a:ext cx="4680015" cy="65226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8734A8-38BB-4E1A-B4F2-495082554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Zillow Hottest Markets 2019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50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A0BD5-9321-486A-9B67-37060637D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Aries Real Estate Investors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E25AF-509C-4203-A359-0046FD7A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Finding High-Growth Investments by Zip Code</a:t>
            </a:r>
          </a:p>
        </p:txBody>
      </p:sp>
      <p:sp>
        <p:nvSpPr>
          <p:cNvPr id="30" name="Oval 2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363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326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ky filled with stars&#10;&#10;Description automatically generated">
            <a:extLst>
              <a:ext uri="{FF2B5EF4-FFF2-40B4-BE49-F238E27FC236}">
                <a16:creationId xmlns:a16="http://schemas.microsoft.com/office/drawing/2014/main" id="{8B0A639D-A446-4FDB-88B6-604C5BFA0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" r="6052" b="1"/>
          <a:stretch/>
        </p:blipFill>
        <p:spPr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64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16430-3F07-4BE0-9AAE-A3AF80D0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49E57E4-1B4F-412F-B377-98AFD93AD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sz="1800"/>
              <a:t>Background</a:t>
            </a:r>
          </a:p>
          <a:p>
            <a:r>
              <a:rPr lang="en-US" sz="1800"/>
              <a:t>Objective</a:t>
            </a:r>
          </a:p>
          <a:p>
            <a:r>
              <a:rPr lang="en-US" sz="1800"/>
              <a:t>Areas of Exploration</a:t>
            </a:r>
          </a:p>
          <a:p>
            <a:pPr lvl="1"/>
            <a:r>
              <a:rPr lang="en-US" sz="1800"/>
              <a:t>Dallas-Fort Worth</a:t>
            </a:r>
          </a:p>
          <a:p>
            <a:pPr lvl="1"/>
            <a:r>
              <a:rPr lang="en-US" sz="1800"/>
              <a:t>Raleigh-Durham</a:t>
            </a:r>
          </a:p>
          <a:p>
            <a:pPr lvl="1"/>
            <a:r>
              <a:rPr lang="en-US" sz="1800"/>
              <a:t>Nashville</a:t>
            </a:r>
          </a:p>
          <a:p>
            <a:r>
              <a:rPr lang="en-US" sz="1800"/>
              <a:t> Choosing Profitable Zip Codes</a:t>
            </a:r>
          </a:p>
          <a:p>
            <a:r>
              <a:rPr lang="en-US" sz="1800"/>
              <a:t>Recommendations</a:t>
            </a:r>
          </a:p>
          <a:p>
            <a:r>
              <a:rPr lang="en-US" sz="1800"/>
              <a:t>Future Work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78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63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6A196-C4DE-4684-8AA6-7C0A92097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Background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Aries Real Estate Investors</a:t>
            </a:r>
          </a:p>
        </p:txBody>
      </p:sp>
      <p:pic>
        <p:nvPicPr>
          <p:cNvPr id="5" name="Content Placeholder 4" descr="A sky filled with stars&#10;&#10;Description automatically generated">
            <a:extLst>
              <a:ext uri="{FF2B5EF4-FFF2-40B4-BE49-F238E27FC236}">
                <a16:creationId xmlns:a16="http://schemas.microsoft.com/office/drawing/2014/main" id="{F141FC35-EA78-4DD6-97E0-D8F5F474D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0" r="2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45" name="Rectangle 3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ontent Placeholder 32">
            <a:extLst>
              <a:ext uri="{FF2B5EF4-FFF2-40B4-BE49-F238E27FC236}">
                <a16:creationId xmlns:a16="http://schemas.microsoft.com/office/drawing/2014/main" id="{A5A83964-3B72-4110-AB9A-5135448E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Buys and rehabilitates residential properties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Focused on high-growth urban markets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Seeking new opportunities to increase market share</a:t>
            </a:r>
          </a:p>
        </p:txBody>
      </p:sp>
    </p:spTree>
    <p:extLst>
      <p:ext uri="{BB962C8B-B14F-4D97-AF65-F5344CB8AC3E}">
        <p14:creationId xmlns:p14="http://schemas.microsoft.com/office/powerpoint/2010/main" val="382963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89AF-F11E-4F90-BDFF-CA76451F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Aries Investment Strategy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6911953-2287-4673-8862-D8732C5D5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8238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729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01532AC3-792F-436A-9F02-05230B55A3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44" r="1" b="28009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2B003-BEAA-4D14-93C8-218AEAA0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kern="1200">
                <a:latin typeface="+mj-lt"/>
                <a:ea typeface="+mj-ea"/>
                <a:cs typeface="+mj-cs"/>
              </a:rPr>
              <a:t>Objective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7E4B1AD-F1F2-42FC-8868-35E097DBB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kern="1200">
                <a:latin typeface="+mn-lt"/>
                <a:ea typeface="+mn-ea"/>
                <a:cs typeface="+mn-cs"/>
              </a:rPr>
              <a:t>Identify 5 Zip Codes</a:t>
            </a:r>
          </a:p>
          <a:p>
            <a:pPr lvl="1"/>
            <a:r>
              <a:rPr lang="en-US" sz="1800" kern="1200">
                <a:latin typeface="+mn-lt"/>
                <a:ea typeface="+mn-ea"/>
                <a:cs typeface="+mn-cs"/>
              </a:rPr>
              <a:t>Price Waterhouse Cooper Emerging Trends in Real Estate 2019 Top 5</a:t>
            </a:r>
          </a:p>
          <a:p>
            <a:pPr lvl="1"/>
            <a:r>
              <a:rPr lang="en-US" sz="1800" kern="1200">
                <a:latin typeface="+mn-lt"/>
                <a:ea typeface="+mn-ea"/>
                <a:cs typeface="+mn-cs"/>
              </a:rPr>
              <a:t>30% ROI from 2008-2018</a:t>
            </a:r>
          </a:p>
          <a:p>
            <a:pPr lvl="1"/>
            <a:r>
              <a:rPr lang="en-US" sz="1800" kern="1200">
                <a:latin typeface="+mn-lt"/>
                <a:ea typeface="+mn-ea"/>
                <a:cs typeface="+mn-cs"/>
              </a:rPr>
              <a:t>Spread across multiple regions</a:t>
            </a:r>
          </a:p>
          <a:p>
            <a:pPr lvl="1"/>
            <a:r>
              <a:rPr lang="en-US" sz="1800" kern="1200">
                <a:latin typeface="+mn-lt"/>
                <a:ea typeface="+mn-ea"/>
                <a:cs typeface="+mn-cs"/>
              </a:rPr>
              <a:t>Price and return variation below 0.5</a:t>
            </a:r>
          </a:p>
        </p:txBody>
      </p:sp>
    </p:spTree>
    <p:extLst>
      <p:ext uri="{BB962C8B-B14F-4D97-AF65-F5344CB8AC3E}">
        <p14:creationId xmlns:p14="http://schemas.microsoft.com/office/powerpoint/2010/main" val="376493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23D17-5D8C-4242-B06F-4EDDAFF5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Areas of Exploration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30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8D40A-F132-475B-B18B-37F13B74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Dallas House Price Trends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065A51-E482-483D-8E23-4EB8009CD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78" y="1698171"/>
            <a:ext cx="9738843" cy="489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8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E42E8-33A2-4E5C-BBEC-1EE06159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Raleigh-Durham House Price Trends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1965B76E-7ED0-4100-B8BF-DC5281DED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52" y="1707503"/>
            <a:ext cx="9943096" cy="499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33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290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Summary</vt:lpstr>
      <vt:lpstr>Aries Real Estate Investors</vt:lpstr>
      <vt:lpstr>Agenda</vt:lpstr>
      <vt:lpstr>Background Aries Real Estate Investors</vt:lpstr>
      <vt:lpstr>Aries Investment Strategy</vt:lpstr>
      <vt:lpstr>Objective</vt:lpstr>
      <vt:lpstr>Areas of Exploration</vt:lpstr>
      <vt:lpstr>Dallas House Price Trends</vt:lpstr>
      <vt:lpstr>Raleigh-Durham House Price Trends</vt:lpstr>
      <vt:lpstr>Dallas House Price Trends</vt:lpstr>
      <vt:lpstr>Choosing Top Zip Codes</vt:lpstr>
      <vt:lpstr>Recommendations</vt:lpstr>
      <vt:lpstr>Future Work</vt:lpstr>
      <vt:lpstr>PowerPoint Presentation</vt:lpstr>
      <vt:lpstr>Appendix</vt:lpstr>
      <vt:lpstr>Price Waterhouse Cooper Emerging Trends  in Real Estate 2019</vt:lpstr>
      <vt:lpstr>Zillow Hottest Markets 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</dc:title>
  <dc:creator>Krystian Dennis</dc:creator>
  <cp:lastModifiedBy>Krystian Dennis</cp:lastModifiedBy>
  <cp:revision>2</cp:revision>
  <dcterms:created xsi:type="dcterms:W3CDTF">2019-10-12T14:54:56Z</dcterms:created>
  <dcterms:modified xsi:type="dcterms:W3CDTF">2019-10-12T14:57:32Z</dcterms:modified>
</cp:coreProperties>
</file>