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7" r:id="rId3"/>
    <p:sldId id="257" r:id="rId4"/>
    <p:sldId id="287" r:id="rId5"/>
    <p:sldId id="283" r:id="rId6"/>
    <p:sldId id="288" r:id="rId7"/>
    <p:sldId id="285" r:id="rId8"/>
    <p:sldId id="286" r:id="rId9"/>
    <p:sldId id="258" r:id="rId10"/>
    <p:sldId id="289" r:id="rId11"/>
    <p:sldId id="290" r:id="rId12"/>
    <p:sldId id="259" r:id="rId13"/>
    <p:sldId id="260" r:id="rId14"/>
    <p:sldId id="261" r:id="rId15"/>
    <p:sldId id="262" r:id="rId16"/>
    <p:sldId id="264" r:id="rId17"/>
    <p:sldId id="291" r:id="rId18"/>
    <p:sldId id="265" r:id="rId19"/>
    <p:sldId id="292" r:id="rId20"/>
    <p:sldId id="293" r:id="rId21"/>
    <p:sldId id="266" r:id="rId22"/>
    <p:sldId id="267" r:id="rId23"/>
    <p:sldId id="269" r:id="rId24"/>
    <p:sldId id="270" r:id="rId25"/>
    <p:sldId id="284" r:id="rId26"/>
    <p:sldId id="273" r:id="rId27"/>
    <p:sldId id="271" r:id="rId28"/>
    <p:sldId id="276" r:id="rId29"/>
    <p:sldId id="275" r:id="rId30"/>
    <p:sldId id="278" r:id="rId31"/>
    <p:sldId id="279" r:id="rId32"/>
    <p:sldId id="280" r:id="rId33"/>
    <p:sldId id="281"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CFA75-D20B-4A95-A541-094824FCAE35}"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15B44-1733-4E3A-B297-16DC12ABE45D}" type="slidenum">
              <a:rPr lang="en-US" smtClean="0"/>
              <a:t>‹#›</a:t>
            </a:fld>
            <a:endParaRPr lang="en-US" dirty="0"/>
          </a:p>
        </p:txBody>
      </p:sp>
    </p:spTree>
    <p:extLst>
      <p:ext uri="{BB962C8B-B14F-4D97-AF65-F5344CB8AC3E}">
        <p14:creationId xmlns:p14="http://schemas.microsoft.com/office/powerpoint/2010/main" val="20297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from abc import ABC, </a:t>
            </a:r>
            <a:r>
              <a:rPr lang="en-US" dirty="0" err="1"/>
              <a:t>abstractmethod</a:t>
            </a:r>
            <a:endParaRPr lang="en-US" dirty="0"/>
          </a:p>
          <a:p>
            <a:r>
              <a:rPr lang="en-US" dirty="0"/>
              <a:t>import math</a:t>
            </a:r>
          </a:p>
          <a:p>
            <a:endParaRPr lang="en-US" dirty="0"/>
          </a:p>
          <a:p>
            <a:r>
              <a:rPr lang="en-US" dirty="0"/>
              <a:t># Define a common interface for shapes</a:t>
            </a:r>
          </a:p>
          <a:p>
            <a:r>
              <a:rPr lang="en-US" dirty="0"/>
              <a:t>class Shape(ABC):</a:t>
            </a:r>
          </a:p>
          <a:p>
            <a:r>
              <a:rPr lang="en-US" dirty="0"/>
              <a:t>    @abstractmethod</a:t>
            </a:r>
          </a:p>
          <a:p>
            <a:r>
              <a:rPr lang="en-US" dirty="0"/>
              <a:t>    def area(self):</a:t>
            </a:r>
          </a:p>
          <a:p>
            <a:r>
              <a:rPr lang="en-US" dirty="0"/>
              <a:t>        pass</a:t>
            </a:r>
          </a:p>
          <a:p>
            <a:endParaRPr lang="en-US" dirty="0"/>
          </a:p>
          <a:p>
            <a:r>
              <a:rPr lang="en-US" dirty="0"/>
              <a:t>    @abstractmethod</a:t>
            </a:r>
          </a:p>
          <a:p>
            <a:r>
              <a:rPr lang="en-US" dirty="0"/>
              <a:t>    def perimeter(self):</a:t>
            </a:r>
          </a:p>
          <a:p>
            <a:r>
              <a:rPr lang="en-US" dirty="0"/>
              <a:t>        pass</a:t>
            </a:r>
          </a:p>
          <a:p>
            <a:endParaRPr lang="en-US" dirty="0"/>
          </a:p>
          <a:p>
            <a:r>
              <a:rPr lang="en-US" dirty="0"/>
              <a:t># Implement the interface for a Circle</a:t>
            </a:r>
          </a:p>
          <a:p>
            <a:r>
              <a:rPr lang="en-US" dirty="0"/>
              <a:t>class Circle(Shape):</a:t>
            </a:r>
          </a:p>
          <a:p>
            <a:r>
              <a:rPr lang="en-US" dirty="0"/>
              <a:t>    def __init__(self, radius):</a:t>
            </a:r>
          </a:p>
          <a:p>
            <a:r>
              <a:rPr lang="en-US" dirty="0"/>
              <a:t>        </a:t>
            </a:r>
            <a:r>
              <a:rPr lang="en-US" dirty="0" err="1"/>
              <a:t>self.radius</a:t>
            </a:r>
            <a:r>
              <a:rPr lang="en-US" dirty="0"/>
              <a:t> = radius</a:t>
            </a:r>
          </a:p>
          <a:p>
            <a:endParaRPr lang="en-US" dirty="0"/>
          </a:p>
          <a:p>
            <a:r>
              <a:rPr lang="en-US" dirty="0"/>
              <a:t>    def area(self):</a:t>
            </a:r>
          </a:p>
          <a:p>
            <a:r>
              <a:rPr lang="en-US" dirty="0"/>
              <a:t>        return </a:t>
            </a:r>
            <a:r>
              <a:rPr lang="en-US" dirty="0" err="1"/>
              <a:t>math.pi</a:t>
            </a:r>
            <a:r>
              <a:rPr lang="en-US" dirty="0"/>
              <a:t> * </a:t>
            </a:r>
            <a:r>
              <a:rPr lang="en-US" dirty="0" err="1"/>
              <a:t>self.radius</a:t>
            </a:r>
            <a:r>
              <a:rPr lang="en-US" dirty="0"/>
              <a:t>**2</a:t>
            </a:r>
          </a:p>
          <a:p>
            <a:endParaRPr lang="en-US" dirty="0"/>
          </a:p>
          <a:p>
            <a:r>
              <a:rPr lang="en-US" dirty="0"/>
              <a:t>    def perimeter(self):</a:t>
            </a:r>
          </a:p>
          <a:p>
            <a:r>
              <a:rPr lang="en-US" dirty="0"/>
              <a:t>        return 2 * </a:t>
            </a:r>
            <a:r>
              <a:rPr lang="en-US" dirty="0" err="1"/>
              <a:t>math.pi</a:t>
            </a:r>
            <a:r>
              <a:rPr lang="en-US" dirty="0"/>
              <a:t> * </a:t>
            </a:r>
            <a:r>
              <a:rPr lang="en-US" dirty="0" err="1"/>
              <a:t>self.radius</a:t>
            </a:r>
            <a:endParaRPr lang="en-US" dirty="0"/>
          </a:p>
          <a:p>
            <a:endParaRPr lang="en-US" dirty="0"/>
          </a:p>
          <a:p>
            <a:r>
              <a:rPr lang="en-US" dirty="0"/>
              <a:t># Implement the interface for a Square</a:t>
            </a:r>
          </a:p>
          <a:p>
            <a:r>
              <a:rPr lang="en-US" dirty="0"/>
              <a:t>class Square(Shape):</a:t>
            </a:r>
          </a:p>
          <a:p>
            <a:r>
              <a:rPr lang="en-US" dirty="0"/>
              <a:t>    def __init__(self, </a:t>
            </a:r>
            <a:r>
              <a:rPr lang="en-US" dirty="0" err="1"/>
              <a:t>side_length</a:t>
            </a:r>
            <a:r>
              <a:rPr lang="en-US" dirty="0"/>
              <a:t>):</a:t>
            </a:r>
          </a:p>
          <a:p>
            <a:r>
              <a:rPr lang="en-US" dirty="0"/>
              <a:t>        </a:t>
            </a:r>
            <a:r>
              <a:rPr lang="en-US" dirty="0" err="1"/>
              <a:t>self.side_length</a:t>
            </a:r>
            <a:r>
              <a:rPr lang="en-US" dirty="0"/>
              <a:t> = </a:t>
            </a:r>
            <a:r>
              <a:rPr lang="en-US" dirty="0" err="1"/>
              <a:t>side_length</a:t>
            </a:r>
            <a:endParaRPr lang="en-US" dirty="0"/>
          </a:p>
          <a:p>
            <a:endParaRPr lang="en-US" dirty="0"/>
          </a:p>
          <a:p>
            <a:r>
              <a:rPr lang="en-US" dirty="0"/>
              <a:t>    def area(self):</a:t>
            </a:r>
          </a:p>
          <a:p>
            <a:r>
              <a:rPr lang="en-US" dirty="0"/>
              <a:t>        return </a:t>
            </a:r>
            <a:r>
              <a:rPr lang="en-US" dirty="0" err="1"/>
              <a:t>self.side_length</a:t>
            </a:r>
            <a:r>
              <a:rPr lang="en-US" dirty="0"/>
              <a:t>**2</a:t>
            </a:r>
          </a:p>
          <a:p>
            <a:endParaRPr lang="en-US" dirty="0"/>
          </a:p>
          <a:p>
            <a:r>
              <a:rPr lang="en-US" dirty="0"/>
              <a:t>    def perimeter(self):</a:t>
            </a:r>
          </a:p>
          <a:p>
            <a:r>
              <a:rPr lang="en-US" dirty="0"/>
              <a:t>        return 4 * </a:t>
            </a:r>
            <a:r>
              <a:rPr lang="en-US" dirty="0" err="1"/>
              <a:t>self.side_length</a:t>
            </a:r>
            <a:endParaRPr lang="en-US" dirty="0"/>
          </a:p>
          <a:p>
            <a:endParaRPr lang="en-US" dirty="0"/>
          </a:p>
          <a:p>
            <a:r>
              <a:rPr lang="en-US" dirty="0"/>
              <a:t># Implement the interface for a Triangle</a:t>
            </a:r>
          </a:p>
          <a:p>
            <a:r>
              <a:rPr lang="en-US" dirty="0"/>
              <a:t>class Triangle(Shape):</a:t>
            </a:r>
          </a:p>
          <a:p>
            <a:r>
              <a:rPr lang="en-US" dirty="0"/>
              <a:t>    def __init__(self, base, height, side1, side2, side3):</a:t>
            </a:r>
          </a:p>
          <a:p>
            <a:r>
              <a:rPr lang="en-US" dirty="0"/>
              <a:t>        </a:t>
            </a:r>
            <a:r>
              <a:rPr lang="en-US" dirty="0" err="1"/>
              <a:t>self.base</a:t>
            </a:r>
            <a:r>
              <a:rPr lang="en-US" dirty="0"/>
              <a:t> = base</a:t>
            </a:r>
          </a:p>
          <a:p>
            <a:r>
              <a:rPr lang="en-US" dirty="0"/>
              <a:t>        </a:t>
            </a:r>
            <a:r>
              <a:rPr lang="en-US" dirty="0" err="1"/>
              <a:t>self.height</a:t>
            </a:r>
            <a:r>
              <a:rPr lang="en-US" dirty="0"/>
              <a:t> = height</a:t>
            </a:r>
          </a:p>
          <a:p>
            <a:r>
              <a:rPr lang="en-US" dirty="0"/>
              <a:t>        self.side1 = side1</a:t>
            </a:r>
          </a:p>
          <a:p>
            <a:r>
              <a:rPr lang="en-US" dirty="0"/>
              <a:t>        self.side2 = side2</a:t>
            </a:r>
          </a:p>
          <a:p>
            <a:r>
              <a:rPr lang="en-US" dirty="0"/>
              <a:t>        self.side3 = side3</a:t>
            </a:r>
          </a:p>
          <a:p>
            <a:endParaRPr lang="en-US" dirty="0"/>
          </a:p>
          <a:p>
            <a:r>
              <a:rPr lang="en-US" dirty="0"/>
              <a:t>    def area(self):</a:t>
            </a:r>
          </a:p>
          <a:p>
            <a:r>
              <a:rPr lang="en-US" dirty="0"/>
              <a:t>        return 0.5 * </a:t>
            </a:r>
            <a:r>
              <a:rPr lang="en-US" dirty="0" err="1"/>
              <a:t>self.base</a:t>
            </a:r>
            <a:r>
              <a:rPr lang="en-US" dirty="0"/>
              <a:t> * </a:t>
            </a:r>
            <a:r>
              <a:rPr lang="en-US" dirty="0" err="1"/>
              <a:t>self.height</a:t>
            </a:r>
            <a:endParaRPr lang="en-US" dirty="0"/>
          </a:p>
          <a:p>
            <a:endParaRPr lang="en-US" dirty="0"/>
          </a:p>
          <a:p>
            <a:r>
              <a:rPr lang="en-US" dirty="0"/>
              <a:t>    def perimeter(self):</a:t>
            </a:r>
          </a:p>
          <a:p>
            <a:r>
              <a:rPr lang="en-US" dirty="0"/>
              <a:t>        return self.side1 + self.side2 + self.side3</a:t>
            </a:r>
          </a:p>
          <a:p>
            <a:endParaRPr lang="en-US" dirty="0"/>
          </a:p>
          <a:p>
            <a:r>
              <a:rPr lang="en-US" dirty="0"/>
              <a:t># Example usage</a:t>
            </a:r>
          </a:p>
          <a:p>
            <a:r>
              <a:rPr lang="en-US" dirty="0"/>
              <a:t>circle = Circle(radius=5)</a:t>
            </a:r>
          </a:p>
          <a:p>
            <a:r>
              <a:rPr lang="en-US" dirty="0"/>
              <a:t>square = Square(</a:t>
            </a:r>
            <a:r>
              <a:rPr lang="en-US" dirty="0" err="1"/>
              <a:t>side_length</a:t>
            </a:r>
            <a:r>
              <a:rPr lang="en-US" dirty="0"/>
              <a:t>=4)</a:t>
            </a:r>
          </a:p>
          <a:p>
            <a:r>
              <a:rPr lang="en-US" dirty="0"/>
              <a:t>triangle = Triangle(base=3, height=6, side1=4, side2=5, side3=7)</a:t>
            </a:r>
          </a:p>
          <a:p>
            <a:endParaRPr lang="en-US" dirty="0"/>
          </a:p>
          <a:p>
            <a:r>
              <a:rPr lang="en-US" dirty="0"/>
              <a:t># Displaying the properties of each shape</a:t>
            </a:r>
          </a:p>
          <a:p>
            <a:r>
              <a:rPr lang="en-US" dirty="0"/>
              <a:t>print(</a:t>
            </a:r>
            <a:r>
              <a:rPr lang="en-US" dirty="0" err="1"/>
              <a:t>f"Circle</a:t>
            </a:r>
            <a:r>
              <a:rPr lang="en-US" dirty="0"/>
              <a:t> - Area: {</a:t>
            </a:r>
            <a:r>
              <a:rPr lang="en-US" dirty="0" err="1"/>
              <a:t>circle.area</a:t>
            </a:r>
            <a:r>
              <a:rPr lang="en-US" dirty="0"/>
              <a:t>()}, Perimeter: {</a:t>
            </a:r>
            <a:r>
              <a:rPr lang="en-US" dirty="0" err="1"/>
              <a:t>circle.perimeter</a:t>
            </a:r>
            <a:r>
              <a:rPr lang="en-US" dirty="0"/>
              <a:t>()}")</a:t>
            </a:r>
          </a:p>
          <a:p>
            <a:r>
              <a:rPr lang="en-US" dirty="0"/>
              <a:t>print(</a:t>
            </a:r>
            <a:r>
              <a:rPr lang="en-US" dirty="0" err="1"/>
              <a:t>f"Square</a:t>
            </a:r>
            <a:r>
              <a:rPr lang="en-US" dirty="0"/>
              <a:t> - Area: {</a:t>
            </a:r>
            <a:r>
              <a:rPr lang="en-US" dirty="0" err="1"/>
              <a:t>square.area</a:t>
            </a:r>
            <a:r>
              <a:rPr lang="en-US" dirty="0"/>
              <a:t>()}, Perimeter: {</a:t>
            </a:r>
            <a:r>
              <a:rPr lang="en-US" dirty="0" err="1"/>
              <a:t>square.perimeter</a:t>
            </a:r>
            <a:r>
              <a:rPr lang="en-US" dirty="0"/>
              <a:t>()}")</a:t>
            </a:r>
          </a:p>
          <a:p>
            <a:r>
              <a:rPr lang="en-US" dirty="0"/>
              <a:t>print(</a:t>
            </a:r>
            <a:r>
              <a:rPr lang="en-US" dirty="0" err="1"/>
              <a:t>f"Triangle</a:t>
            </a:r>
            <a:r>
              <a:rPr lang="en-US" dirty="0"/>
              <a:t> - Area: {</a:t>
            </a:r>
            <a:r>
              <a:rPr lang="en-US" dirty="0" err="1"/>
              <a:t>triangle.area</a:t>
            </a:r>
            <a:r>
              <a:rPr lang="en-US" dirty="0"/>
              <a:t>()}, Perimeter: {</a:t>
            </a:r>
            <a:r>
              <a:rPr lang="en-US" dirty="0" err="1"/>
              <a:t>triangle.perimeter</a:t>
            </a:r>
            <a:r>
              <a:rPr lang="en-US" dirty="0"/>
              <a:t>()}")</a:t>
            </a: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5</a:t>
            </a:fld>
            <a:endParaRPr lang="en-US" dirty="0"/>
          </a:p>
        </p:txBody>
      </p:sp>
    </p:spTree>
    <p:extLst>
      <p:ext uri="{BB962C8B-B14F-4D97-AF65-F5344CB8AC3E}">
        <p14:creationId xmlns:p14="http://schemas.microsoft.com/office/powerpoint/2010/main" val="145921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from abc import ABC, </a:t>
            </a:r>
            <a:r>
              <a:rPr lang="en-US" dirty="0" err="1"/>
              <a:t>abstractmethod</a:t>
            </a:r>
            <a:endParaRPr lang="en-US" dirty="0"/>
          </a:p>
          <a:p>
            <a:r>
              <a:rPr lang="en-US" dirty="0"/>
              <a:t>import math</a:t>
            </a:r>
          </a:p>
          <a:p>
            <a:endParaRPr lang="en-US" dirty="0"/>
          </a:p>
          <a:p>
            <a:r>
              <a:rPr lang="en-US" dirty="0"/>
              <a:t># Define a common interface for shapes</a:t>
            </a:r>
          </a:p>
          <a:p>
            <a:r>
              <a:rPr lang="en-US" dirty="0"/>
              <a:t>class Shape(ABC):</a:t>
            </a:r>
          </a:p>
          <a:p>
            <a:r>
              <a:rPr lang="en-US" dirty="0"/>
              <a:t>    @abstractmethod</a:t>
            </a:r>
          </a:p>
          <a:p>
            <a:r>
              <a:rPr lang="en-US" dirty="0"/>
              <a:t>    def area(self):</a:t>
            </a:r>
          </a:p>
          <a:p>
            <a:r>
              <a:rPr lang="en-US" dirty="0"/>
              <a:t>        pass</a:t>
            </a:r>
          </a:p>
          <a:p>
            <a:endParaRPr lang="en-US" dirty="0"/>
          </a:p>
          <a:p>
            <a:r>
              <a:rPr lang="en-US" dirty="0"/>
              <a:t>    @abstractmethod</a:t>
            </a:r>
          </a:p>
          <a:p>
            <a:r>
              <a:rPr lang="en-US" dirty="0"/>
              <a:t>    def perimeter(self):</a:t>
            </a:r>
          </a:p>
          <a:p>
            <a:r>
              <a:rPr lang="en-US" dirty="0"/>
              <a:t>        pass</a:t>
            </a:r>
          </a:p>
          <a:p>
            <a:endParaRPr lang="en-US" dirty="0"/>
          </a:p>
          <a:p>
            <a:r>
              <a:rPr lang="en-US" dirty="0"/>
              <a:t># Implement the interface for a Circle</a:t>
            </a:r>
          </a:p>
          <a:p>
            <a:r>
              <a:rPr lang="en-US" dirty="0"/>
              <a:t>class Circle(Shape):</a:t>
            </a:r>
          </a:p>
          <a:p>
            <a:r>
              <a:rPr lang="en-US" dirty="0"/>
              <a:t>    def __init__(self, radius):</a:t>
            </a:r>
          </a:p>
          <a:p>
            <a:r>
              <a:rPr lang="en-US" dirty="0"/>
              <a:t>        </a:t>
            </a:r>
            <a:r>
              <a:rPr lang="en-US" dirty="0" err="1"/>
              <a:t>self.radius</a:t>
            </a:r>
            <a:r>
              <a:rPr lang="en-US" dirty="0"/>
              <a:t> = radius</a:t>
            </a:r>
          </a:p>
          <a:p>
            <a:endParaRPr lang="en-US" dirty="0"/>
          </a:p>
          <a:p>
            <a:r>
              <a:rPr lang="en-US" dirty="0"/>
              <a:t>    def area(self):</a:t>
            </a:r>
          </a:p>
          <a:p>
            <a:r>
              <a:rPr lang="en-US" dirty="0"/>
              <a:t>        return </a:t>
            </a:r>
            <a:r>
              <a:rPr lang="en-US" dirty="0" err="1"/>
              <a:t>math.pi</a:t>
            </a:r>
            <a:r>
              <a:rPr lang="en-US" dirty="0"/>
              <a:t> * </a:t>
            </a:r>
            <a:r>
              <a:rPr lang="en-US" dirty="0" err="1"/>
              <a:t>self.radius</a:t>
            </a:r>
            <a:r>
              <a:rPr lang="en-US" dirty="0"/>
              <a:t>**2</a:t>
            </a:r>
          </a:p>
          <a:p>
            <a:endParaRPr lang="en-US" dirty="0"/>
          </a:p>
          <a:p>
            <a:r>
              <a:rPr lang="en-US" dirty="0"/>
              <a:t>    def perimeter(self):</a:t>
            </a:r>
          </a:p>
          <a:p>
            <a:r>
              <a:rPr lang="en-US" dirty="0"/>
              <a:t>        return 2 * </a:t>
            </a:r>
            <a:r>
              <a:rPr lang="en-US" dirty="0" err="1"/>
              <a:t>math.pi</a:t>
            </a:r>
            <a:r>
              <a:rPr lang="en-US" dirty="0"/>
              <a:t> * </a:t>
            </a:r>
            <a:r>
              <a:rPr lang="en-US" dirty="0" err="1"/>
              <a:t>self.radius</a:t>
            </a:r>
            <a:endParaRPr lang="en-US" dirty="0"/>
          </a:p>
          <a:p>
            <a:endParaRPr lang="en-US" dirty="0"/>
          </a:p>
          <a:p>
            <a:r>
              <a:rPr lang="en-US" dirty="0"/>
              <a:t># Implement the interface for a Square</a:t>
            </a:r>
          </a:p>
          <a:p>
            <a:r>
              <a:rPr lang="en-US" dirty="0"/>
              <a:t>class Square(Shape):</a:t>
            </a:r>
          </a:p>
          <a:p>
            <a:r>
              <a:rPr lang="en-US" dirty="0"/>
              <a:t>    def __init__(self, </a:t>
            </a:r>
            <a:r>
              <a:rPr lang="en-US" dirty="0" err="1"/>
              <a:t>side_length</a:t>
            </a:r>
            <a:r>
              <a:rPr lang="en-US" dirty="0"/>
              <a:t>):</a:t>
            </a:r>
          </a:p>
          <a:p>
            <a:r>
              <a:rPr lang="en-US" dirty="0"/>
              <a:t>        </a:t>
            </a:r>
            <a:r>
              <a:rPr lang="en-US" dirty="0" err="1"/>
              <a:t>self.side_length</a:t>
            </a:r>
            <a:r>
              <a:rPr lang="en-US" dirty="0"/>
              <a:t> = </a:t>
            </a:r>
            <a:r>
              <a:rPr lang="en-US" dirty="0" err="1"/>
              <a:t>side_length</a:t>
            </a:r>
            <a:endParaRPr lang="en-US" dirty="0"/>
          </a:p>
          <a:p>
            <a:endParaRPr lang="en-US" dirty="0"/>
          </a:p>
          <a:p>
            <a:r>
              <a:rPr lang="en-US" dirty="0"/>
              <a:t>    def area(self):</a:t>
            </a:r>
          </a:p>
          <a:p>
            <a:r>
              <a:rPr lang="en-US" dirty="0"/>
              <a:t>        return </a:t>
            </a:r>
            <a:r>
              <a:rPr lang="en-US" dirty="0" err="1"/>
              <a:t>self.side_length</a:t>
            </a:r>
            <a:r>
              <a:rPr lang="en-US" dirty="0"/>
              <a:t>**2</a:t>
            </a:r>
          </a:p>
          <a:p>
            <a:endParaRPr lang="en-US" dirty="0"/>
          </a:p>
          <a:p>
            <a:r>
              <a:rPr lang="en-US" dirty="0"/>
              <a:t>    def perimeter(self):</a:t>
            </a:r>
          </a:p>
          <a:p>
            <a:r>
              <a:rPr lang="en-US" dirty="0"/>
              <a:t>        return 4 * </a:t>
            </a:r>
            <a:r>
              <a:rPr lang="en-US" dirty="0" err="1"/>
              <a:t>self.side_length</a:t>
            </a:r>
            <a:endParaRPr lang="en-US" dirty="0"/>
          </a:p>
          <a:p>
            <a:endParaRPr lang="en-US" dirty="0"/>
          </a:p>
          <a:p>
            <a:r>
              <a:rPr lang="en-US" dirty="0"/>
              <a:t># Implement the interface for a Triangle</a:t>
            </a:r>
          </a:p>
          <a:p>
            <a:r>
              <a:rPr lang="en-US" dirty="0"/>
              <a:t>class Triangle(Shape):</a:t>
            </a:r>
          </a:p>
          <a:p>
            <a:r>
              <a:rPr lang="en-US" dirty="0"/>
              <a:t>    def __init__(self, base, height, side1, side2, side3):</a:t>
            </a:r>
          </a:p>
          <a:p>
            <a:r>
              <a:rPr lang="en-US" dirty="0"/>
              <a:t>        </a:t>
            </a:r>
            <a:r>
              <a:rPr lang="en-US" dirty="0" err="1"/>
              <a:t>self.base</a:t>
            </a:r>
            <a:r>
              <a:rPr lang="en-US" dirty="0"/>
              <a:t> = base</a:t>
            </a:r>
          </a:p>
          <a:p>
            <a:r>
              <a:rPr lang="en-US" dirty="0"/>
              <a:t>        </a:t>
            </a:r>
            <a:r>
              <a:rPr lang="en-US" dirty="0" err="1"/>
              <a:t>self.height</a:t>
            </a:r>
            <a:r>
              <a:rPr lang="en-US" dirty="0"/>
              <a:t> = height</a:t>
            </a:r>
          </a:p>
          <a:p>
            <a:r>
              <a:rPr lang="en-US" dirty="0"/>
              <a:t>        self.side1 = side1</a:t>
            </a:r>
          </a:p>
          <a:p>
            <a:r>
              <a:rPr lang="en-US" dirty="0"/>
              <a:t>        self.side2 = side2</a:t>
            </a:r>
          </a:p>
          <a:p>
            <a:r>
              <a:rPr lang="en-US" dirty="0"/>
              <a:t>        self.side3 = side3</a:t>
            </a:r>
          </a:p>
          <a:p>
            <a:endParaRPr lang="en-US" dirty="0"/>
          </a:p>
          <a:p>
            <a:r>
              <a:rPr lang="en-US" dirty="0"/>
              <a:t>    def area(self):</a:t>
            </a:r>
          </a:p>
          <a:p>
            <a:r>
              <a:rPr lang="en-US" dirty="0"/>
              <a:t>        return 0.5 * </a:t>
            </a:r>
            <a:r>
              <a:rPr lang="en-US" dirty="0" err="1"/>
              <a:t>self.base</a:t>
            </a:r>
            <a:r>
              <a:rPr lang="en-US" dirty="0"/>
              <a:t> * </a:t>
            </a:r>
            <a:r>
              <a:rPr lang="en-US" dirty="0" err="1"/>
              <a:t>self.height</a:t>
            </a:r>
            <a:endParaRPr lang="en-US" dirty="0"/>
          </a:p>
          <a:p>
            <a:endParaRPr lang="en-US" dirty="0"/>
          </a:p>
          <a:p>
            <a:r>
              <a:rPr lang="en-US" dirty="0"/>
              <a:t>    def perimeter(self):</a:t>
            </a:r>
          </a:p>
          <a:p>
            <a:r>
              <a:rPr lang="en-US" dirty="0"/>
              <a:t>        return self.side1 + self.side2 + self.side3</a:t>
            </a:r>
          </a:p>
          <a:p>
            <a:endParaRPr lang="en-US" dirty="0"/>
          </a:p>
          <a:p>
            <a:r>
              <a:rPr lang="en-US" dirty="0"/>
              <a:t># Example usage</a:t>
            </a:r>
          </a:p>
          <a:p>
            <a:r>
              <a:rPr lang="en-US" dirty="0"/>
              <a:t>circle = Circle(radius=5)</a:t>
            </a:r>
          </a:p>
          <a:p>
            <a:r>
              <a:rPr lang="en-US" dirty="0"/>
              <a:t>square = Square(</a:t>
            </a:r>
            <a:r>
              <a:rPr lang="en-US" dirty="0" err="1"/>
              <a:t>side_length</a:t>
            </a:r>
            <a:r>
              <a:rPr lang="en-US" dirty="0"/>
              <a:t>=4)</a:t>
            </a:r>
          </a:p>
          <a:p>
            <a:r>
              <a:rPr lang="en-US" dirty="0"/>
              <a:t>triangle = Triangle(base=3, height=6, side1=4, side2=5, side3=7)</a:t>
            </a:r>
          </a:p>
          <a:p>
            <a:endParaRPr lang="en-US" dirty="0"/>
          </a:p>
          <a:p>
            <a:r>
              <a:rPr lang="en-US" dirty="0"/>
              <a:t># Displaying the properties of each shape</a:t>
            </a:r>
          </a:p>
          <a:p>
            <a:r>
              <a:rPr lang="en-US" dirty="0"/>
              <a:t>print(</a:t>
            </a:r>
            <a:r>
              <a:rPr lang="en-US" dirty="0" err="1"/>
              <a:t>f"Circle</a:t>
            </a:r>
            <a:r>
              <a:rPr lang="en-US" dirty="0"/>
              <a:t> - Area: {</a:t>
            </a:r>
            <a:r>
              <a:rPr lang="en-US" dirty="0" err="1"/>
              <a:t>circle.area</a:t>
            </a:r>
            <a:r>
              <a:rPr lang="en-US" dirty="0"/>
              <a:t>()}, Perimeter: {</a:t>
            </a:r>
            <a:r>
              <a:rPr lang="en-US" dirty="0" err="1"/>
              <a:t>circle.perimeter</a:t>
            </a:r>
            <a:r>
              <a:rPr lang="en-US" dirty="0"/>
              <a:t>()}")</a:t>
            </a:r>
          </a:p>
          <a:p>
            <a:r>
              <a:rPr lang="en-US" dirty="0"/>
              <a:t>print(</a:t>
            </a:r>
            <a:r>
              <a:rPr lang="en-US" dirty="0" err="1"/>
              <a:t>f"Square</a:t>
            </a:r>
            <a:r>
              <a:rPr lang="en-US" dirty="0"/>
              <a:t> - Area: {</a:t>
            </a:r>
            <a:r>
              <a:rPr lang="en-US" dirty="0" err="1"/>
              <a:t>square.area</a:t>
            </a:r>
            <a:r>
              <a:rPr lang="en-US" dirty="0"/>
              <a:t>()}, Perimeter: {</a:t>
            </a:r>
            <a:r>
              <a:rPr lang="en-US" dirty="0" err="1"/>
              <a:t>square.perimeter</a:t>
            </a:r>
            <a:r>
              <a:rPr lang="en-US" dirty="0"/>
              <a:t>()}")</a:t>
            </a:r>
          </a:p>
          <a:p>
            <a:r>
              <a:rPr lang="en-US" dirty="0"/>
              <a:t>print(</a:t>
            </a:r>
            <a:r>
              <a:rPr lang="en-US" dirty="0" err="1"/>
              <a:t>f"Triangle</a:t>
            </a:r>
            <a:r>
              <a:rPr lang="en-US" dirty="0"/>
              <a:t> - Area: {</a:t>
            </a:r>
            <a:r>
              <a:rPr lang="en-US" dirty="0" err="1"/>
              <a:t>triangle.area</a:t>
            </a:r>
            <a:r>
              <a:rPr lang="en-US" dirty="0"/>
              <a:t>()}, Perimeter: {</a:t>
            </a:r>
            <a:r>
              <a:rPr lang="en-US" dirty="0" err="1"/>
              <a:t>triangle.perimeter</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8</a:t>
            </a:fld>
            <a:endParaRPr lang="en-US" dirty="0"/>
          </a:p>
        </p:txBody>
      </p:sp>
    </p:spTree>
    <p:extLst>
      <p:ext uri="{BB962C8B-B14F-4D97-AF65-F5344CB8AC3E}">
        <p14:creationId xmlns:p14="http://schemas.microsoft.com/office/powerpoint/2010/main" val="54071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gradio</a:t>
            </a:r>
            <a:r>
              <a:rPr lang="en-US" dirty="0"/>
              <a:t> as gr</a:t>
            </a:r>
          </a:p>
          <a:p>
            <a:endParaRPr lang="en-US" dirty="0"/>
          </a:p>
          <a:p>
            <a:r>
              <a:rPr lang="en-US" dirty="0"/>
              <a:t>def greet(name):</a:t>
            </a:r>
          </a:p>
          <a:p>
            <a:r>
              <a:rPr lang="en-US" dirty="0"/>
              <a:t>    return "Hello " + name + "!"</a:t>
            </a:r>
          </a:p>
          <a:p>
            <a:endParaRPr lang="en-US" dirty="0"/>
          </a:p>
          <a:p>
            <a:r>
              <a:rPr lang="en-US" dirty="0"/>
              <a:t>demo = </a:t>
            </a:r>
            <a:r>
              <a:rPr lang="en-US" dirty="0" err="1"/>
              <a:t>gr.Interface</a:t>
            </a:r>
            <a:r>
              <a:rPr lang="en-US" dirty="0"/>
              <a:t>(</a:t>
            </a:r>
            <a:r>
              <a:rPr lang="en-US" dirty="0" err="1"/>
              <a:t>fn</a:t>
            </a:r>
            <a:r>
              <a:rPr lang="en-US" dirty="0"/>
              <a:t>=greet, inputs="text", outputs="text")</a:t>
            </a:r>
          </a:p>
          <a:p>
            <a:r>
              <a:rPr lang="en-US" dirty="0"/>
              <a:t>    </a:t>
            </a:r>
          </a:p>
          <a:p>
            <a:r>
              <a:rPr lang="en-US" dirty="0"/>
              <a:t>if __name__ == "__main__":</a:t>
            </a:r>
          </a:p>
          <a:p>
            <a:r>
              <a:rPr lang="en-US" dirty="0"/>
              <a:t>    </a:t>
            </a:r>
            <a:r>
              <a:rPr lang="en-US" dirty="0" err="1"/>
              <a:t>demo.launch</a:t>
            </a:r>
            <a:r>
              <a:rPr lang="en-US" dirty="0"/>
              <a:t>(</a:t>
            </a:r>
            <a:r>
              <a:rPr lang="en-US" dirty="0" err="1"/>
              <a:t>show_api</a:t>
            </a:r>
            <a:r>
              <a:rPr lang="en-US" dirty="0"/>
              <a:t>=False) </a:t>
            </a:r>
          </a:p>
        </p:txBody>
      </p:sp>
      <p:sp>
        <p:nvSpPr>
          <p:cNvPr id="4" name="Slide Number Placeholder 3"/>
          <p:cNvSpPr>
            <a:spLocks noGrp="1"/>
          </p:cNvSpPr>
          <p:nvPr>
            <p:ph type="sldNum" sz="quarter" idx="5"/>
          </p:nvPr>
        </p:nvSpPr>
        <p:spPr/>
        <p:txBody>
          <a:bodyPr/>
          <a:lstStyle/>
          <a:p>
            <a:fld id="{A5315B44-1733-4E3A-B297-16DC12ABE45D}" type="slidenum">
              <a:rPr lang="en-US" smtClean="0"/>
              <a:t>12</a:t>
            </a:fld>
            <a:endParaRPr lang="en-US" dirty="0"/>
          </a:p>
        </p:txBody>
      </p:sp>
    </p:spTree>
    <p:extLst>
      <p:ext uri="{BB962C8B-B14F-4D97-AF65-F5344CB8AC3E}">
        <p14:creationId xmlns:p14="http://schemas.microsoft.com/office/powerpoint/2010/main" val="219837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gradio</a:t>
            </a:r>
            <a:r>
              <a:rPr lang="en-US" dirty="0"/>
              <a:t> as gr</a:t>
            </a:r>
          </a:p>
          <a:p>
            <a:endParaRPr lang="en-US" dirty="0"/>
          </a:p>
          <a:p>
            <a:r>
              <a:rPr lang="en-US" dirty="0"/>
              <a:t>def greet(name):</a:t>
            </a:r>
          </a:p>
          <a:p>
            <a:r>
              <a:rPr lang="en-US" dirty="0"/>
              <a:t>    return "Hello " + name + "!"</a:t>
            </a:r>
          </a:p>
          <a:p>
            <a:endParaRPr lang="en-US" dirty="0"/>
          </a:p>
          <a:p>
            <a:r>
              <a:rPr lang="en-US" dirty="0"/>
              <a:t>demo = </a:t>
            </a:r>
            <a:r>
              <a:rPr lang="en-US" dirty="0" err="1"/>
              <a:t>gr.Interface</a:t>
            </a:r>
            <a:r>
              <a:rPr lang="en-US" dirty="0"/>
              <a:t>(</a:t>
            </a:r>
          </a:p>
          <a:p>
            <a:r>
              <a:rPr lang="en-US" dirty="0"/>
              <a:t>    </a:t>
            </a:r>
            <a:r>
              <a:rPr lang="en-US" dirty="0" err="1"/>
              <a:t>fn</a:t>
            </a:r>
            <a:r>
              <a:rPr lang="en-US" dirty="0"/>
              <a:t>=greet,</a:t>
            </a:r>
          </a:p>
          <a:p>
            <a:r>
              <a:rPr lang="en-US" dirty="0"/>
              <a:t>    inputs=</a:t>
            </a:r>
            <a:r>
              <a:rPr lang="en-US" dirty="0" err="1"/>
              <a:t>gr.Textbox</a:t>
            </a:r>
            <a:r>
              <a:rPr lang="en-US" dirty="0"/>
              <a:t>(lines=2, placeholder="Name Here..."),</a:t>
            </a:r>
          </a:p>
          <a:p>
            <a:r>
              <a:rPr lang="en-US" dirty="0"/>
              <a:t>    outputs="text",</a:t>
            </a:r>
          </a:p>
          <a:p>
            <a:r>
              <a:rPr lang="en-US" dirty="0"/>
              <a:t>)</a:t>
            </a:r>
          </a:p>
          <a:p>
            <a:r>
              <a:rPr lang="en-US" dirty="0" err="1"/>
              <a:t>demo.launch</a:t>
            </a:r>
            <a:r>
              <a:rPr lang="en-US" dirty="0"/>
              <a:t>()</a:t>
            </a: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14</a:t>
            </a:fld>
            <a:endParaRPr lang="en-US" dirty="0"/>
          </a:p>
        </p:txBody>
      </p:sp>
    </p:spTree>
    <p:extLst>
      <p:ext uri="{BB962C8B-B14F-4D97-AF65-F5344CB8AC3E}">
        <p14:creationId xmlns:p14="http://schemas.microsoft.com/office/powerpoint/2010/main" val="179821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t>
            </a:r>
            <a:r>
              <a:rPr lang="en-US" dirty="0" err="1"/>
              <a:t>gradio</a:t>
            </a:r>
            <a:r>
              <a:rPr lang="en-US" dirty="0"/>
              <a:t> as gr</a:t>
            </a:r>
          </a:p>
          <a:p>
            <a:endParaRPr lang="en-US" dirty="0"/>
          </a:p>
          <a:p>
            <a:r>
              <a:rPr lang="en-US" dirty="0"/>
              <a:t>def greet(name, </a:t>
            </a:r>
            <a:r>
              <a:rPr lang="en-US" dirty="0" err="1"/>
              <a:t>is_morning</a:t>
            </a:r>
            <a:r>
              <a:rPr lang="en-US" dirty="0"/>
              <a:t>, temperature):</a:t>
            </a:r>
          </a:p>
          <a:p>
            <a:r>
              <a:rPr lang="en-US" dirty="0"/>
              <a:t>    salutation = "Good morning" if </a:t>
            </a:r>
            <a:r>
              <a:rPr lang="en-US" dirty="0" err="1"/>
              <a:t>is_morning</a:t>
            </a:r>
            <a:r>
              <a:rPr lang="en-US" dirty="0"/>
              <a:t> else "Good evening"</a:t>
            </a:r>
          </a:p>
          <a:p>
            <a:r>
              <a:rPr lang="en-US" dirty="0"/>
              <a:t>    greeting = f"{salutation} {name}. It is {temperature} degrees today"</a:t>
            </a:r>
          </a:p>
          <a:p>
            <a:r>
              <a:rPr lang="en-US" dirty="0"/>
              <a:t>    </a:t>
            </a:r>
            <a:r>
              <a:rPr lang="en-US" dirty="0" err="1"/>
              <a:t>celsius</a:t>
            </a:r>
            <a:r>
              <a:rPr lang="en-US" dirty="0"/>
              <a:t> = (temperature - 32) * 5 / 9</a:t>
            </a:r>
          </a:p>
          <a:p>
            <a:r>
              <a:rPr lang="en-US" dirty="0"/>
              <a:t>    return greeting, round(</a:t>
            </a:r>
            <a:r>
              <a:rPr lang="en-US" dirty="0" err="1"/>
              <a:t>celsius</a:t>
            </a:r>
            <a:r>
              <a:rPr lang="en-US" dirty="0"/>
              <a:t>, 2)</a:t>
            </a:r>
          </a:p>
          <a:p>
            <a:endParaRPr lang="en-US" dirty="0"/>
          </a:p>
          <a:p>
            <a:r>
              <a:rPr lang="en-US" dirty="0"/>
              <a:t>demo = </a:t>
            </a:r>
            <a:r>
              <a:rPr lang="en-US" dirty="0" err="1"/>
              <a:t>gr.Interface</a:t>
            </a:r>
            <a:r>
              <a:rPr lang="en-US" dirty="0"/>
              <a:t>(</a:t>
            </a:r>
          </a:p>
          <a:p>
            <a:r>
              <a:rPr lang="en-US" dirty="0"/>
              <a:t>    </a:t>
            </a:r>
            <a:r>
              <a:rPr lang="en-US" dirty="0" err="1"/>
              <a:t>fn</a:t>
            </a:r>
            <a:r>
              <a:rPr lang="en-US" dirty="0"/>
              <a:t>=greet,</a:t>
            </a:r>
          </a:p>
          <a:p>
            <a:r>
              <a:rPr lang="en-US" dirty="0"/>
              <a:t>    inputs=["text", "checkbox", </a:t>
            </a:r>
            <a:r>
              <a:rPr lang="en-US" dirty="0" err="1"/>
              <a:t>gr.Slider</a:t>
            </a:r>
            <a:r>
              <a:rPr lang="en-US" dirty="0"/>
              <a:t>(0, 100)],</a:t>
            </a:r>
          </a:p>
          <a:p>
            <a:r>
              <a:rPr lang="en-US" dirty="0"/>
              <a:t>    outputs=["text", "number"],</a:t>
            </a:r>
          </a:p>
          <a:p>
            <a:r>
              <a:rPr lang="en-US" dirty="0"/>
              <a:t>)</a:t>
            </a:r>
          </a:p>
          <a:p>
            <a:r>
              <a:rPr lang="en-US" dirty="0" err="1"/>
              <a:t>demo.launch</a:t>
            </a:r>
            <a:r>
              <a:rPr lang="en-US" dirty="0"/>
              <a:t>()</a:t>
            </a: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15</a:t>
            </a:fld>
            <a:endParaRPr lang="en-US" dirty="0"/>
          </a:p>
        </p:txBody>
      </p:sp>
    </p:spTree>
    <p:extLst>
      <p:ext uri="{BB962C8B-B14F-4D97-AF65-F5344CB8AC3E}">
        <p14:creationId xmlns:p14="http://schemas.microsoft.com/office/powerpoint/2010/main" val="135857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random</a:t>
            </a: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gradio</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gr</a:t>
            </a:r>
          </a:p>
          <a:p>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random_response</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message</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history</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random.choice</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"How may I help you"</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"I'm fine"</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"thanks for your time"</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"I'm thinking......."</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demo = </a:t>
            </a:r>
            <a:r>
              <a:rPr lang="en-US" b="0" dirty="0" err="1">
                <a:solidFill>
                  <a:srgbClr val="000000"/>
                </a:solidFill>
                <a:effectLst/>
                <a:latin typeface="Courier New" panose="02070309020205020404" pitchFamily="49" charset="0"/>
              </a:rPr>
              <a:t>gr.ChatInterface</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random_response</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err="1">
                <a:solidFill>
                  <a:srgbClr val="000000"/>
                </a:solidFill>
                <a:effectLst/>
                <a:latin typeface="Courier New" panose="02070309020205020404" pitchFamily="49" charset="0"/>
              </a:rPr>
              <a:t>demo.launch</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16</a:t>
            </a:fld>
            <a:endParaRPr lang="en-US" dirty="0"/>
          </a:p>
        </p:txBody>
      </p:sp>
    </p:spTree>
    <p:extLst>
      <p:ext uri="{BB962C8B-B14F-4D97-AF65-F5344CB8AC3E}">
        <p14:creationId xmlns:p14="http://schemas.microsoft.com/office/powerpoint/2010/main" val="361408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gradio</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gr</a:t>
            </a: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greet</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name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"Hello "</a:t>
            </a:r>
            <a:r>
              <a:rPr lang="en-US" b="0" dirty="0">
                <a:solidFill>
                  <a:srgbClr val="000000"/>
                </a:solidFill>
                <a:effectLst/>
                <a:latin typeface="Courier New" panose="02070309020205020404" pitchFamily="49" charset="0"/>
              </a:rPr>
              <a:t> + name + </a:t>
            </a:r>
            <a:r>
              <a:rPr lang="en-US" b="0" dirty="0">
                <a:solidFill>
                  <a:srgbClr val="A31515"/>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gr.Blocks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demo:</a:t>
            </a:r>
          </a:p>
          <a:p>
            <a:r>
              <a:rPr lang="en-US" b="0" dirty="0">
                <a:solidFill>
                  <a:srgbClr val="000000"/>
                </a:solidFill>
                <a:effectLst/>
                <a:latin typeface="Courier New" panose="02070309020205020404" pitchFamily="49" charset="0"/>
              </a:rPr>
              <a:t>    name = </a:t>
            </a:r>
            <a:r>
              <a:rPr lang="en-US" b="0" dirty="0" err="1">
                <a:solidFill>
                  <a:srgbClr val="000000"/>
                </a:solidFill>
                <a:effectLst/>
                <a:latin typeface="Courier New" panose="02070309020205020404" pitchFamily="49" charset="0"/>
              </a:rPr>
              <a:t>gr.Textbox</a:t>
            </a:r>
            <a:r>
              <a:rPr lang="en-US" b="0" dirty="0">
                <a:solidFill>
                  <a:srgbClr val="000000"/>
                </a:solidFill>
                <a:effectLst/>
                <a:latin typeface="Courier New" panose="02070309020205020404" pitchFamily="49" charset="0"/>
              </a:rPr>
              <a:t>(label=</a:t>
            </a:r>
            <a:r>
              <a:rPr lang="en-US" b="0" dirty="0">
                <a:solidFill>
                  <a:srgbClr val="A31515"/>
                </a:solidFill>
                <a:effectLst/>
                <a:latin typeface="Courier New" panose="02070309020205020404" pitchFamily="49" charset="0"/>
              </a:rPr>
              <a:t>"Name"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output = </a:t>
            </a:r>
            <a:r>
              <a:rPr lang="en-US" b="0" dirty="0" err="1">
                <a:solidFill>
                  <a:srgbClr val="000000"/>
                </a:solidFill>
                <a:effectLst/>
                <a:latin typeface="Courier New" panose="02070309020205020404" pitchFamily="49" charset="0"/>
              </a:rPr>
              <a:t>gr.Textbox</a:t>
            </a:r>
            <a:r>
              <a:rPr lang="en-US" b="0" dirty="0">
                <a:solidFill>
                  <a:srgbClr val="000000"/>
                </a:solidFill>
                <a:effectLst/>
                <a:latin typeface="Courier New" panose="02070309020205020404" pitchFamily="49" charset="0"/>
              </a:rPr>
              <a:t>(label=</a:t>
            </a:r>
            <a:r>
              <a:rPr lang="en-US" b="0" dirty="0">
                <a:solidFill>
                  <a:srgbClr val="A31515"/>
                </a:solidFill>
                <a:effectLst/>
                <a:latin typeface="Courier New" panose="02070309020205020404" pitchFamily="49" charset="0"/>
              </a:rPr>
              <a:t>"Output Box"</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greet_btn</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gr.Button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"Greet"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greet_btn.click</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fn</a:t>
            </a:r>
            <a:r>
              <a:rPr lang="en-US" b="0" dirty="0">
                <a:solidFill>
                  <a:srgbClr val="000000"/>
                </a:solidFill>
                <a:effectLst/>
                <a:latin typeface="Courier New" panose="02070309020205020404" pitchFamily="49" charset="0"/>
              </a:rPr>
              <a:t>=greet, inputs=name, outputs=output)</a:t>
            </a:r>
          </a:p>
          <a:p>
            <a:br>
              <a:rPr lang="en-US" b="0" dirty="0">
                <a:solidFill>
                  <a:srgbClr val="000000"/>
                </a:solidFill>
                <a:effectLst/>
                <a:latin typeface="Courier New" panose="02070309020205020404" pitchFamily="49" charset="0"/>
              </a:rPr>
            </a:br>
            <a:r>
              <a:rPr lang="en-US" b="0" dirty="0" err="1">
                <a:solidFill>
                  <a:srgbClr val="000000"/>
                </a:solidFill>
                <a:effectLst/>
                <a:latin typeface="Courier New" panose="02070309020205020404" pitchFamily="49" charset="0"/>
              </a:rPr>
              <a:t>demo.launch</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18</a:t>
            </a:fld>
            <a:endParaRPr lang="en-US" dirty="0"/>
          </a:p>
        </p:txBody>
      </p:sp>
    </p:spTree>
    <p:extLst>
      <p:ext uri="{BB962C8B-B14F-4D97-AF65-F5344CB8AC3E}">
        <p14:creationId xmlns:p14="http://schemas.microsoft.com/office/powerpoint/2010/main" val="198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numpy</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np</a:t>
            </a: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gradio</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gr</a:t>
            </a: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flip_text</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x</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x[::</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flip_image</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x</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np.fliplr</a:t>
            </a:r>
            <a:r>
              <a:rPr lang="en-US" b="0" dirty="0">
                <a:solidFill>
                  <a:srgbClr val="000000"/>
                </a:solidFill>
                <a:effectLst/>
                <a:latin typeface="Courier New" panose="02070309020205020404" pitchFamily="49" charset="0"/>
              </a:rPr>
              <a:t>(x)</a:t>
            </a: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gr.Blocks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demo:</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gr.Markdown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Flip text or image files using this demo.</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gr.Tab</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"Flip Text"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text_input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gr.Textbox</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text_output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gr.Textbox</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text_button</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gr.Button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"Flip"</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gr.Tab</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"Flip Image"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gr.Row</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image_input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gr.Image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image_output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gr.Image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image_button</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gr.Button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"Flip"</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gr.Accordion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"Open for More!"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gr.Markdown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Look at me...</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text_button.click</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flip_text</a:t>
            </a:r>
            <a:r>
              <a:rPr lang="en-US" b="0" dirty="0">
                <a:solidFill>
                  <a:srgbClr val="000000"/>
                </a:solidFill>
                <a:effectLst/>
                <a:latin typeface="Courier New" panose="02070309020205020404" pitchFamily="49" charset="0"/>
              </a:rPr>
              <a:t>, inputs=</a:t>
            </a:r>
            <a:r>
              <a:rPr lang="en-US" b="0" dirty="0" err="1">
                <a:solidFill>
                  <a:srgbClr val="000000"/>
                </a:solidFill>
                <a:effectLst/>
                <a:latin typeface="Courier New" panose="02070309020205020404" pitchFamily="49" charset="0"/>
              </a:rPr>
              <a:t>text_input</a:t>
            </a:r>
            <a:r>
              <a:rPr lang="en-US" b="0" dirty="0">
                <a:solidFill>
                  <a:srgbClr val="000000"/>
                </a:solidFill>
                <a:effectLst/>
                <a:latin typeface="Courier New" panose="02070309020205020404" pitchFamily="49" charset="0"/>
              </a:rPr>
              <a:t>, outputs=</a:t>
            </a:r>
            <a:r>
              <a:rPr lang="en-US" b="0" dirty="0" err="1">
                <a:solidFill>
                  <a:srgbClr val="000000"/>
                </a:solidFill>
                <a:effectLst/>
                <a:latin typeface="Courier New" panose="02070309020205020404" pitchFamily="49" charset="0"/>
              </a:rPr>
              <a:t>text_output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image_button.click</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flip_image</a:t>
            </a:r>
            <a:r>
              <a:rPr lang="en-US" b="0" dirty="0">
                <a:solidFill>
                  <a:srgbClr val="000000"/>
                </a:solidFill>
                <a:effectLst/>
                <a:latin typeface="Courier New" panose="02070309020205020404" pitchFamily="49" charset="0"/>
              </a:rPr>
              <a:t>, inputs=</a:t>
            </a:r>
            <a:r>
              <a:rPr lang="en-US" b="0" dirty="0" err="1">
                <a:solidFill>
                  <a:srgbClr val="000000"/>
                </a:solidFill>
                <a:effectLst/>
                <a:latin typeface="Courier New" panose="02070309020205020404" pitchFamily="49" charset="0"/>
              </a:rPr>
              <a:t>image_input</a:t>
            </a:r>
            <a:r>
              <a:rPr lang="en-US" b="0" dirty="0">
                <a:solidFill>
                  <a:srgbClr val="000000"/>
                </a:solidFill>
                <a:effectLst/>
                <a:latin typeface="Courier New" panose="02070309020205020404" pitchFamily="49" charset="0"/>
              </a:rPr>
              <a:t>, outputs=</a:t>
            </a:r>
            <a:r>
              <a:rPr lang="en-US" b="0" dirty="0" err="1">
                <a:solidFill>
                  <a:srgbClr val="000000"/>
                </a:solidFill>
                <a:effectLst/>
                <a:latin typeface="Courier New" panose="02070309020205020404" pitchFamily="49" charset="0"/>
              </a:rPr>
              <a:t>image_output</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err="1">
                <a:solidFill>
                  <a:srgbClr val="000000"/>
                </a:solidFill>
                <a:effectLst/>
                <a:latin typeface="Courier New" panose="02070309020205020404" pitchFamily="49" charset="0"/>
              </a:rPr>
              <a:t>demo.launch</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19</a:t>
            </a:fld>
            <a:endParaRPr lang="en-US" dirty="0"/>
          </a:p>
        </p:txBody>
      </p:sp>
    </p:spTree>
    <p:extLst>
      <p:ext uri="{BB962C8B-B14F-4D97-AF65-F5344CB8AC3E}">
        <p14:creationId xmlns:p14="http://schemas.microsoft.com/office/powerpoint/2010/main" val="245359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TreeNode:</a:t>
            </a:r>
          </a:p>
          <a:p>
            <a:r>
              <a:rPr lang="en-US" dirty="0"/>
              <a:t>    def __init__(self, value):</a:t>
            </a:r>
          </a:p>
          <a:p>
            <a:r>
              <a:rPr lang="en-US" dirty="0"/>
              <a:t>        self.value = value</a:t>
            </a:r>
          </a:p>
          <a:p>
            <a:r>
              <a:rPr lang="en-US" dirty="0"/>
              <a:t>        self.left = None</a:t>
            </a:r>
          </a:p>
          <a:p>
            <a:r>
              <a:rPr lang="en-US" dirty="0"/>
              <a:t>        self.right = None</a:t>
            </a:r>
          </a:p>
          <a:p>
            <a:endParaRPr lang="en-US" dirty="0"/>
          </a:p>
          <a:p>
            <a:r>
              <a:rPr lang="en-US" dirty="0"/>
              <a:t>    def insert(self, new_value):</a:t>
            </a:r>
          </a:p>
          <a:p>
            <a:r>
              <a:rPr lang="en-US" dirty="0"/>
              <a:t>        if new_value &lt; self.value:</a:t>
            </a:r>
          </a:p>
          <a:p>
            <a:r>
              <a:rPr lang="en-US" dirty="0"/>
              <a:t>            if self.left is None:</a:t>
            </a:r>
          </a:p>
          <a:p>
            <a:r>
              <a:rPr lang="en-US" dirty="0"/>
              <a:t>                self.left = TreeNode(new_value)</a:t>
            </a:r>
          </a:p>
          <a:p>
            <a:r>
              <a:rPr lang="en-US" dirty="0"/>
              <a:t>            else:</a:t>
            </a:r>
          </a:p>
          <a:p>
            <a:r>
              <a:rPr lang="en-US" dirty="0"/>
              <a:t>                self.left.insert(new_value)</a:t>
            </a:r>
          </a:p>
          <a:p>
            <a:r>
              <a:rPr lang="en-US" dirty="0"/>
              <a:t>        else:</a:t>
            </a:r>
          </a:p>
          <a:p>
            <a:r>
              <a:rPr lang="en-US" dirty="0"/>
              <a:t>            if self.right is None:</a:t>
            </a:r>
          </a:p>
          <a:p>
            <a:r>
              <a:rPr lang="en-US" dirty="0"/>
              <a:t>                self.right = TreeNode(new_value)</a:t>
            </a:r>
          </a:p>
          <a:p>
            <a:r>
              <a:rPr lang="en-US" dirty="0"/>
              <a:t>            else:</a:t>
            </a:r>
          </a:p>
          <a:p>
            <a:r>
              <a:rPr lang="en-US" dirty="0"/>
              <a:t>                self.right.insert(new_value)</a:t>
            </a:r>
          </a:p>
          <a:p>
            <a:endParaRPr lang="en-US" dirty="0"/>
          </a:p>
          <a:p>
            <a:r>
              <a:rPr lang="en-US" dirty="0"/>
              <a:t>    def display(self):  # In-order traversal</a:t>
            </a:r>
          </a:p>
          <a:p>
            <a:r>
              <a:rPr lang="en-US" dirty="0"/>
              <a:t>        if self.left:</a:t>
            </a:r>
          </a:p>
          <a:p>
            <a:r>
              <a:rPr lang="en-US" dirty="0"/>
              <a:t>            self.left.display()</a:t>
            </a:r>
          </a:p>
          <a:p>
            <a:r>
              <a:rPr lang="en-US" dirty="0"/>
              <a:t>        print(self.value, end=' ')</a:t>
            </a:r>
          </a:p>
          <a:p>
            <a:r>
              <a:rPr lang="en-US" dirty="0"/>
              <a:t>        if self.right:</a:t>
            </a:r>
          </a:p>
          <a:p>
            <a:r>
              <a:rPr lang="en-US" dirty="0"/>
              <a:t>            self.right.display()</a:t>
            </a:r>
          </a:p>
          <a:p>
            <a:endParaRPr lang="en-US" dirty="0"/>
          </a:p>
          <a:p>
            <a:r>
              <a:rPr lang="en-US" dirty="0"/>
              <a:t># Example usage:</a:t>
            </a:r>
          </a:p>
          <a:p>
            <a:r>
              <a:rPr lang="en-US" dirty="0"/>
              <a:t>root = TreeNode(10)</a:t>
            </a:r>
          </a:p>
          <a:p>
            <a:r>
              <a:rPr lang="en-US" dirty="0"/>
              <a:t>root.insert(5)</a:t>
            </a:r>
          </a:p>
          <a:p>
            <a:r>
              <a:rPr lang="en-US" dirty="0"/>
              <a:t>root.insert(15)</a:t>
            </a:r>
          </a:p>
          <a:p>
            <a:r>
              <a:rPr lang="en-US" dirty="0"/>
              <a:t>root.insert(2)</a:t>
            </a:r>
          </a:p>
          <a:p>
            <a:r>
              <a:rPr lang="en-US" dirty="0"/>
              <a:t>root.insert(7)</a:t>
            </a:r>
          </a:p>
          <a:p>
            <a:r>
              <a:rPr lang="en-US" dirty="0"/>
              <a:t>root.insert(12)</a:t>
            </a:r>
          </a:p>
          <a:p>
            <a:r>
              <a:rPr lang="en-US" dirty="0"/>
              <a:t>root.insert(18)</a:t>
            </a:r>
          </a:p>
          <a:p>
            <a:endParaRPr lang="en-US" dirty="0"/>
          </a:p>
          <a:p>
            <a:r>
              <a:rPr lang="en-US" dirty="0"/>
              <a:t>root.display()</a:t>
            </a:r>
          </a:p>
          <a:p>
            <a:endParaRPr lang="en-US" dirty="0"/>
          </a:p>
        </p:txBody>
      </p:sp>
      <p:sp>
        <p:nvSpPr>
          <p:cNvPr id="4" name="Slide Number Placeholder 3"/>
          <p:cNvSpPr>
            <a:spLocks noGrp="1"/>
          </p:cNvSpPr>
          <p:nvPr>
            <p:ph type="sldNum" sz="quarter" idx="5"/>
          </p:nvPr>
        </p:nvSpPr>
        <p:spPr/>
        <p:txBody>
          <a:bodyPr/>
          <a:lstStyle/>
          <a:p>
            <a:fld id="{A5315B44-1733-4E3A-B297-16DC12ABE45D}" type="slidenum">
              <a:rPr lang="en-US" smtClean="0"/>
              <a:t>27</a:t>
            </a:fld>
            <a:endParaRPr lang="en-US" dirty="0"/>
          </a:p>
        </p:txBody>
      </p:sp>
    </p:spTree>
    <p:extLst>
      <p:ext uri="{BB962C8B-B14F-4D97-AF65-F5344CB8AC3E}">
        <p14:creationId xmlns:p14="http://schemas.microsoft.com/office/powerpoint/2010/main" val="29312162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6C2474-4CAA-4123-A6F0-9F4854BE9AC4}" type="slidenum">
              <a:rPr lang="en-US" smtClean="0"/>
              <a:t>‹#›</a:t>
            </a:fld>
            <a:endParaRPr lang="en-US" dirty="0"/>
          </a:p>
        </p:txBody>
      </p:sp>
    </p:spTree>
    <p:extLst>
      <p:ext uri="{BB962C8B-B14F-4D97-AF65-F5344CB8AC3E}">
        <p14:creationId xmlns:p14="http://schemas.microsoft.com/office/powerpoint/2010/main" val="153830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207655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162762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27517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372E09-1A29-487A-9EA9-41FAD6442EB2}" type="datetimeFigureOut">
              <a:rPr lang="en-US" smtClean="0"/>
              <a:t>11/21/2023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6C2474-4CAA-4123-A6F0-9F4854BE9AC4}" type="slidenum">
              <a:rPr lang="en-US" smtClean="0"/>
              <a:t>‹#›</a:t>
            </a:fld>
            <a:endParaRPr lang="en-US" dirty="0"/>
          </a:p>
        </p:txBody>
      </p:sp>
    </p:spTree>
    <p:extLst>
      <p:ext uri="{BB962C8B-B14F-4D97-AF65-F5344CB8AC3E}">
        <p14:creationId xmlns:p14="http://schemas.microsoft.com/office/powerpoint/2010/main" val="132164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57557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388782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238631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87049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72E09-1A29-487A-9EA9-41FAD6442EB2}" type="datetimeFigureOut">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112729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72E09-1A29-487A-9EA9-41FAD6442EB2}" type="datetimeFigureOut">
              <a:rPr lang="en-US" smtClean="0"/>
              <a:t>11/21/2023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6C2474-4CAA-4123-A6F0-9F4854BE9AC4}" type="slidenum">
              <a:rPr lang="en-US" smtClean="0"/>
              <a:t>‹#›</a:t>
            </a:fld>
            <a:endParaRPr lang="en-US" dirty="0"/>
          </a:p>
        </p:txBody>
      </p:sp>
    </p:spTree>
    <p:extLst>
      <p:ext uri="{BB962C8B-B14F-4D97-AF65-F5344CB8AC3E}">
        <p14:creationId xmlns:p14="http://schemas.microsoft.com/office/powerpoint/2010/main" val="194141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372E09-1A29-487A-9EA9-41FAD6442EB2}" type="datetimeFigureOut">
              <a:rPr lang="en-US" smtClean="0"/>
              <a:t>11/21/2023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6C2474-4CAA-4123-A6F0-9F4854BE9AC4}" type="slidenum">
              <a:rPr lang="en-US" smtClean="0"/>
              <a:t>‹#›</a:t>
            </a:fld>
            <a:endParaRPr lang="en-US" dirty="0"/>
          </a:p>
        </p:txBody>
      </p:sp>
    </p:spTree>
    <p:extLst>
      <p:ext uri="{BB962C8B-B14F-4D97-AF65-F5344CB8AC3E}">
        <p14:creationId xmlns:p14="http://schemas.microsoft.com/office/powerpoint/2010/main" val="2164789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3.jpeg"/><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4.wdp"/><Relationship Id="rId4" Type="http://schemas.openxmlformats.org/officeDocument/2006/relationships/image" Target="../media/image7.png"/><Relationship Id="rId9" Type="http://schemas.microsoft.com/office/2007/relationships/hdphoto" Target="../media/hdphoto6.wdp"/></Relationships>
</file>

<file path=ppt/slides/_rels/slide8.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8.wdp"/><Relationship Id="rId5" Type="http://schemas.openxmlformats.org/officeDocument/2006/relationships/image" Target="../media/image11.png"/><Relationship Id="rId4" Type="http://schemas.microsoft.com/office/2007/relationships/hdphoto" Target="../media/hdphoto7.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80A4-704F-329C-6E5C-1AB8A829F245}"/>
              </a:ext>
            </a:extLst>
          </p:cNvPr>
          <p:cNvSpPr>
            <a:spLocks noGrp="1"/>
          </p:cNvSpPr>
          <p:nvPr>
            <p:ph type="ctrTitle"/>
          </p:nvPr>
        </p:nvSpPr>
        <p:spPr/>
        <p:txBody>
          <a:bodyPr/>
          <a:lstStyle/>
          <a:p>
            <a:r>
              <a:rPr lang="en-US" sz="8000" dirty="0"/>
              <a:t>Software construction lab 8</a:t>
            </a:r>
            <a:br>
              <a:rPr lang="en-US" sz="8000" dirty="0"/>
            </a:br>
            <a:r>
              <a:rPr lang="en-US" sz="2400" dirty="0"/>
              <a:t>Interface, Graphical user interfaces and Recursive data types &amp; its implementation </a:t>
            </a:r>
            <a:endParaRPr lang="en-US" dirty="0"/>
          </a:p>
        </p:txBody>
      </p:sp>
    </p:spTree>
    <p:extLst>
      <p:ext uri="{BB962C8B-B14F-4D97-AF65-F5344CB8AC3E}">
        <p14:creationId xmlns:p14="http://schemas.microsoft.com/office/powerpoint/2010/main" val="1937731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0846-5D9D-79BE-AB2B-7501864632E6}"/>
              </a:ext>
            </a:extLst>
          </p:cNvPr>
          <p:cNvSpPr>
            <a:spLocks noGrp="1"/>
          </p:cNvSpPr>
          <p:nvPr>
            <p:ph type="title"/>
          </p:nvPr>
        </p:nvSpPr>
        <p:spPr>
          <a:xfrm>
            <a:off x="1069848" y="484632"/>
            <a:ext cx="10058400" cy="1609344"/>
          </a:xfrm>
        </p:spPr>
        <p:txBody>
          <a:bodyPr>
            <a:normAutofit/>
          </a:bodyPr>
          <a:lstStyle/>
          <a:p>
            <a:r>
              <a:rPr lang="en-US"/>
              <a:t>What Is Gradio:</a:t>
            </a:r>
          </a:p>
        </p:txBody>
      </p:sp>
      <p:pic>
        <p:nvPicPr>
          <p:cNvPr id="2050" name="Picture 2" descr="Gradio - Crunchbase Company Profile &amp; Funding">
            <a:extLst>
              <a:ext uri="{FF2B5EF4-FFF2-40B4-BE49-F238E27FC236}">
                <a16:creationId xmlns:a16="http://schemas.microsoft.com/office/drawing/2014/main" id="{A77F3595-F0BB-02AD-317B-B85937B4E8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3752" y="2529140"/>
            <a:ext cx="4773168" cy="17997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A243F0-290C-A253-D103-19A97AACC2FF}"/>
              </a:ext>
            </a:extLst>
          </p:cNvPr>
          <p:cNvSpPr>
            <a:spLocks noGrp="1"/>
          </p:cNvSpPr>
          <p:nvPr>
            <p:ph idx="1"/>
          </p:nvPr>
        </p:nvSpPr>
        <p:spPr>
          <a:xfrm>
            <a:off x="6355080" y="2121408"/>
            <a:ext cx="4773168" cy="4050792"/>
          </a:xfrm>
        </p:spPr>
        <p:txBody>
          <a:bodyPr>
            <a:normAutofit/>
          </a:bodyPr>
          <a:lstStyle/>
          <a:p>
            <a:r>
              <a:rPr lang="en-US" dirty="0">
                <a:latin typeface="Times New Roman" panose="02020603050405020304" pitchFamily="18" charset="0"/>
                <a:cs typeface="Times New Roman" panose="02020603050405020304" pitchFamily="18" charset="0"/>
              </a:rPr>
              <a:t>Gradio is a Python library that simplifies the process of creating user interfaces for machine learning models. It allows you to build interactive and user-friendly interfaces for your models without requiring extensive knowledge of web development. Gradio supports various input and output types, making it versatile for different types of machine learning tasks.</a:t>
            </a:r>
          </a:p>
        </p:txBody>
      </p:sp>
    </p:spTree>
    <p:extLst>
      <p:ext uri="{BB962C8B-B14F-4D97-AF65-F5344CB8AC3E}">
        <p14:creationId xmlns:p14="http://schemas.microsoft.com/office/powerpoint/2010/main" val="361018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2DB8B-8BFE-2EA4-966F-D78BD6D1AB2A}"/>
              </a:ext>
            </a:extLst>
          </p:cNvPr>
          <p:cNvSpPr>
            <a:spLocks noGrp="1"/>
          </p:cNvSpPr>
          <p:nvPr>
            <p:ph type="title"/>
          </p:nvPr>
        </p:nvSpPr>
        <p:spPr>
          <a:xfrm>
            <a:off x="4970109" y="484632"/>
            <a:ext cx="6730277" cy="1609344"/>
          </a:xfrm>
          <a:ln>
            <a:noFill/>
          </a:ln>
        </p:spPr>
        <p:txBody>
          <a:bodyPr>
            <a:normAutofit/>
          </a:bodyPr>
          <a:lstStyle/>
          <a:p>
            <a:r>
              <a:rPr lang="en-US" sz="4800"/>
              <a:t>Benefits of Gradio:</a:t>
            </a:r>
          </a:p>
        </p:txBody>
      </p:sp>
      <p:pic>
        <p:nvPicPr>
          <p:cNvPr id="5" name="Picture 4">
            <a:extLst>
              <a:ext uri="{FF2B5EF4-FFF2-40B4-BE49-F238E27FC236}">
                <a16:creationId xmlns:a16="http://schemas.microsoft.com/office/drawing/2014/main" id="{74AC72BA-7924-8145-E797-C8DD266E24AB}"/>
              </a:ext>
            </a:extLst>
          </p:cNvPr>
          <p:cNvPicPr>
            <a:picLocks noChangeAspect="1"/>
          </p:cNvPicPr>
          <p:nvPr/>
        </p:nvPicPr>
        <p:blipFill rotWithShape="1">
          <a:blip r:embed="rId4"/>
          <a:srcRect l="26466" r="25596"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5FABC22B-0E1B-AEB3-B7E3-51BC0F017DFE}"/>
              </a:ext>
            </a:extLst>
          </p:cNvPr>
          <p:cNvSpPr>
            <a:spLocks noGrp="1"/>
          </p:cNvSpPr>
          <p:nvPr>
            <p:ph idx="1"/>
          </p:nvPr>
        </p:nvSpPr>
        <p:spPr>
          <a:xfrm>
            <a:off x="4970109" y="2121408"/>
            <a:ext cx="6730276" cy="4050792"/>
          </a:xfrm>
        </p:spPr>
        <p:txBody>
          <a:bodyPr>
            <a:normAutofit/>
          </a:bodyPr>
          <a:lstStyle/>
          <a:p>
            <a:pPr marL="0" indent="0">
              <a:buNone/>
            </a:pPr>
            <a:r>
              <a:rPr lang="en-US" sz="1500" b="1" i="0">
                <a:effectLst/>
                <a:latin typeface="Times New Roman" panose="02020603050405020304" pitchFamily="18" charset="0"/>
                <a:cs typeface="Times New Roman" panose="02020603050405020304" pitchFamily="18" charset="0"/>
              </a:rPr>
              <a:t>Easy Interface Creation:</a:t>
            </a:r>
          </a:p>
          <a:p>
            <a:pPr marL="457200" indent="-457200">
              <a:buFont typeface="+mj-lt"/>
              <a:buAutoNum type="arabicPeriod"/>
            </a:pPr>
            <a:r>
              <a:rPr lang="en-US" sz="1500" b="0" i="0">
                <a:effectLst/>
                <a:latin typeface="Times New Roman" panose="02020603050405020304" pitchFamily="18" charset="0"/>
                <a:cs typeface="Times New Roman" panose="02020603050405020304" pitchFamily="18" charset="0"/>
              </a:rPr>
              <a:t>Gradio makes it simple to create interfaces using a few lines of code.</a:t>
            </a:r>
          </a:p>
          <a:p>
            <a:pPr marL="457200" indent="-457200">
              <a:buFont typeface="+mj-lt"/>
              <a:buAutoNum type="arabicPeriod"/>
            </a:pPr>
            <a:r>
              <a:rPr lang="en-US" sz="1500" b="0" i="0">
                <a:effectLst/>
                <a:latin typeface="Times New Roman" panose="02020603050405020304" pitchFamily="18" charset="0"/>
                <a:cs typeface="Times New Roman" panose="02020603050405020304" pitchFamily="18" charset="0"/>
              </a:rPr>
              <a:t>It supports various input types such as text, images, audio, and more.</a:t>
            </a:r>
          </a:p>
          <a:p>
            <a:pPr marL="0" indent="0">
              <a:buNone/>
            </a:pPr>
            <a:r>
              <a:rPr lang="en-US" sz="1500" b="1" i="0">
                <a:effectLst/>
                <a:latin typeface="Times New Roman" panose="02020603050405020304" pitchFamily="18" charset="0"/>
                <a:cs typeface="Times New Roman" panose="02020603050405020304" pitchFamily="18" charset="0"/>
              </a:rPr>
              <a:t>Support for Different Frameworks:</a:t>
            </a:r>
          </a:p>
          <a:p>
            <a:pPr marL="457200" indent="-457200">
              <a:buFont typeface="+mj-lt"/>
              <a:buAutoNum type="arabicPeriod"/>
            </a:pPr>
            <a:r>
              <a:rPr lang="en-US" sz="1500" b="0" i="0">
                <a:effectLst/>
                <a:latin typeface="Times New Roman" panose="02020603050405020304" pitchFamily="18" charset="0"/>
                <a:cs typeface="Times New Roman" panose="02020603050405020304" pitchFamily="18" charset="0"/>
              </a:rPr>
              <a:t>Gradio is framework-agnostic, meaning you can use it with popular machine learning frameworks like TensorFlow, PyTorch, and scikit-learn.</a:t>
            </a:r>
          </a:p>
          <a:p>
            <a:pPr marL="0" indent="0">
              <a:buNone/>
            </a:pPr>
            <a:r>
              <a:rPr lang="en-US" sz="1500" b="1">
                <a:latin typeface="Times New Roman" panose="02020603050405020304" pitchFamily="18" charset="0"/>
                <a:cs typeface="Times New Roman" panose="02020603050405020304" pitchFamily="18" charset="0"/>
              </a:rPr>
              <a:t>Wide Range of Input and Output Components:</a:t>
            </a:r>
          </a:p>
          <a:p>
            <a:pPr marL="342900" indent="-342900">
              <a:buFont typeface="+mj-lt"/>
              <a:buAutoNum type="arabicPeriod"/>
            </a:pPr>
            <a:r>
              <a:rPr lang="en-US" sz="1500">
                <a:latin typeface="Times New Roman" panose="02020603050405020304" pitchFamily="18" charset="0"/>
                <a:cs typeface="Times New Roman" panose="02020603050405020304" pitchFamily="18" charset="0"/>
              </a:rPr>
              <a:t>Gradio supports a variety of input components like textboxes, image uploaders, and sketchpads, and output components like text displays, images, and more.</a:t>
            </a:r>
          </a:p>
          <a:p>
            <a:pPr marL="0" indent="0">
              <a:buNone/>
            </a:pPr>
            <a:r>
              <a:rPr lang="en-US" sz="1500" b="1">
                <a:latin typeface="Times New Roman" panose="02020603050405020304" pitchFamily="18" charset="0"/>
                <a:cs typeface="Times New Roman" panose="02020603050405020304" pitchFamily="18" charset="0"/>
              </a:rPr>
              <a:t>Cloud Deployment:</a:t>
            </a:r>
          </a:p>
          <a:p>
            <a:pPr marL="342900" indent="-342900">
              <a:buFont typeface="+mj-lt"/>
              <a:buAutoNum type="arabicPeriod"/>
            </a:pPr>
            <a:r>
              <a:rPr lang="en-US" sz="1500">
                <a:latin typeface="Times New Roman" panose="02020603050405020304" pitchFamily="18" charset="0"/>
                <a:cs typeface="Times New Roman" panose="02020603050405020304" pitchFamily="18" charset="0"/>
              </a:rPr>
              <a:t>Gradio provides options for deploying your interfaces to the cloud, making it accessible to a broader audience.</a:t>
            </a:r>
          </a:p>
          <a:p>
            <a:pPr marL="342900" indent="-342900">
              <a:buFont typeface="+mj-lt"/>
              <a:buAutoNum type="arabicPeriod"/>
            </a:pPr>
            <a:endParaRPr lang="en-US" sz="150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US" sz="1500" b="0" i="0">
              <a:effectLst/>
              <a:latin typeface="Times New Roman" panose="02020603050405020304" pitchFamily="18" charset="0"/>
              <a:cs typeface="Times New Roman" panose="02020603050405020304" pitchFamily="18" charset="0"/>
            </a:endParaRPr>
          </a:p>
          <a:p>
            <a:endParaRPr lang="en-US" sz="1500" b="1"/>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9527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D808-0183-6562-7F20-088534203E27}"/>
              </a:ext>
            </a:extLst>
          </p:cNvPr>
          <p:cNvSpPr>
            <a:spLocks noGrp="1"/>
          </p:cNvSpPr>
          <p:nvPr>
            <p:ph type="title"/>
          </p:nvPr>
        </p:nvSpPr>
        <p:spPr>
          <a:xfrm>
            <a:off x="277368" y="311912"/>
            <a:ext cx="5930392" cy="450088"/>
          </a:xfrm>
        </p:spPr>
        <p:txBody>
          <a:bodyPr>
            <a:normAutofit fontScale="90000"/>
          </a:bodyPr>
          <a:lstStyle/>
          <a:p>
            <a:r>
              <a:rPr lang="en-US" dirty="0"/>
              <a:t>Gradio gui in python:</a:t>
            </a:r>
          </a:p>
        </p:txBody>
      </p:sp>
      <p:pic>
        <p:nvPicPr>
          <p:cNvPr id="5" name="Content Placeholder 4">
            <a:extLst>
              <a:ext uri="{FF2B5EF4-FFF2-40B4-BE49-F238E27FC236}">
                <a16:creationId xmlns:a16="http://schemas.microsoft.com/office/drawing/2014/main" id="{B44A6188-6FFB-2B71-1778-6A04D548C73D}"/>
              </a:ext>
            </a:extLst>
          </p:cNvPr>
          <p:cNvPicPr>
            <a:picLocks noGrp="1" noChangeAspect="1"/>
          </p:cNvPicPr>
          <p:nvPr>
            <p:ph idx="1"/>
          </p:nvPr>
        </p:nvPicPr>
        <p:blipFill>
          <a:blip r:embed="rId3"/>
          <a:stretch>
            <a:fillRect/>
          </a:stretch>
        </p:blipFill>
        <p:spPr>
          <a:xfrm>
            <a:off x="1971265" y="1320800"/>
            <a:ext cx="8079194" cy="5344160"/>
          </a:xfrm>
        </p:spPr>
      </p:pic>
    </p:spTree>
    <p:extLst>
      <p:ext uri="{BB962C8B-B14F-4D97-AF65-F5344CB8AC3E}">
        <p14:creationId xmlns:p14="http://schemas.microsoft.com/office/powerpoint/2010/main" val="332634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D70B-BF79-B449-CCF5-F13D43AE759A}"/>
              </a:ext>
            </a:extLst>
          </p:cNvPr>
          <p:cNvSpPr>
            <a:spLocks noGrp="1"/>
          </p:cNvSpPr>
          <p:nvPr>
            <p:ph type="title"/>
          </p:nvPr>
        </p:nvSpPr>
        <p:spPr/>
        <p:txBody>
          <a:bodyPr/>
          <a:lstStyle/>
          <a:p>
            <a:r>
              <a:rPr lang="en-US" dirty="0"/>
              <a:t>How it looks like;</a:t>
            </a:r>
          </a:p>
        </p:txBody>
      </p:sp>
      <p:pic>
        <p:nvPicPr>
          <p:cNvPr id="5" name="Content Placeholder 4">
            <a:extLst>
              <a:ext uri="{FF2B5EF4-FFF2-40B4-BE49-F238E27FC236}">
                <a16:creationId xmlns:a16="http://schemas.microsoft.com/office/drawing/2014/main" id="{BF8D6B39-1C0A-EEC3-71B8-8256CA9172D1}"/>
              </a:ext>
            </a:extLst>
          </p:cNvPr>
          <p:cNvPicPr>
            <a:picLocks noGrp="1" noChangeAspect="1"/>
          </p:cNvPicPr>
          <p:nvPr>
            <p:ph idx="1"/>
          </p:nvPr>
        </p:nvPicPr>
        <p:blipFill>
          <a:blip r:embed="rId2"/>
          <a:stretch>
            <a:fillRect/>
          </a:stretch>
        </p:blipFill>
        <p:spPr>
          <a:xfrm>
            <a:off x="1063752" y="1985211"/>
            <a:ext cx="10058400" cy="2887578"/>
          </a:xfrm>
        </p:spPr>
      </p:pic>
    </p:spTree>
    <p:extLst>
      <p:ext uri="{BB962C8B-B14F-4D97-AF65-F5344CB8AC3E}">
        <p14:creationId xmlns:p14="http://schemas.microsoft.com/office/powerpoint/2010/main" val="218065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C087-374B-D849-D38C-63F710CE6C7C}"/>
              </a:ext>
            </a:extLst>
          </p:cNvPr>
          <p:cNvSpPr>
            <a:spLocks noGrp="1"/>
          </p:cNvSpPr>
          <p:nvPr>
            <p:ph type="title"/>
          </p:nvPr>
        </p:nvSpPr>
        <p:spPr>
          <a:xfrm>
            <a:off x="409448" y="2493264"/>
            <a:ext cx="10058400" cy="267208"/>
          </a:xfrm>
        </p:spPr>
        <p:txBody>
          <a:bodyPr>
            <a:normAutofit fontScale="90000"/>
          </a:bodyPr>
          <a:lstStyle/>
          <a:p>
            <a:r>
              <a:rPr lang="en-US" dirty="0"/>
              <a:t>Another example:</a:t>
            </a:r>
          </a:p>
        </p:txBody>
      </p:sp>
      <p:pic>
        <p:nvPicPr>
          <p:cNvPr id="5" name="Content Placeholder 4">
            <a:extLst>
              <a:ext uri="{FF2B5EF4-FFF2-40B4-BE49-F238E27FC236}">
                <a16:creationId xmlns:a16="http://schemas.microsoft.com/office/drawing/2014/main" id="{FDFC941B-9E0F-25FB-3F64-55FC02F38DB2}"/>
              </a:ext>
            </a:extLst>
          </p:cNvPr>
          <p:cNvPicPr>
            <a:picLocks noGrp="1" noChangeAspect="1"/>
          </p:cNvPicPr>
          <p:nvPr>
            <p:ph idx="1"/>
          </p:nvPr>
        </p:nvPicPr>
        <p:blipFill>
          <a:blip r:embed="rId3"/>
          <a:stretch>
            <a:fillRect/>
          </a:stretch>
        </p:blipFill>
        <p:spPr>
          <a:xfrm>
            <a:off x="4753994" y="0"/>
            <a:ext cx="7438006" cy="6858000"/>
          </a:xfrm>
        </p:spPr>
      </p:pic>
    </p:spTree>
    <p:extLst>
      <p:ext uri="{BB962C8B-B14F-4D97-AF65-F5344CB8AC3E}">
        <p14:creationId xmlns:p14="http://schemas.microsoft.com/office/powerpoint/2010/main" val="246760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6737-49D1-FCAE-DD34-BB5A9DE43EC2}"/>
              </a:ext>
            </a:extLst>
          </p:cNvPr>
          <p:cNvSpPr>
            <a:spLocks noGrp="1"/>
          </p:cNvSpPr>
          <p:nvPr>
            <p:ph type="title"/>
          </p:nvPr>
        </p:nvSpPr>
        <p:spPr>
          <a:xfrm>
            <a:off x="1121283" y="2716656"/>
            <a:ext cx="3536442" cy="1169543"/>
          </a:xfrm>
        </p:spPr>
        <p:txBody>
          <a:bodyPr>
            <a:normAutofit fontScale="90000"/>
          </a:bodyPr>
          <a:lstStyle/>
          <a:p>
            <a:r>
              <a:rPr lang="en-US" dirty="0"/>
              <a:t>Another example:</a:t>
            </a:r>
          </a:p>
        </p:txBody>
      </p:sp>
      <p:pic>
        <p:nvPicPr>
          <p:cNvPr id="5" name="Content Placeholder 4">
            <a:extLst>
              <a:ext uri="{FF2B5EF4-FFF2-40B4-BE49-F238E27FC236}">
                <a16:creationId xmlns:a16="http://schemas.microsoft.com/office/drawing/2014/main" id="{B09A6E8A-E47A-4187-0241-E5D5ACA5A29E}"/>
              </a:ext>
            </a:extLst>
          </p:cNvPr>
          <p:cNvPicPr>
            <a:picLocks noGrp="1" noChangeAspect="1"/>
          </p:cNvPicPr>
          <p:nvPr>
            <p:ph idx="1"/>
          </p:nvPr>
        </p:nvPicPr>
        <p:blipFill>
          <a:blip r:embed="rId3"/>
          <a:stretch>
            <a:fillRect/>
          </a:stretch>
        </p:blipFill>
        <p:spPr>
          <a:xfrm>
            <a:off x="4233178" y="0"/>
            <a:ext cx="7958822" cy="6776720"/>
          </a:xfrm>
        </p:spPr>
      </p:pic>
    </p:spTree>
    <p:extLst>
      <p:ext uri="{BB962C8B-B14F-4D97-AF65-F5344CB8AC3E}">
        <p14:creationId xmlns:p14="http://schemas.microsoft.com/office/powerpoint/2010/main" val="165605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DB69-F55E-A4CB-97C0-4885A1446F9B}"/>
              </a:ext>
            </a:extLst>
          </p:cNvPr>
          <p:cNvSpPr>
            <a:spLocks noGrp="1"/>
          </p:cNvSpPr>
          <p:nvPr>
            <p:ph type="title"/>
          </p:nvPr>
        </p:nvSpPr>
        <p:spPr>
          <a:xfrm>
            <a:off x="185928" y="2394712"/>
            <a:ext cx="6682232" cy="541528"/>
          </a:xfrm>
        </p:spPr>
        <p:txBody>
          <a:bodyPr>
            <a:normAutofit fontScale="90000"/>
          </a:bodyPr>
          <a:lstStyle/>
          <a:p>
            <a:r>
              <a:rPr lang="en-US" dirty="0"/>
              <a:t>Chatbot in Gradio</a:t>
            </a:r>
          </a:p>
        </p:txBody>
      </p:sp>
      <p:pic>
        <p:nvPicPr>
          <p:cNvPr id="5" name="Content Placeholder 4">
            <a:extLst>
              <a:ext uri="{FF2B5EF4-FFF2-40B4-BE49-F238E27FC236}">
                <a16:creationId xmlns:a16="http://schemas.microsoft.com/office/drawing/2014/main" id="{95B1F733-50D5-EB26-D7B1-013A0F7F0284}"/>
              </a:ext>
            </a:extLst>
          </p:cNvPr>
          <p:cNvPicPr>
            <a:picLocks noGrp="1" noChangeAspect="1"/>
          </p:cNvPicPr>
          <p:nvPr>
            <p:ph idx="1"/>
          </p:nvPr>
        </p:nvPicPr>
        <p:blipFill>
          <a:blip r:embed="rId3"/>
          <a:stretch>
            <a:fillRect/>
          </a:stretch>
        </p:blipFill>
        <p:spPr>
          <a:xfrm>
            <a:off x="4666195" y="0"/>
            <a:ext cx="7525805" cy="6858000"/>
          </a:xfrm>
        </p:spPr>
      </p:pic>
    </p:spTree>
    <p:extLst>
      <p:ext uri="{BB962C8B-B14F-4D97-AF65-F5344CB8AC3E}">
        <p14:creationId xmlns:p14="http://schemas.microsoft.com/office/powerpoint/2010/main" val="11589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FB40-286C-347B-377C-9544CAB01E2A}"/>
              </a:ext>
            </a:extLst>
          </p:cNvPr>
          <p:cNvSpPr>
            <a:spLocks noGrp="1"/>
          </p:cNvSpPr>
          <p:nvPr>
            <p:ph type="title"/>
          </p:nvPr>
        </p:nvSpPr>
        <p:spPr/>
        <p:txBody>
          <a:bodyPr/>
          <a:lstStyle/>
          <a:p>
            <a:r>
              <a:rPr lang="en-US" dirty="0"/>
              <a:t>Blocks in Gradio:</a:t>
            </a:r>
          </a:p>
        </p:txBody>
      </p:sp>
      <p:sp>
        <p:nvSpPr>
          <p:cNvPr id="4" name="Rectangle 1">
            <a:extLst>
              <a:ext uri="{FF2B5EF4-FFF2-40B4-BE49-F238E27FC236}">
                <a16:creationId xmlns:a16="http://schemas.microsoft.com/office/drawing/2014/main" id="{37AD29AC-B9FC-F4A5-9967-63F2E505494F}"/>
              </a:ext>
            </a:extLst>
          </p:cNvPr>
          <p:cNvSpPr>
            <a:spLocks noGrp="1" noChangeArrowheads="1"/>
          </p:cNvSpPr>
          <p:nvPr>
            <p:ph idx="1"/>
          </p:nvPr>
        </p:nvSpPr>
        <p:spPr bwMode="auto">
          <a:xfrm>
            <a:off x="1178052" y="3311744"/>
            <a:ext cx="7958129"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latin typeface="Times New Roman" panose="02020603050405020304" pitchFamily="18" charset="0"/>
                <a:cs typeface="Times New Roman" panose="02020603050405020304" pitchFamily="18" charset="0"/>
              </a:rPr>
              <a:t>Blocks are made with a</a:t>
            </a:r>
            <a:r>
              <a:rPr lang="en-US" altLang="en-US" b="1" dirty="0">
                <a:latin typeface="Times New Roman" panose="02020603050405020304" pitchFamily="18" charset="0"/>
                <a:cs typeface="Times New Roman" panose="02020603050405020304" pitchFamily="18" charset="0"/>
              </a:rPr>
              <a:t> with clause</a:t>
            </a:r>
            <a:r>
              <a:rPr lang="en-US" altLang="en-US" dirty="0">
                <a:latin typeface="Times New Roman" panose="02020603050405020304" pitchFamily="18" charset="0"/>
                <a:cs typeface="Times New Roman" panose="02020603050405020304" pitchFamily="18" charset="0"/>
              </a:rPr>
              <a:t>, and any component created inside this clause is automatically added to the app.</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latin typeface="Times New Roman" panose="02020603050405020304" pitchFamily="18" charset="0"/>
                <a:cs typeface="Times New Roman" panose="02020603050405020304" pitchFamily="18" charset="0"/>
              </a:rPr>
              <a:t>Components appear vertically in the app in the order they are created. </a:t>
            </a:r>
          </a:p>
        </p:txBody>
      </p:sp>
      <p:sp>
        <p:nvSpPr>
          <p:cNvPr id="6" name="TextBox 5">
            <a:extLst>
              <a:ext uri="{FF2B5EF4-FFF2-40B4-BE49-F238E27FC236}">
                <a16:creationId xmlns:a16="http://schemas.microsoft.com/office/drawing/2014/main" id="{A1D7E321-51CF-222A-D272-020FFDEAFC74}"/>
              </a:ext>
            </a:extLst>
          </p:cNvPr>
          <p:cNvSpPr txBox="1"/>
          <p:nvPr/>
        </p:nvSpPr>
        <p:spPr>
          <a:xfrm>
            <a:off x="1063752" y="1987769"/>
            <a:ext cx="6096000" cy="1200329"/>
          </a:xfrm>
          <a:prstGeom prst="rect">
            <a:avLst/>
          </a:prstGeom>
          <a:noFill/>
        </p:spPr>
        <p:txBody>
          <a:bodyPr wrap="square">
            <a:spAutoFit/>
          </a:bodyPr>
          <a:lstStyle/>
          <a:p>
            <a:r>
              <a:rPr lang="en-US" b="1" i="0" dirty="0">
                <a:effectLst/>
                <a:latin typeface="Source Sans Pro" panose="020B0503030403020204" pitchFamily="34" charset="0"/>
              </a:rPr>
              <a:t>Blocks</a:t>
            </a:r>
            <a:r>
              <a:rPr lang="en-US" b="0" i="0" dirty="0">
                <a:solidFill>
                  <a:srgbClr val="374151"/>
                </a:solidFill>
                <a:effectLst/>
                <a:latin typeface="Source Sans Pro" panose="020B0503030403020204" pitchFamily="34" charset="0"/>
              </a:rPr>
              <a:t>, a low-level API for designing web apps with more flexible layouts and data flows. Blocks allows you to do things like feature multiple data flows and demos, control where components appear on the page, handle complex data flow</a:t>
            </a:r>
            <a:endParaRPr lang="en-US" dirty="0"/>
          </a:p>
        </p:txBody>
      </p:sp>
    </p:spTree>
    <p:extLst>
      <p:ext uri="{BB962C8B-B14F-4D97-AF65-F5344CB8AC3E}">
        <p14:creationId xmlns:p14="http://schemas.microsoft.com/office/powerpoint/2010/main" val="132201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1BCB-787E-7F86-CB2E-B0664287E9FB}"/>
              </a:ext>
            </a:extLst>
          </p:cNvPr>
          <p:cNvSpPr>
            <a:spLocks noGrp="1"/>
          </p:cNvSpPr>
          <p:nvPr>
            <p:ph type="title"/>
          </p:nvPr>
        </p:nvSpPr>
        <p:spPr>
          <a:xfrm>
            <a:off x="226568" y="286512"/>
            <a:ext cx="4751832" cy="399288"/>
          </a:xfrm>
        </p:spPr>
        <p:txBody>
          <a:bodyPr>
            <a:normAutofit fontScale="90000"/>
          </a:bodyPr>
          <a:lstStyle/>
          <a:p>
            <a:r>
              <a:rPr lang="en-US" dirty="0"/>
              <a:t>Hello blocks:</a:t>
            </a:r>
          </a:p>
        </p:txBody>
      </p:sp>
      <p:pic>
        <p:nvPicPr>
          <p:cNvPr id="5" name="Content Placeholder 4">
            <a:extLst>
              <a:ext uri="{FF2B5EF4-FFF2-40B4-BE49-F238E27FC236}">
                <a16:creationId xmlns:a16="http://schemas.microsoft.com/office/drawing/2014/main" id="{0427CF85-4E24-CB13-1DCE-233030EC012D}"/>
              </a:ext>
            </a:extLst>
          </p:cNvPr>
          <p:cNvPicPr>
            <a:picLocks noGrp="1" noChangeAspect="1"/>
          </p:cNvPicPr>
          <p:nvPr>
            <p:ph idx="1"/>
          </p:nvPr>
        </p:nvPicPr>
        <p:blipFill>
          <a:blip r:embed="rId3"/>
          <a:stretch>
            <a:fillRect/>
          </a:stretch>
        </p:blipFill>
        <p:spPr>
          <a:xfrm>
            <a:off x="3438525" y="0"/>
            <a:ext cx="8395327" cy="6658936"/>
          </a:xfrm>
        </p:spPr>
      </p:pic>
    </p:spTree>
    <p:extLst>
      <p:ext uri="{BB962C8B-B14F-4D97-AF65-F5344CB8AC3E}">
        <p14:creationId xmlns:p14="http://schemas.microsoft.com/office/powerpoint/2010/main" val="2955166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8939-9426-6518-2974-9847C82EEE04}"/>
              </a:ext>
            </a:extLst>
          </p:cNvPr>
          <p:cNvSpPr>
            <a:spLocks noGrp="1"/>
          </p:cNvSpPr>
          <p:nvPr>
            <p:ph type="title"/>
          </p:nvPr>
        </p:nvSpPr>
        <p:spPr>
          <a:xfrm>
            <a:off x="775208" y="2780792"/>
            <a:ext cx="2465832" cy="1609344"/>
          </a:xfrm>
        </p:spPr>
        <p:txBody>
          <a:bodyPr/>
          <a:lstStyle/>
          <a:p>
            <a:r>
              <a:rPr lang="en-US" dirty="0"/>
              <a:t>Gradio tabs:</a:t>
            </a:r>
          </a:p>
        </p:txBody>
      </p:sp>
      <p:pic>
        <p:nvPicPr>
          <p:cNvPr id="5" name="Content Placeholder 4">
            <a:extLst>
              <a:ext uri="{FF2B5EF4-FFF2-40B4-BE49-F238E27FC236}">
                <a16:creationId xmlns:a16="http://schemas.microsoft.com/office/drawing/2014/main" id="{815C0C8E-A623-990E-842E-6AFC3167FBC6}"/>
              </a:ext>
            </a:extLst>
          </p:cNvPr>
          <p:cNvPicPr>
            <a:picLocks noGrp="1" noChangeAspect="1"/>
          </p:cNvPicPr>
          <p:nvPr>
            <p:ph idx="1"/>
          </p:nvPr>
        </p:nvPicPr>
        <p:blipFill>
          <a:blip r:embed="rId3"/>
          <a:stretch>
            <a:fillRect/>
          </a:stretch>
        </p:blipFill>
        <p:spPr>
          <a:xfrm>
            <a:off x="3241040" y="604138"/>
            <a:ext cx="7853680" cy="6060107"/>
          </a:xfrm>
        </p:spPr>
      </p:pic>
    </p:spTree>
    <p:extLst>
      <p:ext uri="{BB962C8B-B14F-4D97-AF65-F5344CB8AC3E}">
        <p14:creationId xmlns:p14="http://schemas.microsoft.com/office/powerpoint/2010/main" val="364847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77E9-CBC0-C021-FCEA-D90C9134C83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4370A16-5249-D85D-42C4-AB94A05B7FDD}"/>
              </a:ext>
            </a:extLst>
          </p:cNvPr>
          <p:cNvSpPr>
            <a:spLocks noGrp="1"/>
          </p:cNvSpPr>
          <p:nvPr>
            <p:ph idx="1"/>
          </p:nvPr>
        </p:nvSpPr>
        <p:spPr/>
        <p:txBody>
          <a:bodyPr>
            <a:normAutofit fontScale="92500" lnSpcReduction="10000"/>
          </a:bodyPr>
          <a:lstStyle/>
          <a:p>
            <a:pPr algn="l"/>
            <a:r>
              <a:rPr lang="en-US" b="1" dirty="0"/>
              <a:t>After completing this lab, students will be able to:</a:t>
            </a:r>
          </a:p>
          <a:p>
            <a:pPr algn="l">
              <a:buFont typeface="Arial" panose="020B0604020202020204" pitchFamily="34" charset="0"/>
              <a:buChar char="•"/>
            </a:pPr>
            <a:r>
              <a:rPr lang="en-US" dirty="0"/>
              <a:t>Implement and understand the concept of interfaces in Python, emphasizing their significance in software development.</a:t>
            </a:r>
          </a:p>
          <a:p>
            <a:pPr algn="l">
              <a:buFont typeface="Arial" panose="020B0604020202020204" pitchFamily="34" charset="0"/>
              <a:buChar char="•"/>
            </a:pPr>
            <a:r>
              <a:rPr lang="en-US" dirty="0"/>
              <a:t>Develop Graphical User Interfaces (GUIs) using Gradio library, mastering the creation of interactive and user-friendly applications.</a:t>
            </a:r>
          </a:p>
          <a:p>
            <a:pPr algn="l">
              <a:buFont typeface="Arial" panose="020B0604020202020204" pitchFamily="34" charset="0"/>
              <a:buChar char="•"/>
            </a:pPr>
            <a:r>
              <a:rPr lang="en-US" dirty="0"/>
              <a:t>Apply recursive data types to design and implement complex data structures, such as linked lists or trees, for efficient problem-solving.</a:t>
            </a:r>
          </a:p>
          <a:p>
            <a:pPr algn="l">
              <a:buFont typeface="Arial" panose="020B0604020202020204" pitchFamily="34" charset="0"/>
              <a:buChar char="•"/>
            </a:pPr>
            <a:r>
              <a:rPr lang="en-US" dirty="0"/>
              <a:t>Integrate interfaces, Gradio-based GUIs, and recursive data types to build sophisticated software applications.</a:t>
            </a:r>
          </a:p>
          <a:p>
            <a:pPr algn="l">
              <a:buFont typeface="Arial" panose="020B0604020202020204" pitchFamily="34" charset="0"/>
              <a:buChar char="•"/>
            </a:pPr>
            <a:r>
              <a:rPr lang="en-US" dirty="0"/>
              <a:t>Enhance critical thinking skills for problem-solving by analyzing and selecting suitable solutions in the context of interfaces, Gradio GUIs, and recursive data types.</a:t>
            </a:r>
          </a:p>
          <a:p>
            <a:pPr algn="l">
              <a:buFont typeface="Arial" panose="020B0604020202020204" pitchFamily="34" charset="0"/>
              <a:buChar char="•"/>
            </a:pPr>
            <a:r>
              <a:rPr lang="en-US" dirty="0"/>
              <a:t>Communicate effectively about the benefits and applications of interfaces, Gradio-based GUIs, and recursive data types to peers and stakeholders.</a:t>
            </a:r>
          </a:p>
          <a:p>
            <a:endParaRPr lang="en-US" dirty="0"/>
          </a:p>
        </p:txBody>
      </p:sp>
    </p:spTree>
    <p:extLst>
      <p:ext uri="{BB962C8B-B14F-4D97-AF65-F5344CB8AC3E}">
        <p14:creationId xmlns:p14="http://schemas.microsoft.com/office/powerpoint/2010/main" val="188131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9CC4-5B4A-08ED-1E07-14DB0B333C15}"/>
              </a:ext>
            </a:extLst>
          </p:cNvPr>
          <p:cNvSpPr>
            <a:spLocks noGrp="1"/>
          </p:cNvSpPr>
          <p:nvPr>
            <p:ph type="title"/>
          </p:nvPr>
        </p:nvSpPr>
        <p:spPr/>
        <p:txBody>
          <a:bodyPr/>
          <a:lstStyle/>
          <a:p>
            <a:r>
              <a:rPr lang="en-US" dirty="0"/>
              <a:t>Flip text</a:t>
            </a:r>
          </a:p>
        </p:txBody>
      </p:sp>
      <p:pic>
        <p:nvPicPr>
          <p:cNvPr id="5" name="Content Placeholder 4">
            <a:extLst>
              <a:ext uri="{FF2B5EF4-FFF2-40B4-BE49-F238E27FC236}">
                <a16:creationId xmlns:a16="http://schemas.microsoft.com/office/drawing/2014/main" id="{A01171A0-4BE7-A69B-2546-76DAAE81F6EE}"/>
              </a:ext>
            </a:extLst>
          </p:cNvPr>
          <p:cNvPicPr>
            <a:picLocks noGrp="1" noChangeAspect="1"/>
          </p:cNvPicPr>
          <p:nvPr>
            <p:ph idx="1"/>
          </p:nvPr>
        </p:nvPicPr>
        <p:blipFill>
          <a:blip r:embed="rId2"/>
          <a:stretch>
            <a:fillRect/>
          </a:stretch>
        </p:blipFill>
        <p:spPr>
          <a:xfrm>
            <a:off x="362108" y="2093976"/>
            <a:ext cx="11691300" cy="3436358"/>
          </a:xfrm>
        </p:spPr>
      </p:pic>
    </p:spTree>
    <p:extLst>
      <p:ext uri="{BB962C8B-B14F-4D97-AF65-F5344CB8AC3E}">
        <p14:creationId xmlns:p14="http://schemas.microsoft.com/office/powerpoint/2010/main" val="519328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8AB6-9634-702D-19B5-E87B6D2F44A9}"/>
              </a:ext>
            </a:extLst>
          </p:cNvPr>
          <p:cNvSpPr>
            <a:spLocks noGrp="1"/>
          </p:cNvSpPr>
          <p:nvPr>
            <p:ph type="title"/>
          </p:nvPr>
        </p:nvSpPr>
        <p:spPr>
          <a:xfrm>
            <a:off x="246888" y="327152"/>
            <a:ext cx="10058400" cy="358648"/>
          </a:xfrm>
        </p:spPr>
        <p:txBody>
          <a:bodyPr>
            <a:normAutofit fontScale="90000"/>
          </a:bodyPr>
          <a:lstStyle/>
          <a:p>
            <a:r>
              <a:rPr lang="en-US" dirty="0"/>
              <a:t>Flip image:</a:t>
            </a:r>
          </a:p>
        </p:txBody>
      </p:sp>
      <p:pic>
        <p:nvPicPr>
          <p:cNvPr id="4" name="Content Placeholder 3">
            <a:extLst>
              <a:ext uri="{FF2B5EF4-FFF2-40B4-BE49-F238E27FC236}">
                <a16:creationId xmlns:a16="http://schemas.microsoft.com/office/drawing/2014/main" id="{9B713E31-4689-7E9B-E132-18BC9A90DCD0}"/>
              </a:ext>
            </a:extLst>
          </p:cNvPr>
          <p:cNvPicPr>
            <a:picLocks noGrp="1" noChangeAspect="1"/>
          </p:cNvPicPr>
          <p:nvPr>
            <p:ph idx="1"/>
          </p:nvPr>
        </p:nvPicPr>
        <p:blipFill>
          <a:blip r:embed="rId2"/>
          <a:stretch>
            <a:fillRect/>
          </a:stretch>
        </p:blipFill>
        <p:spPr>
          <a:xfrm>
            <a:off x="2327075" y="1564640"/>
            <a:ext cx="7537849" cy="4607560"/>
          </a:xfrm>
          <a:prstGeom prst="rect">
            <a:avLst/>
          </a:prstGeom>
        </p:spPr>
      </p:pic>
    </p:spTree>
    <p:extLst>
      <p:ext uri="{BB962C8B-B14F-4D97-AF65-F5344CB8AC3E}">
        <p14:creationId xmlns:p14="http://schemas.microsoft.com/office/powerpoint/2010/main" val="208551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526BD-59D6-D6D1-B907-497EADB33BF1}"/>
              </a:ext>
            </a:extLst>
          </p:cNvPr>
          <p:cNvSpPr>
            <a:spLocks noGrp="1"/>
          </p:cNvSpPr>
          <p:nvPr>
            <p:ph type="title"/>
          </p:nvPr>
        </p:nvSpPr>
        <p:spPr>
          <a:xfrm>
            <a:off x="4970109" y="484632"/>
            <a:ext cx="6730277" cy="1609344"/>
          </a:xfrm>
          <a:ln>
            <a:noFill/>
          </a:ln>
        </p:spPr>
        <p:txBody>
          <a:bodyPr>
            <a:normAutofit/>
          </a:bodyPr>
          <a:lstStyle/>
          <a:p>
            <a:r>
              <a:rPr lang="en-US" sz="4800"/>
              <a:t>Recursive data types:</a:t>
            </a:r>
          </a:p>
        </p:txBody>
      </p:sp>
      <p:pic>
        <p:nvPicPr>
          <p:cNvPr id="5" name="Picture 4" descr="Close-up of illuminated circuit board">
            <a:extLst>
              <a:ext uri="{FF2B5EF4-FFF2-40B4-BE49-F238E27FC236}">
                <a16:creationId xmlns:a16="http://schemas.microsoft.com/office/drawing/2014/main" id="{D44DE6C2-1330-B1B4-9F21-A32FCF845EE9}"/>
              </a:ext>
            </a:extLst>
          </p:cNvPr>
          <p:cNvPicPr>
            <a:picLocks noChangeAspect="1"/>
          </p:cNvPicPr>
          <p:nvPr/>
        </p:nvPicPr>
        <p:blipFill rotWithShape="1">
          <a:blip r:embed="rId4"/>
          <a:srcRect l="22604" r="28950"/>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9F50EC0B-D1DF-9BA2-3B59-B688173FA986}"/>
              </a:ext>
            </a:extLst>
          </p:cNvPr>
          <p:cNvSpPr>
            <a:spLocks noGrp="1"/>
          </p:cNvSpPr>
          <p:nvPr>
            <p:ph idx="1"/>
          </p:nvPr>
        </p:nvSpPr>
        <p:spPr>
          <a:xfrm>
            <a:off x="4970109" y="2121408"/>
            <a:ext cx="6730276" cy="4050792"/>
          </a:xfrm>
        </p:spPr>
        <p:txBody>
          <a:bodyPr>
            <a:normAutofit/>
          </a:bodyPr>
          <a:lstStyle/>
          <a:p>
            <a:r>
              <a:rPr lang="en-US" sz="1800" b="0" i="0" dirty="0">
                <a:effectLst/>
                <a:latin typeface="Söhne"/>
              </a:rPr>
              <a:t>Recursive data types are structures that can be defined in terms of themselves, usually to handle inherently recursive data. Below are their aspects and real-world implementation details:</a:t>
            </a:r>
          </a:p>
          <a:p>
            <a:r>
              <a:rPr lang="en-US" sz="1800" b="1" i="0" dirty="0">
                <a:effectLst/>
                <a:latin typeface="Söhne"/>
              </a:rPr>
              <a:t>Real-world Examples:</a:t>
            </a:r>
          </a:p>
          <a:p>
            <a:pPr>
              <a:buFont typeface="Arial" panose="020B0604020202020204" pitchFamily="34" charset="0"/>
              <a:buChar char="•"/>
            </a:pPr>
            <a:r>
              <a:rPr lang="en-US" sz="1800" b="1" i="0" dirty="0">
                <a:effectLst/>
                <a:latin typeface="Söhne"/>
              </a:rPr>
              <a:t>File Systems</a:t>
            </a:r>
            <a:r>
              <a:rPr lang="en-US" sz="1800" b="0" i="0" dirty="0">
                <a:effectLst/>
                <a:latin typeface="Söhne"/>
              </a:rPr>
              <a:t>: Directories can contain subdirectories, which in turn can contain more, creating a recursive structure.</a:t>
            </a:r>
          </a:p>
          <a:p>
            <a:pPr>
              <a:buFont typeface="Arial" panose="020B0604020202020204" pitchFamily="34" charset="0"/>
              <a:buChar char="•"/>
            </a:pPr>
            <a:r>
              <a:rPr lang="en-US" sz="1800" b="1" i="0" dirty="0">
                <a:effectLst/>
                <a:latin typeface="Söhne"/>
              </a:rPr>
              <a:t>Social Networks</a:t>
            </a:r>
            <a:r>
              <a:rPr lang="en-US" sz="1800" b="0" i="0" dirty="0">
                <a:effectLst/>
                <a:latin typeface="Söhne"/>
              </a:rPr>
              <a:t>: Users have friends who are users themselves, each with their own network.</a:t>
            </a:r>
          </a:p>
          <a:p>
            <a:endParaRPr lang="en-US" sz="18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911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CC950-57D8-988D-552E-67560767112F}"/>
              </a:ext>
            </a:extLst>
          </p:cNvPr>
          <p:cNvSpPr>
            <a:spLocks noGrp="1"/>
          </p:cNvSpPr>
          <p:nvPr>
            <p:ph type="title"/>
          </p:nvPr>
        </p:nvSpPr>
        <p:spPr>
          <a:xfrm>
            <a:off x="4970109" y="484632"/>
            <a:ext cx="6730277" cy="1609344"/>
          </a:xfrm>
          <a:ln>
            <a:noFill/>
          </a:ln>
        </p:spPr>
        <p:txBody>
          <a:bodyPr>
            <a:normAutofit/>
          </a:bodyPr>
          <a:lstStyle/>
          <a:p>
            <a:r>
              <a:rPr lang="en-US" sz="4800"/>
              <a:t>Challenges:</a:t>
            </a:r>
          </a:p>
        </p:txBody>
      </p:sp>
      <p:pic>
        <p:nvPicPr>
          <p:cNvPr id="5" name="Picture 4" descr="Person holding a puzzle piece">
            <a:extLst>
              <a:ext uri="{FF2B5EF4-FFF2-40B4-BE49-F238E27FC236}">
                <a16:creationId xmlns:a16="http://schemas.microsoft.com/office/drawing/2014/main" id="{46956CD9-F63C-028E-0513-0D24824A58CF}"/>
              </a:ext>
            </a:extLst>
          </p:cNvPr>
          <p:cNvPicPr>
            <a:picLocks noChangeAspect="1"/>
          </p:cNvPicPr>
          <p:nvPr/>
        </p:nvPicPr>
        <p:blipFill rotWithShape="1">
          <a:blip r:embed="rId4"/>
          <a:srcRect l="27210" r="26885"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E7BF4D25-2250-8BDC-AB7A-95EBFF7CDEA3}"/>
              </a:ext>
            </a:extLst>
          </p:cNvPr>
          <p:cNvSpPr>
            <a:spLocks noGrp="1"/>
          </p:cNvSpPr>
          <p:nvPr>
            <p:ph idx="1"/>
          </p:nvPr>
        </p:nvSpPr>
        <p:spPr>
          <a:xfrm>
            <a:off x="4970109" y="2121408"/>
            <a:ext cx="6730276" cy="4050792"/>
          </a:xfrm>
        </p:spPr>
        <p:txBody>
          <a:bodyPr>
            <a:normAutofit/>
          </a:bodyPr>
          <a:lstStyle/>
          <a:p>
            <a:pPr>
              <a:buFont typeface="Arial" panose="020B0604020202020204" pitchFamily="34" charset="0"/>
              <a:buChar char="•"/>
            </a:pPr>
            <a:r>
              <a:rPr lang="en-US" sz="1800" b="1" i="0">
                <a:effectLst/>
                <a:latin typeface="Söhne"/>
              </a:rPr>
              <a:t>Complexity</a:t>
            </a:r>
            <a:r>
              <a:rPr lang="en-US" sz="1800" b="0" i="0">
                <a:effectLst/>
                <a:latin typeface="Söhne"/>
              </a:rPr>
              <a:t>: Understanding and working with recursion can be conceptually challenging.</a:t>
            </a:r>
          </a:p>
          <a:p>
            <a:pPr>
              <a:buFont typeface="Arial" panose="020B0604020202020204" pitchFamily="34" charset="0"/>
              <a:buChar char="•"/>
            </a:pPr>
            <a:r>
              <a:rPr lang="en-US" sz="1800" b="1" i="0">
                <a:effectLst/>
                <a:latin typeface="Söhne"/>
              </a:rPr>
              <a:t>Memory Overhead</a:t>
            </a:r>
            <a:r>
              <a:rPr lang="en-US" sz="1800" b="0" i="0">
                <a:effectLst/>
                <a:latin typeface="Söhne"/>
              </a:rPr>
              <a:t>: Improper implementation can lead to high memory usage or stack overflows.</a:t>
            </a:r>
          </a:p>
          <a:p>
            <a:pPr>
              <a:buFont typeface="Arial" panose="020B0604020202020204" pitchFamily="34" charset="0"/>
              <a:buChar char="•"/>
            </a:pPr>
            <a:r>
              <a:rPr lang="en-US" sz="1800" b="1" i="0">
                <a:effectLst/>
                <a:latin typeface="Söhne"/>
              </a:rPr>
              <a:t>Debugging Difficulty</a:t>
            </a:r>
            <a:r>
              <a:rPr lang="en-US" sz="1800" b="0" i="0">
                <a:effectLst/>
                <a:latin typeface="Söhne"/>
              </a:rPr>
              <a:t>: Tracing through recursive calls can be more difficult than iterative solutions.</a:t>
            </a:r>
          </a:p>
          <a:p>
            <a:endParaRPr lang="en-US" sz="180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9626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3F9AE-A088-9515-8433-4F6D931A2DCB}"/>
              </a:ext>
            </a:extLst>
          </p:cNvPr>
          <p:cNvSpPr>
            <a:spLocks noGrp="1"/>
          </p:cNvSpPr>
          <p:nvPr>
            <p:ph type="title"/>
          </p:nvPr>
        </p:nvSpPr>
        <p:spPr>
          <a:xfrm>
            <a:off x="4970109" y="484632"/>
            <a:ext cx="6730277" cy="1609344"/>
          </a:xfrm>
          <a:ln>
            <a:noFill/>
          </a:ln>
        </p:spPr>
        <p:txBody>
          <a:bodyPr>
            <a:normAutofit/>
          </a:bodyPr>
          <a:lstStyle/>
          <a:p>
            <a:r>
              <a:rPr lang="en-US" sz="3400" b="1" i="0">
                <a:effectLst/>
                <a:latin typeface="Söhne"/>
              </a:rPr>
              <a:t>Implementation in Real-world Scenarios:</a:t>
            </a:r>
            <a:br>
              <a:rPr lang="en-US" sz="3400" b="1" i="0">
                <a:effectLst/>
                <a:latin typeface="Söhne"/>
              </a:rPr>
            </a:br>
            <a:endParaRPr lang="en-US" sz="3400"/>
          </a:p>
        </p:txBody>
      </p:sp>
      <p:pic>
        <p:nvPicPr>
          <p:cNvPr id="5" name="Picture 4" descr="A network formed by white dots">
            <a:extLst>
              <a:ext uri="{FF2B5EF4-FFF2-40B4-BE49-F238E27FC236}">
                <a16:creationId xmlns:a16="http://schemas.microsoft.com/office/drawing/2014/main" id="{4A26537D-ED8E-B809-38D2-D8DA74EE4FF8}"/>
              </a:ext>
            </a:extLst>
          </p:cNvPr>
          <p:cNvPicPr>
            <a:picLocks noChangeAspect="1"/>
          </p:cNvPicPr>
          <p:nvPr/>
        </p:nvPicPr>
        <p:blipFill rotWithShape="1">
          <a:blip r:embed="rId4"/>
          <a:srcRect l="45121" r="2706" b="-1"/>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86F214EE-5033-71C2-6AD6-2BACEA5E7DAF}"/>
              </a:ext>
            </a:extLst>
          </p:cNvPr>
          <p:cNvSpPr>
            <a:spLocks noGrp="1"/>
          </p:cNvSpPr>
          <p:nvPr>
            <p:ph idx="1"/>
          </p:nvPr>
        </p:nvSpPr>
        <p:spPr>
          <a:xfrm>
            <a:off x="4970109" y="2121408"/>
            <a:ext cx="6730276" cy="4050792"/>
          </a:xfrm>
        </p:spPr>
        <p:txBody>
          <a:bodyPr>
            <a:normAutofit/>
          </a:bodyPr>
          <a:lstStyle/>
          <a:p>
            <a:pPr>
              <a:buFont typeface="Arial" panose="020B0604020202020204" pitchFamily="34" charset="0"/>
              <a:buChar char="•"/>
            </a:pPr>
            <a:r>
              <a:rPr lang="en-US" sz="1800" b="1" i="0">
                <a:effectLst/>
                <a:latin typeface="Söhne"/>
              </a:rPr>
              <a:t>Organizational Charts</a:t>
            </a:r>
            <a:r>
              <a:rPr lang="en-US" sz="1800" b="0" i="0">
                <a:effectLst/>
                <a:latin typeface="Söhne"/>
              </a:rPr>
              <a:t>: Representing the structure of an organization, where each division is made up of smaller divisions.</a:t>
            </a:r>
          </a:p>
          <a:p>
            <a:pPr>
              <a:buFont typeface="Arial" panose="020B0604020202020204" pitchFamily="34" charset="0"/>
              <a:buChar char="•"/>
            </a:pPr>
            <a:r>
              <a:rPr lang="en-US" sz="1800" b="1" i="0">
                <a:effectLst/>
                <a:latin typeface="Söhne"/>
              </a:rPr>
              <a:t>Data Parsing</a:t>
            </a:r>
            <a:r>
              <a:rPr lang="en-US" sz="1800" b="0" i="0">
                <a:effectLst/>
                <a:latin typeface="Söhne"/>
              </a:rPr>
              <a:t>: Parsing nested data formats like XML or JSON in programming.</a:t>
            </a:r>
          </a:p>
          <a:p>
            <a:pPr>
              <a:buFont typeface="Arial" panose="020B0604020202020204" pitchFamily="34" charset="0"/>
              <a:buChar char="•"/>
            </a:pPr>
            <a:r>
              <a:rPr lang="en-US" sz="1800" b="1" i="0">
                <a:effectLst/>
                <a:latin typeface="Söhne"/>
              </a:rPr>
              <a:t>Component Trees in Web Development</a:t>
            </a:r>
            <a:r>
              <a:rPr lang="en-US" sz="1800" b="0" i="0">
                <a:effectLst/>
                <a:latin typeface="Söhne"/>
              </a:rPr>
              <a:t>: Frameworks like React use a component tree where components can contain other components.</a:t>
            </a:r>
          </a:p>
          <a:p>
            <a:endParaRPr lang="en-US" sz="180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11416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3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7" name="Rectangle 36">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86628-6DF9-1C00-7707-89033B3A2929}"/>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5600">
                <a:blipFill dpi="0" rotWithShape="1">
                  <a:blip r:embed="rId4"/>
                  <a:srcRect/>
                  <a:tile tx="6350" ty="-127000" sx="65000" sy="64000" flip="none" algn="tl"/>
                </a:blipFill>
              </a:rPr>
              <a:t>Code examples</a:t>
            </a:r>
          </a:p>
        </p:txBody>
      </p:sp>
      <p:sp>
        <p:nvSpPr>
          <p:cNvPr id="40" name="Rectangle 3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2" name="Oval 41">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42">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4" name="Graphic 43" descr="Code">
            <a:extLst>
              <a:ext uri="{FF2B5EF4-FFF2-40B4-BE49-F238E27FC236}">
                <a16:creationId xmlns:a16="http://schemas.microsoft.com/office/drawing/2014/main" id="{E0ADC4EC-319D-60D1-0E47-DA4974C643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0934" y="1388911"/>
            <a:ext cx="4011543" cy="4011543"/>
          </a:xfrm>
          <a:prstGeom prst="rect">
            <a:avLst/>
          </a:prstGeom>
        </p:spPr>
      </p:pic>
    </p:spTree>
    <p:extLst>
      <p:ext uri="{BB962C8B-B14F-4D97-AF65-F5344CB8AC3E}">
        <p14:creationId xmlns:p14="http://schemas.microsoft.com/office/powerpoint/2010/main" val="128113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82F8-8866-4606-43B4-97E6F0041FF6}"/>
              </a:ext>
            </a:extLst>
          </p:cNvPr>
          <p:cNvSpPr>
            <a:spLocks noGrp="1"/>
          </p:cNvSpPr>
          <p:nvPr>
            <p:ph type="title"/>
          </p:nvPr>
        </p:nvSpPr>
        <p:spPr/>
        <p:txBody>
          <a:bodyPr/>
          <a:lstStyle/>
          <a:p>
            <a:r>
              <a:rPr lang="en-US" dirty="0"/>
              <a:t>Factorial calculation</a:t>
            </a:r>
          </a:p>
        </p:txBody>
      </p:sp>
      <p:sp>
        <p:nvSpPr>
          <p:cNvPr id="3" name="Content Placeholder 2">
            <a:extLst>
              <a:ext uri="{FF2B5EF4-FFF2-40B4-BE49-F238E27FC236}">
                <a16:creationId xmlns:a16="http://schemas.microsoft.com/office/drawing/2014/main" id="{50E88775-747B-4C0A-A357-ECBB5219EF95}"/>
              </a:ext>
            </a:extLst>
          </p:cNvPr>
          <p:cNvSpPr>
            <a:spLocks noGrp="1"/>
          </p:cNvSpPr>
          <p:nvPr>
            <p:ph idx="1"/>
          </p:nvPr>
        </p:nvSpPr>
        <p:spPr>
          <a:xfrm>
            <a:off x="1069847" y="2121408"/>
            <a:ext cx="5628903" cy="4050792"/>
          </a:xfrm>
          <a:solidFill>
            <a:schemeClr val="bg1">
              <a:lumMod val="65000"/>
            </a:schemeClr>
          </a:solidFill>
        </p:spPr>
        <p:txBody>
          <a:bodyPr/>
          <a:lstStyle/>
          <a:p>
            <a:r>
              <a:rPr lang="en-US" dirty="0"/>
              <a:t>def factorial(n):</a:t>
            </a:r>
          </a:p>
          <a:p>
            <a:r>
              <a:rPr lang="en-US" dirty="0"/>
              <a:t>    if n == 0 or n == 1:</a:t>
            </a:r>
          </a:p>
          <a:p>
            <a:r>
              <a:rPr lang="en-US" dirty="0"/>
              <a:t>        return 1</a:t>
            </a:r>
          </a:p>
          <a:p>
            <a:r>
              <a:rPr lang="en-US" dirty="0"/>
              <a:t>    else:</a:t>
            </a:r>
          </a:p>
          <a:p>
            <a:r>
              <a:rPr lang="en-US" dirty="0"/>
              <a:t>        return n * factorial(n-1)</a:t>
            </a:r>
          </a:p>
          <a:p>
            <a:endParaRPr lang="en-US" dirty="0"/>
          </a:p>
          <a:p>
            <a:r>
              <a:rPr lang="en-US" dirty="0"/>
              <a:t># Example usage:</a:t>
            </a:r>
          </a:p>
          <a:p>
            <a:r>
              <a:rPr lang="en-US" dirty="0"/>
              <a:t>result = factorial(5)</a:t>
            </a:r>
          </a:p>
          <a:p>
            <a:r>
              <a:rPr lang="en-US" dirty="0"/>
              <a:t>print("Factorial of 5:", result)</a:t>
            </a:r>
          </a:p>
          <a:p>
            <a:endParaRPr lang="en-US" dirty="0"/>
          </a:p>
        </p:txBody>
      </p:sp>
      <p:pic>
        <p:nvPicPr>
          <p:cNvPr id="5" name="Picture 4">
            <a:extLst>
              <a:ext uri="{FF2B5EF4-FFF2-40B4-BE49-F238E27FC236}">
                <a16:creationId xmlns:a16="http://schemas.microsoft.com/office/drawing/2014/main" id="{58C5BF81-108A-F26D-16B1-B51D94988A8C}"/>
              </a:ext>
            </a:extLst>
          </p:cNvPr>
          <p:cNvPicPr>
            <a:picLocks noChangeAspect="1"/>
          </p:cNvPicPr>
          <p:nvPr/>
        </p:nvPicPr>
        <p:blipFill>
          <a:blip r:embed="rId2"/>
          <a:stretch>
            <a:fillRect/>
          </a:stretch>
        </p:blipFill>
        <p:spPr>
          <a:xfrm>
            <a:off x="6781213" y="3895970"/>
            <a:ext cx="2778463" cy="501667"/>
          </a:xfrm>
          <a:prstGeom prst="rect">
            <a:avLst/>
          </a:prstGeom>
        </p:spPr>
      </p:pic>
    </p:spTree>
    <p:extLst>
      <p:ext uri="{BB962C8B-B14F-4D97-AF65-F5344CB8AC3E}">
        <p14:creationId xmlns:p14="http://schemas.microsoft.com/office/powerpoint/2010/main" val="423412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5635-687C-A513-4FC0-20646457F22B}"/>
              </a:ext>
            </a:extLst>
          </p:cNvPr>
          <p:cNvSpPr>
            <a:spLocks noGrp="1"/>
          </p:cNvSpPr>
          <p:nvPr>
            <p:ph type="title"/>
          </p:nvPr>
        </p:nvSpPr>
        <p:spPr>
          <a:xfrm>
            <a:off x="290703" y="1336421"/>
            <a:ext cx="6966712" cy="704088"/>
          </a:xfrm>
        </p:spPr>
        <p:txBody>
          <a:bodyPr>
            <a:normAutofit fontScale="90000"/>
          </a:bodyPr>
          <a:lstStyle/>
          <a:p>
            <a:r>
              <a:rPr lang="en-US" dirty="0"/>
              <a:t>Recursive data type: </a:t>
            </a:r>
            <a:br>
              <a:rPr lang="en-US" dirty="0"/>
            </a:br>
            <a:r>
              <a:rPr lang="en-US" dirty="0"/>
              <a:t>(tree) </a:t>
            </a:r>
          </a:p>
        </p:txBody>
      </p:sp>
      <p:pic>
        <p:nvPicPr>
          <p:cNvPr id="5" name="Content Placeholder 4">
            <a:extLst>
              <a:ext uri="{FF2B5EF4-FFF2-40B4-BE49-F238E27FC236}">
                <a16:creationId xmlns:a16="http://schemas.microsoft.com/office/drawing/2014/main" id="{B309BA45-EAA4-76A5-65BF-38912C95C6BA}"/>
              </a:ext>
            </a:extLst>
          </p:cNvPr>
          <p:cNvPicPr>
            <a:picLocks noGrp="1" noChangeAspect="1"/>
          </p:cNvPicPr>
          <p:nvPr>
            <p:ph idx="1"/>
          </p:nvPr>
        </p:nvPicPr>
        <p:blipFill>
          <a:blip r:embed="rId3"/>
          <a:stretch>
            <a:fillRect/>
          </a:stretch>
        </p:blipFill>
        <p:spPr>
          <a:xfrm>
            <a:off x="6675120" y="0"/>
            <a:ext cx="5516881" cy="6853058"/>
          </a:xfrm>
        </p:spPr>
      </p:pic>
      <p:sp>
        <p:nvSpPr>
          <p:cNvPr id="7" name="Rectangle 2">
            <a:extLst>
              <a:ext uri="{FF2B5EF4-FFF2-40B4-BE49-F238E27FC236}">
                <a16:creationId xmlns:a16="http://schemas.microsoft.com/office/drawing/2014/main" id="{943B2513-E85A-830A-0D8A-70E0C69453BD}"/>
              </a:ext>
            </a:extLst>
          </p:cNvPr>
          <p:cNvSpPr>
            <a:spLocks noChangeArrowheads="1"/>
          </p:cNvSpPr>
          <p:nvPr/>
        </p:nvSpPr>
        <p:spPr bwMode="auto">
          <a:xfrm rot="10800000" flipV="1">
            <a:off x="866902" y="2915860"/>
            <a:ext cx="47426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This code snippet defines a Tree Node class, which represents each node in a binary tree. The insert method is recursive and places new values in the correct location in the binary tree. The display method is also recursive, performing an in-order traversal to print all the values in the tree. </a:t>
            </a:r>
          </a:p>
        </p:txBody>
      </p:sp>
      <p:pic>
        <p:nvPicPr>
          <p:cNvPr id="9" name="Picture 8">
            <a:extLst>
              <a:ext uri="{FF2B5EF4-FFF2-40B4-BE49-F238E27FC236}">
                <a16:creationId xmlns:a16="http://schemas.microsoft.com/office/drawing/2014/main" id="{A1F6B455-1576-8E0D-D977-A743CE42383C}"/>
              </a:ext>
            </a:extLst>
          </p:cNvPr>
          <p:cNvPicPr>
            <a:picLocks noChangeAspect="1"/>
          </p:cNvPicPr>
          <p:nvPr/>
        </p:nvPicPr>
        <p:blipFill>
          <a:blip r:embed="rId4"/>
          <a:stretch>
            <a:fillRect/>
          </a:stretch>
        </p:blipFill>
        <p:spPr>
          <a:xfrm>
            <a:off x="866901" y="4622229"/>
            <a:ext cx="5153025" cy="390525"/>
          </a:xfrm>
          <a:prstGeom prst="rect">
            <a:avLst/>
          </a:prstGeom>
        </p:spPr>
      </p:pic>
    </p:spTree>
    <p:extLst>
      <p:ext uri="{BB962C8B-B14F-4D97-AF65-F5344CB8AC3E}">
        <p14:creationId xmlns:p14="http://schemas.microsoft.com/office/powerpoint/2010/main" val="2346389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9" name="Group 4108">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110" name="Oval 4109">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11" name="Oval 4110">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113" name="Rectangle 4112">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15" name="Rectangle 4114">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5DA96-BF1C-7C78-A30E-CCDA5A48D991}"/>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Tools:</a:t>
            </a:r>
          </a:p>
        </p:txBody>
      </p:sp>
      <p:sp>
        <p:nvSpPr>
          <p:cNvPr id="4119" name="Rectangle 4118">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21" name="Group 4120">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122" name="Oval 4121">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23" name="Oval 4122">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BA18B076-7A2F-4093-AF99-09C35DDC2985}"/>
              </a:ext>
            </a:extLst>
          </p:cNvPr>
          <p:cNvSpPr>
            <a:spLocks noGrp="1"/>
          </p:cNvSpPr>
          <p:nvPr>
            <p:ph idx="1"/>
          </p:nvPr>
        </p:nvSpPr>
        <p:spPr>
          <a:xfrm>
            <a:off x="8200102" y="4790198"/>
            <a:ext cx="2818418" cy="687058"/>
          </a:xfrm>
        </p:spPr>
        <p:txBody>
          <a:bodyPr vert="horz" lIns="91440" tIns="45720" rIns="91440" bIns="45720" rtlCol="0">
            <a:normAutofit/>
          </a:bodyPr>
          <a:lstStyle/>
          <a:p>
            <a:pPr marL="0" indent="0">
              <a:buNone/>
            </a:pPr>
            <a:r>
              <a:rPr lang="en-US" sz="1600">
                <a:solidFill>
                  <a:srgbClr val="000000"/>
                </a:solidFill>
              </a:rPr>
              <a:t>Google colab </a:t>
            </a:r>
          </a:p>
        </p:txBody>
      </p:sp>
      <p:pic>
        <p:nvPicPr>
          <p:cNvPr id="4098" name="Picture 2">
            <a:extLst>
              <a:ext uri="{FF2B5EF4-FFF2-40B4-BE49-F238E27FC236}">
                <a16:creationId xmlns:a16="http://schemas.microsoft.com/office/drawing/2014/main" id="{E862189A-9C52-3C59-3661-3A13E41F6BF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20834" y="1976226"/>
            <a:ext cx="6631744" cy="283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96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C14-3CBB-E15A-F978-D3A0F659640F}"/>
              </a:ext>
            </a:extLst>
          </p:cNvPr>
          <p:cNvSpPr>
            <a:spLocks noGrp="1"/>
          </p:cNvSpPr>
          <p:nvPr>
            <p:ph type="title"/>
          </p:nvPr>
        </p:nvSpPr>
        <p:spPr/>
        <p:txBody>
          <a:bodyPr/>
          <a:lstStyle/>
          <a:p>
            <a:r>
              <a:rPr lang="en-US" dirty="0"/>
              <a:t>Tasks:</a:t>
            </a:r>
            <a:br>
              <a:rPr lang="en-US" dirty="0"/>
            </a:br>
            <a:endParaRPr lang="en-US" dirty="0"/>
          </a:p>
        </p:txBody>
      </p:sp>
      <p:sp>
        <p:nvSpPr>
          <p:cNvPr id="3" name="Content Placeholder 2">
            <a:extLst>
              <a:ext uri="{FF2B5EF4-FFF2-40B4-BE49-F238E27FC236}">
                <a16:creationId xmlns:a16="http://schemas.microsoft.com/office/drawing/2014/main" id="{E5613574-C3AF-FC48-7E4A-CBA9AE07258F}"/>
              </a:ext>
            </a:extLst>
          </p:cNvPr>
          <p:cNvSpPr>
            <a:spLocks noGrp="1"/>
          </p:cNvSpPr>
          <p:nvPr>
            <p:ph idx="1"/>
          </p:nvPr>
        </p:nvSpPr>
        <p:spPr/>
        <p:txBody>
          <a:bodyPr/>
          <a:lstStyle/>
          <a:p>
            <a:pPr algn="l"/>
            <a:r>
              <a:rPr lang="en-US" b="1" i="0" dirty="0">
                <a:effectLst/>
                <a:latin typeface="Söhne"/>
              </a:rPr>
              <a:t>Task 1: Banking Interface </a:t>
            </a:r>
          </a:p>
          <a:p>
            <a:pPr algn="l"/>
            <a:r>
              <a:rPr lang="en-US" b="0" i="0" dirty="0">
                <a:effectLst/>
                <a:latin typeface="Söhne"/>
              </a:rPr>
              <a:t>Implement a command-line application using interface for a banking system. </a:t>
            </a:r>
          </a:p>
          <a:p>
            <a:pPr algn="l"/>
            <a:r>
              <a:rPr lang="en-US" b="1" i="0" dirty="0">
                <a:effectLst/>
                <a:latin typeface="Söhne"/>
              </a:rPr>
              <a:t>Details</a:t>
            </a:r>
            <a:r>
              <a:rPr lang="en-US" b="0" i="0" dirty="0">
                <a:effectLst/>
                <a:latin typeface="Söhne"/>
              </a:rPr>
              <a:t>: Students will create app where users can type commands to check balances, deposit, and withdraw money.</a:t>
            </a:r>
          </a:p>
          <a:p>
            <a:endParaRPr lang="en-US" dirty="0"/>
          </a:p>
        </p:txBody>
      </p:sp>
    </p:spTree>
    <p:extLst>
      <p:ext uri="{BB962C8B-B14F-4D97-AF65-F5344CB8AC3E}">
        <p14:creationId xmlns:p14="http://schemas.microsoft.com/office/powerpoint/2010/main" val="262073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49F1-A8CB-0757-EAEF-FBEAC30D2738}"/>
              </a:ext>
            </a:extLst>
          </p:cNvPr>
          <p:cNvSpPr>
            <a:spLocks noGrp="1"/>
          </p:cNvSpPr>
          <p:nvPr>
            <p:ph type="title"/>
          </p:nvPr>
        </p:nvSpPr>
        <p:spPr/>
        <p:txBody>
          <a:bodyPr/>
          <a:lstStyle/>
          <a:p>
            <a:r>
              <a:rPr lang="en-US" b="1" i="0" dirty="0">
                <a:effectLst/>
                <a:latin typeface="Söhne"/>
              </a:rPr>
              <a:t>Introduction to Interfaces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06420431-DFDA-633D-3B21-597751133582}"/>
              </a:ext>
            </a:extLst>
          </p:cNvPr>
          <p:cNvSpPr>
            <a:spLocks noGrp="1"/>
          </p:cNvSpPr>
          <p:nvPr>
            <p:ph idx="1"/>
          </p:nvPr>
        </p:nvSpPr>
        <p:spPr>
          <a:xfrm>
            <a:off x="1063752" y="1530858"/>
            <a:ext cx="10058400" cy="4050792"/>
          </a:xfrm>
        </p:spPr>
        <p:txBody>
          <a:bodyPr/>
          <a:lstStyle/>
          <a:p>
            <a:pPr algn="l">
              <a:buFont typeface="Arial" panose="020B0604020202020204" pitchFamily="34" charset="0"/>
              <a:buChar char="•"/>
            </a:pPr>
            <a:r>
              <a:rPr lang="en-US" b="1" i="0" dirty="0">
                <a:effectLst/>
                <a:latin typeface="Söhne"/>
              </a:rPr>
              <a:t>Definition</a:t>
            </a:r>
            <a:r>
              <a:rPr lang="en-US" b="0" i="0" dirty="0">
                <a:effectLst/>
                <a:latin typeface="Söhne"/>
              </a:rPr>
              <a:t>: concept of an interface as a means of interaction between different software components.</a:t>
            </a:r>
          </a:p>
          <a:p>
            <a:pPr algn="l">
              <a:buFont typeface="Arial" panose="020B0604020202020204" pitchFamily="34" charset="0"/>
              <a:buChar char="•"/>
            </a:pPr>
            <a:r>
              <a:rPr lang="en-US" b="1" i="0" dirty="0">
                <a:effectLst/>
                <a:latin typeface="Söhne"/>
              </a:rPr>
              <a:t>Purpose</a:t>
            </a:r>
            <a:r>
              <a:rPr lang="en-US" b="0" i="0" dirty="0">
                <a:effectLst/>
                <a:latin typeface="Söhne"/>
              </a:rPr>
              <a:t>: </a:t>
            </a:r>
            <a:r>
              <a:rPr lang="en-US" dirty="0">
                <a:latin typeface="Söhne"/>
              </a:rPr>
              <a:t>I</a:t>
            </a:r>
            <a:r>
              <a:rPr lang="en-US" b="0" i="0" dirty="0">
                <a:effectLst/>
                <a:latin typeface="Söhne"/>
              </a:rPr>
              <a:t>nterfaces define a contract for methods that implementing classes must provide.</a:t>
            </a:r>
          </a:p>
          <a:p>
            <a:pPr algn="l">
              <a:buFont typeface="Arial" panose="020B0604020202020204" pitchFamily="34" charset="0"/>
              <a:buChar char="•"/>
            </a:pPr>
            <a:r>
              <a:rPr lang="en-US" b="1" i="0" dirty="0">
                <a:effectLst/>
                <a:latin typeface="Söhne"/>
              </a:rPr>
              <a:t>Real-World Example</a:t>
            </a:r>
            <a:r>
              <a:rPr lang="en-US" b="0" i="0" dirty="0">
                <a:effectLst/>
                <a:latin typeface="Söhne"/>
              </a:rPr>
              <a:t>: Java interfaces in object-oriented programming.</a:t>
            </a:r>
          </a:p>
          <a:p>
            <a:endParaRPr lang="en-US" dirty="0"/>
          </a:p>
        </p:txBody>
      </p:sp>
      <p:pic>
        <p:nvPicPr>
          <p:cNvPr id="5" name="Picture 4">
            <a:extLst>
              <a:ext uri="{FF2B5EF4-FFF2-40B4-BE49-F238E27FC236}">
                <a16:creationId xmlns:a16="http://schemas.microsoft.com/office/drawing/2014/main" id="{70A02E6C-4FD7-4ABD-4871-FF8418031EF2}"/>
              </a:ext>
            </a:extLst>
          </p:cNvPr>
          <p:cNvPicPr>
            <a:picLocks noChangeAspect="1"/>
          </p:cNvPicPr>
          <p:nvPr/>
        </p:nvPicPr>
        <p:blipFill>
          <a:blip r:embed="rId2"/>
          <a:stretch>
            <a:fillRect/>
          </a:stretch>
        </p:blipFill>
        <p:spPr>
          <a:xfrm>
            <a:off x="2675082" y="3440050"/>
            <a:ext cx="6835740" cy="1323975"/>
          </a:xfrm>
          <a:prstGeom prst="rect">
            <a:avLst/>
          </a:prstGeom>
        </p:spPr>
      </p:pic>
      <p:sp>
        <p:nvSpPr>
          <p:cNvPr id="6" name="Rectangle 1">
            <a:extLst>
              <a:ext uri="{FF2B5EF4-FFF2-40B4-BE49-F238E27FC236}">
                <a16:creationId xmlns:a16="http://schemas.microsoft.com/office/drawing/2014/main" id="{5EE3182B-7B5D-6B58-F8C4-1A0A76A4946E}"/>
              </a:ext>
            </a:extLst>
          </p:cNvPr>
          <p:cNvSpPr>
            <a:spLocks noChangeArrowheads="1"/>
          </p:cNvSpPr>
          <p:nvPr/>
        </p:nvSpPr>
        <p:spPr bwMode="auto">
          <a:xfrm>
            <a:off x="1885950" y="5099289"/>
            <a:ext cx="9110251" cy="67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Description: </a:t>
            </a:r>
            <a:r>
              <a:rPr lang="en-US" altLang="en-US" dirty="0"/>
              <a:t>This code defines a simple Animal interface with eat and sound methods. </a:t>
            </a:r>
          </a:p>
        </p:txBody>
      </p:sp>
    </p:spTree>
    <p:extLst>
      <p:ext uri="{BB962C8B-B14F-4D97-AF65-F5344CB8AC3E}">
        <p14:creationId xmlns:p14="http://schemas.microsoft.com/office/powerpoint/2010/main" val="134184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C14-3CBB-E15A-F978-D3A0F659640F}"/>
              </a:ext>
            </a:extLst>
          </p:cNvPr>
          <p:cNvSpPr>
            <a:spLocks noGrp="1"/>
          </p:cNvSpPr>
          <p:nvPr>
            <p:ph type="title"/>
          </p:nvPr>
        </p:nvSpPr>
        <p:spPr/>
        <p:txBody>
          <a:bodyPr/>
          <a:lstStyle/>
          <a:p>
            <a:r>
              <a:rPr lang="en-US" dirty="0"/>
              <a:t>Tasks:</a:t>
            </a:r>
            <a:br>
              <a:rPr lang="en-US" dirty="0"/>
            </a:br>
            <a:endParaRPr lang="en-US" dirty="0"/>
          </a:p>
        </p:txBody>
      </p:sp>
      <p:sp>
        <p:nvSpPr>
          <p:cNvPr id="3" name="Content Placeholder 2">
            <a:extLst>
              <a:ext uri="{FF2B5EF4-FFF2-40B4-BE49-F238E27FC236}">
                <a16:creationId xmlns:a16="http://schemas.microsoft.com/office/drawing/2014/main" id="{E5613574-C3AF-FC48-7E4A-CBA9AE07258F}"/>
              </a:ext>
            </a:extLst>
          </p:cNvPr>
          <p:cNvSpPr>
            <a:spLocks noGrp="1"/>
          </p:cNvSpPr>
          <p:nvPr>
            <p:ph idx="1"/>
          </p:nvPr>
        </p:nvSpPr>
        <p:spPr/>
        <p:txBody>
          <a:bodyPr/>
          <a:lstStyle/>
          <a:p>
            <a:pPr algn="l"/>
            <a:r>
              <a:rPr lang="en-US" b="1" i="0" dirty="0">
                <a:effectLst/>
                <a:latin typeface="Söhne"/>
              </a:rPr>
              <a:t>Task 2: Gradio Library Management System</a:t>
            </a:r>
          </a:p>
          <a:p>
            <a:pPr algn="l"/>
            <a:r>
              <a:rPr lang="en-US" b="1" i="0" dirty="0">
                <a:effectLst/>
                <a:latin typeface="Söhne"/>
              </a:rPr>
              <a:t>Objective</a:t>
            </a:r>
            <a:r>
              <a:rPr lang="en-US" b="0" i="0" dirty="0">
                <a:effectLst/>
                <a:latin typeface="Söhne"/>
              </a:rPr>
              <a:t>: Design a Gradio interface for managing a library system. </a:t>
            </a:r>
            <a:r>
              <a:rPr lang="en-US" b="1" i="0" dirty="0">
                <a:effectLst/>
                <a:latin typeface="Söhne"/>
              </a:rPr>
              <a:t>Details</a:t>
            </a:r>
            <a:r>
              <a:rPr lang="en-US" b="0" i="0" dirty="0">
                <a:effectLst/>
                <a:latin typeface="Söhne"/>
              </a:rPr>
              <a:t>: Using Gradio, students will develop a GUI for entering new books, searching the catalog, and managing borrowings.</a:t>
            </a:r>
          </a:p>
          <a:p>
            <a:endParaRPr lang="en-US" dirty="0"/>
          </a:p>
        </p:txBody>
      </p:sp>
    </p:spTree>
    <p:extLst>
      <p:ext uri="{BB962C8B-B14F-4D97-AF65-F5344CB8AC3E}">
        <p14:creationId xmlns:p14="http://schemas.microsoft.com/office/powerpoint/2010/main" val="113854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C14-3CBB-E15A-F978-D3A0F659640F}"/>
              </a:ext>
            </a:extLst>
          </p:cNvPr>
          <p:cNvSpPr>
            <a:spLocks noGrp="1"/>
          </p:cNvSpPr>
          <p:nvPr>
            <p:ph type="title"/>
          </p:nvPr>
        </p:nvSpPr>
        <p:spPr/>
        <p:txBody>
          <a:bodyPr/>
          <a:lstStyle/>
          <a:p>
            <a:r>
              <a:rPr lang="en-US" dirty="0"/>
              <a:t>Tasks:</a:t>
            </a:r>
            <a:br>
              <a:rPr lang="en-US" dirty="0"/>
            </a:br>
            <a:endParaRPr lang="en-US" dirty="0"/>
          </a:p>
        </p:txBody>
      </p:sp>
      <p:sp>
        <p:nvSpPr>
          <p:cNvPr id="3" name="Content Placeholder 2">
            <a:extLst>
              <a:ext uri="{FF2B5EF4-FFF2-40B4-BE49-F238E27FC236}">
                <a16:creationId xmlns:a16="http://schemas.microsoft.com/office/drawing/2014/main" id="{E5613574-C3AF-FC48-7E4A-CBA9AE07258F}"/>
              </a:ext>
            </a:extLst>
          </p:cNvPr>
          <p:cNvSpPr>
            <a:spLocks noGrp="1"/>
          </p:cNvSpPr>
          <p:nvPr>
            <p:ph idx="1"/>
          </p:nvPr>
        </p:nvSpPr>
        <p:spPr/>
        <p:txBody>
          <a:bodyPr/>
          <a:lstStyle/>
          <a:p>
            <a:pPr algn="l"/>
            <a:r>
              <a:rPr lang="en-US" b="1" i="0" dirty="0">
                <a:effectLst/>
                <a:latin typeface="Söhne"/>
              </a:rPr>
              <a:t>Task 3: Gradio Recursive File Search Interface</a:t>
            </a:r>
          </a:p>
          <a:p>
            <a:pPr algn="l"/>
            <a:r>
              <a:rPr lang="en-US" b="1" i="0" dirty="0">
                <a:effectLst/>
                <a:latin typeface="Söhne"/>
              </a:rPr>
              <a:t>Objective</a:t>
            </a:r>
            <a:r>
              <a:rPr lang="en-US" b="0" i="0" dirty="0">
                <a:effectLst/>
                <a:latin typeface="Söhne"/>
              </a:rPr>
              <a:t>: Create a Gradio interface that allows users to search files recursively. </a:t>
            </a:r>
          </a:p>
          <a:p>
            <a:pPr algn="l"/>
            <a:r>
              <a:rPr lang="en-US" b="1" i="0" dirty="0">
                <a:effectLst/>
                <a:latin typeface="Söhne"/>
              </a:rPr>
              <a:t>Details</a:t>
            </a:r>
            <a:r>
              <a:rPr lang="en-US" b="0" i="0" dirty="0">
                <a:effectLst/>
                <a:latin typeface="Söhne"/>
              </a:rPr>
              <a:t>: Students will develop a Gradio app that provides a user interface for specifying a directory and file type, then displays a list of all matching files found through recursive search.</a:t>
            </a:r>
          </a:p>
          <a:p>
            <a:endParaRPr lang="en-US" dirty="0"/>
          </a:p>
        </p:txBody>
      </p:sp>
    </p:spTree>
    <p:extLst>
      <p:ext uri="{BB962C8B-B14F-4D97-AF65-F5344CB8AC3E}">
        <p14:creationId xmlns:p14="http://schemas.microsoft.com/office/powerpoint/2010/main" val="3388356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C14-3CBB-E15A-F978-D3A0F659640F}"/>
              </a:ext>
            </a:extLst>
          </p:cNvPr>
          <p:cNvSpPr>
            <a:spLocks noGrp="1"/>
          </p:cNvSpPr>
          <p:nvPr>
            <p:ph type="title"/>
          </p:nvPr>
        </p:nvSpPr>
        <p:spPr/>
        <p:txBody>
          <a:bodyPr/>
          <a:lstStyle/>
          <a:p>
            <a:r>
              <a:rPr lang="en-US" dirty="0"/>
              <a:t>Tasks:</a:t>
            </a:r>
            <a:br>
              <a:rPr lang="en-US" dirty="0"/>
            </a:br>
            <a:endParaRPr lang="en-US" dirty="0"/>
          </a:p>
        </p:txBody>
      </p:sp>
      <p:sp>
        <p:nvSpPr>
          <p:cNvPr id="3" name="Content Placeholder 2">
            <a:extLst>
              <a:ext uri="{FF2B5EF4-FFF2-40B4-BE49-F238E27FC236}">
                <a16:creationId xmlns:a16="http://schemas.microsoft.com/office/drawing/2014/main" id="{E5613574-C3AF-FC48-7E4A-CBA9AE07258F}"/>
              </a:ext>
            </a:extLst>
          </p:cNvPr>
          <p:cNvSpPr>
            <a:spLocks noGrp="1"/>
          </p:cNvSpPr>
          <p:nvPr>
            <p:ph idx="1"/>
          </p:nvPr>
        </p:nvSpPr>
        <p:spPr/>
        <p:txBody>
          <a:bodyPr/>
          <a:lstStyle/>
          <a:p>
            <a:pPr algn="l"/>
            <a:r>
              <a:rPr lang="en-US" b="1" i="0" dirty="0">
                <a:effectLst/>
                <a:latin typeface="Söhne"/>
              </a:rPr>
              <a:t>Task 4: Gradio-based Calculator</a:t>
            </a:r>
          </a:p>
          <a:p>
            <a:pPr algn="l"/>
            <a:r>
              <a:rPr lang="en-US" b="1" i="0" dirty="0">
                <a:effectLst/>
                <a:latin typeface="Söhne"/>
              </a:rPr>
              <a:t>Objective</a:t>
            </a:r>
            <a:r>
              <a:rPr lang="en-US" b="0" i="0" dirty="0">
                <a:effectLst/>
                <a:latin typeface="Söhne"/>
              </a:rPr>
              <a:t>: Build a calculator with a graphical user interface using Gradio.</a:t>
            </a:r>
          </a:p>
          <a:p>
            <a:pPr algn="l"/>
            <a:r>
              <a:rPr lang="en-US" b="0" i="0" dirty="0">
                <a:effectLst/>
                <a:latin typeface="Söhne"/>
              </a:rPr>
              <a:t> </a:t>
            </a:r>
            <a:r>
              <a:rPr lang="en-US" b="1" i="0" dirty="0">
                <a:effectLst/>
                <a:latin typeface="Söhne"/>
              </a:rPr>
              <a:t>Details</a:t>
            </a:r>
            <a:r>
              <a:rPr lang="en-US" b="0" i="0" dirty="0">
                <a:effectLst/>
                <a:latin typeface="Söhne"/>
              </a:rPr>
              <a:t>: Students will use Gradio to create a web-based calculator that performs basic arithmetic operations and displays the results on the GUI.</a:t>
            </a:r>
          </a:p>
          <a:p>
            <a:endParaRPr lang="en-US" dirty="0"/>
          </a:p>
        </p:txBody>
      </p:sp>
    </p:spTree>
    <p:extLst>
      <p:ext uri="{BB962C8B-B14F-4D97-AF65-F5344CB8AC3E}">
        <p14:creationId xmlns:p14="http://schemas.microsoft.com/office/powerpoint/2010/main" val="44549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C14-3CBB-E15A-F978-D3A0F659640F}"/>
              </a:ext>
            </a:extLst>
          </p:cNvPr>
          <p:cNvSpPr>
            <a:spLocks noGrp="1"/>
          </p:cNvSpPr>
          <p:nvPr>
            <p:ph type="title"/>
          </p:nvPr>
        </p:nvSpPr>
        <p:spPr/>
        <p:txBody>
          <a:bodyPr/>
          <a:lstStyle/>
          <a:p>
            <a:r>
              <a:rPr lang="en-US" dirty="0"/>
              <a:t>Tasks:</a:t>
            </a:r>
            <a:br>
              <a:rPr lang="en-US" dirty="0"/>
            </a:br>
            <a:endParaRPr lang="en-US" dirty="0"/>
          </a:p>
        </p:txBody>
      </p:sp>
      <p:sp>
        <p:nvSpPr>
          <p:cNvPr id="3" name="Content Placeholder 2">
            <a:extLst>
              <a:ext uri="{FF2B5EF4-FFF2-40B4-BE49-F238E27FC236}">
                <a16:creationId xmlns:a16="http://schemas.microsoft.com/office/drawing/2014/main" id="{E5613574-C3AF-FC48-7E4A-CBA9AE07258F}"/>
              </a:ext>
            </a:extLst>
          </p:cNvPr>
          <p:cNvSpPr>
            <a:spLocks noGrp="1"/>
          </p:cNvSpPr>
          <p:nvPr>
            <p:ph idx="1"/>
          </p:nvPr>
        </p:nvSpPr>
        <p:spPr/>
        <p:txBody>
          <a:bodyPr/>
          <a:lstStyle/>
          <a:p>
            <a:pPr algn="l"/>
            <a:r>
              <a:rPr lang="en-US" dirty="0"/>
              <a:t>Task 5: Binary Tree Traversal</a:t>
            </a:r>
          </a:p>
          <a:p>
            <a:pPr algn="l"/>
            <a:r>
              <a:rPr lang="en-US" dirty="0"/>
              <a:t>Create a Python program that defines a binary tree as a recursive data type. Implement functions for in-order, pre-order, and post-order traversals of the binary tree. Test your program with a sample binary tree and display the results of each traversal.</a:t>
            </a:r>
          </a:p>
          <a:p>
            <a:endParaRPr lang="en-US" dirty="0"/>
          </a:p>
        </p:txBody>
      </p:sp>
    </p:spTree>
    <p:extLst>
      <p:ext uri="{BB962C8B-B14F-4D97-AF65-F5344CB8AC3E}">
        <p14:creationId xmlns:p14="http://schemas.microsoft.com/office/powerpoint/2010/main" val="2728582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D543-B6F6-328F-D260-9A3F6D7F8A16}"/>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A661FD86-82A3-8370-B06A-CD1FD6901018}"/>
              </a:ext>
            </a:extLst>
          </p:cNvPr>
          <p:cNvSpPr>
            <a:spLocks noGrp="1"/>
          </p:cNvSpPr>
          <p:nvPr>
            <p:ph idx="1"/>
          </p:nvPr>
        </p:nvSpPr>
        <p:spPr/>
        <p:txBody>
          <a:bodyPr/>
          <a:lstStyle/>
          <a:p>
            <a:pPr algn="l"/>
            <a:r>
              <a:rPr lang="en-US" dirty="0"/>
              <a:t>Task 6: Directory Structure Analysis</a:t>
            </a:r>
          </a:p>
          <a:p>
            <a:pPr algn="l"/>
            <a:r>
              <a:rPr lang="en-US" dirty="0"/>
              <a:t>Design a program that models a directory structure using a recursive data type. Each node in the structure represents either a file or a directory. Implement a function that calculates the total size of the directory, considering the sizes of all files and subdirectories. Test your program with a sample directory structure and display the total size.</a:t>
            </a:r>
          </a:p>
          <a:p>
            <a:endParaRPr lang="en-US" dirty="0"/>
          </a:p>
        </p:txBody>
      </p:sp>
    </p:spTree>
    <p:extLst>
      <p:ext uri="{BB962C8B-B14F-4D97-AF65-F5344CB8AC3E}">
        <p14:creationId xmlns:p14="http://schemas.microsoft.com/office/powerpoint/2010/main" val="248975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B0D9-66E6-8B0A-450C-C7E39BA34D39}"/>
              </a:ext>
            </a:extLst>
          </p:cNvPr>
          <p:cNvSpPr>
            <a:spLocks noGrp="1"/>
          </p:cNvSpPr>
          <p:nvPr>
            <p:ph type="title"/>
          </p:nvPr>
        </p:nvSpPr>
        <p:spPr/>
        <p:txBody>
          <a:bodyPr/>
          <a:lstStyle/>
          <a:p>
            <a:r>
              <a:rPr lang="en-US" dirty="0"/>
              <a:t>Why we use interfaces:</a:t>
            </a:r>
          </a:p>
        </p:txBody>
      </p:sp>
      <p:sp>
        <p:nvSpPr>
          <p:cNvPr id="3" name="Content Placeholder 2">
            <a:extLst>
              <a:ext uri="{FF2B5EF4-FFF2-40B4-BE49-F238E27FC236}">
                <a16:creationId xmlns:a16="http://schemas.microsoft.com/office/drawing/2014/main" id="{3094D8E7-6FB6-6DA2-C924-09A5A66E758B}"/>
              </a:ext>
            </a:extLst>
          </p:cNvPr>
          <p:cNvSpPr>
            <a:spLocks noGrp="1"/>
          </p:cNvSpPr>
          <p:nvPr>
            <p:ph idx="1"/>
          </p:nvPr>
        </p:nvSpPr>
        <p:spPr/>
        <p:txBody>
          <a:bodyPr/>
          <a:lstStyle/>
          <a:p>
            <a:pPr algn="l"/>
            <a:r>
              <a:rPr lang="en-US" b="1" dirty="0"/>
              <a:t>Abstraction:</a:t>
            </a:r>
          </a:p>
          <a:p>
            <a:pPr algn="l">
              <a:buFont typeface="Arial" panose="020B0604020202020204" pitchFamily="34" charset="0"/>
              <a:buChar char="•"/>
            </a:pPr>
            <a:r>
              <a:rPr lang="en-US" dirty="0"/>
              <a:t>Interfaces allow you to define a contract for classes, specifying a set of methods that must be implemented by any class that implements the interface.</a:t>
            </a:r>
          </a:p>
          <a:p>
            <a:pPr algn="l">
              <a:buFont typeface="Arial" panose="020B0604020202020204" pitchFamily="34" charset="0"/>
              <a:buChar char="•"/>
            </a:pPr>
            <a:r>
              <a:rPr lang="en-US" dirty="0"/>
              <a:t>This helps in abstracting away the implementation details and focusing on what a class should do rather than how it should do it.</a:t>
            </a:r>
          </a:p>
          <a:p>
            <a:pPr algn="l">
              <a:buFont typeface="Arial" panose="020B0604020202020204" pitchFamily="34" charset="0"/>
              <a:buChar char="•"/>
            </a:pPr>
            <a:endParaRPr lang="en-US" dirty="0"/>
          </a:p>
          <a:p>
            <a:pPr algn="l"/>
            <a:r>
              <a:rPr lang="en-US" b="1" dirty="0"/>
              <a:t>Code Organization:</a:t>
            </a:r>
          </a:p>
          <a:p>
            <a:pPr algn="l">
              <a:buFont typeface="Arial" panose="020B0604020202020204" pitchFamily="34" charset="0"/>
              <a:buChar char="•"/>
            </a:pPr>
            <a:r>
              <a:rPr lang="en-US" dirty="0"/>
              <a:t>Interfaces help in organizing code by providing a clear structure for the methods that a class should implement.</a:t>
            </a:r>
          </a:p>
          <a:p>
            <a:pPr algn="l">
              <a:buFont typeface="Arial" panose="020B0604020202020204" pitchFamily="34" charset="0"/>
              <a:buChar char="•"/>
            </a:pPr>
            <a:r>
              <a:rPr lang="en-US" dirty="0"/>
              <a:t>It makes it easier to understand and navigate code, especially in larger projects.</a:t>
            </a:r>
          </a:p>
          <a:p>
            <a:pPr algn="l">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2510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C57F582-089F-1A72-7576-1DD090C33D77}"/>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100">
                <a:blipFill dpi="0" rotWithShape="1">
                  <a:blip r:embed="rId5"/>
                  <a:srcRect/>
                  <a:tile tx="6350" ty="-127000" sx="65000" sy="64000" flip="none" algn="tl"/>
                </a:blipFill>
              </a:rPr>
              <a:t>Implementation of interfaces in real world application</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7462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6E77-54FB-1BB9-4FAE-C175576A1BB8}"/>
              </a:ext>
            </a:extLst>
          </p:cNvPr>
          <p:cNvSpPr>
            <a:spLocks noGrp="1"/>
          </p:cNvSpPr>
          <p:nvPr>
            <p:ph type="title"/>
          </p:nvPr>
        </p:nvSpPr>
        <p:spPr/>
        <p:txBody>
          <a:bodyPr/>
          <a:lstStyle/>
          <a:p>
            <a:r>
              <a:rPr lang="en-US" dirty="0"/>
              <a:t>Formula used in the given example:</a:t>
            </a:r>
          </a:p>
        </p:txBody>
      </p:sp>
      <p:sp>
        <p:nvSpPr>
          <p:cNvPr id="3" name="Content Placeholder 2">
            <a:extLst>
              <a:ext uri="{FF2B5EF4-FFF2-40B4-BE49-F238E27FC236}">
                <a16:creationId xmlns:a16="http://schemas.microsoft.com/office/drawing/2014/main" id="{2D532DBF-CB8A-6FD7-BFBC-68D6CD18EDCF}"/>
              </a:ext>
            </a:extLst>
          </p:cNvPr>
          <p:cNvSpPr>
            <a:spLocks noGrp="1"/>
          </p:cNvSpPr>
          <p:nvPr>
            <p:ph idx="1"/>
          </p:nvPr>
        </p:nvSpPr>
        <p:spPr>
          <a:xfrm>
            <a:off x="1066800" y="2093976"/>
            <a:ext cx="10058400" cy="4050792"/>
          </a:xfrm>
        </p:spPr>
        <p:txBody>
          <a:bodyPr/>
          <a:lstStyle/>
          <a:p>
            <a:pPr algn="l">
              <a:buFont typeface="+mj-lt"/>
              <a:buAutoNum type="arabicPeriod"/>
            </a:pPr>
            <a:r>
              <a:rPr lang="en-US" b="1" i="0" dirty="0">
                <a:effectLst/>
                <a:latin typeface="Söhne"/>
              </a:rPr>
              <a:t>Circle:</a:t>
            </a:r>
            <a:endParaRPr lang="en-US" b="0" i="0" dirty="0">
              <a:effectLst/>
              <a:latin typeface="Söhne"/>
            </a:endParaRPr>
          </a:p>
          <a:p>
            <a:pPr marL="742950" lvl="1" indent="-285750" algn="l">
              <a:buFont typeface="+mj-lt"/>
              <a:buAutoNum type="arabicPeriod"/>
            </a:pPr>
            <a:r>
              <a:rPr lang="en-US" b="1" i="0" dirty="0">
                <a:effectLst/>
                <a:latin typeface="Söhne"/>
              </a:rPr>
              <a:t>Area:</a:t>
            </a:r>
            <a:r>
              <a:rPr lang="en-US" b="0" i="0" dirty="0">
                <a:effectLst/>
                <a:latin typeface="Söhne"/>
              </a:rPr>
              <a:t> </a:t>
            </a:r>
            <a:r>
              <a:rPr lang="el-GR" b="0" i="1" dirty="0">
                <a:effectLst/>
                <a:latin typeface="KaTeX_Math"/>
              </a:rPr>
              <a:t>π</a:t>
            </a:r>
            <a:r>
              <a:rPr lang="el-GR" b="0" i="0" dirty="0">
                <a:effectLst/>
                <a:latin typeface="KaTeX_Main"/>
              </a:rPr>
              <a:t>×</a:t>
            </a:r>
            <a:r>
              <a:rPr lang="en-US" b="0" i="0" dirty="0">
                <a:effectLst/>
                <a:latin typeface="KaTeX_Main"/>
              </a:rPr>
              <a:t>radius^2</a:t>
            </a:r>
            <a:endParaRPr lang="en-US" b="0" i="0" dirty="0">
              <a:effectLst/>
              <a:latin typeface="Söhne"/>
            </a:endParaRPr>
          </a:p>
          <a:p>
            <a:pPr marL="742950" lvl="1" indent="-285750" algn="l">
              <a:buFont typeface="+mj-lt"/>
              <a:buAutoNum type="arabicPeriod"/>
            </a:pPr>
            <a:r>
              <a:rPr lang="en-US" b="1" i="0" dirty="0">
                <a:effectLst/>
                <a:latin typeface="Söhne"/>
              </a:rPr>
              <a:t>Perimeter (Circumference):</a:t>
            </a:r>
            <a:r>
              <a:rPr lang="en-US" b="0" i="0" dirty="0">
                <a:effectLst/>
                <a:latin typeface="Söhne"/>
              </a:rPr>
              <a:t> </a:t>
            </a:r>
            <a:r>
              <a:rPr lang="en-US" b="0" i="0" dirty="0">
                <a:effectLst/>
                <a:latin typeface="KaTeX_Main"/>
              </a:rPr>
              <a:t>2×</a:t>
            </a:r>
            <a:r>
              <a:rPr lang="el-GR" b="0" i="1" dirty="0">
                <a:effectLst/>
                <a:latin typeface="KaTeX_Math"/>
              </a:rPr>
              <a:t>π</a:t>
            </a:r>
            <a:r>
              <a:rPr lang="el-GR" b="0" i="0" dirty="0">
                <a:effectLst/>
                <a:latin typeface="KaTeX_Main"/>
              </a:rPr>
              <a:t>×</a:t>
            </a:r>
            <a:r>
              <a:rPr lang="en-US" b="0" i="0" dirty="0">
                <a:effectLst/>
                <a:latin typeface="KaTeX_Main"/>
              </a:rPr>
              <a:t>radius</a:t>
            </a:r>
            <a:endParaRPr lang="en-US" b="0" i="0" dirty="0">
              <a:effectLst/>
              <a:latin typeface="Söhne"/>
            </a:endParaRPr>
          </a:p>
          <a:p>
            <a:pPr algn="l">
              <a:buFont typeface="+mj-lt"/>
              <a:buAutoNum type="arabicPeriod"/>
            </a:pPr>
            <a:r>
              <a:rPr lang="en-US" b="1" i="0" dirty="0">
                <a:effectLst/>
                <a:latin typeface="Söhne"/>
              </a:rPr>
              <a:t>Square:</a:t>
            </a:r>
            <a:endParaRPr lang="en-US" b="0" i="0" dirty="0">
              <a:effectLst/>
              <a:latin typeface="Söhne"/>
            </a:endParaRPr>
          </a:p>
          <a:p>
            <a:pPr marL="742950" lvl="1" indent="-285750" algn="l">
              <a:buFont typeface="+mj-lt"/>
              <a:buAutoNum type="arabicPeriod"/>
            </a:pPr>
            <a:r>
              <a:rPr lang="en-US" b="1" i="0" dirty="0">
                <a:effectLst/>
                <a:latin typeface="Söhne"/>
              </a:rPr>
              <a:t>Area:</a:t>
            </a:r>
            <a:r>
              <a:rPr lang="en-US" b="0" i="0" dirty="0">
                <a:effectLst/>
                <a:latin typeface="Söhne"/>
              </a:rPr>
              <a:t> </a:t>
            </a:r>
            <a:r>
              <a:rPr lang="en-US" b="0" i="0" dirty="0">
                <a:effectLst/>
                <a:latin typeface="KaTeX_Main"/>
              </a:rPr>
              <a:t>side_length^2</a:t>
            </a:r>
            <a:endParaRPr lang="en-US" b="0" i="0" dirty="0">
              <a:effectLst/>
              <a:latin typeface="Söhne"/>
            </a:endParaRPr>
          </a:p>
          <a:p>
            <a:pPr marL="742950" lvl="1" indent="-285750" algn="l">
              <a:buFont typeface="+mj-lt"/>
              <a:buAutoNum type="arabicPeriod"/>
            </a:pPr>
            <a:r>
              <a:rPr lang="en-US" b="1" i="0" dirty="0">
                <a:effectLst/>
                <a:latin typeface="Söhne"/>
              </a:rPr>
              <a:t>Perimeter:</a:t>
            </a:r>
            <a:r>
              <a:rPr lang="en-US" b="0" i="0" dirty="0">
                <a:effectLst/>
                <a:latin typeface="Söhne"/>
              </a:rPr>
              <a:t> </a:t>
            </a:r>
            <a:r>
              <a:rPr lang="en-US" b="0" i="0" dirty="0">
                <a:effectLst/>
                <a:latin typeface="KaTeX_Main"/>
              </a:rPr>
              <a:t>4×side_length</a:t>
            </a:r>
            <a:endParaRPr lang="en-US" b="0" i="0" dirty="0">
              <a:effectLst/>
              <a:latin typeface="Söhne"/>
            </a:endParaRPr>
          </a:p>
          <a:p>
            <a:pPr algn="l">
              <a:buFont typeface="+mj-lt"/>
              <a:buAutoNum type="arabicPeriod"/>
            </a:pPr>
            <a:r>
              <a:rPr lang="en-US" b="1" i="0" dirty="0">
                <a:effectLst/>
                <a:latin typeface="Söhne"/>
              </a:rPr>
              <a:t>Triangle:</a:t>
            </a:r>
            <a:endParaRPr lang="en-US" b="0" i="0" dirty="0">
              <a:effectLst/>
              <a:latin typeface="Söhne"/>
            </a:endParaRPr>
          </a:p>
          <a:p>
            <a:pPr marL="742950" lvl="1" indent="-285750" algn="l">
              <a:buFont typeface="+mj-lt"/>
              <a:buAutoNum type="arabicPeriod"/>
            </a:pPr>
            <a:r>
              <a:rPr lang="en-US" b="1" i="0" dirty="0">
                <a:effectLst/>
                <a:latin typeface="Söhne"/>
              </a:rPr>
              <a:t>Area:</a:t>
            </a:r>
            <a:r>
              <a:rPr lang="en-US" b="0" i="0" dirty="0">
                <a:effectLst/>
                <a:latin typeface="Söhne"/>
              </a:rPr>
              <a:t> </a:t>
            </a:r>
            <a:r>
              <a:rPr lang="en-US" b="0" i="0" dirty="0">
                <a:effectLst/>
                <a:latin typeface="KaTeX_Main"/>
              </a:rPr>
              <a:t>0.5×base×height</a:t>
            </a:r>
            <a:endParaRPr lang="en-US" b="0" i="0" dirty="0">
              <a:effectLst/>
              <a:latin typeface="Söhne"/>
            </a:endParaRPr>
          </a:p>
          <a:p>
            <a:pPr marL="742950" lvl="1" indent="-285750" algn="l">
              <a:buFont typeface="+mj-lt"/>
              <a:buAutoNum type="arabicPeriod"/>
            </a:pPr>
            <a:r>
              <a:rPr lang="en-US" b="1" i="0" dirty="0">
                <a:effectLst/>
                <a:latin typeface="Söhne"/>
              </a:rPr>
              <a:t>Perimeter:</a:t>
            </a:r>
            <a:r>
              <a:rPr lang="en-US" b="0" i="0" dirty="0">
                <a:effectLst/>
                <a:latin typeface="Söhne"/>
              </a:rPr>
              <a:t> </a:t>
            </a:r>
            <a:r>
              <a:rPr lang="en-US" b="0" i="0" dirty="0">
                <a:effectLst/>
                <a:latin typeface="KaTeX_Main"/>
              </a:rPr>
              <a:t>side1+side2+side3</a:t>
            </a:r>
            <a:endParaRPr lang="en-US" b="0" i="0" dirty="0">
              <a:effectLst/>
              <a:latin typeface="Söhne"/>
            </a:endParaRPr>
          </a:p>
          <a:p>
            <a:endParaRPr lang="en-US" dirty="0"/>
          </a:p>
        </p:txBody>
      </p:sp>
    </p:spTree>
    <p:extLst>
      <p:ext uri="{BB962C8B-B14F-4D97-AF65-F5344CB8AC3E}">
        <p14:creationId xmlns:p14="http://schemas.microsoft.com/office/powerpoint/2010/main" val="382397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4D78E5-5CC2-9381-EE21-EE2A0A6E9AF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589281" y="889951"/>
            <a:ext cx="5506720" cy="1195745"/>
          </a:xfrm>
        </p:spPr>
      </p:pic>
      <p:sp>
        <p:nvSpPr>
          <p:cNvPr id="6" name="TextBox 5">
            <a:extLst>
              <a:ext uri="{FF2B5EF4-FFF2-40B4-BE49-F238E27FC236}">
                <a16:creationId xmlns:a16="http://schemas.microsoft.com/office/drawing/2014/main" id="{D7A9EA87-BFAD-2F38-3381-AE5A6866E5AF}"/>
              </a:ext>
            </a:extLst>
          </p:cNvPr>
          <p:cNvSpPr txBox="1"/>
          <p:nvPr/>
        </p:nvSpPr>
        <p:spPr>
          <a:xfrm>
            <a:off x="558800" y="365760"/>
            <a:ext cx="2692400" cy="365760"/>
          </a:xfrm>
          <a:prstGeom prst="rect">
            <a:avLst/>
          </a:prstGeom>
          <a:solidFill>
            <a:schemeClr val="tx1">
              <a:lumMod val="75000"/>
              <a:lumOff val="25000"/>
            </a:schemeClr>
          </a:solidFill>
        </p:spPr>
        <p:txBody>
          <a:bodyPr wrap="square" rtlCol="0">
            <a:spAutoFit/>
          </a:bodyPr>
          <a:lstStyle/>
          <a:p>
            <a:r>
              <a:rPr lang="en-US" dirty="0">
                <a:solidFill>
                  <a:schemeClr val="bg1"/>
                </a:solidFill>
              </a:rPr>
              <a:t>Import statements:</a:t>
            </a:r>
          </a:p>
        </p:txBody>
      </p:sp>
      <p:pic>
        <p:nvPicPr>
          <p:cNvPr id="8" name="Picture 7">
            <a:extLst>
              <a:ext uri="{FF2B5EF4-FFF2-40B4-BE49-F238E27FC236}">
                <a16:creationId xmlns:a16="http://schemas.microsoft.com/office/drawing/2014/main" id="{C81A2F76-BE40-3527-10CA-0CD978818DC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89279" y="2751772"/>
            <a:ext cx="5506719" cy="2292721"/>
          </a:xfrm>
          <a:prstGeom prst="rect">
            <a:avLst/>
          </a:prstGeom>
        </p:spPr>
      </p:pic>
      <p:sp>
        <p:nvSpPr>
          <p:cNvPr id="9" name="Rectangle 1">
            <a:extLst>
              <a:ext uri="{FF2B5EF4-FFF2-40B4-BE49-F238E27FC236}">
                <a16:creationId xmlns:a16="http://schemas.microsoft.com/office/drawing/2014/main" id="{A8220CFF-6C55-9197-AA56-F7F973263833}"/>
              </a:ext>
            </a:extLst>
          </p:cNvPr>
          <p:cNvSpPr>
            <a:spLocks noChangeArrowheads="1"/>
          </p:cNvSpPr>
          <p:nvPr/>
        </p:nvSpPr>
        <p:spPr bwMode="auto">
          <a:xfrm>
            <a:off x="558800" y="2234068"/>
            <a:ext cx="3888372"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rPr>
              <a:t>Define Common Interface - Shape: </a:t>
            </a:r>
          </a:p>
        </p:txBody>
      </p:sp>
      <p:pic>
        <p:nvPicPr>
          <p:cNvPr id="11" name="Picture 10">
            <a:extLst>
              <a:ext uri="{FF2B5EF4-FFF2-40B4-BE49-F238E27FC236}">
                <a16:creationId xmlns:a16="http://schemas.microsoft.com/office/drawing/2014/main" id="{F58CD82A-1CC6-0BB5-9F5B-12C2D309810D}"/>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20000"/>
                    </a14:imgEffect>
                  </a14:imgLayer>
                </a14:imgProps>
              </a:ext>
            </a:extLst>
          </a:blip>
          <a:stretch>
            <a:fillRect/>
          </a:stretch>
        </p:blipFill>
        <p:spPr>
          <a:xfrm>
            <a:off x="6438900" y="889951"/>
            <a:ext cx="5029200" cy="2286000"/>
          </a:xfrm>
          <a:prstGeom prst="rect">
            <a:avLst/>
          </a:prstGeom>
        </p:spPr>
      </p:pic>
      <p:sp>
        <p:nvSpPr>
          <p:cNvPr id="12" name="Rectangle 1">
            <a:extLst>
              <a:ext uri="{FF2B5EF4-FFF2-40B4-BE49-F238E27FC236}">
                <a16:creationId xmlns:a16="http://schemas.microsoft.com/office/drawing/2014/main" id="{E9643207-5C94-03E7-A36D-56AD00383166}"/>
              </a:ext>
            </a:extLst>
          </p:cNvPr>
          <p:cNvSpPr>
            <a:spLocks noChangeArrowheads="1"/>
          </p:cNvSpPr>
          <p:nvPr/>
        </p:nvSpPr>
        <p:spPr bwMode="auto">
          <a:xfrm>
            <a:off x="6438900" y="362188"/>
            <a:ext cx="3519233"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rPr>
              <a:t>Implement Interface for Circle: </a:t>
            </a:r>
          </a:p>
        </p:txBody>
      </p:sp>
      <p:pic>
        <p:nvPicPr>
          <p:cNvPr id="14" name="Picture 13">
            <a:extLst>
              <a:ext uri="{FF2B5EF4-FFF2-40B4-BE49-F238E27FC236}">
                <a16:creationId xmlns:a16="http://schemas.microsoft.com/office/drawing/2014/main" id="{47584C43-3602-311F-0D1B-CC5B1A29EA7F}"/>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Lst>
          </a:blip>
          <a:stretch>
            <a:fillRect/>
          </a:stretch>
        </p:blipFill>
        <p:spPr>
          <a:xfrm>
            <a:off x="6438900" y="3906255"/>
            <a:ext cx="5000625" cy="2276475"/>
          </a:xfrm>
          <a:prstGeom prst="rect">
            <a:avLst/>
          </a:prstGeom>
        </p:spPr>
      </p:pic>
      <p:sp>
        <p:nvSpPr>
          <p:cNvPr id="15" name="Rectangle 1">
            <a:extLst>
              <a:ext uri="{FF2B5EF4-FFF2-40B4-BE49-F238E27FC236}">
                <a16:creationId xmlns:a16="http://schemas.microsoft.com/office/drawing/2014/main" id="{EA3B1F51-DD08-94C2-659F-494288713E44}"/>
              </a:ext>
            </a:extLst>
          </p:cNvPr>
          <p:cNvSpPr>
            <a:spLocks noChangeArrowheads="1"/>
          </p:cNvSpPr>
          <p:nvPr/>
        </p:nvSpPr>
        <p:spPr bwMode="auto">
          <a:xfrm>
            <a:off x="6438900" y="3312718"/>
            <a:ext cx="360355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rPr>
              <a:t>Implement Interface for Square: </a:t>
            </a:r>
          </a:p>
        </p:txBody>
      </p:sp>
    </p:spTree>
    <p:extLst>
      <p:ext uri="{BB962C8B-B14F-4D97-AF65-F5344CB8AC3E}">
        <p14:creationId xmlns:p14="http://schemas.microsoft.com/office/powerpoint/2010/main" val="379965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B86D55-E028-783D-5FCC-8909581B8A1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42900" y="809625"/>
            <a:ext cx="4991100" cy="2933700"/>
          </a:xfrm>
          <a:prstGeom prst="rect">
            <a:avLst/>
          </a:prstGeom>
        </p:spPr>
      </p:pic>
      <p:pic>
        <p:nvPicPr>
          <p:cNvPr id="7" name="Picture 6">
            <a:extLst>
              <a:ext uri="{FF2B5EF4-FFF2-40B4-BE49-F238E27FC236}">
                <a16:creationId xmlns:a16="http://schemas.microsoft.com/office/drawing/2014/main" id="{F149298F-AF54-A2CC-86B5-E5F65C95D1A8}"/>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314325" y="4605972"/>
            <a:ext cx="5019675" cy="1019175"/>
          </a:xfrm>
          <a:prstGeom prst="rect">
            <a:avLst/>
          </a:prstGeom>
        </p:spPr>
      </p:pic>
      <p:pic>
        <p:nvPicPr>
          <p:cNvPr id="9" name="Picture 8">
            <a:extLst>
              <a:ext uri="{FF2B5EF4-FFF2-40B4-BE49-F238E27FC236}">
                <a16:creationId xmlns:a16="http://schemas.microsoft.com/office/drawing/2014/main" id="{2941939A-8727-BFDB-633E-454F51839EB5}"/>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Lst>
          </a:blip>
          <a:stretch>
            <a:fillRect/>
          </a:stretch>
        </p:blipFill>
        <p:spPr>
          <a:xfrm>
            <a:off x="6273165" y="1333500"/>
            <a:ext cx="5010150" cy="1104900"/>
          </a:xfrm>
          <a:prstGeom prst="rect">
            <a:avLst/>
          </a:prstGeom>
        </p:spPr>
      </p:pic>
      <p:sp>
        <p:nvSpPr>
          <p:cNvPr id="10" name="Rectangle 1">
            <a:extLst>
              <a:ext uri="{FF2B5EF4-FFF2-40B4-BE49-F238E27FC236}">
                <a16:creationId xmlns:a16="http://schemas.microsoft.com/office/drawing/2014/main" id="{A5DE0163-0A01-FA42-01E7-F99A0247E0B6}"/>
              </a:ext>
            </a:extLst>
          </p:cNvPr>
          <p:cNvSpPr>
            <a:spLocks noChangeArrowheads="1"/>
          </p:cNvSpPr>
          <p:nvPr/>
        </p:nvSpPr>
        <p:spPr bwMode="auto">
          <a:xfrm>
            <a:off x="342900" y="340918"/>
            <a:ext cx="3761094"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rPr>
              <a:t>Implement Interface for Triangle: </a:t>
            </a:r>
          </a:p>
        </p:txBody>
      </p:sp>
      <p:sp>
        <p:nvSpPr>
          <p:cNvPr id="11" name="Rectangle 1">
            <a:extLst>
              <a:ext uri="{FF2B5EF4-FFF2-40B4-BE49-F238E27FC236}">
                <a16:creationId xmlns:a16="http://schemas.microsoft.com/office/drawing/2014/main" id="{77751352-7333-2681-EF4C-49EB47F89B4C}"/>
              </a:ext>
            </a:extLst>
          </p:cNvPr>
          <p:cNvSpPr>
            <a:spLocks noChangeArrowheads="1"/>
          </p:cNvSpPr>
          <p:nvPr/>
        </p:nvSpPr>
        <p:spPr bwMode="auto">
          <a:xfrm>
            <a:off x="342900" y="4093768"/>
            <a:ext cx="2231445"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rPr>
              <a:t>Creating Instances:</a:t>
            </a:r>
          </a:p>
        </p:txBody>
      </p:sp>
      <p:sp>
        <p:nvSpPr>
          <p:cNvPr id="12" name="Rectangle 1">
            <a:extLst>
              <a:ext uri="{FF2B5EF4-FFF2-40B4-BE49-F238E27FC236}">
                <a16:creationId xmlns:a16="http://schemas.microsoft.com/office/drawing/2014/main" id="{AA2F897B-9B49-9A0D-9854-87A9262A2101}"/>
              </a:ext>
            </a:extLst>
          </p:cNvPr>
          <p:cNvSpPr>
            <a:spLocks noChangeArrowheads="1"/>
          </p:cNvSpPr>
          <p:nvPr/>
        </p:nvSpPr>
        <p:spPr bwMode="auto">
          <a:xfrm>
            <a:off x="6273165" y="710250"/>
            <a:ext cx="2858796"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rPr>
              <a:t>Print the calculated area: </a:t>
            </a:r>
          </a:p>
        </p:txBody>
      </p:sp>
    </p:spTree>
    <p:extLst>
      <p:ext uri="{BB962C8B-B14F-4D97-AF65-F5344CB8AC3E}">
        <p14:creationId xmlns:p14="http://schemas.microsoft.com/office/powerpoint/2010/main" val="358419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9" name="Rectangle 2068">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5D65D0-A43A-DD03-1491-4E39A90E08FC}"/>
              </a:ext>
            </a:extLst>
          </p:cNvPr>
          <p:cNvSpPr>
            <a:spLocks noGrp="1"/>
          </p:cNvSpPr>
          <p:nvPr>
            <p:ph type="title"/>
          </p:nvPr>
        </p:nvSpPr>
        <p:spPr>
          <a:xfrm>
            <a:off x="7883612" y="484632"/>
            <a:ext cx="3816774" cy="1609344"/>
          </a:xfrm>
          <a:ln>
            <a:noFill/>
          </a:ln>
        </p:spPr>
        <p:txBody>
          <a:bodyPr>
            <a:normAutofit/>
          </a:bodyPr>
          <a:lstStyle/>
          <a:p>
            <a:r>
              <a:rPr lang="en-US" sz="3200" b="1" i="0" dirty="0">
                <a:effectLst/>
                <a:latin typeface="Söhne"/>
              </a:rPr>
              <a:t>Graphical User Interfaces (GUIs)</a:t>
            </a:r>
            <a:br>
              <a:rPr lang="en-US" sz="3200" b="1" i="0" dirty="0">
                <a:effectLst/>
                <a:latin typeface="Söhne"/>
              </a:rPr>
            </a:br>
            <a:endParaRPr lang="en-US" sz="3200" dirty="0"/>
          </a:p>
        </p:txBody>
      </p:sp>
      <p:pic>
        <p:nvPicPr>
          <p:cNvPr id="2050" name="Picture 2" descr="A screenshot of a computer&#10;&#10;Description automatically generated">
            <a:extLst>
              <a:ext uri="{FF2B5EF4-FFF2-40B4-BE49-F238E27FC236}">
                <a16:creationId xmlns:a16="http://schemas.microsoft.com/office/drawing/2014/main" id="{750A5AEE-DF65-1A1F-18C6-2401B02122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618" r="26764" b="1"/>
          <a:stretch/>
        </p:blipFill>
        <p:spPr bwMode="auto">
          <a:xfrm>
            <a:off x="3343" y="10"/>
            <a:ext cx="7548923"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8EBF529-A302-6249-5D77-0795E40E8A85}"/>
              </a:ext>
            </a:extLst>
          </p:cNvPr>
          <p:cNvSpPr>
            <a:spLocks noGrp="1"/>
          </p:cNvSpPr>
          <p:nvPr>
            <p:ph idx="1"/>
          </p:nvPr>
        </p:nvSpPr>
        <p:spPr>
          <a:xfrm>
            <a:off x="7883611" y="2121408"/>
            <a:ext cx="3816774" cy="4050792"/>
          </a:xfrm>
        </p:spPr>
        <p:txBody>
          <a:bodyPr>
            <a:normAutofit/>
          </a:bodyPr>
          <a:lstStyle/>
          <a:p>
            <a:pPr>
              <a:buFont typeface="Arial" panose="020B0604020202020204" pitchFamily="34" charset="0"/>
              <a:buChar char="•"/>
            </a:pPr>
            <a:r>
              <a:rPr lang="en-US" sz="1600" b="1" i="0" dirty="0">
                <a:effectLst/>
                <a:latin typeface="Söhne"/>
              </a:rPr>
              <a:t>Definition</a:t>
            </a:r>
            <a:r>
              <a:rPr lang="en-US" sz="1600" b="0" i="0" dirty="0">
                <a:effectLst/>
                <a:latin typeface="Söhne"/>
              </a:rPr>
              <a:t>: GUIs are interfaces that allow users to interact with electronic devices through graphical icons and visual indicators.</a:t>
            </a:r>
          </a:p>
          <a:p>
            <a:pPr>
              <a:buFont typeface="Arial" panose="020B0604020202020204" pitchFamily="34" charset="0"/>
              <a:buChar char="•"/>
            </a:pPr>
            <a:r>
              <a:rPr lang="en-US" sz="1600" b="1" i="0" dirty="0">
                <a:effectLst/>
                <a:latin typeface="Söhne"/>
              </a:rPr>
              <a:t>Components</a:t>
            </a:r>
            <a:r>
              <a:rPr lang="en-US" sz="1600" b="0" i="0" dirty="0">
                <a:effectLst/>
                <a:latin typeface="Söhne"/>
              </a:rPr>
              <a:t>: elements like buttons, </a:t>
            </a:r>
          </a:p>
          <a:p>
            <a:pPr>
              <a:buFont typeface="Arial" panose="020B0604020202020204" pitchFamily="34" charset="0"/>
              <a:buChar char="•"/>
            </a:pPr>
            <a:r>
              <a:rPr lang="en-US" sz="1600" b="0" i="0" dirty="0">
                <a:effectLst/>
                <a:latin typeface="Söhne"/>
              </a:rPr>
              <a:t>text fields, images, inputs &amp; outputs.</a:t>
            </a:r>
          </a:p>
          <a:p>
            <a:pPr>
              <a:buFont typeface="Arial" panose="020B0604020202020204" pitchFamily="34" charset="0"/>
              <a:buChar char="•"/>
            </a:pPr>
            <a:r>
              <a:rPr lang="en-US" sz="1600" b="1" i="0" dirty="0">
                <a:effectLst/>
                <a:latin typeface="Söhne"/>
              </a:rPr>
              <a:t>Real-World Application</a:t>
            </a:r>
            <a:r>
              <a:rPr lang="en-US" sz="1600" b="0" i="0" dirty="0">
                <a:effectLst/>
                <a:latin typeface="Söhne"/>
              </a:rPr>
              <a:t>: Everyday applications like Microsoft Word or the macOS interface.</a:t>
            </a:r>
          </a:p>
          <a:p>
            <a:endParaRPr lang="en-US" sz="1600" dirty="0"/>
          </a:p>
        </p:txBody>
      </p:sp>
      <p:grpSp>
        <p:nvGrpSpPr>
          <p:cNvPr id="2070" name="Group 2069">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58" name="Oval 2057">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71" name="Oval 2070">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5765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1850</TotalTime>
  <Words>2912</Words>
  <Application>Microsoft Office PowerPoint</Application>
  <PresentationFormat>Widescreen</PresentationFormat>
  <Paragraphs>359</Paragraphs>
  <Slides>34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Courier New</vt:lpstr>
      <vt:lpstr>KaTeX_Main</vt:lpstr>
      <vt:lpstr>KaTeX_Math</vt:lpstr>
      <vt:lpstr>Rockwell</vt:lpstr>
      <vt:lpstr>Rockwell Condensed</vt:lpstr>
      <vt:lpstr>Rockwell Extra Bold</vt:lpstr>
      <vt:lpstr>Söhne</vt:lpstr>
      <vt:lpstr>Source Sans Pro</vt:lpstr>
      <vt:lpstr>Times New Roman</vt:lpstr>
      <vt:lpstr>Wingdings</vt:lpstr>
      <vt:lpstr>Wood Type</vt:lpstr>
      <vt:lpstr>Software construction lab 8 Interface, Graphical user interfaces and Recursive data types &amp; its implementation </vt:lpstr>
      <vt:lpstr>Objectives:</vt:lpstr>
      <vt:lpstr>Introduction to Interfaces </vt:lpstr>
      <vt:lpstr>Why we use interfaces:</vt:lpstr>
      <vt:lpstr>Implementation of interfaces in real world application</vt:lpstr>
      <vt:lpstr>Formula used in the given example:</vt:lpstr>
      <vt:lpstr>PowerPoint Presentation</vt:lpstr>
      <vt:lpstr>PowerPoint Presentation</vt:lpstr>
      <vt:lpstr>Graphical User Interfaces (GUIs) </vt:lpstr>
      <vt:lpstr>What Is Gradio:</vt:lpstr>
      <vt:lpstr>Benefits of Gradio:</vt:lpstr>
      <vt:lpstr>Gradio gui in python:</vt:lpstr>
      <vt:lpstr>How it looks like;</vt:lpstr>
      <vt:lpstr>Another example:</vt:lpstr>
      <vt:lpstr>Another example:</vt:lpstr>
      <vt:lpstr>Chatbot in Gradio</vt:lpstr>
      <vt:lpstr>Blocks in Gradio:</vt:lpstr>
      <vt:lpstr>Hello blocks:</vt:lpstr>
      <vt:lpstr>Gradio tabs:</vt:lpstr>
      <vt:lpstr>Flip text</vt:lpstr>
      <vt:lpstr>Flip image:</vt:lpstr>
      <vt:lpstr>Recursive data types:</vt:lpstr>
      <vt:lpstr>Challenges:</vt:lpstr>
      <vt:lpstr>Implementation in Real-world Scenarios: </vt:lpstr>
      <vt:lpstr>Code examples</vt:lpstr>
      <vt:lpstr>Factorial calculation</vt:lpstr>
      <vt:lpstr>Recursive data type:  (tree) </vt:lpstr>
      <vt:lpstr>Tools:</vt:lpstr>
      <vt:lpstr>Tasks: </vt:lpstr>
      <vt:lpstr>Tasks: </vt:lpstr>
      <vt:lpstr>Tasks: </vt:lpstr>
      <vt:lpstr>Tasks: </vt:lpstr>
      <vt:lpstr>Tasks: </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lab 8 Interface, Graphical user interfaces and Recursive data types &amp; its implementation</dc:title>
  <dc:creator>admin istrator</dc:creator>
  <cp:lastModifiedBy>admin istrator</cp:lastModifiedBy>
  <cp:revision>17</cp:revision>
  <dcterms:created xsi:type="dcterms:W3CDTF">2023-11-11T13:11:05Z</dcterms:created>
  <dcterms:modified xsi:type="dcterms:W3CDTF">2023-11-21T09:43:11Z</dcterms:modified>
</cp:coreProperties>
</file>