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2"/>
  </p:notesMasterIdLst>
  <p:sldIdLst>
    <p:sldId id="268" r:id="rId2"/>
    <p:sldId id="267" r:id="rId3"/>
    <p:sldId id="271" r:id="rId4"/>
    <p:sldId id="273" r:id="rId5"/>
    <p:sldId id="272" r:id="rId6"/>
    <p:sldId id="274" r:id="rId7"/>
    <p:sldId id="275" r:id="rId8"/>
    <p:sldId id="278" r:id="rId9"/>
    <p:sldId id="279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12" autoAdjust="0"/>
    <p:restoredTop sz="94660"/>
  </p:normalViewPr>
  <p:slideViewPr>
    <p:cSldViewPr>
      <p:cViewPr varScale="1">
        <p:scale>
          <a:sx n="81" d="100"/>
          <a:sy n="81" d="100"/>
        </p:scale>
        <p:origin x="1517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792141-080B-4520-B51B-5A135E3122C7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08C76F-23DC-47A9-A302-C9EF27319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623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08C76F-23DC-47A9-A302-C9EF2731971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158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5486400" cy="914400"/>
          </a:xfrm>
        </p:spPr>
        <p:txBody>
          <a:bodyPr/>
          <a:lstStyle>
            <a:lvl1pPr>
              <a:defRPr sz="32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371600"/>
            <a:ext cx="8153400" cy="4724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5BB0C6-8FC1-47C0-B737-D54E21B5B868}" type="datetimeFigureOut">
              <a:rPr lang="en-US" smtClean="0"/>
              <a:pPr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8887D6-2A35-42AC-99C1-5E14D32EE4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Tm="4000"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LOGO.gif"/>
          <p:cNvPicPr>
            <a:picLocks noChangeAspect="1"/>
          </p:cNvPicPr>
          <p:nvPr/>
        </p:nvPicPr>
        <p:blipFill>
          <a:blip r:embed="rId2" cstate="print"/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6" name="Rectangle 11"/>
            <p:cNvSpPr>
              <a:spLocks noChangeArrowheads="1"/>
            </p:cNvSpPr>
            <p:nvPr/>
          </p:nvSpPr>
          <p:spPr bwMode="auto"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pic>
          <p:nvPicPr>
            <p:cNvPr id="7" name="Picture 9" descr="LOGO.gif"/>
            <p:cNvPicPr>
              <a:picLocks noChangeAspect="1"/>
            </p:cNvPicPr>
            <p:nvPr/>
          </p:nvPicPr>
          <p:blipFill>
            <a:blip r:embed="rId2" cstate="print"/>
            <a:srcRect b="10713"/>
            <a:stretch>
              <a:fillRect/>
            </a:stretch>
          </p:blipFill>
          <p:spPr bwMode="auto">
            <a:xfrm>
              <a:off x="6502400" y="4152900"/>
              <a:ext cx="2057400" cy="635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Rectangle 7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pic>
        <p:nvPicPr>
          <p:cNvPr id="9" name="Picture 15" descr="logo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3200" y="228600"/>
            <a:ext cx="19208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5BB0C6-8FC1-47C0-B737-D54E21B5B868}" type="datetimeFigureOut">
              <a:rPr lang="en-US" smtClean="0"/>
              <a:pPr/>
              <a:t>2/18/2025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8887D6-2A35-42AC-99C1-5E14D32EE4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Tm="4000">
    <p:cu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BB0C6-8FC1-47C0-B737-D54E21B5B868}" type="datetimeFigureOut">
              <a:rPr lang="en-US" smtClean="0"/>
              <a:pPr/>
              <a:t>2/18/2025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87D6-2A35-42AC-99C1-5E14D32EE4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Tm="4000">
    <p:cut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6477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3716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1D5BB0C6-8FC1-47C0-B737-D54E21B5B868}" type="datetimeFigureOut">
              <a:rPr lang="en-US" smtClean="0"/>
              <a:pPr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b="1">
                <a:solidFill>
                  <a:srgbClr val="0070C0"/>
                </a:solidFill>
                <a:latin typeface="Times New Roman" pitchFamily="18" charset="0"/>
                <a:ea typeface="ＭＳ Ｐゴシック" charset="-128"/>
                <a:cs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0F8887D6-2A35-42AC-99C1-5E14D32EE4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31" name="Rectangle 11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rgbClr val="FF33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 flipV="1">
            <a:off x="0" y="6705600"/>
            <a:ext cx="9144000" cy="198116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B/>
          </a:sp3d>
        </p:spPr>
        <p:txBody>
          <a:bodyPr wrap="none" anchor="ctr"/>
          <a:lstStyle/>
          <a:p>
            <a:pPr>
              <a:defRPr/>
            </a:pPr>
            <a:endParaRPr lang="en-US">
              <a:latin typeface="Calibri" charset="0"/>
              <a:ea typeface="ＭＳ Ｐゴシック" charset="-128"/>
            </a:endParaRPr>
          </a:p>
        </p:txBody>
      </p:sp>
      <p:pic>
        <p:nvPicPr>
          <p:cNvPr id="1035" name="Picture 10" descr="LOGO.gif"/>
          <p:cNvPicPr>
            <a:picLocks noChangeAspect="1"/>
          </p:cNvPicPr>
          <p:nvPr/>
        </p:nvPicPr>
        <p:blipFill>
          <a:blip r:embed="rId5" cstate="print"/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10" descr="LOGO.gif"/>
          <p:cNvPicPr>
            <a:picLocks noChangeAspect="1"/>
          </p:cNvPicPr>
          <p:nvPr/>
        </p:nvPicPr>
        <p:blipFill>
          <a:blip r:embed="rId5" cstate="print"/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1039" name="Rectangle 11"/>
            <p:cNvSpPr>
              <a:spLocks noChangeArrowheads="1"/>
            </p:cNvSpPr>
            <p:nvPr/>
          </p:nvSpPr>
          <p:spPr bwMode="auto"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pic>
          <p:nvPicPr>
            <p:cNvPr id="1040" name="Picture 9" descr="LOGO.gif"/>
            <p:cNvPicPr>
              <a:picLocks noChangeAspect="1"/>
            </p:cNvPicPr>
            <p:nvPr/>
          </p:nvPicPr>
          <p:blipFill>
            <a:blip r:embed="rId5" cstate="print"/>
            <a:srcRect b="10713"/>
            <a:stretch>
              <a:fillRect/>
            </a:stretch>
          </p:blipFill>
          <p:spPr bwMode="auto">
            <a:xfrm>
              <a:off x="6502400" y="4152900"/>
              <a:ext cx="2057400" cy="635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" name="Rectangle 18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pic>
        <p:nvPicPr>
          <p:cNvPr id="1038" name="Picture 15" descr="logo.jp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553200" y="228600"/>
            <a:ext cx="19208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</p:sldLayoutIdLst>
  <p:transition advTm="4000">
    <p:cut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+mj-lt"/>
          <a:ea typeface="MS PGothic"/>
          <a:cs typeface="MS PGothic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/>
          <a:cs typeface="MS PGothic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/>
          <a:cs typeface="MS PGothic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/>
          <a:cs typeface="MS PGothic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/>
          <a:cs typeface="MS PGothic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/>
          <a:cs typeface="MS PGothic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836712"/>
            <a:ext cx="75951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  <a:latin typeface="Arial Black" pitchFamily="34" charset="0"/>
              </a:rPr>
              <a:t>Web Development-I</a:t>
            </a:r>
          </a:p>
          <a:p>
            <a:pPr algn="ctr"/>
            <a:r>
              <a:rPr lang="en-US" sz="3600" dirty="0">
                <a:solidFill>
                  <a:srgbClr val="FF0000"/>
                </a:solidFill>
                <a:latin typeface="Arial Black" pitchFamily="34" charset="0"/>
              </a:rPr>
              <a:t>Project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75856" y="4653136"/>
            <a:ext cx="25519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596CC0-0544-9FD2-7AFD-B23ECB7AE8F4}"/>
              </a:ext>
            </a:extLst>
          </p:cNvPr>
          <p:cNvSpPr txBox="1"/>
          <p:nvPr/>
        </p:nvSpPr>
        <p:spPr>
          <a:xfrm>
            <a:off x="899592" y="1988840"/>
            <a:ext cx="6513046" cy="34645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Team Details:</a:t>
            </a:r>
          </a:p>
          <a:p>
            <a:r>
              <a:rPr lang="en-US" sz="2000" dirty="0"/>
              <a:t>1.Kanwalpreet Singh:2410992780</a:t>
            </a:r>
          </a:p>
          <a:p>
            <a:r>
              <a:rPr lang="en-US" sz="2000" dirty="0"/>
              <a:t>2.Azhar Nadeem:2410992694</a:t>
            </a:r>
          </a:p>
          <a:p>
            <a:r>
              <a:rPr lang="en-US" sz="2000" dirty="0"/>
              <a:t>3.Shivam Thukral:2410993453</a:t>
            </a:r>
          </a:p>
          <a:p>
            <a:r>
              <a:rPr lang="en-US" sz="2000" dirty="0"/>
              <a:t>4.Saksham Sharma:2410993438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Faculty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Coordinator:Mr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 Vaibhav Sultane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9592" y="5733256"/>
            <a:ext cx="69470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Chitkara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University Institute of Engineering and Technology, </a:t>
            </a:r>
          </a:p>
          <a:p>
            <a:pPr algn="ctr"/>
            <a:r>
              <a:rPr lang="en-US" sz="20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Chitkara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University, Punjab</a:t>
            </a:r>
          </a:p>
        </p:txBody>
      </p:sp>
    </p:spTree>
  </p:cSld>
  <p:clrMapOvr>
    <a:masterClrMapping/>
  </p:clrMapOvr>
  <p:transition advTm="4000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AutoShape 4" descr="Download The Best Thank You Slide For PPT Present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0" name="AutoShape 6" descr="Download The Best Thank You Slide For PPT Present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2" name="AutoShape 8" descr="Download The Best Thank You Slide For PPT Present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4" name="Picture 10" descr="Thank you cards Images | Free Vectors, Stock Photos &amp; PS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57232"/>
            <a:ext cx="9144000" cy="5786478"/>
          </a:xfrm>
          <a:prstGeom prst="rect">
            <a:avLst/>
          </a:prstGeom>
          <a:noFill/>
        </p:spPr>
      </p:pic>
    </p:spTree>
  </p:cSld>
  <p:clrMapOvr>
    <a:masterClrMapping/>
  </p:clrMapOvr>
  <p:transition advTm="4000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Table of Contents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908720"/>
            <a:ext cx="691276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Problem Statement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Technical Details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Key Features 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Project Highlights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Conclusion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References/Links used</a:t>
            </a:r>
          </a:p>
          <a:p>
            <a:pPr>
              <a:buFont typeface="Arial" pitchFamily="34" charset="0"/>
              <a:buChar char="•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advTm="4000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764704"/>
            <a:ext cx="917449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FOOD ORDERING </a:t>
            </a:r>
            <a:r>
              <a:rPr lang="en-US" sz="3200" u="sng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SYSTEM</a:t>
            </a:r>
          </a:p>
          <a:p>
            <a:endParaRPr lang="en-US" sz="3200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Online Food Ordering System allows customers to browse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menus,place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orders,and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pay for food through a Digital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Platform,Typically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via website or mobile app.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systems bridge the gap between customers and food service providers, such as restaurants or delivery services, and include various key features like Menu Browsing, Order Customization, Payment Integration.</a:t>
            </a:r>
            <a:endParaRPr lang="en-US" sz="3200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advTm="4000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Problem Statement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980729"/>
            <a:ext cx="853244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en-US" sz="3200" u="sng" dirty="0">
                <a:latin typeface="Times New Roman" pitchFamily="18" charset="0"/>
                <a:cs typeface="Times New Roman" pitchFamily="18" charset="0"/>
              </a:rPr>
              <a:t>Inefficent Ordering </a:t>
            </a:r>
            <a:r>
              <a:rPr lang="en-US" sz="3200" u="sng" dirty="0" err="1">
                <a:latin typeface="Times New Roman" pitchFamily="18" charset="0"/>
                <a:cs typeface="Times New Roman" pitchFamily="18" charset="0"/>
              </a:rPr>
              <a:t>Process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:Traditional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methods of ordering food (phone calls or in-person visits) are time-consuming, often leading to miscommunication and delays. 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itchFamily="18" charset="0"/>
              </a:rPr>
              <a:t>2.</a:t>
            </a:r>
            <a:r>
              <a:rPr lang="en-US" sz="3200" u="sng" dirty="0">
                <a:latin typeface="Times New Roman" panose="02020603050405020304" pitchFamily="18" charset="0"/>
                <a:cs typeface="Times New Roman" pitchFamily="18" charset="0"/>
              </a:rPr>
              <a:t>Limited Menu </a:t>
            </a:r>
            <a:r>
              <a:rPr lang="en-US" sz="3200" u="sng" dirty="0" err="1">
                <a:latin typeface="Times New Roman" panose="02020603050405020304" pitchFamily="18" charset="0"/>
                <a:cs typeface="Times New Roman" pitchFamily="18" charset="0"/>
              </a:rPr>
              <a:t>Access: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Customers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may not have access to the full range of a restaurant's offerings or the ability to easily customize their orders when ordering offline.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en-US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Payment </a:t>
            </a:r>
            <a:r>
              <a:rPr lang="en-US" sz="32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Issues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3200" dirty="0" err="1"/>
              <a:t>Handling</a:t>
            </a:r>
            <a:r>
              <a:rPr lang="en-US" sz="3200" dirty="0"/>
              <a:t> payments in person or over the phone can be prone to errors, or security risks, limiting payment options and efficiency.</a:t>
            </a:r>
            <a:endParaRPr lang="en-US" sz="3200" dirty="0">
              <a:latin typeface="Times New Roman" panose="02020603050405020304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advTm="4000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Technical Details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845422"/>
            <a:ext cx="925252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platform, built with modern web development and Python, offers:</a:t>
            </a:r>
          </a:p>
          <a:p>
            <a:endParaRPr lang="en-IN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3200" b="1" dirty="0"/>
              <a:t>Front-End:</a:t>
            </a:r>
            <a:r>
              <a:rPr lang="en-IN" sz="3200" dirty="0"/>
              <a:t> HTML, CSS, JavaScript, Bootstrap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b="1" dirty="0"/>
              <a:t>Back-End:</a:t>
            </a:r>
            <a:r>
              <a:rPr lang="en-IN" sz="3200" dirty="0"/>
              <a:t> Python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Payment </a:t>
            </a:r>
            <a:r>
              <a:rPr lang="en-US" sz="3200" b="1" dirty="0" err="1"/>
              <a:t>Integration: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Payment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Gateways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Encryption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b="1" dirty="0"/>
              <a:t>Database: </a:t>
            </a:r>
            <a:r>
              <a:rPr lang="en-IN" sz="3200" dirty="0"/>
              <a:t>SQL, DBSQULITE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Admin </a:t>
            </a:r>
            <a:r>
              <a:rPr lang="en-US" sz="3200" b="1" dirty="0" err="1"/>
              <a:t>Panel: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Dashboard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Analytics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advTm="4000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Key Features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845424"/>
            <a:ext cx="9036496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1.</a:t>
            </a:r>
            <a:r>
              <a:rPr lang="en-US" sz="3200" b="1" u="sng" dirty="0"/>
              <a:t>User Registration &amp; </a:t>
            </a:r>
            <a:r>
              <a:rPr lang="en-US" sz="3200" b="1" u="sng" dirty="0" err="1"/>
              <a:t>Profile</a:t>
            </a:r>
            <a:r>
              <a:rPr lang="en-US" sz="3200" dirty="0" err="1"/>
              <a:t>:Account</a:t>
            </a:r>
            <a:r>
              <a:rPr lang="en-US" sz="3200" dirty="0"/>
              <a:t> creation, profile management, and login options.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b="1" dirty="0"/>
              <a:t>2.</a:t>
            </a:r>
            <a:r>
              <a:rPr lang="en-US" sz="3200" b="1" u="sng" dirty="0"/>
              <a:t>Menu Display &amp; </a:t>
            </a:r>
            <a:r>
              <a:rPr lang="en-US" sz="3200" b="1" u="sng" dirty="0" err="1"/>
              <a:t>Customization</a:t>
            </a:r>
            <a:r>
              <a:rPr lang="en-US" sz="3200" dirty="0" err="1"/>
              <a:t>:Browse</a:t>
            </a:r>
            <a:r>
              <a:rPr lang="en-US" sz="3200" dirty="0"/>
              <a:t> menus, filter options, and customize orders.</a:t>
            </a:r>
          </a:p>
          <a:p>
            <a:r>
              <a:rPr lang="en-US" sz="3200" b="1" dirty="0"/>
              <a:t>3.</a:t>
            </a:r>
            <a:r>
              <a:rPr lang="en-US" sz="3200" b="1" u="sng" dirty="0"/>
              <a:t>Real-Time Order </a:t>
            </a:r>
            <a:r>
              <a:rPr lang="en-US" sz="3200" b="1" u="sng" dirty="0" err="1"/>
              <a:t>Tracking</a:t>
            </a:r>
            <a:r>
              <a:rPr lang="en-US" sz="3200" dirty="0" err="1"/>
              <a:t>:Track</a:t>
            </a:r>
            <a:r>
              <a:rPr lang="en-US" sz="3200" dirty="0"/>
              <a:t> order status and delivery in real time. </a:t>
            </a:r>
          </a:p>
          <a:p>
            <a:r>
              <a:rPr lang="en-US" sz="3200" b="1" dirty="0"/>
              <a:t>4.</a:t>
            </a:r>
            <a:r>
              <a:rPr lang="en-US" sz="3200" b="1" u="sng" dirty="0"/>
              <a:t>Multiple Payment </a:t>
            </a:r>
            <a:r>
              <a:rPr lang="en-US" sz="3200" b="1" u="sng" dirty="0" err="1"/>
              <a:t>Options</a:t>
            </a:r>
            <a:r>
              <a:rPr lang="en-US" sz="3200" dirty="0" err="1"/>
              <a:t>:Secure</a:t>
            </a:r>
            <a:r>
              <a:rPr lang="en-US" sz="3200" dirty="0"/>
              <a:t> payments via credit/debit cards, wallets, and COD.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161933E-D347-2739-4B28-CA8FC783C0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487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  <p:transition advTm="4000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Project Highlights</a:t>
            </a:r>
          </a:p>
        </p:txBody>
      </p:sp>
      <p:sp>
        <p:nvSpPr>
          <p:cNvPr id="3" name="Rectangle 2"/>
          <p:cNvSpPr/>
          <p:nvPr/>
        </p:nvSpPr>
        <p:spPr>
          <a:xfrm>
            <a:off x="107504" y="1196752"/>
            <a:ext cx="885698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b="1" u="sng" dirty="0"/>
              <a:t>Order History &amp; Quick </a:t>
            </a:r>
            <a:r>
              <a:rPr lang="en-US" sz="2800" b="1" u="sng" dirty="0" err="1"/>
              <a:t>Reordering</a:t>
            </a:r>
            <a:r>
              <a:rPr lang="en-US" sz="2800" b="1" dirty="0" err="1"/>
              <a:t>: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can view past orders and reorder their favorites with ease</a:t>
            </a:r>
            <a:r>
              <a:rPr lang="en-US" sz="2800" dirty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sz="2800" b="1" u="sng" dirty="0"/>
              <a:t>Restaurant </a:t>
            </a:r>
            <a:r>
              <a:rPr lang="en-US" sz="2800" b="1" u="sng" dirty="0" err="1"/>
              <a:t>Dashboard</a:t>
            </a:r>
            <a:r>
              <a:rPr lang="en-US" sz="2800" dirty="0" err="1"/>
              <a:t>: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Admin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panel for managing menus, orders, and customer interactions.</a:t>
            </a:r>
          </a:p>
          <a:p>
            <a:pPr>
              <a:buFont typeface="Arial" pitchFamily="34" charset="0"/>
              <a:buChar char="•"/>
            </a:pPr>
            <a:r>
              <a:rPr lang="en-US" sz="2800" b="1" u="sng" dirty="0"/>
              <a:t>Delivery </a:t>
            </a:r>
            <a:r>
              <a:rPr lang="en-US" sz="2800" b="1" u="sng" dirty="0" err="1"/>
              <a:t>Optimization</a:t>
            </a:r>
            <a:r>
              <a:rPr lang="en-US" sz="2800" dirty="0" err="1"/>
              <a:t>: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GPS-based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route tracking for delivery efficiency and accurate ETAs.</a:t>
            </a:r>
          </a:p>
          <a:p>
            <a:pPr>
              <a:buFont typeface="Arial" pitchFamily="34" charset="0"/>
              <a:buChar char="•"/>
            </a:pPr>
            <a:r>
              <a:rPr lang="en-US" sz="2800" b="1" u="sng" dirty="0"/>
              <a:t>Ratings &amp; </a:t>
            </a:r>
            <a:r>
              <a:rPr lang="en-US" sz="2800" b="1" u="sng" dirty="0" err="1"/>
              <a:t>Reviews</a:t>
            </a:r>
            <a:r>
              <a:rPr lang="en-US" sz="2800" b="1" dirty="0" err="1"/>
              <a:t>: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Customers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can rate and review food items and services.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/>
              <a:t> </a:t>
            </a:r>
            <a:r>
              <a:rPr lang="en-US" sz="2800" b="1" u="sng" dirty="0"/>
              <a:t>Promotions &amp; Loyalty Programs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: Integration of discounts, coupons, and rewards for customers.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advTm="4000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Conclusion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395536" y="1196752"/>
            <a:ext cx="8136904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The </a:t>
            </a:r>
            <a:r>
              <a:rPr lang="en-US" sz="3200" b="1" dirty="0"/>
              <a:t>online food ordering system</a:t>
            </a:r>
            <a:r>
              <a:rPr lang="en-US" sz="3200" dirty="0"/>
              <a:t> provides a convenient, and seamless way for customers to order food from their favorite restaurants. It streamlines the entire process from browsing menus, customizing orders, and making secure payments to real-time tracking of orders and deliveries. For restaurants, it simplifies order management, and enhances delivery efficiency.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advTm="4000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References/Links used</a:t>
            </a:r>
          </a:p>
        </p:txBody>
      </p:sp>
      <p:sp>
        <p:nvSpPr>
          <p:cNvPr id="3" name="Rectangle 2"/>
          <p:cNvSpPr/>
          <p:nvPr/>
        </p:nvSpPr>
        <p:spPr>
          <a:xfrm>
            <a:off x="251520" y="611977"/>
            <a:ext cx="8136904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Web Development: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Comprehensive documentation and guides on HTML, CSS, and JavaScript.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Tutorials and resources for learning and mastering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Complete reference for Python programming.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Database Management: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Detailed information on using and administering SQL.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sz="2400" b="1" dirty="0"/>
              <a:t>Documentation from Payment Gateways</a:t>
            </a:r>
            <a:r>
              <a:rPr lang="en-US" sz="2400" dirty="0"/>
              <a:t>:</a:t>
            </a:r>
            <a:endParaRPr lang="en-US" sz="2400" dirty="0"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lang="en-US" sz="2400" b="1" dirty="0" err="1"/>
              <a:t>PayPal:</a:t>
            </a:r>
            <a:r>
              <a:rPr lang="en-US" sz="2400" dirty="0" err="1"/>
              <a:t>https</a:t>
            </a:r>
            <a:r>
              <a:rPr lang="en-US" sz="2400" dirty="0"/>
              <a:t>://developer.paypal.com/docs</a:t>
            </a:r>
            <a:endParaRPr lang="en-US" sz="2400" dirty="0"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lang="en-US" sz="2400" b="1" dirty="0" err="1"/>
              <a:t>Razorpay</a:t>
            </a:r>
            <a:r>
              <a:rPr lang="en-US" sz="2400" dirty="0"/>
              <a:t>: https://razorpay.com/docs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buFont typeface="Arial" pitchFamily="34" charset="0"/>
              <a:buChar char="•"/>
            </a:pP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advTm="4000">
    <p:cut/>
  </p:transition>
</p:sld>
</file>

<file path=ppt/theme/theme1.xml><?xml version="1.0" encoding="utf-8"?>
<a:theme xmlns:a="http://schemas.openxmlformats.org/drawingml/2006/main" name="Bubble Sor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619</TotalTime>
  <Words>559</Words>
  <Application>Microsoft Office PowerPoint</Application>
  <PresentationFormat>On-screen Show (4:3)</PresentationFormat>
  <Paragraphs>68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Black</vt:lpstr>
      <vt:lpstr>Calibri</vt:lpstr>
      <vt:lpstr>Times New Roman</vt:lpstr>
      <vt:lpstr>Bubble Sort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Cricket</dc:title>
  <dc:creator>abc</dc:creator>
  <cp:lastModifiedBy>shivamthukral46@gmail.com</cp:lastModifiedBy>
  <cp:revision>34</cp:revision>
  <dcterms:created xsi:type="dcterms:W3CDTF">2022-12-12T14:14:34Z</dcterms:created>
  <dcterms:modified xsi:type="dcterms:W3CDTF">2025-02-18T09:52:23Z</dcterms:modified>
</cp:coreProperties>
</file>