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9" r:id="rId8"/>
    <p:sldId id="270" r:id="rId9"/>
    <p:sldId id="272" r:id="rId10"/>
    <p:sldId id="260" r:id="rId11"/>
    <p:sldId id="261" r:id="rId12"/>
    <p:sldId id="273" r:id="rId13"/>
    <p:sldId id="274" r:id="rId14"/>
    <p:sldId id="262" r:id="rId15"/>
    <p:sldId id="263" r:id="rId16"/>
    <p:sldId id="26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BCE3"/>
    <a:srgbClr val="B2D0EC"/>
    <a:srgbClr val="84B4E0"/>
    <a:srgbClr val="6DA6D9"/>
    <a:srgbClr val="5597D3"/>
    <a:srgbClr val="225686"/>
    <a:srgbClr val="3584CB"/>
    <a:srgbClr val="5799D5"/>
    <a:srgbClr val="A9CBE9"/>
    <a:srgbClr val="9CE4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CF0134-2057-4BAD-BD25-24D7F0121973}"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538180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F0134-2057-4BAD-BD25-24D7F0121973}"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350991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F0134-2057-4BAD-BD25-24D7F0121973}"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398964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F0134-2057-4BAD-BD25-24D7F0121973}"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340223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CF0134-2057-4BAD-BD25-24D7F0121973}"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85512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CF0134-2057-4BAD-BD25-24D7F0121973}"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178717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CF0134-2057-4BAD-BD25-24D7F0121973}" type="datetimeFigureOut">
              <a:rPr lang="en-US" smtClean="0"/>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1538532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CF0134-2057-4BAD-BD25-24D7F0121973}" type="datetimeFigureOut">
              <a:rPr lang="en-US" smtClean="0"/>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2658174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F0134-2057-4BAD-BD25-24D7F0121973}" type="datetimeFigureOut">
              <a:rPr lang="en-US" smtClean="0"/>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211931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CF0134-2057-4BAD-BD25-24D7F0121973}"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49019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CF0134-2057-4BAD-BD25-24D7F0121973}"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B4700-97AA-424D-94A9-00F7B0C46856}" type="slidenum">
              <a:rPr lang="en-US" smtClean="0"/>
              <a:t>‹#›</a:t>
            </a:fld>
            <a:endParaRPr lang="en-US"/>
          </a:p>
        </p:txBody>
      </p:sp>
    </p:spTree>
    <p:extLst>
      <p:ext uri="{BB962C8B-B14F-4D97-AF65-F5344CB8AC3E}">
        <p14:creationId xmlns:p14="http://schemas.microsoft.com/office/powerpoint/2010/main" val="10615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F0134-2057-4BAD-BD25-24D7F0121973}" type="datetimeFigureOut">
              <a:rPr lang="en-US" smtClean="0"/>
              <a:t>12/15/2024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B4700-97AA-424D-94A9-00F7B0C46856}" type="slidenum">
              <a:rPr lang="en-US" smtClean="0"/>
              <a:t>‹#›</a:t>
            </a:fld>
            <a:endParaRPr lang="en-US"/>
          </a:p>
        </p:txBody>
      </p:sp>
    </p:spTree>
    <p:extLst>
      <p:ext uri="{BB962C8B-B14F-4D97-AF65-F5344CB8AC3E}">
        <p14:creationId xmlns:p14="http://schemas.microsoft.com/office/powerpoint/2010/main" val="388230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321" y="447769"/>
            <a:ext cx="1279550" cy="697936"/>
          </a:xfrm>
          <a:prstGeom prst="rect">
            <a:avLst/>
          </a:prstGeom>
        </p:spPr>
      </p:pic>
      <p:sp>
        <p:nvSpPr>
          <p:cNvPr id="6" name="Rectangle 5"/>
          <p:cNvSpPr/>
          <p:nvPr/>
        </p:nvSpPr>
        <p:spPr>
          <a:xfrm>
            <a:off x="717609" y="3127034"/>
            <a:ext cx="5876096"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PHISHING AWARENESS TRAINING</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641127" y="4860429"/>
            <a:ext cx="1364668" cy="369332"/>
          </a:xfrm>
          <a:prstGeom prst="rect">
            <a:avLst/>
          </a:prstGeom>
          <a:noFill/>
        </p:spPr>
        <p:txBody>
          <a:bodyPr wrap="square" lIns="91440" tIns="45720" rIns="91440" bIns="45720">
            <a:spAutoFit/>
          </a:bodyPr>
          <a:lstStyle/>
          <a:p>
            <a:r>
              <a:rPr lang="en-US" dirty="0" smtClean="0">
                <a:ln w="0"/>
              </a:rPr>
              <a:t>Made By:</a:t>
            </a:r>
            <a:endParaRPr lang="en-US" cap="none" spc="0" dirty="0">
              <a:ln w="0"/>
              <a:solidFill>
                <a:schemeClr val="tx1"/>
              </a:solidFill>
            </a:endParaRPr>
          </a:p>
        </p:txBody>
      </p:sp>
      <p:sp>
        <p:nvSpPr>
          <p:cNvPr id="8" name="Rectangle 7"/>
          <p:cNvSpPr/>
          <p:nvPr/>
        </p:nvSpPr>
        <p:spPr>
          <a:xfrm>
            <a:off x="641127" y="5225049"/>
            <a:ext cx="1866729" cy="461665"/>
          </a:xfrm>
          <a:prstGeom prst="rect">
            <a:avLst/>
          </a:prstGeom>
          <a:noFill/>
        </p:spPr>
        <p:txBody>
          <a:bodyPr wrap="none" lIns="91440" tIns="45720" rIns="91440" bIns="45720">
            <a:spAutoFit/>
          </a:bodyPr>
          <a:lstStyle/>
          <a:p>
            <a:pPr algn="ctr"/>
            <a:r>
              <a:rPr lang="en-US" sz="2400" dirty="0" smtClean="0">
                <a:ln w="0"/>
              </a:rPr>
              <a:t>Kanwar Azlan</a:t>
            </a:r>
            <a:endParaRPr lang="en-US" sz="2400" cap="none" spc="0" dirty="0">
              <a:ln w="0"/>
              <a:solidFill>
                <a:schemeClr val="tx1"/>
              </a:solidFill>
            </a:endParaRPr>
          </a:p>
        </p:txBody>
      </p:sp>
      <p:sp>
        <p:nvSpPr>
          <p:cNvPr id="9" name="Rectangle 8"/>
          <p:cNvSpPr/>
          <p:nvPr/>
        </p:nvSpPr>
        <p:spPr>
          <a:xfrm>
            <a:off x="641127" y="5594381"/>
            <a:ext cx="3026533" cy="461665"/>
          </a:xfrm>
          <a:prstGeom prst="rect">
            <a:avLst/>
          </a:prstGeom>
          <a:noFill/>
        </p:spPr>
        <p:txBody>
          <a:bodyPr wrap="none" lIns="91440" tIns="45720" rIns="91440" bIns="45720">
            <a:spAutoFit/>
          </a:bodyPr>
          <a:lstStyle/>
          <a:p>
            <a:pPr algn="ctr"/>
            <a:r>
              <a:rPr lang="en-US" sz="2400" dirty="0" smtClean="0">
                <a:ln w="0"/>
              </a:rPr>
              <a:t>Cybersecurity Internee</a:t>
            </a:r>
            <a:endParaRPr lang="en-US" sz="2400" cap="none" spc="0" dirty="0">
              <a:ln w="0"/>
              <a:solidFill>
                <a:schemeClr val="tx1"/>
              </a:solidFill>
            </a:endParaRPr>
          </a:p>
        </p:txBody>
      </p:sp>
      <p:sp>
        <p:nvSpPr>
          <p:cNvPr id="10" name="Rectangle 9"/>
          <p:cNvSpPr/>
          <p:nvPr/>
        </p:nvSpPr>
        <p:spPr>
          <a:xfrm>
            <a:off x="717609" y="2151180"/>
            <a:ext cx="1861151" cy="707886"/>
          </a:xfrm>
          <a:prstGeom prst="rect">
            <a:avLst/>
          </a:prstGeom>
          <a:noFill/>
        </p:spPr>
        <p:txBody>
          <a:bodyPr wrap="none" lIns="91440" tIns="45720" rIns="91440" bIns="45720">
            <a:spAutoFit/>
          </a:bodyPr>
          <a:lstStyle/>
          <a:p>
            <a:pPr algn="ctr"/>
            <a:r>
              <a:rPr lang="en-US" sz="4000" b="1" dirty="0" smtClean="0">
                <a:ln w="0"/>
                <a:effectLst>
                  <a:outerShdw blurRad="38100" dist="19050" dir="2700000" algn="tl" rotWithShape="0">
                    <a:schemeClr val="dk1">
                      <a:alpha val="40000"/>
                    </a:schemeClr>
                  </a:outerShdw>
                </a:effectLst>
              </a:rPr>
              <a:t>TASK #1</a:t>
            </a:r>
            <a:endParaRPr lang="en-US" sz="40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34520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71401" y="542456"/>
            <a:ext cx="6449202"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HOW TO IDENTIFY PHISHING EMAILS</a:t>
            </a:r>
            <a:endParaRPr lang="en-US" sz="3200" b="1" dirty="0">
              <a:ln w="0"/>
              <a:effectLst>
                <a:outerShdw blurRad="38100" dist="19050" dir="2700000" algn="tl" rotWithShape="0">
                  <a:schemeClr val="dk1">
                    <a:alpha val="40000"/>
                  </a:schemeClr>
                </a:outerShdw>
              </a:effectLst>
            </a:endParaRPr>
          </a:p>
        </p:txBody>
      </p:sp>
      <p:sp>
        <p:nvSpPr>
          <p:cNvPr id="2" name="Chevron 1"/>
          <p:cNvSpPr/>
          <p:nvPr/>
        </p:nvSpPr>
        <p:spPr>
          <a:xfrm>
            <a:off x="765111" y="1464661"/>
            <a:ext cx="2718318" cy="628508"/>
          </a:xfrm>
          <a:prstGeom prst="chevron">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hevron 5"/>
          <p:cNvSpPr/>
          <p:nvPr/>
        </p:nvSpPr>
        <p:spPr>
          <a:xfrm>
            <a:off x="2665446" y="2262879"/>
            <a:ext cx="2718318" cy="628508"/>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hevron 6"/>
          <p:cNvSpPr/>
          <p:nvPr/>
        </p:nvSpPr>
        <p:spPr>
          <a:xfrm>
            <a:off x="4260980" y="3027252"/>
            <a:ext cx="2718318" cy="628508"/>
          </a:xfrm>
          <a:prstGeom prst="chevron">
            <a:avLst/>
          </a:prstGeom>
          <a:solidFill>
            <a:srgbClr val="6DA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hevron 7"/>
          <p:cNvSpPr/>
          <p:nvPr/>
        </p:nvSpPr>
        <p:spPr>
          <a:xfrm>
            <a:off x="5760098" y="3791625"/>
            <a:ext cx="2718318" cy="628508"/>
          </a:xfrm>
          <a:prstGeom prst="chevron">
            <a:avLst/>
          </a:prstGeom>
          <a:solidFill>
            <a:srgbClr val="5799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7119257" y="4614180"/>
            <a:ext cx="2718318" cy="628508"/>
          </a:xfrm>
          <a:prstGeom prst="chevron">
            <a:avLst/>
          </a:prstGeom>
          <a:solidFill>
            <a:srgbClr val="358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8447314" y="5417047"/>
            <a:ext cx="2718318" cy="628508"/>
          </a:xfrm>
          <a:prstGeom prst="chevron">
            <a:avLst/>
          </a:prstGeom>
          <a:solidFill>
            <a:srgbClr val="22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1147667" y="1594249"/>
            <a:ext cx="2086948" cy="369332"/>
          </a:xfrm>
          <a:prstGeom prst="rect">
            <a:avLst/>
          </a:prstGeom>
        </p:spPr>
        <p:txBody>
          <a:bodyPr wrap="square">
            <a:spAutoFit/>
          </a:bodyPr>
          <a:lstStyle/>
          <a:p>
            <a:r>
              <a:rPr lang="en-US" b="1" dirty="0" smtClean="0"/>
              <a:t>Suspicious Sender</a:t>
            </a:r>
            <a:endParaRPr lang="en-US" b="1" dirty="0"/>
          </a:p>
        </p:txBody>
      </p:sp>
      <p:sp>
        <p:nvSpPr>
          <p:cNvPr id="12" name="Rectangle 11"/>
          <p:cNvSpPr/>
          <p:nvPr/>
        </p:nvSpPr>
        <p:spPr>
          <a:xfrm>
            <a:off x="3138197" y="2389773"/>
            <a:ext cx="2086948" cy="369332"/>
          </a:xfrm>
          <a:prstGeom prst="rect">
            <a:avLst/>
          </a:prstGeom>
        </p:spPr>
        <p:txBody>
          <a:bodyPr wrap="square">
            <a:spAutoFit/>
          </a:bodyPr>
          <a:lstStyle/>
          <a:p>
            <a:r>
              <a:rPr lang="en-US" b="1" dirty="0" smtClean="0"/>
              <a:t>Generic greetings</a:t>
            </a:r>
            <a:endParaRPr lang="en-US" b="1" dirty="0"/>
          </a:p>
        </p:txBody>
      </p:sp>
      <p:sp>
        <p:nvSpPr>
          <p:cNvPr id="13" name="Rectangle 12"/>
          <p:cNvSpPr/>
          <p:nvPr/>
        </p:nvSpPr>
        <p:spPr>
          <a:xfrm>
            <a:off x="4562669" y="3156840"/>
            <a:ext cx="2240903" cy="369332"/>
          </a:xfrm>
          <a:prstGeom prst="rect">
            <a:avLst/>
          </a:prstGeom>
        </p:spPr>
        <p:txBody>
          <a:bodyPr wrap="square">
            <a:spAutoFit/>
          </a:bodyPr>
          <a:lstStyle/>
          <a:p>
            <a:r>
              <a:rPr lang="en-US" b="1" dirty="0" smtClean="0"/>
              <a:t>Threatening language</a:t>
            </a:r>
            <a:endParaRPr lang="en-US" b="1" dirty="0"/>
          </a:p>
        </p:txBody>
      </p:sp>
      <p:sp>
        <p:nvSpPr>
          <p:cNvPr id="14" name="Rectangle 13"/>
          <p:cNvSpPr/>
          <p:nvPr/>
        </p:nvSpPr>
        <p:spPr>
          <a:xfrm>
            <a:off x="6235961" y="3921213"/>
            <a:ext cx="2086948" cy="369332"/>
          </a:xfrm>
          <a:prstGeom prst="rect">
            <a:avLst/>
          </a:prstGeom>
        </p:spPr>
        <p:txBody>
          <a:bodyPr wrap="square">
            <a:spAutoFit/>
          </a:bodyPr>
          <a:lstStyle/>
          <a:p>
            <a:r>
              <a:rPr lang="en-US" b="1" dirty="0" smtClean="0">
                <a:solidFill>
                  <a:schemeClr val="bg1"/>
                </a:solidFill>
              </a:rPr>
              <a:t>Misspelling Errors</a:t>
            </a:r>
            <a:endParaRPr lang="en-US" b="1" dirty="0">
              <a:solidFill>
                <a:schemeClr val="bg1"/>
              </a:solidFill>
            </a:endParaRPr>
          </a:p>
        </p:txBody>
      </p:sp>
      <p:sp>
        <p:nvSpPr>
          <p:cNvPr id="15" name="Rectangle 14"/>
          <p:cNvSpPr/>
          <p:nvPr/>
        </p:nvSpPr>
        <p:spPr>
          <a:xfrm>
            <a:off x="7588900" y="4743768"/>
            <a:ext cx="2086948" cy="369332"/>
          </a:xfrm>
          <a:prstGeom prst="rect">
            <a:avLst/>
          </a:prstGeom>
        </p:spPr>
        <p:txBody>
          <a:bodyPr wrap="square">
            <a:spAutoFit/>
          </a:bodyPr>
          <a:lstStyle/>
          <a:p>
            <a:r>
              <a:rPr lang="en-US" b="1" dirty="0" smtClean="0">
                <a:solidFill>
                  <a:schemeClr val="bg1"/>
                </a:solidFill>
              </a:rPr>
              <a:t>Suspicious Links</a:t>
            </a:r>
            <a:endParaRPr lang="en-US" b="1" dirty="0">
              <a:solidFill>
                <a:schemeClr val="bg1"/>
              </a:solidFill>
            </a:endParaRPr>
          </a:p>
        </p:txBody>
      </p:sp>
      <p:sp>
        <p:nvSpPr>
          <p:cNvPr id="16" name="Rectangle 15"/>
          <p:cNvSpPr/>
          <p:nvPr/>
        </p:nvSpPr>
        <p:spPr>
          <a:xfrm>
            <a:off x="8960499" y="5546635"/>
            <a:ext cx="2086948" cy="369332"/>
          </a:xfrm>
          <a:prstGeom prst="rect">
            <a:avLst/>
          </a:prstGeom>
        </p:spPr>
        <p:txBody>
          <a:bodyPr wrap="square">
            <a:spAutoFit/>
          </a:bodyPr>
          <a:lstStyle/>
          <a:p>
            <a:r>
              <a:rPr lang="en-US" b="1" dirty="0" smtClean="0">
                <a:solidFill>
                  <a:schemeClr val="bg1"/>
                </a:solidFill>
              </a:rPr>
              <a:t>Unsolicited Docs</a:t>
            </a:r>
            <a:endParaRPr lang="en-US" b="1" dirty="0">
              <a:solidFill>
                <a:schemeClr val="bg1"/>
              </a:solidFill>
            </a:endParaRPr>
          </a:p>
        </p:txBody>
      </p:sp>
      <p:sp>
        <p:nvSpPr>
          <p:cNvPr id="17" name="Rectangle 16"/>
          <p:cNvSpPr/>
          <p:nvPr/>
        </p:nvSpPr>
        <p:spPr>
          <a:xfrm>
            <a:off x="3553407" y="1569410"/>
            <a:ext cx="3640495" cy="338554"/>
          </a:xfrm>
          <a:prstGeom prst="rect">
            <a:avLst/>
          </a:prstGeom>
        </p:spPr>
        <p:txBody>
          <a:bodyPr wrap="square">
            <a:spAutoFit/>
          </a:bodyPr>
          <a:lstStyle/>
          <a:p>
            <a:r>
              <a:rPr lang="en-US" sz="1600" dirty="0" smtClean="0">
                <a:solidFill>
                  <a:srgbClr val="C00000"/>
                </a:solidFill>
              </a:rPr>
              <a:t>{- Looks on Sender’s email address only -}</a:t>
            </a:r>
            <a:endParaRPr lang="en-US" sz="1600" dirty="0">
              <a:solidFill>
                <a:srgbClr val="C00000"/>
              </a:solidFill>
            </a:endParaRPr>
          </a:p>
        </p:txBody>
      </p:sp>
      <p:sp>
        <p:nvSpPr>
          <p:cNvPr id="18" name="Rectangle 17"/>
          <p:cNvSpPr/>
          <p:nvPr/>
        </p:nvSpPr>
        <p:spPr>
          <a:xfrm>
            <a:off x="5459187" y="2365181"/>
            <a:ext cx="4378388" cy="338554"/>
          </a:xfrm>
          <a:prstGeom prst="rect">
            <a:avLst/>
          </a:prstGeom>
        </p:spPr>
        <p:txBody>
          <a:bodyPr wrap="square">
            <a:spAutoFit/>
          </a:bodyPr>
          <a:lstStyle/>
          <a:p>
            <a:r>
              <a:rPr lang="en-US" sz="1600" dirty="0" smtClean="0">
                <a:solidFill>
                  <a:srgbClr val="C00000"/>
                </a:solidFill>
              </a:rPr>
              <a:t>{- It says “Dear Customer” instead of your name -}</a:t>
            </a:r>
            <a:endParaRPr lang="en-US" sz="1600" dirty="0">
              <a:solidFill>
                <a:srgbClr val="C00000"/>
              </a:solidFill>
            </a:endParaRPr>
          </a:p>
        </p:txBody>
      </p:sp>
      <p:sp>
        <p:nvSpPr>
          <p:cNvPr id="19" name="Rectangle 18"/>
          <p:cNvSpPr/>
          <p:nvPr/>
        </p:nvSpPr>
        <p:spPr>
          <a:xfrm>
            <a:off x="7140251" y="3076129"/>
            <a:ext cx="4025381" cy="338554"/>
          </a:xfrm>
          <a:prstGeom prst="rect">
            <a:avLst/>
          </a:prstGeom>
        </p:spPr>
        <p:txBody>
          <a:bodyPr wrap="square">
            <a:spAutoFit/>
          </a:bodyPr>
          <a:lstStyle/>
          <a:p>
            <a:r>
              <a:rPr lang="en-US" sz="1600" dirty="0" smtClean="0">
                <a:solidFill>
                  <a:srgbClr val="C00000"/>
                </a:solidFill>
              </a:rPr>
              <a:t>{- “Urgently Subscribe Now” or you will lose -}</a:t>
            </a:r>
            <a:endParaRPr lang="en-US" sz="1600" dirty="0">
              <a:solidFill>
                <a:srgbClr val="C00000"/>
              </a:solidFill>
            </a:endParaRPr>
          </a:p>
        </p:txBody>
      </p:sp>
      <p:sp>
        <p:nvSpPr>
          <p:cNvPr id="20" name="Rectangle 19"/>
          <p:cNvSpPr/>
          <p:nvPr/>
        </p:nvSpPr>
        <p:spPr>
          <a:xfrm>
            <a:off x="1998305" y="3942708"/>
            <a:ext cx="3640495" cy="338554"/>
          </a:xfrm>
          <a:prstGeom prst="rect">
            <a:avLst/>
          </a:prstGeom>
        </p:spPr>
        <p:txBody>
          <a:bodyPr wrap="square">
            <a:spAutoFit/>
          </a:bodyPr>
          <a:lstStyle/>
          <a:p>
            <a:r>
              <a:rPr lang="en-US" sz="1600" dirty="0" smtClean="0">
                <a:solidFill>
                  <a:srgbClr val="C00000"/>
                </a:solidFill>
              </a:rPr>
              <a:t>{- Poorly written Or grammar mistakes -}</a:t>
            </a:r>
            <a:endParaRPr lang="en-US" sz="1600" dirty="0">
              <a:solidFill>
                <a:srgbClr val="C00000"/>
              </a:solidFill>
            </a:endParaRPr>
          </a:p>
        </p:txBody>
      </p:sp>
      <p:sp>
        <p:nvSpPr>
          <p:cNvPr id="21" name="Rectangle 20"/>
          <p:cNvSpPr/>
          <p:nvPr/>
        </p:nvSpPr>
        <p:spPr>
          <a:xfrm>
            <a:off x="3499756" y="4766506"/>
            <a:ext cx="3640495" cy="338554"/>
          </a:xfrm>
          <a:prstGeom prst="rect">
            <a:avLst/>
          </a:prstGeom>
        </p:spPr>
        <p:txBody>
          <a:bodyPr wrap="square">
            <a:spAutoFit/>
          </a:bodyPr>
          <a:lstStyle/>
          <a:p>
            <a:r>
              <a:rPr lang="en-US" sz="1600" dirty="0" smtClean="0">
                <a:solidFill>
                  <a:srgbClr val="C00000"/>
                </a:solidFill>
              </a:rPr>
              <a:t>{- Before clicking, just hover at the link -}</a:t>
            </a:r>
            <a:endParaRPr lang="en-US" sz="1600" dirty="0">
              <a:solidFill>
                <a:srgbClr val="C00000"/>
              </a:solidFill>
            </a:endParaRPr>
          </a:p>
        </p:txBody>
      </p:sp>
      <p:sp>
        <p:nvSpPr>
          <p:cNvPr id="22" name="Rectangle 21"/>
          <p:cNvSpPr/>
          <p:nvPr/>
        </p:nvSpPr>
        <p:spPr>
          <a:xfrm>
            <a:off x="4682414" y="5606538"/>
            <a:ext cx="3640495" cy="338554"/>
          </a:xfrm>
          <a:prstGeom prst="rect">
            <a:avLst/>
          </a:prstGeom>
        </p:spPr>
        <p:txBody>
          <a:bodyPr wrap="square">
            <a:spAutoFit/>
          </a:bodyPr>
          <a:lstStyle/>
          <a:p>
            <a:r>
              <a:rPr lang="en-US" sz="1600" dirty="0" smtClean="0">
                <a:solidFill>
                  <a:srgbClr val="C00000"/>
                </a:solidFill>
              </a:rPr>
              <a:t>{- Never open Unexpected attachments -}</a:t>
            </a:r>
            <a:endParaRPr lang="en-US" sz="1600" dirty="0">
              <a:solidFill>
                <a:srgbClr val="C00000"/>
              </a:solidFill>
            </a:endParaRPr>
          </a:p>
        </p:txBody>
      </p:sp>
    </p:spTree>
    <p:extLst>
      <p:ext uri="{BB962C8B-B14F-4D97-AF65-F5344CB8AC3E}">
        <p14:creationId xmlns:p14="http://schemas.microsoft.com/office/powerpoint/2010/main" val="1178628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82810" y="542456"/>
            <a:ext cx="6226384"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EXAMPLE OF A PHISHING EMAIL (1)</a:t>
            </a:r>
            <a:endParaRPr lang="en-US" sz="3200" b="1" cap="none" spc="0" dirty="0">
              <a:ln w="0"/>
              <a:solidFill>
                <a:schemeClr val="tx1"/>
              </a:solidFill>
              <a:effectLst>
                <a:outerShdw blurRad="38100" dist="19050" dir="2700000" algn="tl" rotWithShape="0">
                  <a:schemeClr val="dk1">
                    <a:alpha val="40000"/>
                  </a:schemeClr>
                </a:outerShdw>
              </a:effectLst>
            </a:endParaRPr>
          </a:p>
        </p:txBody>
      </p:sp>
      <p:pic>
        <p:nvPicPr>
          <p:cNvPr id="3074" name="Picture 2" descr="Phishing Email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423" y="1431616"/>
            <a:ext cx="6889154" cy="458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003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82810" y="542456"/>
            <a:ext cx="6226384"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EXAMPLE OF A PHISHING EMAIL (2)</a:t>
            </a:r>
            <a:endParaRPr lang="en-US" sz="3200" b="1" cap="none" spc="0" dirty="0">
              <a:ln w="0"/>
              <a:solidFill>
                <a:schemeClr val="tx1"/>
              </a:solidFill>
              <a:effectLst>
                <a:outerShdw blurRad="38100" dist="19050" dir="2700000" algn="tl" rotWithShape="0">
                  <a:schemeClr val="dk1">
                    <a:alpha val="40000"/>
                  </a:schemeClr>
                </a:outerShdw>
              </a:effectLst>
            </a:endParaRPr>
          </a:p>
        </p:txBody>
      </p:sp>
      <p:pic>
        <p:nvPicPr>
          <p:cNvPr id="14338" name="Picture 2" descr="50+ Phishing Email Examples | Hook Secur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2664" y="1517339"/>
            <a:ext cx="8097752" cy="477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89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82810" y="542456"/>
            <a:ext cx="6226384"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EXAMPLE OF A PHISHING EMAIL (3)</a:t>
            </a:r>
            <a:endParaRPr lang="en-US" sz="3200" b="1" cap="none" spc="0" dirty="0">
              <a:ln w="0"/>
              <a:solidFill>
                <a:schemeClr val="tx1"/>
              </a:solidFill>
              <a:effectLst>
                <a:outerShdw blurRad="38100" dist="19050" dir="2700000" algn="tl" rotWithShape="0">
                  <a:schemeClr val="dk1">
                    <a:alpha val="40000"/>
                  </a:schemeClr>
                </a:outerShdw>
              </a:effectLst>
            </a:endParaRPr>
          </a:p>
        </p:txBody>
      </p:sp>
      <p:pic>
        <p:nvPicPr>
          <p:cNvPr id="15362" name="Picture 2" descr="Phishing Email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914" y="1514475"/>
            <a:ext cx="7386172"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57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425150" y="542456"/>
            <a:ext cx="5341719"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SOCIAL ENGINEERING TACTICS</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979645" y="1428160"/>
            <a:ext cx="8232710" cy="369332"/>
          </a:xfrm>
          <a:prstGeom prst="rect">
            <a:avLst/>
          </a:prstGeom>
        </p:spPr>
        <p:txBody>
          <a:bodyPr wrap="square">
            <a:spAutoFit/>
          </a:bodyPr>
          <a:lstStyle/>
          <a:p>
            <a:pPr algn="ctr"/>
            <a:r>
              <a:rPr lang="en-US" dirty="0" smtClean="0"/>
              <a:t>Manipulating individuals to gain confidential information</a:t>
            </a:r>
            <a:endParaRPr lang="en-US" dirty="0"/>
          </a:p>
        </p:txBody>
      </p:sp>
      <p:sp>
        <p:nvSpPr>
          <p:cNvPr id="2" name="Rectangle 1"/>
          <p:cNvSpPr/>
          <p:nvPr/>
        </p:nvSpPr>
        <p:spPr>
          <a:xfrm>
            <a:off x="715345" y="2098421"/>
            <a:ext cx="6357259" cy="3970318"/>
          </a:xfrm>
          <a:prstGeom prst="rect">
            <a:avLst/>
          </a:prstGeom>
        </p:spPr>
        <p:txBody>
          <a:bodyPr wrap="square">
            <a:spAutoFit/>
          </a:bodyPr>
          <a:lstStyle/>
          <a:p>
            <a:r>
              <a:rPr lang="en-US" b="1" dirty="0" smtClean="0"/>
              <a:t>Common Techniques:</a:t>
            </a:r>
          </a:p>
          <a:p>
            <a:endParaRPr lang="en-US" dirty="0" smtClean="0"/>
          </a:p>
          <a:p>
            <a:pPr marL="285750" indent="-285750">
              <a:buFont typeface="Arial" panose="020B0604020202020204" pitchFamily="34" charset="0"/>
              <a:buChar char="•"/>
            </a:pPr>
            <a:r>
              <a:rPr lang="en-US" dirty="0" smtClean="0"/>
              <a:t>Pretext</a:t>
            </a:r>
            <a:endParaRPr lang="en-US" dirty="0"/>
          </a:p>
          <a:p>
            <a:r>
              <a:rPr lang="en-US" dirty="0" smtClean="0"/>
              <a:t>Create </a:t>
            </a:r>
            <a:r>
              <a:rPr lang="en-US" dirty="0"/>
              <a:t>a fabricated story to gain trust.</a:t>
            </a:r>
          </a:p>
          <a:p>
            <a:endParaRPr lang="en-US" dirty="0"/>
          </a:p>
          <a:p>
            <a:pPr marL="285750" indent="-285750">
              <a:buFont typeface="Arial" panose="020B0604020202020204" pitchFamily="34" charset="0"/>
              <a:buChar char="•"/>
            </a:pPr>
            <a:r>
              <a:rPr lang="en-US" dirty="0"/>
              <a:t>Bait</a:t>
            </a:r>
          </a:p>
          <a:p>
            <a:r>
              <a:rPr lang="en-US" dirty="0" smtClean="0"/>
              <a:t>Offer </a:t>
            </a:r>
            <a:r>
              <a:rPr lang="en-US" dirty="0"/>
              <a:t>free downloads (e.g., files infected with malware). Give them something in return</a:t>
            </a:r>
          </a:p>
          <a:p>
            <a:endParaRPr lang="en-US" dirty="0"/>
          </a:p>
          <a:p>
            <a:pPr marL="285750" indent="-285750">
              <a:buFont typeface="Arial" panose="020B0604020202020204" pitchFamily="34" charset="0"/>
              <a:buChar char="•"/>
            </a:pPr>
            <a:r>
              <a:rPr lang="en-US" dirty="0" smtClean="0"/>
              <a:t>Quid Pro Quo</a:t>
            </a:r>
          </a:p>
          <a:p>
            <a:r>
              <a:rPr lang="en-US" dirty="0" smtClean="0"/>
              <a:t>Offer </a:t>
            </a:r>
            <a:r>
              <a:rPr lang="en-US" dirty="0"/>
              <a:t>them a service or perk in exchange for their data.</a:t>
            </a:r>
          </a:p>
          <a:p>
            <a:endParaRPr lang="en-US" dirty="0" smtClean="0"/>
          </a:p>
          <a:p>
            <a:pPr marL="285750" indent="-285750">
              <a:buFont typeface="Arial" panose="020B0604020202020204" pitchFamily="34" charset="0"/>
              <a:buChar char="•"/>
            </a:pPr>
            <a:r>
              <a:rPr lang="en-US" dirty="0" smtClean="0"/>
              <a:t>Impersonation</a:t>
            </a:r>
            <a:endParaRPr lang="en-US" dirty="0"/>
          </a:p>
          <a:p>
            <a:r>
              <a:rPr lang="en-US" dirty="0"/>
              <a:t>Pretend to know them (your boss, IT support)</a:t>
            </a:r>
          </a:p>
        </p:txBody>
      </p:sp>
      <p:sp>
        <p:nvSpPr>
          <p:cNvPr id="6" name="AutoShape 2" descr="What is social engineering? | F‑Sec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6815979" y="2385876"/>
            <a:ext cx="4860359" cy="3436426"/>
          </a:xfrm>
          <a:prstGeom prst="rect">
            <a:avLst/>
          </a:prstGeom>
        </p:spPr>
      </p:pic>
    </p:spTree>
    <p:extLst>
      <p:ext uri="{BB962C8B-B14F-4D97-AF65-F5344CB8AC3E}">
        <p14:creationId xmlns:p14="http://schemas.microsoft.com/office/powerpoint/2010/main" val="4132029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00455" y="542456"/>
            <a:ext cx="6191118"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HOW TO AVOID PHISHING ATTACKS</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2" name="Right Arrow 1"/>
          <p:cNvSpPr/>
          <p:nvPr/>
        </p:nvSpPr>
        <p:spPr>
          <a:xfrm>
            <a:off x="1810139" y="1418009"/>
            <a:ext cx="2808514" cy="905069"/>
          </a:xfrm>
          <a:prstGeom prst="rightArrow">
            <a:avLst>
              <a:gd name="adj1" fmla="val 45876"/>
              <a:gd name="adj2" fmla="val 7268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1810139" y="2438156"/>
            <a:ext cx="2808514" cy="905069"/>
          </a:xfrm>
          <a:prstGeom prst="rightArrow">
            <a:avLst>
              <a:gd name="adj1" fmla="val 45876"/>
              <a:gd name="adj2" fmla="val 7268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1810139" y="3458303"/>
            <a:ext cx="2808514" cy="905069"/>
          </a:xfrm>
          <a:prstGeom prst="rightArrow">
            <a:avLst>
              <a:gd name="adj1" fmla="val 45876"/>
              <a:gd name="adj2" fmla="val 7268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1810138" y="4478450"/>
            <a:ext cx="2808514" cy="905069"/>
          </a:xfrm>
          <a:prstGeom prst="rightArrow">
            <a:avLst>
              <a:gd name="adj1" fmla="val 45876"/>
              <a:gd name="adj2" fmla="val 7268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1810137" y="5498597"/>
            <a:ext cx="2808514" cy="905069"/>
          </a:xfrm>
          <a:prstGeom prst="rightArrow">
            <a:avLst>
              <a:gd name="adj1" fmla="val 45876"/>
              <a:gd name="adj2" fmla="val 7268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27854" y="1675016"/>
            <a:ext cx="2086948" cy="369332"/>
          </a:xfrm>
          <a:prstGeom prst="rect">
            <a:avLst/>
          </a:prstGeom>
        </p:spPr>
        <p:txBody>
          <a:bodyPr wrap="square">
            <a:spAutoFit/>
          </a:bodyPr>
          <a:lstStyle/>
          <a:p>
            <a:r>
              <a:rPr lang="en-US" b="1" dirty="0" smtClean="0">
                <a:solidFill>
                  <a:schemeClr val="bg1"/>
                </a:solidFill>
              </a:rPr>
              <a:t>Verify Sender</a:t>
            </a:r>
            <a:endParaRPr lang="en-US" b="1" dirty="0">
              <a:solidFill>
                <a:schemeClr val="bg1"/>
              </a:solidFill>
            </a:endParaRPr>
          </a:p>
        </p:txBody>
      </p:sp>
      <p:sp>
        <p:nvSpPr>
          <p:cNvPr id="12" name="Rectangle 11"/>
          <p:cNvSpPr/>
          <p:nvPr/>
        </p:nvSpPr>
        <p:spPr>
          <a:xfrm>
            <a:off x="2027854" y="2686197"/>
            <a:ext cx="2086948" cy="369332"/>
          </a:xfrm>
          <a:prstGeom prst="rect">
            <a:avLst/>
          </a:prstGeom>
        </p:spPr>
        <p:txBody>
          <a:bodyPr wrap="square">
            <a:spAutoFit/>
          </a:bodyPr>
          <a:lstStyle/>
          <a:p>
            <a:r>
              <a:rPr lang="en-US" b="1" dirty="0" smtClean="0">
                <a:solidFill>
                  <a:schemeClr val="bg1"/>
                </a:solidFill>
              </a:rPr>
              <a:t>Think before Click</a:t>
            </a:r>
            <a:endParaRPr lang="en-US" b="1" dirty="0">
              <a:solidFill>
                <a:schemeClr val="bg1"/>
              </a:solidFill>
            </a:endParaRPr>
          </a:p>
        </p:txBody>
      </p:sp>
      <p:sp>
        <p:nvSpPr>
          <p:cNvPr id="13" name="Rectangle 12"/>
          <p:cNvSpPr/>
          <p:nvPr/>
        </p:nvSpPr>
        <p:spPr>
          <a:xfrm>
            <a:off x="2027854" y="3726171"/>
            <a:ext cx="2086948" cy="369332"/>
          </a:xfrm>
          <a:prstGeom prst="rect">
            <a:avLst/>
          </a:prstGeom>
        </p:spPr>
        <p:txBody>
          <a:bodyPr wrap="square">
            <a:spAutoFit/>
          </a:bodyPr>
          <a:lstStyle/>
          <a:p>
            <a:r>
              <a:rPr lang="en-US" b="1" dirty="0" smtClean="0">
                <a:solidFill>
                  <a:schemeClr val="bg1"/>
                </a:solidFill>
              </a:rPr>
              <a:t>Enabling MFA</a:t>
            </a:r>
            <a:endParaRPr lang="en-US" b="1" dirty="0">
              <a:solidFill>
                <a:schemeClr val="bg1"/>
              </a:solidFill>
            </a:endParaRPr>
          </a:p>
        </p:txBody>
      </p:sp>
      <p:sp>
        <p:nvSpPr>
          <p:cNvPr id="14" name="Rectangle 13"/>
          <p:cNvSpPr/>
          <p:nvPr/>
        </p:nvSpPr>
        <p:spPr>
          <a:xfrm>
            <a:off x="2027854" y="4746318"/>
            <a:ext cx="2086948" cy="369332"/>
          </a:xfrm>
          <a:prstGeom prst="rect">
            <a:avLst/>
          </a:prstGeom>
        </p:spPr>
        <p:txBody>
          <a:bodyPr wrap="square">
            <a:spAutoFit/>
          </a:bodyPr>
          <a:lstStyle/>
          <a:p>
            <a:r>
              <a:rPr lang="en-US" b="1" dirty="0" smtClean="0">
                <a:solidFill>
                  <a:schemeClr val="bg1"/>
                </a:solidFill>
              </a:rPr>
              <a:t>Anti-phishing Tools</a:t>
            </a:r>
            <a:endParaRPr lang="en-US" b="1" dirty="0">
              <a:solidFill>
                <a:schemeClr val="bg1"/>
              </a:solidFill>
            </a:endParaRPr>
          </a:p>
        </p:txBody>
      </p:sp>
      <p:sp>
        <p:nvSpPr>
          <p:cNvPr id="15" name="Rectangle 14"/>
          <p:cNvSpPr/>
          <p:nvPr/>
        </p:nvSpPr>
        <p:spPr>
          <a:xfrm>
            <a:off x="2027854" y="5746638"/>
            <a:ext cx="2086948" cy="369332"/>
          </a:xfrm>
          <a:prstGeom prst="rect">
            <a:avLst/>
          </a:prstGeom>
        </p:spPr>
        <p:txBody>
          <a:bodyPr wrap="square">
            <a:spAutoFit/>
          </a:bodyPr>
          <a:lstStyle/>
          <a:p>
            <a:r>
              <a:rPr lang="en-US" b="1" dirty="0" smtClean="0">
                <a:solidFill>
                  <a:schemeClr val="bg1"/>
                </a:solidFill>
              </a:rPr>
              <a:t>Stay Updated</a:t>
            </a:r>
            <a:endParaRPr lang="en-US" b="1" dirty="0">
              <a:solidFill>
                <a:schemeClr val="bg1"/>
              </a:solidFill>
            </a:endParaRPr>
          </a:p>
        </p:txBody>
      </p:sp>
      <p:sp>
        <p:nvSpPr>
          <p:cNvPr id="16" name="Rectangle 15"/>
          <p:cNvSpPr/>
          <p:nvPr/>
        </p:nvSpPr>
        <p:spPr>
          <a:xfrm>
            <a:off x="4836368" y="1675016"/>
            <a:ext cx="3309256" cy="369332"/>
          </a:xfrm>
          <a:prstGeom prst="rect">
            <a:avLst/>
          </a:prstGeom>
        </p:spPr>
        <p:txBody>
          <a:bodyPr wrap="square">
            <a:spAutoFit/>
          </a:bodyPr>
          <a:lstStyle/>
          <a:p>
            <a:r>
              <a:rPr lang="en-US" dirty="0" smtClean="0"/>
              <a:t>Contact the Sender Directly</a:t>
            </a:r>
            <a:endParaRPr lang="en-US" dirty="0"/>
          </a:p>
        </p:txBody>
      </p:sp>
      <p:sp>
        <p:nvSpPr>
          <p:cNvPr id="17" name="Rectangle 16"/>
          <p:cNvSpPr/>
          <p:nvPr/>
        </p:nvSpPr>
        <p:spPr>
          <a:xfrm>
            <a:off x="4836368" y="2686197"/>
            <a:ext cx="4158342" cy="369332"/>
          </a:xfrm>
          <a:prstGeom prst="rect">
            <a:avLst/>
          </a:prstGeom>
        </p:spPr>
        <p:txBody>
          <a:bodyPr wrap="square">
            <a:spAutoFit/>
          </a:bodyPr>
          <a:lstStyle/>
          <a:p>
            <a:r>
              <a:rPr lang="en-US" dirty="0" smtClean="0"/>
              <a:t>Hover on the link to check the destination</a:t>
            </a:r>
            <a:endParaRPr lang="en-US" dirty="0"/>
          </a:p>
        </p:txBody>
      </p:sp>
      <p:sp>
        <p:nvSpPr>
          <p:cNvPr id="18" name="Rectangle 17"/>
          <p:cNvSpPr/>
          <p:nvPr/>
        </p:nvSpPr>
        <p:spPr>
          <a:xfrm>
            <a:off x="4836368" y="3756128"/>
            <a:ext cx="3309256" cy="369332"/>
          </a:xfrm>
          <a:prstGeom prst="rect">
            <a:avLst/>
          </a:prstGeom>
        </p:spPr>
        <p:txBody>
          <a:bodyPr wrap="square">
            <a:spAutoFit/>
          </a:bodyPr>
          <a:lstStyle/>
          <a:p>
            <a:r>
              <a:rPr lang="en-US" dirty="0" smtClean="0"/>
              <a:t>Add the extra layer of security</a:t>
            </a:r>
            <a:endParaRPr lang="en-US" dirty="0"/>
          </a:p>
        </p:txBody>
      </p:sp>
      <p:sp>
        <p:nvSpPr>
          <p:cNvPr id="19" name="Rectangle 18"/>
          <p:cNvSpPr/>
          <p:nvPr/>
        </p:nvSpPr>
        <p:spPr>
          <a:xfrm>
            <a:off x="4836368" y="4695911"/>
            <a:ext cx="3309256" cy="369332"/>
          </a:xfrm>
          <a:prstGeom prst="rect">
            <a:avLst/>
          </a:prstGeom>
        </p:spPr>
        <p:txBody>
          <a:bodyPr wrap="square">
            <a:spAutoFit/>
          </a:bodyPr>
          <a:lstStyle/>
          <a:p>
            <a:r>
              <a:rPr lang="en-US" dirty="0" smtClean="0"/>
              <a:t>Filter the emails and extensions</a:t>
            </a:r>
            <a:endParaRPr lang="en-US" dirty="0"/>
          </a:p>
        </p:txBody>
      </p:sp>
      <p:sp>
        <p:nvSpPr>
          <p:cNvPr id="20" name="Rectangle 19"/>
          <p:cNvSpPr/>
          <p:nvPr/>
        </p:nvSpPr>
        <p:spPr>
          <a:xfrm>
            <a:off x="4836368" y="5746638"/>
            <a:ext cx="3309256" cy="369332"/>
          </a:xfrm>
          <a:prstGeom prst="rect">
            <a:avLst/>
          </a:prstGeom>
        </p:spPr>
        <p:txBody>
          <a:bodyPr wrap="square">
            <a:spAutoFit/>
          </a:bodyPr>
          <a:lstStyle/>
          <a:p>
            <a:r>
              <a:rPr lang="en-US" dirty="0" smtClean="0"/>
              <a:t>Keep your software's updated</a:t>
            </a:r>
            <a:endParaRPr lang="en-US" dirty="0"/>
          </a:p>
        </p:txBody>
      </p:sp>
    </p:spTree>
    <p:extLst>
      <p:ext uri="{BB962C8B-B14F-4D97-AF65-F5344CB8AC3E}">
        <p14:creationId xmlns:p14="http://schemas.microsoft.com/office/powerpoint/2010/main" val="3232741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13308" y="542456"/>
            <a:ext cx="3365408"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INTERACTIVE QUIZ</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2" name="Rounded Rectangle 1"/>
          <p:cNvSpPr/>
          <p:nvPr/>
        </p:nvSpPr>
        <p:spPr>
          <a:xfrm>
            <a:off x="3056323" y="3129783"/>
            <a:ext cx="6344817" cy="100280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082212" y="4381858"/>
            <a:ext cx="6344817" cy="1040126"/>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742192" y="3413344"/>
            <a:ext cx="6092891" cy="400110"/>
          </a:xfrm>
          <a:prstGeom prst="rect">
            <a:avLst/>
          </a:prstGeom>
        </p:spPr>
        <p:txBody>
          <a:bodyPr wrap="square">
            <a:spAutoFit/>
          </a:bodyPr>
          <a:lstStyle/>
          <a:p>
            <a:pPr algn="ctr"/>
            <a:r>
              <a:rPr lang="en-US" sz="2000" dirty="0" smtClean="0"/>
              <a:t>Q = What are the key signs of a phishing email?</a:t>
            </a:r>
            <a:endParaRPr lang="en-US" sz="2000" dirty="0"/>
          </a:p>
        </p:txBody>
      </p:sp>
      <p:sp>
        <p:nvSpPr>
          <p:cNvPr id="9" name="Rectangle 8"/>
          <p:cNvSpPr/>
          <p:nvPr/>
        </p:nvSpPr>
        <p:spPr>
          <a:xfrm>
            <a:off x="2643671" y="4746305"/>
            <a:ext cx="7221895" cy="400110"/>
          </a:xfrm>
          <a:prstGeom prst="rect">
            <a:avLst/>
          </a:prstGeom>
        </p:spPr>
        <p:txBody>
          <a:bodyPr wrap="square">
            <a:spAutoFit/>
          </a:bodyPr>
          <a:lstStyle/>
          <a:p>
            <a:pPr algn="ctr"/>
            <a:r>
              <a:rPr lang="en-US" sz="2000" dirty="0" smtClean="0"/>
              <a:t>Q = What should you do if you receive a phishing email?</a:t>
            </a:r>
            <a:endParaRPr lang="en-US" sz="2000" dirty="0"/>
          </a:p>
        </p:txBody>
      </p:sp>
      <p:pic>
        <p:nvPicPr>
          <p:cNvPr id="8198" name="Picture 6" descr="TYPO3 Quiz extension: coding.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460" y="804824"/>
            <a:ext cx="4715080" cy="2647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925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728514" y="2193974"/>
            <a:ext cx="2734979" cy="707886"/>
          </a:xfrm>
          <a:prstGeom prst="rect">
            <a:avLst/>
          </a:prstGeom>
          <a:noFill/>
        </p:spPr>
        <p:txBody>
          <a:bodyPr wrap="none" lIns="91440" tIns="45720" rIns="91440" bIns="45720">
            <a:spAutoFit/>
          </a:bodyPr>
          <a:lstStyle/>
          <a:p>
            <a:pPr algn="ctr"/>
            <a:r>
              <a:rPr lang="en-US" sz="4000" b="1" dirty="0" smtClean="0">
                <a:ln w="0"/>
                <a:effectLst>
                  <a:outerShdw blurRad="38100" dist="19050" dir="2700000" algn="tl" rotWithShape="0">
                    <a:schemeClr val="dk1">
                      <a:alpha val="40000"/>
                    </a:schemeClr>
                  </a:outerShdw>
                </a:effectLst>
              </a:rPr>
              <a:t>THANK YOU</a:t>
            </a:r>
            <a:endParaRPr lang="en-US" sz="4000" b="1"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4942094" y="2901860"/>
            <a:ext cx="2307811" cy="400110"/>
          </a:xfrm>
          <a:prstGeom prst="rect">
            <a:avLst/>
          </a:prstGeom>
          <a:noFill/>
        </p:spPr>
        <p:txBody>
          <a:bodyPr wrap="none" lIns="91440" tIns="45720" rIns="91440" bIns="45720">
            <a:spAutoFit/>
          </a:bodyPr>
          <a:lstStyle/>
          <a:p>
            <a:pPr algn="ctr"/>
            <a:r>
              <a:rPr lang="en-US" sz="2000" i="1" dirty="0" smtClean="0">
                <a:ln w="0"/>
              </a:rPr>
              <a:t>Stay Alert, Stay Safe</a:t>
            </a:r>
            <a:endParaRPr lang="en-US" sz="2000" i="1" cap="none" spc="0" dirty="0">
              <a:ln w="0"/>
              <a:solidFill>
                <a:schemeClr val="tx1"/>
              </a:solidFill>
            </a:endParaRPr>
          </a:p>
        </p:txBody>
      </p:sp>
      <p:sp>
        <p:nvSpPr>
          <p:cNvPr id="6" name="Rectangle 5"/>
          <p:cNvSpPr/>
          <p:nvPr/>
        </p:nvSpPr>
        <p:spPr>
          <a:xfrm>
            <a:off x="5016149" y="5843371"/>
            <a:ext cx="2159694" cy="369332"/>
          </a:xfrm>
          <a:prstGeom prst="rect">
            <a:avLst/>
          </a:prstGeom>
          <a:noFill/>
        </p:spPr>
        <p:txBody>
          <a:bodyPr wrap="none" lIns="91440" tIns="45720" rIns="91440" bIns="45720">
            <a:spAutoFit/>
          </a:bodyPr>
          <a:lstStyle/>
          <a:p>
            <a:pPr algn="ctr"/>
            <a:r>
              <a:rPr lang="en-US" dirty="0" smtClean="0">
                <a:ln w="0"/>
              </a:rPr>
              <a:t>www.codealpha.tech</a:t>
            </a:r>
            <a:endParaRPr lang="en-US" cap="none" spc="0" dirty="0">
              <a:ln w="0"/>
              <a:solidFill>
                <a:schemeClr val="tx1"/>
              </a:solidFill>
            </a:endParaRPr>
          </a:p>
        </p:txBody>
      </p:sp>
      <p:sp>
        <p:nvSpPr>
          <p:cNvPr id="7" name="Rectangle 6"/>
          <p:cNvSpPr/>
          <p:nvPr/>
        </p:nvSpPr>
        <p:spPr>
          <a:xfrm>
            <a:off x="4470456" y="5515254"/>
            <a:ext cx="3251083" cy="369332"/>
          </a:xfrm>
          <a:prstGeom prst="rect">
            <a:avLst/>
          </a:prstGeom>
          <a:noFill/>
        </p:spPr>
        <p:txBody>
          <a:bodyPr wrap="none" lIns="91440" tIns="45720" rIns="91440" bIns="45720">
            <a:spAutoFit/>
          </a:bodyPr>
          <a:lstStyle/>
          <a:p>
            <a:pPr algn="ctr"/>
            <a:r>
              <a:rPr lang="en-US" dirty="0" smtClean="0">
                <a:ln w="0"/>
              </a:rPr>
              <a:t>services.</a:t>
            </a:r>
            <a:r>
              <a:rPr lang="en-US" dirty="0" smtClean="0">
                <a:ln w="0"/>
              </a:rPr>
              <a:t>codealpha</a:t>
            </a:r>
            <a:r>
              <a:rPr lang="en-US" dirty="0" smtClean="0">
                <a:ln w="0"/>
              </a:rPr>
              <a:t>@gmail.com</a:t>
            </a:r>
            <a:endParaRPr lang="en-US" cap="none" spc="0" dirty="0">
              <a:ln w="0"/>
              <a:solidFill>
                <a:schemeClr val="tx1"/>
              </a:solidFill>
            </a:endParaRPr>
          </a:p>
        </p:txBody>
      </p:sp>
      <p:sp>
        <p:nvSpPr>
          <p:cNvPr id="8" name="Rectangle 7"/>
          <p:cNvSpPr/>
          <p:nvPr/>
        </p:nvSpPr>
        <p:spPr>
          <a:xfrm>
            <a:off x="5492305" y="6212703"/>
            <a:ext cx="1207382" cy="369332"/>
          </a:xfrm>
          <a:prstGeom prst="rect">
            <a:avLst/>
          </a:prstGeom>
          <a:noFill/>
        </p:spPr>
        <p:txBody>
          <a:bodyPr wrap="none" lIns="91440" tIns="45720" rIns="91440" bIns="45720">
            <a:spAutoFit/>
          </a:bodyPr>
          <a:lstStyle/>
          <a:p>
            <a:pPr algn="ctr"/>
            <a:r>
              <a:rPr lang="en-US" dirty="0" smtClean="0">
                <a:ln w="0"/>
              </a:rPr>
              <a:t>CodeAlpha</a:t>
            </a:r>
            <a:endParaRPr lang="en-US" cap="none" spc="0" dirty="0">
              <a:ln w="0"/>
              <a:solidFill>
                <a:schemeClr val="tx1"/>
              </a:solidFill>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885974" y="5364059"/>
            <a:ext cx="810093" cy="68458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067" y="5901858"/>
            <a:ext cx="340754" cy="293573"/>
          </a:xfrm>
          <a:prstGeom prst="rect">
            <a:avLst/>
          </a:prstGeom>
        </p:spPr>
      </p:pic>
      <p:pic>
        <p:nvPicPr>
          <p:cNvPr id="11" name="Picture 10"/>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5086458" y="6229975"/>
            <a:ext cx="405847" cy="352060"/>
          </a:xfrm>
          <a:prstGeom prst="rect">
            <a:avLst/>
          </a:prstGeom>
        </p:spPr>
      </p:pic>
    </p:spTree>
    <p:extLst>
      <p:ext uri="{BB962C8B-B14F-4D97-AF65-F5344CB8AC3E}">
        <p14:creationId xmlns:p14="http://schemas.microsoft.com/office/powerpoint/2010/main" val="4057260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392646" y="495802"/>
            <a:ext cx="3406703"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WHAT IS PHISHING</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565980" y="1443311"/>
            <a:ext cx="9060025" cy="707886"/>
          </a:xfrm>
          <a:prstGeom prst="rect">
            <a:avLst/>
          </a:prstGeom>
        </p:spPr>
        <p:txBody>
          <a:bodyPr wrap="square">
            <a:spAutoFit/>
          </a:bodyPr>
          <a:lstStyle/>
          <a:p>
            <a:pPr algn="ctr"/>
            <a:r>
              <a:rPr lang="en-US" sz="2000" dirty="0"/>
              <a:t>Phishing is a type of computer attack in which an attacker poses as a legitimate </a:t>
            </a:r>
            <a:r>
              <a:rPr lang="en-US" sz="2000" dirty="0" smtClean="0"/>
              <a:t>organization </a:t>
            </a:r>
            <a:r>
              <a:rPr lang="en-US" sz="2000" dirty="0"/>
              <a:t>to trick individuals into sharing sensitive information such as</a:t>
            </a:r>
            <a:r>
              <a:rPr lang="en-US" sz="2000" dirty="0" smtClean="0"/>
              <a:t>:</a:t>
            </a:r>
            <a:endParaRPr lang="en-US" sz="2000" dirty="0"/>
          </a:p>
        </p:txBody>
      </p:sp>
      <p:sp>
        <p:nvSpPr>
          <p:cNvPr id="7" name="Rounded Rectangle 6"/>
          <p:cNvSpPr/>
          <p:nvPr/>
        </p:nvSpPr>
        <p:spPr>
          <a:xfrm>
            <a:off x="1639144" y="2523474"/>
            <a:ext cx="2553477" cy="513183"/>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97219" y="2595399"/>
            <a:ext cx="1237326" cy="369332"/>
          </a:xfrm>
          <a:prstGeom prst="rect">
            <a:avLst/>
          </a:prstGeom>
        </p:spPr>
        <p:txBody>
          <a:bodyPr wrap="square">
            <a:spAutoFit/>
          </a:bodyPr>
          <a:lstStyle/>
          <a:p>
            <a:pPr algn="ctr"/>
            <a:r>
              <a:rPr lang="en-US" dirty="0" smtClean="0"/>
              <a:t>Passwords</a:t>
            </a:r>
            <a:endParaRPr lang="en-US" dirty="0"/>
          </a:p>
        </p:txBody>
      </p:sp>
      <p:sp>
        <p:nvSpPr>
          <p:cNvPr id="8" name="Rounded Rectangle 7"/>
          <p:cNvSpPr/>
          <p:nvPr/>
        </p:nvSpPr>
        <p:spPr>
          <a:xfrm>
            <a:off x="4619232" y="2523475"/>
            <a:ext cx="2553477" cy="513183"/>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599320" y="2516806"/>
            <a:ext cx="2826664" cy="513183"/>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48664" y="2605427"/>
            <a:ext cx="2094612" cy="369332"/>
          </a:xfrm>
          <a:prstGeom prst="rect">
            <a:avLst/>
          </a:prstGeom>
        </p:spPr>
        <p:txBody>
          <a:bodyPr wrap="none">
            <a:spAutoFit/>
          </a:bodyPr>
          <a:lstStyle/>
          <a:p>
            <a:pPr algn="ctr"/>
            <a:r>
              <a:rPr lang="en-US" dirty="0"/>
              <a:t>Credit card numbers</a:t>
            </a:r>
          </a:p>
        </p:txBody>
      </p:sp>
      <p:sp>
        <p:nvSpPr>
          <p:cNvPr id="12" name="Rounded Rectangle 11"/>
          <p:cNvSpPr/>
          <p:nvPr/>
        </p:nvSpPr>
        <p:spPr>
          <a:xfrm>
            <a:off x="1678938" y="3275866"/>
            <a:ext cx="8747046" cy="2963009"/>
          </a:xfrm>
          <a:prstGeom prst="roundRect">
            <a:avLst/>
          </a:prstGeom>
          <a:solidFill>
            <a:srgbClr val="9CE4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02902" y="2588731"/>
            <a:ext cx="3012697" cy="369332"/>
          </a:xfrm>
          <a:prstGeom prst="rect">
            <a:avLst/>
          </a:prstGeom>
        </p:spPr>
        <p:txBody>
          <a:bodyPr wrap="square">
            <a:spAutoFit/>
          </a:bodyPr>
          <a:lstStyle/>
          <a:p>
            <a:pPr algn="ctr"/>
            <a:r>
              <a:rPr lang="en-US" dirty="0"/>
              <a:t>Personally identifiable data</a:t>
            </a:r>
          </a:p>
        </p:txBody>
      </p:sp>
      <p:sp>
        <p:nvSpPr>
          <p:cNvPr id="2" name="Rectangle 1"/>
          <p:cNvSpPr/>
          <p:nvPr/>
        </p:nvSpPr>
        <p:spPr>
          <a:xfrm>
            <a:off x="3828850" y="4264428"/>
            <a:ext cx="4534287" cy="1477328"/>
          </a:xfrm>
          <a:prstGeom prst="rect">
            <a:avLst/>
          </a:prstGeom>
        </p:spPr>
        <p:txBody>
          <a:bodyPr wrap="square">
            <a:spAutoFit/>
          </a:bodyPr>
          <a:lstStyle/>
          <a:p>
            <a:pPr algn="ctr"/>
            <a:r>
              <a:rPr lang="en-US" dirty="0" smtClean="0"/>
              <a:t>Fake </a:t>
            </a:r>
            <a:r>
              <a:rPr lang="en-US" dirty="0"/>
              <a:t>emails pretending to be from a bank</a:t>
            </a:r>
          </a:p>
          <a:p>
            <a:pPr algn="ctr"/>
            <a:endParaRPr lang="en-US" dirty="0"/>
          </a:p>
          <a:p>
            <a:pPr algn="ctr"/>
            <a:r>
              <a:rPr lang="en-US" dirty="0"/>
              <a:t>Fake websites impersonating popular services</a:t>
            </a:r>
          </a:p>
          <a:p>
            <a:pPr algn="ctr"/>
            <a:endParaRPr lang="en-US" dirty="0"/>
          </a:p>
          <a:p>
            <a:pPr algn="ctr"/>
            <a:r>
              <a:rPr lang="en-US" dirty="0"/>
              <a:t>SMS requesting login credentials</a:t>
            </a:r>
          </a:p>
        </p:txBody>
      </p:sp>
      <p:sp>
        <p:nvSpPr>
          <p:cNvPr id="13" name="Rectangle 12"/>
          <p:cNvSpPr/>
          <p:nvPr/>
        </p:nvSpPr>
        <p:spPr>
          <a:xfrm>
            <a:off x="4658742" y="3468494"/>
            <a:ext cx="2874505" cy="461665"/>
          </a:xfrm>
          <a:prstGeom prst="rect">
            <a:avLst/>
          </a:prstGeom>
        </p:spPr>
        <p:txBody>
          <a:bodyPr wrap="none">
            <a:spAutoFit/>
          </a:bodyPr>
          <a:lstStyle/>
          <a:p>
            <a:r>
              <a:rPr lang="en-US" sz="2400" b="1" dirty="0"/>
              <a:t>Examples of phishing</a:t>
            </a:r>
          </a:p>
        </p:txBody>
      </p:sp>
    </p:spTree>
    <p:extLst>
      <p:ext uri="{BB962C8B-B14F-4D97-AF65-F5344CB8AC3E}">
        <p14:creationId xmlns:p14="http://schemas.microsoft.com/office/powerpoint/2010/main" val="30711885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00441" y="542456"/>
            <a:ext cx="6191118"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WHY DO PHISHING ATTACK WORKS</a:t>
            </a:r>
            <a:endParaRPr lang="en-US" sz="3200" b="1" cap="none" spc="0" dirty="0">
              <a:ln w="0"/>
              <a:solidFill>
                <a:schemeClr val="tx1"/>
              </a:solidFill>
              <a:effectLst>
                <a:outerShdw blurRad="38100" dist="19050" dir="2700000" algn="tl" rotWithShape="0">
                  <a:schemeClr val="dk1">
                    <a:alpha val="40000"/>
                  </a:schemeClr>
                </a:outerShdw>
              </a:effectLst>
            </a:endParaRPr>
          </a:p>
        </p:txBody>
      </p:sp>
      <p:pic>
        <p:nvPicPr>
          <p:cNvPr id="2050" name="Picture 2" descr="Phishing: recognize and avoid phishing sc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60" y="2381294"/>
            <a:ext cx="4460034" cy="284441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Rectangle 11"/>
          <p:cNvSpPr/>
          <p:nvPr/>
        </p:nvSpPr>
        <p:spPr>
          <a:xfrm>
            <a:off x="710744" y="1679265"/>
            <a:ext cx="3312253" cy="523220"/>
          </a:xfrm>
          <a:prstGeom prst="rect">
            <a:avLst/>
          </a:prstGeom>
          <a:noFill/>
        </p:spPr>
        <p:txBody>
          <a:bodyPr wrap="none" lIns="91440" tIns="45720" rIns="91440" bIns="45720">
            <a:spAutoFit/>
          </a:bodyPr>
          <a:lstStyle/>
          <a:p>
            <a:pPr algn="ctr"/>
            <a:r>
              <a:rPr lang="en-US" sz="2800" b="1" dirty="0" smtClean="0">
                <a:ln w="0"/>
                <a:effectLst>
                  <a:outerShdw blurRad="38100" dist="19050" dir="2700000" algn="tl" rotWithShape="0">
                    <a:schemeClr val="dk1">
                      <a:alpha val="40000"/>
                    </a:schemeClr>
                  </a:outerShdw>
                </a:effectLst>
              </a:rPr>
              <a:t>Psychological Tactics </a:t>
            </a:r>
            <a:endParaRPr lang="en-US" sz="2800" b="1"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710744" y="2381294"/>
            <a:ext cx="5867338" cy="2800767"/>
          </a:xfrm>
          <a:prstGeom prst="rect">
            <a:avLst/>
          </a:prstGeom>
        </p:spPr>
        <p:txBody>
          <a:bodyPr wrap="square">
            <a:spAutoFit/>
          </a:bodyPr>
          <a:lstStyle/>
          <a:p>
            <a:r>
              <a:rPr lang="en-US" sz="1600" b="1" dirty="0"/>
              <a:t>Urgency</a:t>
            </a:r>
            <a:r>
              <a:rPr lang="en-US" sz="1600" b="1" dirty="0" smtClean="0"/>
              <a:t>:</a:t>
            </a:r>
          </a:p>
          <a:p>
            <a:r>
              <a:rPr lang="en-US" sz="1600" dirty="0" smtClean="0"/>
              <a:t>"</a:t>
            </a:r>
            <a:r>
              <a:rPr lang="en-US" sz="1600" dirty="0"/>
              <a:t>Your account will be suspended in 24 hours</a:t>
            </a:r>
            <a:r>
              <a:rPr lang="en-US" sz="1600" dirty="0" smtClean="0"/>
              <a:t>!"</a:t>
            </a:r>
            <a:endParaRPr lang="en-US" sz="1600" dirty="0"/>
          </a:p>
          <a:p>
            <a:endParaRPr lang="en-US" sz="1600" dirty="0"/>
          </a:p>
          <a:p>
            <a:r>
              <a:rPr lang="en-US" sz="1600" b="1" dirty="0" smtClean="0"/>
              <a:t>Trust:</a:t>
            </a:r>
          </a:p>
          <a:p>
            <a:r>
              <a:rPr lang="en-US" sz="1600" dirty="0" smtClean="0"/>
              <a:t>Using </a:t>
            </a:r>
            <a:r>
              <a:rPr lang="en-US" sz="1600" dirty="0"/>
              <a:t>trusted logos and sender names (e.g., your bank or employer)</a:t>
            </a:r>
          </a:p>
          <a:p>
            <a:endParaRPr lang="en-US" sz="1600" dirty="0"/>
          </a:p>
          <a:p>
            <a:r>
              <a:rPr lang="en-US" sz="1600" b="1" dirty="0" smtClean="0"/>
              <a:t>Fear:</a:t>
            </a:r>
          </a:p>
          <a:p>
            <a:r>
              <a:rPr lang="en-US" sz="1600" dirty="0" smtClean="0"/>
              <a:t>Threat </a:t>
            </a:r>
            <a:r>
              <a:rPr lang="en-US" sz="1600" dirty="0"/>
              <a:t>of financial loss or security compromise</a:t>
            </a:r>
          </a:p>
          <a:p>
            <a:endParaRPr lang="en-US" sz="1600" dirty="0"/>
          </a:p>
          <a:p>
            <a:r>
              <a:rPr lang="en-US" sz="1600" b="1" dirty="0" smtClean="0"/>
              <a:t>Greed:</a:t>
            </a:r>
          </a:p>
          <a:p>
            <a:r>
              <a:rPr lang="en-US" sz="1600" dirty="0" smtClean="0"/>
              <a:t>Promises </a:t>
            </a:r>
            <a:r>
              <a:rPr lang="en-US" sz="1600" dirty="0"/>
              <a:t>of rewards or refunds</a:t>
            </a:r>
          </a:p>
        </p:txBody>
      </p:sp>
    </p:spTree>
    <p:extLst>
      <p:ext uri="{BB962C8B-B14F-4D97-AF65-F5344CB8AC3E}">
        <p14:creationId xmlns:p14="http://schemas.microsoft.com/office/powerpoint/2010/main" val="3827974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357525" y="541495"/>
            <a:ext cx="5476949"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TYPES OF PHISHING ATTACK (1)</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5112396" y="3735660"/>
            <a:ext cx="1967206" cy="400110"/>
          </a:xfrm>
          <a:prstGeom prst="rect">
            <a:avLst/>
          </a:prstGeom>
        </p:spPr>
        <p:txBody>
          <a:bodyPr wrap="square">
            <a:spAutoFit/>
          </a:bodyPr>
          <a:lstStyle/>
          <a:p>
            <a:r>
              <a:rPr lang="en-US" sz="2000" b="1" dirty="0" smtClean="0"/>
              <a:t>EMAIL PHISHING</a:t>
            </a:r>
            <a:endParaRPr lang="en-US" sz="2000" b="1" dirty="0"/>
          </a:p>
        </p:txBody>
      </p:sp>
      <p:pic>
        <p:nvPicPr>
          <p:cNvPr id="5122" name="Picture 2" descr="What Is Phishing? Understanding Cyber Atta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6710" y="1462620"/>
            <a:ext cx="5518578" cy="21367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79644" y="4609898"/>
            <a:ext cx="8232710" cy="923330"/>
          </a:xfrm>
          <a:prstGeom prst="rect">
            <a:avLst/>
          </a:prstGeom>
        </p:spPr>
        <p:txBody>
          <a:bodyPr wrap="square">
            <a:spAutoFit/>
          </a:bodyPr>
          <a:lstStyle/>
          <a:p>
            <a:pPr algn="ctr"/>
            <a:r>
              <a:rPr lang="en-US" dirty="0"/>
              <a:t>In a phishing email scam, the attacker sends an email that appears authentic and is designed to trick the recipient into entering information in a reply or on a site that the hacker can use to steal or sell their data.</a:t>
            </a:r>
          </a:p>
        </p:txBody>
      </p:sp>
    </p:spTree>
    <p:extLst>
      <p:ext uri="{BB962C8B-B14F-4D97-AF65-F5344CB8AC3E}">
        <p14:creationId xmlns:p14="http://schemas.microsoft.com/office/powerpoint/2010/main" val="4006719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357525" y="541495"/>
            <a:ext cx="5476949"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TYPES OF </a:t>
            </a:r>
            <a:r>
              <a:rPr lang="en-US" sz="3200" b="1" dirty="0">
                <a:ln w="0"/>
                <a:effectLst>
                  <a:outerShdw blurRad="38100" dist="19050" dir="2700000" algn="tl" rotWithShape="0">
                    <a:schemeClr val="dk1">
                      <a:alpha val="40000"/>
                    </a:schemeClr>
                  </a:outerShdw>
                </a:effectLst>
              </a:rPr>
              <a:t>PHISHING ATTACK </a:t>
            </a:r>
            <a:r>
              <a:rPr lang="en-US" sz="3200" b="1" dirty="0" smtClean="0">
                <a:ln w="0"/>
                <a:effectLst>
                  <a:outerShdw blurRad="38100" dist="19050" dir="2700000" algn="tl" rotWithShape="0">
                    <a:schemeClr val="dk1">
                      <a:alpha val="40000"/>
                    </a:schemeClr>
                  </a:outerShdw>
                </a:effectLst>
              </a:rPr>
              <a:t>(2)</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5112396" y="3735660"/>
            <a:ext cx="1967206" cy="400110"/>
          </a:xfrm>
          <a:prstGeom prst="rect">
            <a:avLst/>
          </a:prstGeom>
        </p:spPr>
        <p:txBody>
          <a:bodyPr wrap="square">
            <a:spAutoFit/>
          </a:bodyPr>
          <a:lstStyle/>
          <a:p>
            <a:r>
              <a:rPr lang="en-US" sz="2000" b="1" dirty="0" smtClean="0"/>
              <a:t>SPEAR PHISHING</a:t>
            </a:r>
            <a:endParaRPr lang="en-US" sz="2000" b="1" dirty="0"/>
          </a:p>
        </p:txBody>
      </p:sp>
      <p:sp>
        <p:nvSpPr>
          <p:cNvPr id="4" name="Rectangle 3"/>
          <p:cNvSpPr/>
          <p:nvPr/>
        </p:nvSpPr>
        <p:spPr>
          <a:xfrm>
            <a:off x="1979644" y="4609898"/>
            <a:ext cx="8232710" cy="1200329"/>
          </a:xfrm>
          <a:prstGeom prst="rect">
            <a:avLst/>
          </a:prstGeom>
        </p:spPr>
        <p:txBody>
          <a:bodyPr wrap="square">
            <a:spAutoFit/>
          </a:bodyPr>
          <a:lstStyle/>
          <a:p>
            <a:pPr algn="ctr"/>
            <a:r>
              <a:rPr lang="en-US" dirty="0"/>
              <a:t>Spear phishing involves targeting specific individuals within an organization in an attempt to steal their login credentials. Attackers will often first gather information about that individual, such as their name, job title, and contact details, before launching an attack.</a:t>
            </a:r>
          </a:p>
        </p:txBody>
      </p:sp>
      <p:pic>
        <p:nvPicPr>
          <p:cNvPr id="12290" name="Picture 2" descr="Why Phishing Attacks Target Financial Institutions and How to Deal With  Them - PCI Checklist: Realtime Cyber Security Risk Assess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973" y="1259958"/>
            <a:ext cx="5110052" cy="235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730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357525" y="541495"/>
            <a:ext cx="5476949"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TYPES OF </a:t>
            </a:r>
            <a:r>
              <a:rPr lang="en-US" sz="3200" b="1" dirty="0">
                <a:ln w="0"/>
                <a:effectLst>
                  <a:outerShdw blurRad="38100" dist="19050" dir="2700000" algn="tl" rotWithShape="0">
                    <a:schemeClr val="dk1">
                      <a:alpha val="40000"/>
                    </a:schemeClr>
                  </a:outerShdw>
                </a:effectLst>
              </a:rPr>
              <a:t>PHISHING ATTACK </a:t>
            </a:r>
            <a:r>
              <a:rPr lang="en-US" sz="3200" b="1" dirty="0" smtClean="0">
                <a:ln w="0"/>
                <a:effectLst>
                  <a:outerShdw blurRad="38100" dist="19050" dir="2700000" algn="tl" rotWithShape="0">
                    <a:schemeClr val="dk1">
                      <a:alpha val="40000"/>
                    </a:schemeClr>
                  </a:outerShdw>
                </a:effectLst>
              </a:rPr>
              <a:t>(3)</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5479789" y="3735660"/>
            <a:ext cx="1232420" cy="400110"/>
          </a:xfrm>
          <a:prstGeom prst="rect">
            <a:avLst/>
          </a:prstGeom>
        </p:spPr>
        <p:txBody>
          <a:bodyPr wrap="square">
            <a:spAutoFit/>
          </a:bodyPr>
          <a:lstStyle/>
          <a:p>
            <a:r>
              <a:rPr lang="en-US" sz="2000" b="1" dirty="0" smtClean="0"/>
              <a:t>WHALING</a:t>
            </a:r>
            <a:endParaRPr lang="en-US" sz="2000" b="1" dirty="0"/>
          </a:p>
        </p:txBody>
      </p:sp>
      <p:sp>
        <p:nvSpPr>
          <p:cNvPr id="4" name="Rectangle 3"/>
          <p:cNvSpPr/>
          <p:nvPr/>
        </p:nvSpPr>
        <p:spPr>
          <a:xfrm>
            <a:off x="1979644" y="4609898"/>
            <a:ext cx="8232710" cy="923330"/>
          </a:xfrm>
          <a:prstGeom prst="rect">
            <a:avLst/>
          </a:prstGeom>
        </p:spPr>
        <p:txBody>
          <a:bodyPr wrap="square">
            <a:spAutoFit/>
          </a:bodyPr>
          <a:lstStyle/>
          <a:p>
            <a:pPr algn="ctr"/>
            <a:r>
              <a:rPr lang="en-US" dirty="0"/>
              <a:t>Whaling attacks are phishing attacks that target senior executives, who often have deep access to sensitive areas of a network, allowing a successful attacker to gain access to valuable information.</a:t>
            </a:r>
          </a:p>
        </p:txBody>
      </p:sp>
      <p:pic>
        <p:nvPicPr>
          <p:cNvPr id="11266" name="Picture 2" descr="How safe is your CEO? Understanding and preventing 'whaling' and 'spear  phishing' - Bizmag.co.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973" y="1250303"/>
            <a:ext cx="5110052" cy="2351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55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357525" y="541495"/>
            <a:ext cx="5476949"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TYPES OF </a:t>
            </a:r>
            <a:r>
              <a:rPr lang="en-US" sz="3200" b="1" dirty="0">
                <a:ln w="0"/>
                <a:effectLst>
                  <a:outerShdw blurRad="38100" dist="19050" dir="2700000" algn="tl" rotWithShape="0">
                    <a:schemeClr val="dk1">
                      <a:alpha val="40000"/>
                    </a:schemeClr>
                  </a:outerShdw>
                </a:effectLst>
              </a:rPr>
              <a:t>PHISHING ATTACK </a:t>
            </a:r>
            <a:r>
              <a:rPr lang="en-US" sz="3200" b="1" dirty="0" smtClean="0">
                <a:ln w="0"/>
                <a:effectLst>
                  <a:outerShdw blurRad="38100" dist="19050" dir="2700000" algn="tl" rotWithShape="0">
                    <a:schemeClr val="dk1">
                      <a:alpha val="40000"/>
                    </a:schemeClr>
                  </a:outerShdw>
                </a:effectLst>
              </a:rPr>
              <a:t>(4)</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5395813" y="3735660"/>
            <a:ext cx="1400371" cy="400110"/>
          </a:xfrm>
          <a:prstGeom prst="rect">
            <a:avLst/>
          </a:prstGeom>
        </p:spPr>
        <p:txBody>
          <a:bodyPr wrap="square">
            <a:spAutoFit/>
          </a:bodyPr>
          <a:lstStyle/>
          <a:p>
            <a:r>
              <a:rPr lang="en-US" sz="2000" b="1" dirty="0" smtClean="0"/>
              <a:t>SIMISHING</a:t>
            </a:r>
            <a:endParaRPr lang="en-US" sz="2000" b="1" dirty="0"/>
          </a:p>
        </p:txBody>
      </p:sp>
      <p:sp>
        <p:nvSpPr>
          <p:cNvPr id="4" name="Rectangle 3"/>
          <p:cNvSpPr/>
          <p:nvPr/>
        </p:nvSpPr>
        <p:spPr>
          <a:xfrm>
            <a:off x="1979644" y="4609898"/>
            <a:ext cx="8232710" cy="1477328"/>
          </a:xfrm>
          <a:prstGeom prst="rect">
            <a:avLst/>
          </a:prstGeom>
        </p:spPr>
        <p:txBody>
          <a:bodyPr wrap="square">
            <a:spAutoFit/>
          </a:bodyPr>
          <a:lstStyle/>
          <a:p>
            <a:pPr algn="ctr"/>
            <a:r>
              <a:rPr lang="en-US" dirty="0"/>
              <a:t>Smishing is a type of phishing scam that involves text messages, or SMS. Hackers posed as American Express employees and sent text messages to victims telling them they needed to take control of their accounts. The message states that it is urgent, and when the victim clicks on it, they are directed to a fake site where they are forced to enter their personal information.</a:t>
            </a:r>
          </a:p>
        </p:txBody>
      </p:sp>
      <p:pic>
        <p:nvPicPr>
          <p:cNvPr id="10242" name="Picture 2" descr="Smishing and Vishing: What They Are and How to Protect Yoursel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973" y="1334278"/>
            <a:ext cx="5110052" cy="220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516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357525" y="541495"/>
            <a:ext cx="5476949"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TYPES OF </a:t>
            </a:r>
            <a:r>
              <a:rPr lang="en-US" sz="3200" b="1" dirty="0">
                <a:ln w="0"/>
                <a:effectLst>
                  <a:outerShdw blurRad="38100" dist="19050" dir="2700000" algn="tl" rotWithShape="0">
                    <a:schemeClr val="dk1">
                      <a:alpha val="40000"/>
                    </a:schemeClr>
                  </a:outerShdw>
                </a:effectLst>
              </a:rPr>
              <a:t>PHISHING ATTACK </a:t>
            </a:r>
            <a:r>
              <a:rPr lang="en-US" sz="3200" b="1" dirty="0" smtClean="0">
                <a:ln w="0"/>
                <a:effectLst>
                  <a:outerShdw blurRad="38100" dist="19050" dir="2700000" algn="tl" rotWithShape="0">
                    <a:schemeClr val="dk1">
                      <a:alpha val="40000"/>
                    </a:schemeClr>
                  </a:outerShdw>
                </a:effectLst>
              </a:rPr>
              <a:t>(5)</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5549768" y="3735660"/>
            <a:ext cx="1092461" cy="400110"/>
          </a:xfrm>
          <a:prstGeom prst="rect">
            <a:avLst/>
          </a:prstGeom>
        </p:spPr>
        <p:txBody>
          <a:bodyPr wrap="square">
            <a:spAutoFit/>
          </a:bodyPr>
          <a:lstStyle/>
          <a:p>
            <a:r>
              <a:rPr lang="en-US" sz="2000" b="1" dirty="0" smtClean="0"/>
              <a:t>VISHING</a:t>
            </a:r>
            <a:endParaRPr lang="en-US" sz="2000" b="1" dirty="0"/>
          </a:p>
        </p:txBody>
      </p:sp>
      <p:sp>
        <p:nvSpPr>
          <p:cNvPr id="4" name="Rectangle 3"/>
          <p:cNvSpPr/>
          <p:nvPr/>
        </p:nvSpPr>
        <p:spPr>
          <a:xfrm>
            <a:off x="1979644" y="4609898"/>
            <a:ext cx="8232710" cy="646331"/>
          </a:xfrm>
          <a:prstGeom prst="rect">
            <a:avLst/>
          </a:prstGeom>
        </p:spPr>
        <p:txBody>
          <a:bodyPr wrap="square">
            <a:spAutoFit/>
          </a:bodyPr>
          <a:lstStyle/>
          <a:p>
            <a:pPr algn="ctr"/>
            <a:r>
              <a:rPr lang="en-US" dirty="0"/>
              <a:t>It's easy for someone to use a phone to steal information </a:t>
            </a:r>
            <a:r>
              <a:rPr lang="en-US" dirty="0" smtClean="0"/>
              <a:t>for </a:t>
            </a:r>
            <a:r>
              <a:rPr lang="en-US" dirty="0"/>
              <a:t>"</a:t>
            </a:r>
            <a:r>
              <a:rPr lang="en-US" dirty="0" smtClean="0"/>
              <a:t>Phishing Voice". </a:t>
            </a:r>
            <a:r>
              <a:rPr lang="en-US" dirty="0"/>
              <a:t>Attackers can claim that he is a trusted friend or parent, or represent them.</a:t>
            </a:r>
          </a:p>
        </p:txBody>
      </p:sp>
      <p:sp>
        <p:nvSpPr>
          <p:cNvPr id="7" name="AutoShape 4" descr="What is a Vishing Attack? 7 Voice Phishing Examp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What is a Vishing Attack? 7 Voice Phishing Exampl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3540974" y="1408923"/>
            <a:ext cx="5110052" cy="2010500"/>
          </a:xfrm>
          <a:prstGeom prst="rect">
            <a:avLst/>
          </a:prstGeom>
        </p:spPr>
      </p:pic>
    </p:spTree>
    <p:extLst>
      <p:ext uri="{BB962C8B-B14F-4D97-AF65-F5344CB8AC3E}">
        <p14:creationId xmlns:p14="http://schemas.microsoft.com/office/powerpoint/2010/main" val="4143718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9578"/>
            <a:ext cx="12192000" cy="6858000"/>
          </a:xfrm>
          <a:prstGeom prst="rect">
            <a:avLst/>
          </a:prstGeom>
          <a:gradFill flip="none" rotWithShape="1">
            <a:gsLst>
              <a:gs pos="0">
                <a:schemeClr val="accent1">
                  <a:tint val="66000"/>
                  <a:satMod val="160000"/>
                </a:schemeClr>
              </a:gs>
              <a:gs pos="0">
                <a:schemeClr val="accent1">
                  <a:tint val="44500"/>
                  <a:satMod val="160000"/>
                </a:schemeClr>
              </a:gs>
              <a:gs pos="27000">
                <a:srgbClr val="F1F6FD"/>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357525" y="541495"/>
            <a:ext cx="5476949" cy="584775"/>
          </a:xfrm>
          <a:prstGeom prst="rect">
            <a:avLst/>
          </a:prstGeom>
          <a:noFill/>
        </p:spPr>
        <p:txBody>
          <a:bodyPr wrap="none" lIns="91440" tIns="45720" rIns="91440" bIns="45720">
            <a:spAutoFit/>
          </a:bodyPr>
          <a:lstStyle/>
          <a:p>
            <a:pPr algn="ctr"/>
            <a:r>
              <a:rPr lang="en-US" sz="3200" b="1" dirty="0" smtClean="0">
                <a:ln w="0"/>
                <a:effectLst>
                  <a:outerShdw blurRad="38100" dist="19050" dir="2700000" algn="tl" rotWithShape="0">
                    <a:schemeClr val="dk1">
                      <a:alpha val="40000"/>
                    </a:schemeClr>
                  </a:outerShdw>
                </a:effectLst>
              </a:rPr>
              <a:t>TYPES OF </a:t>
            </a:r>
            <a:r>
              <a:rPr lang="en-US" sz="3200" b="1" dirty="0">
                <a:ln w="0"/>
                <a:effectLst>
                  <a:outerShdw blurRad="38100" dist="19050" dir="2700000" algn="tl" rotWithShape="0">
                    <a:schemeClr val="dk1">
                      <a:alpha val="40000"/>
                    </a:schemeClr>
                  </a:outerShdw>
                </a:effectLst>
              </a:rPr>
              <a:t>PHISHING ATTACK </a:t>
            </a:r>
            <a:r>
              <a:rPr lang="en-US" sz="3200" b="1" dirty="0" smtClean="0">
                <a:ln w="0"/>
                <a:effectLst>
                  <a:outerShdw blurRad="38100" dist="19050" dir="2700000" algn="tl" rotWithShape="0">
                    <a:schemeClr val="dk1">
                      <a:alpha val="40000"/>
                    </a:schemeClr>
                  </a:outerShdw>
                </a:effectLst>
              </a:rPr>
              <a:t>(6)</a:t>
            </a:r>
            <a:endParaRPr lang="en-US" sz="3200" b="1" cap="none" spc="0" dirty="0">
              <a:ln w="0"/>
              <a:solidFill>
                <a:schemeClr val="tx1"/>
              </a:solidFill>
              <a:effectLst>
                <a:outerShdw blurRad="38100" dist="19050" dir="2700000" algn="tl" rotWithShape="0">
                  <a:schemeClr val="dk1">
                    <a:alpha val="40000"/>
                  </a:schemeClr>
                </a:outerShdw>
              </a:effectLst>
            </a:endParaRPr>
          </a:p>
        </p:txBody>
      </p:sp>
      <p:sp>
        <p:nvSpPr>
          <p:cNvPr id="2" name="Rectangle 1"/>
          <p:cNvSpPr/>
          <p:nvPr/>
        </p:nvSpPr>
        <p:spPr>
          <a:xfrm>
            <a:off x="5395813" y="3735660"/>
            <a:ext cx="1400371" cy="400110"/>
          </a:xfrm>
          <a:prstGeom prst="rect">
            <a:avLst/>
          </a:prstGeom>
        </p:spPr>
        <p:txBody>
          <a:bodyPr wrap="square">
            <a:spAutoFit/>
          </a:bodyPr>
          <a:lstStyle/>
          <a:p>
            <a:r>
              <a:rPr lang="en-US" sz="2000" b="1" dirty="0" smtClean="0"/>
              <a:t>PHARMING</a:t>
            </a:r>
            <a:endParaRPr lang="en-US" sz="2000" b="1" dirty="0"/>
          </a:p>
        </p:txBody>
      </p:sp>
      <p:sp>
        <p:nvSpPr>
          <p:cNvPr id="4" name="Rectangle 3"/>
          <p:cNvSpPr/>
          <p:nvPr/>
        </p:nvSpPr>
        <p:spPr>
          <a:xfrm>
            <a:off x="1979644" y="4609898"/>
            <a:ext cx="8232710" cy="646331"/>
          </a:xfrm>
          <a:prstGeom prst="rect">
            <a:avLst/>
          </a:prstGeom>
        </p:spPr>
        <p:txBody>
          <a:bodyPr wrap="square">
            <a:spAutoFit/>
          </a:bodyPr>
          <a:lstStyle/>
          <a:p>
            <a:pPr algn="ctr"/>
            <a:r>
              <a:rPr lang="en-US" dirty="0"/>
              <a:t>In pharmaceutical attacks, victims receive malicious code on their computer. Next, this code sends the victim to a false website designed to collect accounting data for entry.</a:t>
            </a:r>
          </a:p>
        </p:txBody>
      </p:sp>
      <p:pic>
        <p:nvPicPr>
          <p:cNvPr id="7170" name="Picture 2" descr="How To Prevent A Pharming Attack &amp; What It Involves | RiskXchan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0973" y="1249528"/>
            <a:ext cx="5110052" cy="234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30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665</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Azlan Rajput</dc:creator>
  <cp:lastModifiedBy>Azlan Rajput</cp:lastModifiedBy>
  <cp:revision>105</cp:revision>
  <dcterms:created xsi:type="dcterms:W3CDTF">2024-12-12T12:27:50Z</dcterms:created>
  <dcterms:modified xsi:type="dcterms:W3CDTF">2024-12-15T14:06:24Z</dcterms:modified>
</cp:coreProperties>
</file>