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71" r:id="rId15"/>
    <p:sldId id="272" r:id="rId16"/>
    <p:sldId id="273" r:id="rId17"/>
  </p:sldIdLst>
  <p:sldSz cx="9144000" cy="6858000" type="screen4x3"/>
  <p:notesSz cx="7315200" cy="96012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ivada kanya kumari" initials="skk" lastIdx="1" clrIdx="0">
    <p:extLst>
      <p:ext uri="{19B8F6BF-5375-455C-9EA6-DF929625EA0E}">
        <p15:presenceInfo xmlns:p15="http://schemas.microsoft.com/office/powerpoint/2012/main" userId="4b02c17b57ee92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4T18:16:16.41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IN"/>
              <a:t>Chapter X: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87D5F7B-A163-9B45-8246-6C0CE2F0338D}" type="datetime1">
              <a:rPr lang="en-IN" smtClean="0"/>
              <a:pPr/>
              <a:t>15-03-2022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279704-DFE0-4417-B8D2-4943C5D9C5D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11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79704-DFE0-4417-B8D2-4943C5D9C5D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IN"/>
              <a:t>Chapter X: Title</a:t>
            </a:r>
          </a:p>
        </p:txBody>
      </p:sp>
    </p:spTree>
    <p:extLst>
      <p:ext uri="{BB962C8B-B14F-4D97-AF65-F5344CB8AC3E}">
        <p14:creationId xmlns:p14="http://schemas.microsoft.com/office/powerpoint/2010/main" val="1052439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5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5F9EF4-D95B-435A-94D2-C6511011ED5E}"/>
              </a:ext>
            </a:extLst>
          </p:cNvPr>
          <p:cNvSpPr/>
          <p:nvPr userDrawn="1"/>
        </p:nvSpPr>
        <p:spPr>
          <a:xfrm>
            <a:off x="0" y="6248400"/>
            <a:ext cx="609600" cy="609600"/>
          </a:xfrm>
          <a:prstGeom prst="ellipse">
            <a:avLst/>
          </a:prstGeom>
          <a:blipFill dpi="0" rotWithShape="1">
            <a:blip r:embed="rId13">
              <a:alphaModFix amt="2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A0D95D-2FD9-483E-9D1E-D1845177E6DF}"/>
              </a:ext>
            </a:extLst>
          </p:cNvPr>
          <p:cNvSpPr/>
          <p:nvPr userDrawn="1"/>
        </p:nvSpPr>
        <p:spPr>
          <a:xfrm>
            <a:off x="4572000" y="4419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EC99E-40D1-42C2-8FA3-1F716B5D48BA}"/>
              </a:ext>
            </a:extLst>
          </p:cNvPr>
          <p:cNvSpPr/>
          <p:nvPr userDrawn="1"/>
        </p:nvSpPr>
        <p:spPr>
          <a:xfrm>
            <a:off x="609600" y="6324600"/>
            <a:ext cx="594360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aseline="0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Department of Electronics and Communication Engineering </a:t>
            </a:r>
          </a:p>
          <a:p>
            <a:pPr algn="l"/>
            <a:r>
              <a:rPr lang="en-US" sz="1400" baseline="0" dirty="0">
                <a:solidFill>
                  <a:schemeClr val="bg1">
                    <a:lumMod val="75000"/>
                  </a:schemeClr>
                </a:solidFill>
                <a:latin typeface="Times New Roman"/>
                <a:cs typeface="Times New Roman"/>
              </a:rPr>
              <a:t>Vignan’s Institute of Engineering for Women, Visakhapatnam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E4FE25-1245-48E9-AA5D-ED76F37B19F0}"/>
              </a:ext>
            </a:extLst>
          </p:cNvPr>
          <p:cNvCxnSpPr/>
          <p:nvPr userDrawn="1"/>
        </p:nvCxnSpPr>
        <p:spPr>
          <a:xfrm>
            <a:off x="685800" y="6324600"/>
            <a:ext cx="441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wstuffworks.com/" TargetMode="External"/><Relationship Id="rId2" Type="http://schemas.openxmlformats.org/officeDocument/2006/relationships/hyperlink" Target="http://www.artificialvisi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0" y="248822"/>
            <a:ext cx="9144000" cy="543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IN" sz="3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A SEMINAR</a:t>
            </a:r>
          </a:p>
          <a:p>
            <a:pPr>
              <a:lnSpc>
                <a:spcPct val="11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</a:p>
          <a:p>
            <a:pPr>
              <a:lnSpc>
                <a:spcPct val="110000"/>
              </a:lnSpc>
            </a:pPr>
            <a:r>
              <a:rPr lang="en-IN" sz="4800" dirty="0">
                <a:solidFill>
                  <a:schemeClr val="tx1"/>
                </a:solidFill>
                <a:latin typeface="Times New Roman"/>
                <a:cs typeface="Times New Roman"/>
              </a:rPr>
              <a:t>ARTIFICIAL VISION</a:t>
            </a:r>
          </a:p>
          <a:p>
            <a:r>
              <a:rPr lang="en-US" sz="24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Sanivada Kanya kumari (19NM5A0414)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Ch. 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Jyothirmai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sz="2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 descr="C:\Users\SREE\Desktop\vignan 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286388"/>
            <a:ext cx="714380" cy="714380"/>
          </a:xfrm>
          <a:prstGeom prst="rect">
            <a:avLst/>
          </a:prstGeom>
          <a:noFill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285720" y="5214950"/>
            <a:ext cx="842968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Department of Electronics and Communication Engineering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Vignan’s Institute of Engineering for Women</a:t>
            </a:r>
          </a:p>
          <a:p>
            <a:pPr>
              <a:lnSpc>
                <a:spcPct val="8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Affiliated to JNTUK, Visakhapatnam, Andhra Pradesh.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F03A-EC3D-417D-9CDA-BD3595E4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LCD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C019-2C24-4098-8EA5-8778072B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infrared converts the attained voltage in to the infrared beam.</a:t>
            </a:r>
          </a:p>
          <a:p>
            <a:r>
              <a:rPr lang="en-IN" sz="2400" dirty="0"/>
              <a:t>This is provided to the electrode array implanted in to the eye.</a:t>
            </a:r>
          </a:p>
          <a:p>
            <a:r>
              <a:rPr lang="en-IN" sz="2400" dirty="0"/>
              <a:t>The electrode array attains the beam when it passes internally in to the eyes.</a:t>
            </a:r>
          </a:p>
          <a:p>
            <a:r>
              <a:rPr lang="en-IN" sz="2400" dirty="0"/>
              <a:t>The LCD screen is majorly used as it consumes less power.</a:t>
            </a:r>
          </a:p>
          <a:p>
            <a:r>
              <a:rPr lang="en-IN" sz="2400" dirty="0"/>
              <a:t>This screen is placed on the goggles.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3C91A-E4FB-4B07-8908-956EC782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31B0-CE59-45D6-8C56-8C523B80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Working of Artificial Vision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1E25-1245-4CF3-B234-E4FEE858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1554-B915-4A0E-AAC0-F441DF4A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7808-BE85-4D67-94BE-4AE1C9BA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B3B0-FC42-4ED7-926B-927BC1DB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1358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44BA-179F-47BB-B72A-40E339D0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B27E1-CBDC-4B8A-BB8E-1B47D3BA22D9}"/>
              </a:ext>
            </a:extLst>
          </p:cNvPr>
          <p:cNvSpPr txBox="1"/>
          <p:nvPr/>
        </p:nvSpPr>
        <p:spPr>
          <a:xfrm flipH="1">
            <a:off x="457200" y="4977353"/>
            <a:ext cx="7880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 using this technology the person can read large letters identify the objects before him. This is useful for retinal diseased people. </a:t>
            </a:r>
          </a:p>
        </p:txBody>
      </p:sp>
    </p:spTree>
    <p:extLst>
      <p:ext uri="{BB962C8B-B14F-4D97-AF65-F5344CB8AC3E}">
        <p14:creationId xmlns:p14="http://schemas.microsoft.com/office/powerpoint/2010/main" val="40738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D7B6-BFF1-4806-B619-AB4EA7F4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799A-49EA-4D57-B023-63D05EE1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cost of this equipment is greater it costs $70,000.</a:t>
            </a:r>
          </a:p>
          <a:p>
            <a:r>
              <a:rPr lang="en-IN" sz="2400" dirty="0"/>
              <a:t>This is not applicable for the infants.</a:t>
            </a:r>
          </a:p>
          <a:p>
            <a:r>
              <a:rPr lang="en-IN" sz="2400" dirty="0"/>
              <a:t>It cannot provide crystal clear image but it is useful to identify the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1CBB-56C9-4E13-9678-73CDDF28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FAE6-2DCB-4906-8ECB-BBEDFAFA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60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40C0-4E4E-463D-8436-8E9B580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0441-AB89-4F46-B468-9B6A1793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object size depends on the electrodes or photodiodes utilized the available pixel size will be 100.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going on for high resolution imaging.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this vision system is break through in the technology.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more helpful for the people with macular degeneration and retinitis pigmentosa especially for aged people.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1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FAE6-2DCB-4906-8ECB-BBEDFAFA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60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40C0-4E4E-463D-8436-8E9B580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0441-AB89-4F46-B468-9B6A1793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www.artificialvision.com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www.howstuffworks.com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www.wikipedia.org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27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FAE6-2DCB-4906-8ECB-BBEDFAFA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606"/>
            <a:ext cx="8229600" cy="1143000"/>
          </a:xfrm>
        </p:spPr>
        <p:txBody>
          <a:bodyPr>
            <a:normAutofit/>
          </a:bodyPr>
          <a:lstStyle/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E40C0-4E4E-463D-8436-8E9B5809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60441-AB89-4F46-B468-9B6A1793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1603" y="2844284"/>
            <a:ext cx="3326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latin typeface="Cooper Black" panose="0208090404030B0204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93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F4FE5-1F37-4998-98C9-177D8861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BE267-4774-46D1-90BC-6C483BA3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artificial vision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to this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 necks raised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2400" dirty="0"/>
          </a:p>
        </p:txBody>
      </p:sp>
      <p:sp>
        <p:nvSpPr>
          <p:cNvPr id="4104" name="Google Shape;4104;p1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99B-D11E-4C12-B36D-204299C3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</p:spPr>
        <p:txBody>
          <a:bodyPr>
            <a:normAutofit/>
          </a:bodyPr>
          <a:lstStyle/>
          <a:p>
            <a:r>
              <a:rPr lang="en-IN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INTRODUCTION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2F627-35BA-441E-8328-4556E38D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8455152" cy="14056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Artificial-vision researchers take inspiration from another device, the cochlear implant(concerned to hearing capability for deaf)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BAAE9-25F6-4280-874F-9CAC182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Vision and Eye Diagram: How We See">
            <a:extLst>
              <a:ext uri="{FF2B5EF4-FFF2-40B4-BE49-F238E27FC236}">
                <a16:creationId xmlns:a16="http://schemas.microsoft.com/office/drawing/2014/main" id="{B4A8BA9A-97EE-43C5-8ADF-D02EBCBF8D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08" y="2436113"/>
            <a:ext cx="4317270" cy="313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C28B9-9124-4EFF-A51A-C715CB3BB001}"/>
              </a:ext>
            </a:extLst>
          </p:cNvPr>
          <p:cNvSpPr txBox="1"/>
          <p:nvPr/>
        </p:nvSpPr>
        <p:spPr>
          <a:xfrm>
            <a:off x="1894788" y="5684362"/>
            <a:ext cx="401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Fig.1.1:Anatomy of eye</a:t>
            </a:r>
          </a:p>
        </p:txBody>
      </p:sp>
    </p:spTree>
    <p:extLst>
      <p:ext uri="{BB962C8B-B14F-4D97-AF65-F5344CB8AC3E}">
        <p14:creationId xmlns:p14="http://schemas.microsoft.com/office/powerpoint/2010/main" val="381006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A571-E85F-4121-96B7-CD63494A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36525"/>
            <a:ext cx="8229600" cy="170446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 gets damaged due to age related problems leading to degeneration of rods and cones . The diseases that attack the retina are: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BB45D-04B1-4B13-A3E1-4A2BCD78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6" name="Picture 8" descr="RETINITIS PIGMENTOSA &amp; HOMOEOPATHY - Doctorhelpme">
            <a:extLst>
              <a:ext uri="{FF2B5EF4-FFF2-40B4-BE49-F238E27FC236}">
                <a16:creationId xmlns:a16="http://schemas.microsoft.com/office/drawing/2014/main" id="{5F514976-D19D-489D-B3CA-67917A1CC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57" y="1448926"/>
            <a:ext cx="6201690" cy="32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37573-1C27-4459-BEFA-2B8791E535E7}"/>
              </a:ext>
            </a:extLst>
          </p:cNvPr>
          <p:cNvSpPr txBox="1"/>
          <p:nvPr/>
        </p:nvSpPr>
        <p:spPr>
          <a:xfrm>
            <a:off x="259081" y="4910319"/>
            <a:ext cx="7751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proper cure for these hence we go for Artificial vision system which is a combination of Biotechnology and electronics.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07122-D604-4C32-8A02-35C62B36CA3B}"/>
              </a:ext>
            </a:extLst>
          </p:cNvPr>
          <p:cNvSpPr txBox="1"/>
          <p:nvPr/>
        </p:nvSpPr>
        <p:spPr>
          <a:xfrm>
            <a:off x="1156157" y="4479951"/>
            <a:ext cx="551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1.2  Retinitis Pigmentosa, Macular Degeneration</a:t>
            </a:r>
          </a:p>
        </p:txBody>
      </p:sp>
    </p:spTree>
    <p:extLst>
      <p:ext uri="{BB962C8B-B14F-4D97-AF65-F5344CB8AC3E}">
        <p14:creationId xmlns:p14="http://schemas.microsoft.com/office/powerpoint/2010/main" val="328950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1692-FD66-445F-8A34-6C982EC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Components of Artificial Vision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459D-2FA0-4F91-8236-E3428C7F0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520" y="1076960"/>
            <a:ext cx="5415280" cy="5644515"/>
          </a:xfrm>
        </p:spPr>
        <p:txBody>
          <a:bodyPr>
            <a:no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 Humayun demonstrated that a blind person could be made to see light by stimulating the optic nerve behind the retina with an electrical current.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they have decided to translate images in to electrical pulses that could restore vision artificially.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components of this vision system are: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silicon retina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Miniature video camera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processing unit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LCD screen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CD14C-195B-4370-B239-1ABF255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05400" y="4120896"/>
            <a:ext cx="3581400" cy="260057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The bionic eye – behind the headlines | Eye News">
            <a:extLst>
              <a:ext uri="{FF2B5EF4-FFF2-40B4-BE49-F238E27FC236}">
                <a16:creationId xmlns:a16="http://schemas.microsoft.com/office/drawing/2014/main" id="{8A02A6D4-E2E7-40BD-956A-689C49D3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20" y="4369027"/>
            <a:ext cx="1686560" cy="15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cam IMX219 Wide Angle IR Sensitive (NoIR) Camera Module for Nvidia Jetson Nano">
            <a:extLst>
              <a:ext uri="{FF2B5EF4-FFF2-40B4-BE49-F238E27FC236}">
                <a16:creationId xmlns:a16="http://schemas.microsoft.com/office/drawing/2014/main" id="{D42EADE5-9386-4157-BE8B-6B96DAAB0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490720"/>
            <a:ext cx="170180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he Artificial Silicon Retina Works - How Artificial Vision Will Work |  HowStuffWorks">
            <a:extLst>
              <a:ext uri="{FF2B5EF4-FFF2-40B4-BE49-F238E27FC236}">
                <a16:creationId xmlns:a16="http://schemas.microsoft.com/office/drawing/2014/main" id="{3775B5AC-201A-4AB0-B12E-C578C57B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3302000"/>
            <a:ext cx="1120140" cy="10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5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89C7-7966-4673-BD6B-BD8AB7A7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Artificial Silicon Retina(ASR)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A445-752D-4913-9D63-51D10147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ASR	 is an extremely tiny device. A diameter of just 2mm (.078 inch) and is thinner than a human hair.</a:t>
            </a:r>
          </a:p>
          <a:p>
            <a:r>
              <a:rPr lang="en-IN" sz="2400" dirty="0"/>
              <a:t>By implanting this in to the eye there will not be any damage the other structures.</a:t>
            </a:r>
          </a:p>
          <a:p>
            <a:r>
              <a:rPr lang="en-IN" sz="2400" dirty="0"/>
              <a:t>This has solar cells which attain power from the light falling on over them.</a:t>
            </a:r>
          </a:p>
          <a:p>
            <a:r>
              <a:rPr lang="en-IN" sz="2400" dirty="0"/>
              <a:t>Has solar cells i.e. the photodiodes is used to convert the light in to electrical stimulation and provides to ganglia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27180-5BD2-476A-BB80-3A3052AC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Optobionics - ASR Device -">
            <a:extLst>
              <a:ext uri="{FF2B5EF4-FFF2-40B4-BE49-F238E27FC236}">
                <a16:creationId xmlns:a16="http://schemas.microsoft.com/office/drawing/2014/main" id="{403EB734-35A5-48CF-8F0D-671801631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8"/>
          <a:stretch/>
        </p:blipFill>
        <p:spPr bwMode="auto">
          <a:xfrm>
            <a:off x="3271520" y="5028882"/>
            <a:ext cx="1300480" cy="127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he Artificial Silicon Retina Works - How Artificial Vision Will Work |  HowStuffWorks">
            <a:extLst>
              <a:ext uri="{FF2B5EF4-FFF2-40B4-BE49-F238E27FC236}">
                <a16:creationId xmlns:a16="http://schemas.microsoft.com/office/drawing/2014/main" id="{9E131952-C52F-49B4-9A90-898A254E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0" y="5120163"/>
            <a:ext cx="1229360" cy="118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8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002C-946B-4FB3-9D7F-EB7A103B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Implantation of Silicon Retina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D7EE-67B5-4716-813D-9BDD8670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12" y="1289116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Implantation includes following steps: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Making 3 tiny incisions in to the white part and cutting through this and remove the gel in the eye.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Then they fill it with saline.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Then make opening in the retina and lift the back portion of the eye.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Then the attain the gap to place the device.</a:t>
            </a:r>
          </a:p>
          <a:p>
            <a:pPr marL="514350" indent="-514350">
              <a:buFont typeface="+mj-lt"/>
              <a:buAutoNum type="romanUcPeriod"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01B97-D185-4759-A80F-CAC9537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BIONIC EYE POWERED BY NANOGENERATOR">
            <a:extLst>
              <a:ext uri="{FF2B5EF4-FFF2-40B4-BE49-F238E27FC236}">
                <a16:creationId xmlns:a16="http://schemas.microsoft.com/office/drawing/2014/main" id="{B66FB85F-CEF0-4924-A470-082458FD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60" y="4226560"/>
            <a:ext cx="3677919" cy="193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26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2552-0CD7-48AC-9F27-333E46B7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Miniature Video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C362-530C-433C-9D5D-6ACB4E7B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camera used for this is CMOS image sensor.</a:t>
            </a:r>
          </a:p>
          <a:p>
            <a:r>
              <a:rPr lang="en-IN" sz="2400" dirty="0"/>
              <a:t>The camera captures the image and converts in to a pixels of black and white.</a:t>
            </a:r>
          </a:p>
          <a:p>
            <a:r>
              <a:rPr lang="en-IN" sz="2400" dirty="0"/>
              <a:t>This camera is placed on the goggles.</a:t>
            </a:r>
          </a:p>
          <a:p>
            <a:r>
              <a:rPr lang="en-IN" sz="2400" dirty="0"/>
              <a:t>The battery required for this is provided from the </a:t>
            </a:r>
            <a:r>
              <a:rPr lang="en-IN" sz="2400"/>
              <a:t>video processing unit.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3B865-7478-49E4-A20F-882BAA89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Arducam IMX219 Wide Angle IR Sensitive (NoIR) Camera Module for Nvidia Jetson Nano">
            <a:extLst>
              <a:ext uri="{FF2B5EF4-FFF2-40B4-BE49-F238E27FC236}">
                <a16:creationId xmlns:a16="http://schemas.microsoft.com/office/drawing/2014/main" id="{E0098F46-5EBF-4615-9EB4-6B5AD8E5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" y="4429760"/>
            <a:ext cx="1701800" cy="150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his is What Blind People See With New Artificial Eyes">
            <a:extLst>
              <a:ext uri="{FF2B5EF4-FFF2-40B4-BE49-F238E27FC236}">
                <a16:creationId xmlns:a16="http://schemas.microsoft.com/office/drawing/2014/main" id="{D49BB910-4935-4590-B7E4-582F77F87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4206240"/>
            <a:ext cx="430784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3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B785-ABD4-4DC7-9C52-5B4AC913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Video Processing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171A-948D-47E8-A6A4-B68600C8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Video processing unit acts as a </a:t>
            </a:r>
            <a:r>
              <a:rPr lang="en-IN" sz="2400" dirty="0" err="1"/>
              <a:t>optogenic</a:t>
            </a:r>
            <a:r>
              <a:rPr lang="en-IN" sz="2400" dirty="0"/>
              <a:t> transducer unit simplifies the image as spots of light and then reduces the image to the number of photodiodes.</a:t>
            </a:r>
          </a:p>
          <a:p>
            <a:r>
              <a:rPr lang="en-IN" sz="2400" dirty="0"/>
              <a:t>This is connected to goggles through router.</a:t>
            </a:r>
          </a:p>
          <a:p>
            <a:r>
              <a:rPr lang="en-IN" sz="2400" dirty="0"/>
              <a:t>This unit majorly consists of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Video decoder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Video scaler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DSP processor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Video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5743-90C4-4EBA-AAB2-097B3FF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 descr="The bionic eye – behind the headlines | Eye News">
            <a:extLst>
              <a:ext uri="{FF2B5EF4-FFF2-40B4-BE49-F238E27FC236}">
                <a16:creationId xmlns:a16="http://schemas.microsoft.com/office/drawing/2014/main" id="{49A0FE4C-D6BB-4F6E-9ED9-5042DC81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09747"/>
            <a:ext cx="1686560" cy="15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8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696</Words>
  <Application>Microsoft Office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Cooper Black</vt:lpstr>
      <vt:lpstr>Times New Roman</vt:lpstr>
      <vt:lpstr>Wingdings</vt:lpstr>
      <vt:lpstr>Office Theme</vt:lpstr>
      <vt:lpstr>PowerPoint Presentation</vt:lpstr>
      <vt:lpstr>CONTENTS</vt:lpstr>
      <vt:lpstr>                         INTRODUCTION </vt:lpstr>
      <vt:lpstr>PowerPoint Presentation</vt:lpstr>
      <vt:lpstr>Components of Artificial Vision System</vt:lpstr>
      <vt:lpstr>Artificial Silicon Retina(ASR)</vt:lpstr>
      <vt:lpstr>Implantation of Silicon Retina</vt:lpstr>
      <vt:lpstr>Miniature Video Camera</vt:lpstr>
      <vt:lpstr>Video Processing Unit</vt:lpstr>
      <vt:lpstr>Infrared LCD Screen</vt:lpstr>
      <vt:lpstr>Working of Artificial Vision System</vt:lpstr>
      <vt:lpstr>Image Identification</vt:lpstr>
      <vt:lpstr>Disadvantages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Sreelu Venky</dc:creator>
  <cp:lastModifiedBy>sanivada kanya kumari</cp:lastModifiedBy>
  <cp:revision>53</cp:revision>
  <cp:lastPrinted>2022-03-09T11:32:56Z</cp:lastPrinted>
  <dcterms:modified xsi:type="dcterms:W3CDTF">2022-03-15T15:59:03Z</dcterms:modified>
</cp:coreProperties>
</file>